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9" r:id="rId3"/>
    <p:sldId id="284" r:id="rId4"/>
    <p:sldId id="285" r:id="rId5"/>
    <p:sldId id="286" r:id="rId6"/>
    <p:sldId id="301" r:id="rId7"/>
    <p:sldId id="287" r:id="rId8"/>
    <p:sldId id="288" r:id="rId9"/>
    <p:sldId id="289" r:id="rId10"/>
    <p:sldId id="290" r:id="rId11"/>
    <p:sldId id="291" r:id="rId12"/>
    <p:sldId id="292" r:id="rId13"/>
    <p:sldId id="293" r:id="rId14"/>
    <p:sldId id="296" r:id="rId15"/>
    <p:sldId id="297" r:id="rId16"/>
    <p:sldId id="298" r:id="rId17"/>
    <p:sldId id="302" r:id="rId18"/>
    <p:sldId id="281" r:id="rId19"/>
    <p:sldId id="275" r:id="rId20"/>
    <p:sldId id="276" r:id="rId21"/>
    <p:sldId id="277" r:id="rId22"/>
    <p:sldId id="278" r:id="rId23"/>
    <p:sldId id="279" r:id="rId24"/>
    <p:sldId id="28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1C7FBD"/>
    <a:srgbClr val="EBF1DE"/>
    <a:srgbClr val="DCE6F2"/>
    <a:srgbClr val="DDD9C3"/>
    <a:srgbClr val="F2DCDB"/>
    <a:srgbClr val="FDEADA"/>
    <a:srgbClr val="CC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25" autoAdjust="0"/>
    <p:restoredTop sz="56392" autoAdjust="0"/>
  </p:normalViewPr>
  <p:slideViewPr>
    <p:cSldViewPr snapToGrid="0">
      <p:cViewPr varScale="1">
        <p:scale>
          <a:sx n="63" d="100"/>
          <a:sy n="63" d="100"/>
        </p:scale>
        <p:origin x="1104" y="72"/>
      </p:cViewPr>
      <p:guideLst/>
    </p:cSldViewPr>
  </p:slideViewPr>
  <p:notesTextViewPr>
    <p:cViewPr>
      <p:scale>
        <a:sx n="1" d="1"/>
        <a:sy n="1" d="1"/>
      </p:scale>
      <p:origin x="0" y="-210"/>
    </p:cViewPr>
  </p:notesTextViewPr>
  <p:sorterViewPr>
    <p:cViewPr varScale="1">
      <p:scale>
        <a:sx n="100" d="100"/>
        <a:sy n="100"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4DC32-2E97-440C-91D8-48C17B25CC90}" type="doc">
      <dgm:prSet loTypeId="urn:microsoft.com/office/officeart/2005/8/layout/arrow2" loCatId="process" qsTypeId="urn:microsoft.com/office/officeart/2005/8/quickstyle/simple1" qsCatId="simple" csTypeId="urn:microsoft.com/office/officeart/2005/8/colors/accent1_2" csCatId="accent1" phldr="1"/>
      <dgm:spPr/>
    </dgm:pt>
    <dgm:pt modelId="{60311108-4894-42E8-9399-5346D2C7461C}">
      <dgm:prSet phldrT="[Tekst]" custT="1"/>
      <dgm:spPr/>
      <dgm:t>
        <a:bodyPr/>
        <a:lstStyle/>
        <a:p>
          <a:r>
            <a:rPr lang="nb-NO" sz="4400" b="1" dirty="0" err="1" smtClean="0"/>
            <a:t>results</a:t>
          </a:r>
          <a:endParaRPr lang="nb-NO" sz="4400" b="1" dirty="0"/>
        </a:p>
      </dgm:t>
    </dgm:pt>
    <dgm:pt modelId="{7E58EB30-E34D-4886-8D90-36D2604D637B}" type="parTrans" cxnId="{25051645-0943-4BF9-93A9-5654D998859C}">
      <dgm:prSet/>
      <dgm:spPr/>
      <dgm:t>
        <a:bodyPr/>
        <a:lstStyle/>
        <a:p>
          <a:endParaRPr lang="nb-NO"/>
        </a:p>
      </dgm:t>
    </dgm:pt>
    <dgm:pt modelId="{3CCB2EBB-2B32-4BFC-A50C-1AC2420DE163}" type="sibTrans" cxnId="{25051645-0943-4BF9-93A9-5654D998859C}">
      <dgm:prSet/>
      <dgm:spPr/>
      <dgm:t>
        <a:bodyPr/>
        <a:lstStyle/>
        <a:p>
          <a:endParaRPr lang="nb-NO"/>
        </a:p>
      </dgm:t>
    </dgm:pt>
    <dgm:pt modelId="{A8057D53-C933-458D-A27D-CBEEBFBF93BD}">
      <dgm:prSet phldrT="[Tekst]"/>
      <dgm:spPr/>
      <dgm:t>
        <a:bodyPr/>
        <a:lstStyle/>
        <a:p>
          <a:endParaRPr lang="nb-NO" dirty="0"/>
        </a:p>
      </dgm:t>
    </dgm:pt>
    <dgm:pt modelId="{92D9DEA9-637A-46C2-9934-E5124F992E49}" type="parTrans" cxnId="{5B17B060-8AFD-4B3D-8A9C-A3ED56D48F3A}">
      <dgm:prSet/>
      <dgm:spPr/>
      <dgm:t>
        <a:bodyPr/>
        <a:lstStyle/>
        <a:p>
          <a:endParaRPr lang="nb-NO"/>
        </a:p>
      </dgm:t>
    </dgm:pt>
    <dgm:pt modelId="{DB177497-8DB1-4176-9706-8BAB188636A9}" type="sibTrans" cxnId="{5B17B060-8AFD-4B3D-8A9C-A3ED56D48F3A}">
      <dgm:prSet/>
      <dgm:spPr/>
      <dgm:t>
        <a:bodyPr/>
        <a:lstStyle/>
        <a:p>
          <a:endParaRPr lang="nb-NO"/>
        </a:p>
      </dgm:t>
    </dgm:pt>
    <dgm:pt modelId="{AD62210B-50DB-4199-83AA-901F132C3E3F}">
      <dgm:prSet phldrT="[Tekst]" custT="1"/>
      <dgm:spPr/>
      <dgm:t>
        <a:bodyPr/>
        <a:lstStyle/>
        <a:p>
          <a:r>
            <a:rPr lang="nb-NO" sz="4400" b="1" dirty="0" err="1" smtClean="0"/>
            <a:t>actions</a:t>
          </a:r>
          <a:endParaRPr lang="nb-NO" sz="4400" b="1" dirty="0"/>
        </a:p>
      </dgm:t>
    </dgm:pt>
    <dgm:pt modelId="{BC432D62-F144-4B34-BC3D-A3A2399CC868}" type="parTrans" cxnId="{58C1DF86-A77C-45D6-AD06-865B9963A7AC}">
      <dgm:prSet/>
      <dgm:spPr/>
      <dgm:t>
        <a:bodyPr/>
        <a:lstStyle/>
        <a:p>
          <a:endParaRPr lang="nb-NO"/>
        </a:p>
      </dgm:t>
    </dgm:pt>
    <dgm:pt modelId="{4756D338-6333-420D-9387-47F2142ED2BE}" type="sibTrans" cxnId="{58C1DF86-A77C-45D6-AD06-865B9963A7AC}">
      <dgm:prSet/>
      <dgm:spPr/>
      <dgm:t>
        <a:bodyPr/>
        <a:lstStyle/>
        <a:p>
          <a:endParaRPr lang="nb-NO"/>
        </a:p>
      </dgm:t>
    </dgm:pt>
    <dgm:pt modelId="{4C3C56BA-EDCF-459E-8F9E-1B1002D65214}" type="pres">
      <dgm:prSet presAssocID="{9B84DC32-2E97-440C-91D8-48C17B25CC90}" presName="arrowDiagram" presStyleCnt="0">
        <dgm:presLayoutVars>
          <dgm:chMax val="5"/>
          <dgm:dir/>
          <dgm:resizeHandles val="exact"/>
        </dgm:presLayoutVars>
      </dgm:prSet>
      <dgm:spPr/>
    </dgm:pt>
    <dgm:pt modelId="{84E6EA61-121E-44C5-9D40-63D26CE9BF2C}" type="pres">
      <dgm:prSet presAssocID="{9B84DC32-2E97-440C-91D8-48C17B25CC90}" presName="arrow" presStyleLbl="bgShp" presStyleIdx="0" presStyleCnt="1" custLinFactNeighborX="928" custLinFactNeighborY="25560"/>
      <dgm:spPr>
        <a:solidFill>
          <a:schemeClr val="accent5">
            <a:lumMod val="60000"/>
            <a:lumOff val="40000"/>
          </a:schemeClr>
        </a:solidFill>
      </dgm:spPr>
    </dgm:pt>
    <dgm:pt modelId="{C85BE1CF-0EE0-4B4D-831C-54999F03881E}" type="pres">
      <dgm:prSet presAssocID="{9B84DC32-2E97-440C-91D8-48C17B25CC90}" presName="arrowDiagram3" presStyleCnt="0"/>
      <dgm:spPr/>
    </dgm:pt>
    <dgm:pt modelId="{F7DB420C-A490-4C24-8DB4-446C36002E44}" type="pres">
      <dgm:prSet presAssocID="{60311108-4894-42E8-9399-5346D2C7461C}" presName="bullet3a" presStyleLbl="node1" presStyleIdx="0" presStyleCnt="3"/>
      <dgm:spPr/>
    </dgm:pt>
    <dgm:pt modelId="{917AB14C-9C95-435F-BB20-30F004295581}" type="pres">
      <dgm:prSet presAssocID="{60311108-4894-42E8-9399-5346D2C7461C}" presName="textBox3a" presStyleLbl="revTx" presStyleIdx="0" presStyleCnt="3" custScaleX="325364">
        <dgm:presLayoutVars>
          <dgm:bulletEnabled val="1"/>
        </dgm:presLayoutVars>
      </dgm:prSet>
      <dgm:spPr/>
      <dgm:t>
        <a:bodyPr/>
        <a:lstStyle/>
        <a:p>
          <a:endParaRPr lang="nb-NO"/>
        </a:p>
      </dgm:t>
    </dgm:pt>
    <dgm:pt modelId="{3FF2851A-4E1F-40AB-A8A3-F6450C3483FA}" type="pres">
      <dgm:prSet presAssocID="{A8057D53-C933-458D-A27D-CBEEBFBF93BD}" presName="bullet3b" presStyleLbl="node1" presStyleIdx="1" presStyleCnt="3"/>
      <dgm:spPr/>
    </dgm:pt>
    <dgm:pt modelId="{874A8CF5-B3FB-46F3-A9A2-F0161B21DB35}" type="pres">
      <dgm:prSet presAssocID="{A8057D53-C933-458D-A27D-CBEEBFBF93BD}" presName="textBox3b" presStyleLbl="revTx" presStyleIdx="1" presStyleCnt="3">
        <dgm:presLayoutVars>
          <dgm:bulletEnabled val="1"/>
        </dgm:presLayoutVars>
      </dgm:prSet>
      <dgm:spPr/>
      <dgm:t>
        <a:bodyPr/>
        <a:lstStyle/>
        <a:p>
          <a:endParaRPr lang="nb-NO"/>
        </a:p>
      </dgm:t>
    </dgm:pt>
    <dgm:pt modelId="{5769CBDA-B5DF-4EAD-A4BD-B6A2196C330D}" type="pres">
      <dgm:prSet presAssocID="{AD62210B-50DB-4199-83AA-901F132C3E3F}" presName="bullet3c" presStyleLbl="node1" presStyleIdx="2" presStyleCnt="3" custLinFactNeighborX="26964"/>
      <dgm:spPr/>
    </dgm:pt>
    <dgm:pt modelId="{4640339E-ED35-4698-88EB-07043D33B34A}" type="pres">
      <dgm:prSet presAssocID="{AD62210B-50DB-4199-83AA-901F132C3E3F}" presName="textBox3c" presStyleLbl="revTx" presStyleIdx="2" presStyleCnt="3" custScaleX="247986">
        <dgm:presLayoutVars>
          <dgm:bulletEnabled val="1"/>
        </dgm:presLayoutVars>
      </dgm:prSet>
      <dgm:spPr/>
      <dgm:t>
        <a:bodyPr/>
        <a:lstStyle/>
        <a:p>
          <a:endParaRPr lang="nb-NO"/>
        </a:p>
      </dgm:t>
    </dgm:pt>
  </dgm:ptLst>
  <dgm:cxnLst>
    <dgm:cxn modelId="{58F45671-1D22-46A9-9858-294207015707}" type="presOf" srcId="{A8057D53-C933-458D-A27D-CBEEBFBF93BD}" destId="{874A8CF5-B3FB-46F3-A9A2-F0161B21DB35}" srcOrd="0" destOrd="0" presId="urn:microsoft.com/office/officeart/2005/8/layout/arrow2"/>
    <dgm:cxn modelId="{58C1DF86-A77C-45D6-AD06-865B9963A7AC}" srcId="{9B84DC32-2E97-440C-91D8-48C17B25CC90}" destId="{AD62210B-50DB-4199-83AA-901F132C3E3F}" srcOrd="2" destOrd="0" parTransId="{BC432D62-F144-4B34-BC3D-A3A2399CC868}" sibTransId="{4756D338-6333-420D-9387-47F2142ED2BE}"/>
    <dgm:cxn modelId="{D3C0DAE5-925F-4485-B6C3-5DBC1848B593}" type="presOf" srcId="{60311108-4894-42E8-9399-5346D2C7461C}" destId="{917AB14C-9C95-435F-BB20-30F004295581}" srcOrd="0" destOrd="0" presId="urn:microsoft.com/office/officeart/2005/8/layout/arrow2"/>
    <dgm:cxn modelId="{25051645-0943-4BF9-93A9-5654D998859C}" srcId="{9B84DC32-2E97-440C-91D8-48C17B25CC90}" destId="{60311108-4894-42E8-9399-5346D2C7461C}" srcOrd="0" destOrd="0" parTransId="{7E58EB30-E34D-4886-8D90-36D2604D637B}" sibTransId="{3CCB2EBB-2B32-4BFC-A50C-1AC2420DE163}"/>
    <dgm:cxn modelId="{88E53B0E-8755-4266-B0C6-541B9A6B2B34}" type="presOf" srcId="{9B84DC32-2E97-440C-91D8-48C17B25CC90}" destId="{4C3C56BA-EDCF-459E-8F9E-1B1002D65214}" srcOrd="0" destOrd="0" presId="urn:microsoft.com/office/officeart/2005/8/layout/arrow2"/>
    <dgm:cxn modelId="{1B37F01A-05AE-4F77-B4A8-F8D020FBCA6D}" type="presOf" srcId="{AD62210B-50DB-4199-83AA-901F132C3E3F}" destId="{4640339E-ED35-4698-88EB-07043D33B34A}" srcOrd="0" destOrd="0" presId="urn:microsoft.com/office/officeart/2005/8/layout/arrow2"/>
    <dgm:cxn modelId="{5B17B060-8AFD-4B3D-8A9C-A3ED56D48F3A}" srcId="{9B84DC32-2E97-440C-91D8-48C17B25CC90}" destId="{A8057D53-C933-458D-A27D-CBEEBFBF93BD}" srcOrd="1" destOrd="0" parTransId="{92D9DEA9-637A-46C2-9934-E5124F992E49}" sibTransId="{DB177497-8DB1-4176-9706-8BAB188636A9}"/>
    <dgm:cxn modelId="{EFB468F2-ADAB-46DD-9605-8B06E4D35099}" type="presParOf" srcId="{4C3C56BA-EDCF-459E-8F9E-1B1002D65214}" destId="{84E6EA61-121E-44C5-9D40-63D26CE9BF2C}" srcOrd="0" destOrd="0" presId="urn:microsoft.com/office/officeart/2005/8/layout/arrow2"/>
    <dgm:cxn modelId="{BEA80F80-D227-40BF-BAA5-5A23DEF73079}" type="presParOf" srcId="{4C3C56BA-EDCF-459E-8F9E-1B1002D65214}" destId="{C85BE1CF-0EE0-4B4D-831C-54999F03881E}" srcOrd="1" destOrd="0" presId="urn:microsoft.com/office/officeart/2005/8/layout/arrow2"/>
    <dgm:cxn modelId="{2F45CA18-0F29-4537-B85D-D64F1F0DF07B}" type="presParOf" srcId="{C85BE1CF-0EE0-4B4D-831C-54999F03881E}" destId="{F7DB420C-A490-4C24-8DB4-446C36002E44}" srcOrd="0" destOrd="0" presId="urn:microsoft.com/office/officeart/2005/8/layout/arrow2"/>
    <dgm:cxn modelId="{6C98366A-FD3E-4C6F-81E3-07F44F5B65E4}" type="presParOf" srcId="{C85BE1CF-0EE0-4B4D-831C-54999F03881E}" destId="{917AB14C-9C95-435F-BB20-30F004295581}" srcOrd="1" destOrd="0" presId="urn:microsoft.com/office/officeart/2005/8/layout/arrow2"/>
    <dgm:cxn modelId="{F3343C38-55CE-492C-9B6D-97D890A4B94E}" type="presParOf" srcId="{C85BE1CF-0EE0-4B4D-831C-54999F03881E}" destId="{3FF2851A-4E1F-40AB-A8A3-F6450C3483FA}" srcOrd="2" destOrd="0" presId="urn:microsoft.com/office/officeart/2005/8/layout/arrow2"/>
    <dgm:cxn modelId="{4C7D4D8E-933C-48EA-B4CF-256D1E8A053C}" type="presParOf" srcId="{C85BE1CF-0EE0-4B4D-831C-54999F03881E}" destId="{874A8CF5-B3FB-46F3-A9A2-F0161B21DB35}" srcOrd="3" destOrd="0" presId="urn:microsoft.com/office/officeart/2005/8/layout/arrow2"/>
    <dgm:cxn modelId="{DD7B70C2-4839-40A8-BCE4-F08447814A4F}" type="presParOf" srcId="{C85BE1CF-0EE0-4B4D-831C-54999F03881E}" destId="{5769CBDA-B5DF-4EAD-A4BD-B6A2196C330D}" srcOrd="4" destOrd="0" presId="urn:microsoft.com/office/officeart/2005/8/layout/arrow2"/>
    <dgm:cxn modelId="{A528BEF0-D226-41DD-9EBC-BA4AFF866733}" type="presParOf" srcId="{C85BE1CF-0EE0-4B4D-831C-54999F03881E}" destId="{4640339E-ED35-4698-88EB-07043D33B34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6EA61-121E-44C5-9D40-63D26CE9BF2C}">
      <dsp:nvSpPr>
        <dsp:cNvPr id="0" name=""/>
        <dsp:cNvSpPr/>
      </dsp:nvSpPr>
      <dsp:spPr>
        <a:xfrm>
          <a:off x="1608241" y="0"/>
          <a:ext cx="5216836" cy="3260523"/>
        </a:xfrm>
        <a:prstGeom prst="swooshArrow">
          <a:avLst>
            <a:gd name="adj1" fmla="val 25000"/>
            <a:gd name="adj2" fmla="val 25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F7DB420C-A490-4C24-8DB4-446C36002E44}">
      <dsp:nvSpPr>
        <dsp:cNvPr id="0" name=""/>
        <dsp:cNvSpPr/>
      </dsp:nvSpPr>
      <dsp:spPr>
        <a:xfrm>
          <a:off x="2222367" y="2250412"/>
          <a:ext cx="135637" cy="135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AB14C-9C95-435F-BB20-30F004295581}">
      <dsp:nvSpPr>
        <dsp:cNvPr id="0" name=""/>
        <dsp:cNvSpPr/>
      </dsp:nvSpPr>
      <dsp:spPr>
        <a:xfrm>
          <a:off x="920510" y="2318231"/>
          <a:ext cx="3954874"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72" tIns="0" rIns="0" bIns="0" numCol="1" spcCol="1270" anchor="t" anchorCtr="0">
          <a:noAutofit/>
        </a:bodyPr>
        <a:lstStyle/>
        <a:p>
          <a:pPr lvl="0" algn="l" defTabSz="1955800">
            <a:lnSpc>
              <a:spcPct val="90000"/>
            </a:lnSpc>
            <a:spcBef>
              <a:spcPct val="0"/>
            </a:spcBef>
            <a:spcAft>
              <a:spcPct val="35000"/>
            </a:spcAft>
          </a:pPr>
          <a:r>
            <a:rPr lang="nb-NO" sz="4400" b="1" kern="1200" dirty="0" err="1" smtClean="0"/>
            <a:t>results</a:t>
          </a:r>
          <a:endParaRPr lang="nb-NO" sz="4400" b="1" kern="1200" dirty="0"/>
        </a:p>
      </dsp:txBody>
      <dsp:txXfrm>
        <a:off x="920510" y="2318231"/>
        <a:ext cx="3954874" cy="942291"/>
      </dsp:txXfrm>
    </dsp:sp>
    <dsp:sp modelId="{3FF2851A-4E1F-40AB-A8A3-F6450C3483FA}">
      <dsp:nvSpPr>
        <dsp:cNvPr id="0" name=""/>
        <dsp:cNvSpPr/>
      </dsp:nvSpPr>
      <dsp:spPr>
        <a:xfrm>
          <a:off x="3419631" y="1364202"/>
          <a:ext cx="245191" cy="245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A8CF5-B3FB-46F3-A9A2-F0161B21DB35}">
      <dsp:nvSpPr>
        <dsp:cNvPr id="0" name=""/>
        <dsp:cNvSpPr/>
      </dsp:nvSpPr>
      <dsp:spPr>
        <a:xfrm>
          <a:off x="3542227" y="1486798"/>
          <a:ext cx="1252040" cy="177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22" tIns="0" rIns="0" bIns="0" numCol="1" spcCol="1270" anchor="t" anchorCtr="0">
          <a:noAutofit/>
        </a:bodyPr>
        <a:lstStyle/>
        <a:p>
          <a:pPr lvl="0" algn="l" defTabSz="2889250">
            <a:lnSpc>
              <a:spcPct val="90000"/>
            </a:lnSpc>
            <a:spcBef>
              <a:spcPct val="0"/>
            </a:spcBef>
            <a:spcAft>
              <a:spcPct val="35000"/>
            </a:spcAft>
          </a:pPr>
          <a:endParaRPr lang="nb-NO" sz="6500" kern="1200" dirty="0"/>
        </a:p>
      </dsp:txBody>
      <dsp:txXfrm>
        <a:off x="3542227" y="1486798"/>
        <a:ext cx="1252040" cy="1773724"/>
      </dsp:txXfrm>
    </dsp:sp>
    <dsp:sp modelId="{5769CBDA-B5DF-4EAD-A4BD-B6A2196C330D}">
      <dsp:nvSpPr>
        <dsp:cNvPr id="0" name=""/>
        <dsp:cNvSpPr/>
      </dsp:nvSpPr>
      <dsp:spPr>
        <a:xfrm>
          <a:off x="4950911" y="824912"/>
          <a:ext cx="339094" cy="3390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0339E-ED35-4698-88EB-07043D33B34A}">
      <dsp:nvSpPr>
        <dsp:cNvPr id="0" name=""/>
        <dsp:cNvSpPr/>
      </dsp:nvSpPr>
      <dsp:spPr>
        <a:xfrm>
          <a:off x="4102603" y="994459"/>
          <a:ext cx="3104885" cy="226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0" rIns="0" bIns="0" numCol="1" spcCol="1270" anchor="t" anchorCtr="0">
          <a:noAutofit/>
        </a:bodyPr>
        <a:lstStyle/>
        <a:p>
          <a:pPr lvl="0" algn="l" defTabSz="1955800">
            <a:lnSpc>
              <a:spcPct val="90000"/>
            </a:lnSpc>
            <a:spcBef>
              <a:spcPct val="0"/>
            </a:spcBef>
            <a:spcAft>
              <a:spcPct val="35000"/>
            </a:spcAft>
          </a:pPr>
          <a:r>
            <a:rPr lang="nb-NO" sz="4400" b="1" kern="1200" dirty="0" err="1" smtClean="0"/>
            <a:t>actions</a:t>
          </a:r>
          <a:endParaRPr lang="nb-NO" sz="4400" b="1" kern="1200" dirty="0"/>
        </a:p>
      </dsp:txBody>
      <dsp:txXfrm>
        <a:off x="4102603" y="994459"/>
        <a:ext cx="3104885" cy="22660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25493-95D2-4CC3-803E-DC0EDE29D0AE}"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C6B9C-FD6F-4F6B-B55D-A77440A62333}" type="slidenum">
              <a:rPr lang="nb-NO" smtClean="0"/>
              <a:t>‹#›</a:t>
            </a:fld>
            <a:endParaRPr lang="nb-NO"/>
          </a:p>
        </p:txBody>
      </p:sp>
    </p:spTree>
    <p:extLst>
      <p:ext uri="{BB962C8B-B14F-4D97-AF65-F5344CB8AC3E}">
        <p14:creationId xmlns:p14="http://schemas.microsoft.com/office/powerpoint/2010/main" val="354786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74725" y="746125"/>
            <a:ext cx="5616575" cy="3160713"/>
          </a:xfrm>
        </p:spPr>
      </p:sp>
      <p:sp>
        <p:nvSpPr>
          <p:cNvPr id="3" name="Plassholder for notater 2"/>
          <p:cNvSpPr>
            <a:spLocks noGrp="1"/>
          </p:cNvSpPr>
          <p:nvPr>
            <p:ph type="body" idx="1"/>
          </p:nvPr>
        </p:nvSpPr>
        <p:spPr>
          <a:xfrm>
            <a:off x="681037" y="4107160"/>
            <a:ext cx="5820493" cy="5089665"/>
          </a:xfrm>
        </p:spPr>
        <p:txBody>
          <a:bodyPr/>
          <a:lstStyle/>
          <a:p>
            <a:r>
              <a:rPr lang="nb-NO" sz="1200" b="1" baseline="0" dirty="0" smtClean="0"/>
              <a:t>Notes to management</a:t>
            </a:r>
          </a:p>
          <a:p>
            <a:endParaRPr lang="nb-NO" sz="1200" b="0" baseline="0" dirty="0" smtClean="0"/>
          </a:p>
          <a:p>
            <a:r>
              <a:rPr lang="en-GB" sz="1200" b="1" baseline="0" noProof="0" dirty="0" smtClean="0"/>
              <a:t>In your welcome address </a:t>
            </a:r>
            <a:r>
              <a:rPr lang="en-GB" sz="1200" b="0" baseline="0" noProof="0" dirty="0" smtClean="0"/>
              <a:t>it is recommended to place the work environment as an element in the strategy process of the unit. The survey is a development tool, and agreed measures will be part of the unit’s Action Plan.</a:t>
            </a:r>
          </a:p>
          <a:p>
            <a:pPr marL="285750" indent="-285750">
              <a:buFont typeface="Arial" panose="020B0604020202020204" pitchFamily="34" charset="0"/>
              <a:buChar char="•"/>
            </a:pPr>
            <a:r>
              <a:rPr lang="en-GB" sz="1200" b="0" baseline="0" noProof="0" dirty="0" smtClean="0"/>
              <a:t>Be personal. This work is important for you as unit manager. The survey will give you an overview of the work environment situation at the unit. </a:t>
            </a:r>
          </a:p>
          <a:p>
            <a:pPr marL="285750" indent="-285750">
              <a:buFont typeface="Arial" panose="020B0604020202020204" pitchFamily="34" charset="0"/>
              <a:buChar char="•"/>
            </a:pPr>
            <a:r>
              <a:rPr lang="en-GB" sz="1200" b="0" baseline="0" noProof="0" dirty="0" smtClean="0"/>
              <a:t>Be specific. We spend time on the follow-up process with the aim to develop good framework conditions for the employees and for the work which your unit is responsible for. </a:t>
            </a:r>
          </a:p>
          <a:p>
            <a:pPr marL="285750" indent="-285750">
              <a:buFont typeface="Arial" panose="020B0604020202020204" pitchFamily="34" charset="0"/>
              <a:buChar char="•"/>
            </a:pPr>
            <a:r>
              <a:rPr lang="en-GB" sz="1200" b="0" baseline="0" noProof="0" dirty="0" smtClean="0"/>
              <a:t>Be local. This is about the daily work, values and culture of our unit. Matters outside the control of the unit, should be taken note of by the manager and appropriately followed-up. </a:t>
            </a:r>
          </a:p>
          <a:p>
            <a:endParaRPr lang="en-GB" sz="1200" b="0" baseline="0" noProof="0" dirty="0" smtClean="0"/>
          </a:p>
          <a:p>
            <a:r>
              <a:rPr lang="en-GB" sz="1200" b="1" baseline="0" noProof="0" dirty="0" smtClean="0"/>
              <a:t>What is on the agenda and what is not</a:t>
            </a:r>
          </a:p>
          <a:p>
            <a:pPr marL="285750" indent="-285750">
              <a:buFont typeface="Arial" panose="020B0604020202020204" pitchFamily="34" charset="0"/>
              <a:buChar char="•"/>
            </a:pPr>
            <a:r>
              <a:rPr lang="en-GB" sz="1200" b="0" baseline="0" noProof="0" dirty="0" smtClean="0"/>
              <a:t>The survey puts the organizational and </a:t>
            </a:r>
            <a:r>
              <a:rPr lang="en-GB" sz="1200" b="0" baseline="0" noProof="0" dirty="0" err="1" smtClean="0"/>
              <a:t>psychososial</a:t>
            </a:r>
            <a:r>
              <a:rPr lang="en-GB" sz="1200" b="0" baseline="0" noProof="0" dirty="0" smtClean="0"/>
              <a:t> work environment on the agenda </a:t>
            </a:r>
          </a:p>
          <a:p>
            <a:pPr marL="285750" lvl="0" indent="-285750">
              <a:buFont typeface="Arial" panose="020B0604020202020204" pitchFamily="34" charset="0"/>
              <a:buChar char="•"/>
            </a:pPr>
            <a:r>
              <a:rPr lang="en-GB" sz="1200" b="0" baseline="0" noProof="0" dirty="0" smtClean="0"/>
              <a:t>Physical work environment is primarily dealt with in other processes, however, it can be relevant to bring it up relating to how physical conditions influence the effective work of employees and units.   </a:t>
            </a:r>
          </a:p>
          <a:p>
            <a:pPr marL="285750" indent="-285750" algn="l">
              <a:buFont typeface="Arial" panose="020B0604020202020204" pitchFamily="34" charset="0"/>
              <a:buChar char="•"/>
            </a:pPr>
            <a:r>
              <a:rPr lang="en-GB" sz="1200" b="0" baseline="0" noProof="0" dirty="0" smtClean="0"/>
              <a:t>The survey does not examine </a:t>
            </a:r>
            <a:r>
              <a:rPr lang="en-GB" noProof="0" dirty="0" smtClean="0"/>
              <a:t>occurrences of bullying and harassment</a:t>
            </a:r>
            <a:r>
              <a:rPr lang="en-GB" sz="1200" b="0" baseline="0" noProof="0" dirty="0" smtClean="0"/>
              <a:t>. As the survey is </a:t>
            </a:r>
            <a:r>
              <a:rPr lang="en-GB" noProof="0" dirty="0" smtClean="0"/>
              <a:t>anonymous, it cannot identify</a:t>
            </a:r>
            <a:r>
              <a:rPr lang="en-GB" baseline="0" noProof="0" dirty="0" smtClean="0"/>
              <a:t> where or how such </a:t>
            </a:r>
            <a:r>
              <a:rPr lang="en-GB" baseline="0" noProof="0" dirty="0" err="1" smtClean="0"/>
              <a:t>occurences</a:t>
            </a:r>
            <a:r>
              <a:rPr lang="en-GB" baseline="0" noProof="0" dirty="0" smtClean="0"/>
              <a:t> are taking place. All work places in Norway shall have systems to handle </a:t>
            </a:r>
            <a:r>
              <a:rPr lang="en-GB" sz="1200" b="0" noProof="0" dirty="0" smtClean="0"/>
              <a:t>bullying and harassment. Explain</a:t>
            </a:r>
            <a:r>
              <a:rPr lang="en-GB" sz="1200" b="0" baseline="0" noProof="0" dirty="0" smtClean="0"/>
              <a:t> how this is handled at your institution. </a:t>
            </a:r>
            <a:endParaRPr lang="en-GB" sz="1200" b="0" noProof="0" dirty="0" smtClean="0"/>
          </a:p>
          <a:p>
            <a:pPr marL="0" indent="0" algn="l">
              <a:buFont typeface="Arial" pitchFamily="34" charset="0"/>
              <a:buNone/>
            </a:pPr>
            <a:endParaRPr lang="nb-NO" sz="1400" dirty="0"/>
          </a:p>
          <a:p>
            <a:pPr marL="0" indent="0" algn="l">
              <a:buFont typeface="Arial" pitchFamily="34" charset="0"/>
              <a:buNone/>
            </a:pPr>
            <a:endParaRPr lang="nb-NO" sz="1400" dirty="0" smtClean="0"/>
          </a:p>
          <a:p>
            <a:endParaRPr lang="nb-NO" b="1" dirty="0" smtClean="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a:t>
            </a:fld>
            <a:endParaRPr lang="nb-NO"/>
          </a:p>
        </p:txBody>
      </p:sp>
    </p:spTree>
    <p:extLst>
      <p:ext uri="{BB962C8B-B14F-4D97-AF65-F5344CB8AC3E}">
        <p14:creationId xmlns:p14="http://schemas.microsoft.com/office/powerpoint/2010/main" val="184921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959100" y="146050"/>
            <a:ext cx="3873500" cy="2179638"/>
          </a:xfrm>
        </p:spPr>
      </p:sp>
      <p:sp>
        <p:nvSpPr>
          <p:cNvPr id="3" name="Plassholder for notater 2"/>
          <p:cNvSpPr>
            <a:spLocks noGrp="1"/>
          </p:cNvSpPr>
          <p:nvPr>
            <p:ph type="body" idx="1"/>
          </p:nvPr>
        </p:nvSpPr>
        <p:spPr>
          <a:xfrm>
            <a:off x="227095" y="2325511"/>
            <a:ext cx="6478144" cy="6947931"/>
          </a:xfrm>
        </p:spPr>
        <p:txBody>
          <a:bodyPr/>
          <a:lstStyle/>
          <a:p>
            <a:r>
              <a:rPr lang="en-GB" b="1" kern="1200" dirty="0" smtClean="0">
                <a:solidFill>
                  <a:schemeClr val="tx1"/>
                </a:solidFill>
                <a:effectLst/>
                <a:latin typeface="Arial Narrow" panose="020B0606020202030204" pitchFamily="34" charset="0"/>
              </a:rPr>
              <a:t>Innovation,</a:t>
            </a:r>
            <a:r>
              <a:rPr lang="en-GB" b="1" kern="1200" baseline="0" dirty="0" smtClean="0">
                <a:solidFill>
                  <a:schemeClr val="tx1"/>
                </a:solidFill>
                <a:effectLst/>
                <a:latin typeface="Arial Narrow" panose="020B0606020202030204" pitchFamily="34" charset="0"/>
              </a:rPr>
              <a:t>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there are a innovative climate at their unit.</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rPr>
              <a:t>My unit is constantly evolving  to meet the employees` needs</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rPr>
              <a:t>In my unit, no one listens to new suggestions and ideas ®</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rPr>
              <a:t>My unit is flexible and constantly adapts to new ideas</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rPr>
              <a:t>My unit is open-minded and adapts to changes</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rPr>
              <a:t>My unit strives to retain status quo rather than to change ®</a:t>
            </a:r>
            <a:endParaRPr lang="en-GB" b="1" kern="1200" dirty="0" smtClean="0">
              <a:solidFill>
                <a:schemeClr val="tx1"/>
              </a:solidFill>
              <a:effectLst/>
              <a:latin typeface="Arial Narrow" panose="020B0606020202030204" pitchFamily="34" charset="0"/>
            </a:endParaRPr>
          </a:p>
          <a:p>
            <a:r>
              <a:rPr lang="en-GB" b="1" kern="1200" dirty="0" smtClean="0">
                <a:solidFill>
                  <a:schemeClr val="tx1"/>
                </a:solidFill>
                <a:effectLst/>
                <a:latin typeface="Arial Narrow" panose="020B0606020202030204" pitchFamily="34" charset="0"/>
                <a:cs typeface="Arial" panose="020B0604020202020204" pitchFamily="34" charset="0"/>
              </a:rPr>
              <a:t>Resources research and teaching,</a:t>
            </a:r>
            <a:r>
              <a:rPr lang="en-GB" kern="1200" dirty="0" smtClean="0">
                <a:solidFill>
                  <a:schemeClr val="tx1"/>
                </a:solidFill>
                <a:effectLst/>
                <a:latin typeface="Arial Narrow" panose="020B0606020202030204" pitchFamily="34" charset="0"/>
                <a:cs typeface="Arial" panose="020B0604020202020204" pitchFamily="34" charset="0"/>
              </a:rPr>
              <a:t>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there are sufficient resources.</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 get the administrative support I need for planning and implementation of teaching and  examinations</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 get the administrative support I need for my research</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 get the technical support I need for my research</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 get the support I need for internationalisation of my research</a:t>
            </a:r>
            <a:endParaRPr lang="en-GB" kern="1200" dirty="0" smtClean="0">
              <a:solidFill>
                <a:schemeClr val="tx1"/>
              </a:solidFill>
              <a:effectLst/>
              <a:latin typeface="Arial Narrow" panose="020B0606020202030204" pitchFamily="34" charset="0"/>
            </a:endParaRPr>
          </a:p>
          <a:p>
            <a:r>
              <a:rPr lang="en-GB" b="1" kern="1200" dirty="0" smtClean="0">
                <a:solidFill>
                  <a:schemeClr val="tx1"/>
                </a:solidFill>
                <a:effectLst/>
                <a:latin typeface="Arial Narrow" panose="020B0606020202030204" pitchFamily="34" charset="0"/>
              </a:rPr>
              <a:t>Fairness of the supervisor,</a:t>
            </a:r>
            <a:r>
              <a:rPr lang="en-GB" kern="1200" dirty="0" smtClean="0">
                <a:solidFill>
                  <a:schemeClr val="tx1"/>
                </a:solidFill>
                <a:effectLst/>
                <a:latin typeface="Arial Narrow" panose="020B0606020202030204" pitchFamily="34" charset="0"/>
              </a:rPr>
              <a:t>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 supervisor is fair.</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My immediate superior distributes work assignments fairly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My immediate superior treats the employees fairly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My immediate superior treats the employees impartially</a:t>
            </a:r>
            <a:endParaRPr lang="en-GB" kern="1200" dirty="0" smtClean="0">
              <a:solidFill>
                <a:schemeClr val="tx1"/>
              </a:solidFill>
              <a:effectLst/>
              <a:latin typeface="Arial Narrow" panose="020B0606020202030204" pitchFamily="34" charset="0"/>
            </a:endParaRPr>
          </a:p>
          <a:p>
            <a:r>
              <a:rPr lang="en-GB" b="1" kern="1200" dirty="0" smtClean="0">
                <a:solidFill>
                  <a:schemeClr val="tx1"/>
                </a:solidFill>
                <a:effectLst/>
                <a:latin typeface="Arial Narrow" panose="020B0606020202030204" pitchFamily="34" charset="0"/>
                <a:cs typeface="Arial" panose="020B0604020202020204" pitchFamily="34" charset="0"/>
              </a:rPr>
              <a:t>Trust regarding management, own unit,</a:t>
            </a:r>
            <a:r>
              <a:rPr lang="en-GB" kern="1200" dirty="0" smtClean="0">
                <a:solidFill>
                  <a:schemeClr val="tx1"/>
                </a:solidFill>
                <a:effectLst/>
                <a:latin typeface="Arial Narrow" panose="020B0606020202030204" pitchFamily="34" charset="0"/>
                <a:cs typeface="Arial" panose="020B0604020202020204" pitchFamily="34" charset="0"/>
              </a:rPr>
              <a:t>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they can trust the management at their</a:t>
            </a:r>
            <a:r>
              <a:rPr lang="en-GB" kern="1200" baseline="0" dirty="0" smtClean="0">
                <a:solidFill>
                  <a:schemeClr val="tx1"/>
                </a:solidFill>
                <a:effectLst/>
                <a:latin typeface="Arial Narrow" panose="020B0606020202030204" pitchFamily="34" charset="0"/>
              </a:rPr>
              <a:t> unit.</a:t>
            </a:r>
            <a:r>
              <a:rPr lang="en-GB" kern="1200" dirty="0" smtClean="0">
                <a:solidFill>
                  <a:schemeClr val="tx1"/>
                </a:solidFill>
                <a:effectLst/>
                <a:latin typeface="Arial Narrow" panose="020B0606020202030204" pitchFamily="34" charset="0"/>
              </a:rPr>
              <a:t>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My unit management trusts the employees to do their work well</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 can trust the information from my unit management</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My unit management withhold important information from the employees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rPr>
              <a:t>It is possible for the employees at my unit to express their views</a:t>
            </a:r>
            <a:endParaRPr lang="en-GB" b="1" dirty="0" smtClean="0">
              <a:effectLst/>
              <a:latin typeface="Arial Narrow" panose="020B0606020202030204" pitchFamily="34" charset="0"/>
              <a:ea typeface="MS Gothic"/>
              <a:cs typeface="Arial" panose="020B0604020202020204" pitchFamily="34" charset="0"/>
            </a:endParaRPr>
          </a:p>
          <a:p>
            <a:pPr indent="-448774"/>
            <a:r>
              <a:rPr lang="en-GB" b="1" dirty="0" smtClean="0">
                <a:effectLst/>
                <a:latin typeface="Arial Narrow" panose="020B0606020202030204" pitchFamily="34" charset="0"/>
                <a:ea typeface="MS Gothic"/>
                <a:cs typeface="Arial" panose="020B0604020202020204" pitchFamily="34" charset="0"/>
              </a:rPr>
              <a:t>Reliability</a:t>
            </a:r>
            <a:r>
              <a:rPr lang="en-GB" b="1" baseline="0" dirty="0" smtClean="0">
                <a:effectLst/>
                <a:latin typeface="Arial Narrow" panose="020B0606020202030204" pitchFamily="34" charset="0"/>
                <a:ea typeface="MS Gothic"/>
                <a:cs typeface="Arial" panose="020B0604020202020204" pitchFamily="34" charset="0"/>
              </a:rPr>
              <a:t> unit management,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a:t>
            </a:r>
            <a:r>
              <a:rPr lang="en-GB"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management at their</a:t>
            </a:r>
            <a:r>
              <a:rPr lang="en-GB" kern="1200" baseline="0" dirty="0" smtClean="0">
                <a:solidFill>
                  <a:schemeClr val="tx1"/>
                </a:solidFill>
                <a:effectLst/>
                <a:latin typeface="Arial Narrow" panose="020B0606020202030204" pitchFamily="34" charset="0"/>
              </a:rPr>
              <a:t> unit is reliable.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can expect my unit management to treat me in a consistent and predictable way</a:t>
            </a:r>
          </a:p>
          <a:p>
            <a:pPr marL="170901" indent="-170901">
              <a:buFont typeface="Arial"/>
              <a:buChar char="•"/>
            </a:pPr>
            <a:r>
              <a:rPr lang="en-GB" i="1" kern="1200" dirty="0" smtClean="0">
                <a:solidFill>
                  <a:schemeClr val="tx1"/>
                </a:solidFill>
                <a:effectLst/>
                <a:latin typeface="Arial Narrow" panose="020B0606020202030204" pitchFamily="34" charset="0"/>
                <a:cs typeface="Arial" panose="020B0604020202020204" pitchFamily="34" charset="0"/>
              </a:rPr>
              <a:t>My unit management is always reliable</a:t>
            </a:r>
          </a:p>
          <a:p>
            <a:pPr marL="170901" indent="-170901">
              <a:buFont typeface="Arial"/>
              <a:buChar char="•"/>
            </a:pPr>
            <a:r>
              <a:rPr lang="en-GB" i="1" kern="1200" dirty="0" smtClean="0">
                <a:solidFill>
                  <a:schemeClr val="tx1"/>
                </a:solidFill>
                <a:effectLst/>
                <a:latin typeface="Arial Narrow" panose="020B0606020202030204" pitchFamily="34" charset="0"/>
                <a:cs typeface="Arial" panose="020B0604020202020204" pitchFamily="34" charset="0"/>
              </a:rPr>
              <a:t>My unit management  is open and honest with me</a:t>
            </a:r>
          </a:p>
          <a:p>
            <a:pPr marL="170901" indent="-170901">
              <a:buFont typeface="Arial"/>
              <a:buChar char="•"/>
            </a:pPr>
            <a:r>
              <a:rPr lang="en-GB" i="1" kern="1200" dirty="0" smtClean="0">
                <a:solidFill>
                  <a:schemeClr val="tx1"/>
                </a:solidFill>
                <a:effectLst/>
                <a:latin typeface="Arial Narrow" panose="020B0606020202030204" pitchFamily="34" charset="0"/>
                <a:cs typeface="Arial" panose="020B0604020202020204" pitchFamily="34" charset="0"/>
              </a:rPr>
              <a:t>I am confident that I can trust my unit management </a:t>
            </a:r>
          </a:p>
          <a:p>
            <a:pPr marL="170901" indent="-170901">
              <a:buFont typeface="Arial"/>
              <a:buChar char="•"/>
            </a:pPr>
            <a:r>
              <a:rPr lang="en-GB" i="1" kern="1200" dirty="0" smtClean="0">
                <a:solidFill>
                  <a:schemeClr val="tx1"/>
                </a:solidFill>
                <a:effectLst/>
                <a:latin typeface="Arial Narrow" panose="020B0606020202030204" pitchFamily="34" charset="0"/>
                <a:cs typeface="Arial" panose="020B0604020202020204" pitchFamily="34" charset="0"/>
              </a:rPr>
              <a:t>I have complete confidence in my unit management </a:t>
            </a:r>
            <a:endParaRPr lang="en-GB" b="1" kern="1200" baseline="0" dirty="0" smtClean="0">
              <a:solidFill>
                <a:schemeClr val="tx1"/>
              </a:solidFill>
              <a:effectLst/>
              <a:latin typeface="Arial Narrow" panose="020B0606020202030204" pitchFamily="34" charset="0"/>
            </a:endParaRPr>
          </a:p>
          <a:p>
            <a:pPr indent="-448774"/>
            <a:r>
              <a:rPr lang="en-GB" b="1" dirty="0" smtClean="0">
                <a:effectLst/>
                <a:latin typeface="Arial Narrow" panose="020B0606020202030204" pitchFamily="34" charset="0"/>
                <a:ea typeface="MS Gothic"/>
                <a:cs typeface="Arial" panose="020B0604020202020204" pitchFamily="34" charset="0"/>
              </a:rPr>
              <a:t>Reliability</a:t>
            </a:r>
            <a:r>
              <a:rPr lang="en-GB" b="1" baseline="0" dirty="0" smtClean="0">
                <a:effectLst/>
                <a:latin typeface="Arial Narrow" panose="020B0606020202030204" pitchFamily="34" charset="0"/>
                <a:ea typeface="MS Gothic"/>
                <a:cs typeface="Arial" panose="020B0604020202020204" pitchFamily="34" charset="0"/>
              </a:rPr>
              <a:t> in next administrative level, </a:t>
            </a:r>
            <a:r>
              <a:rPr lang="en-GB" b="0" kern="1200" baseline="0" dirty="0" smtClean="0">
                <a:solidFill>
                  <a:schemeClr val="tx1"/>
                </a:solidFill>
                <a:effectLst/>
                <a:latin typeface="Arial Narrow" panose="020B0606020202030204" pitchFamily="34" charset="0"/>
              </a:rPr>
              <a:t>the score is high</a:t>
            </a:r>
            <a:r>
              <a:rPr lang="en-GB" b="1" kern="1200" baseline="0" dirty="0" smtClean="0">
                <a:solidFill>
                  <a:schemeClr val="tx1"/>
                </a:solidFill>
                <a:effectLst/>
                <a:latin typeface="Arial Narrow" panose="020B0606020202030204" pitchFamily="34" charset="0"/>
              </a:rPr>
              <a:t> </a:t>
            </a:r>
            <a:r>
              <a:rPr lang="en-GB" kern="1200" dirty="0" smtClean="0">
                <a:solidFill>
                  <a:schemeClr val="tx1"/>
                </a:solidFill>
                <a:effectLst/>
                <a:latin typeface="Arial Narrow" panose="020B0606020202030204" pitchFamily="34" charset="0"/>
              </a:rPr>
              <a:t>if the respondent`s experience that the</a:t>
            </a:r>
            <a:r>
              <a:rPr lang="en-GB" kern="1200" baseline="0" dirty="0" smtClean="0">
                <a:solidFill>
                  <a:schemeClr val="tx1"/>
                </a:solidFill>
                <a:effectLst/>
                <a:latin typeface="Arial Narrow" panose="020B0606020202030204" pitchFamily="34" charset="0"/>
              </a:rPr>
              <a:t> next administrative level is reliable.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can expect the management of the next administrative level to treat me in a consistent and predictable way</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The management of the next administrative level  is always reliable</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The management of the next administrative level   is open and honest with me</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am confident that I can trust the management of the next administrative level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have complete confidence in the management of the next administrative level</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Sylinder 5"/>
          <p:cNvSpPr txBox="1"/>
          <p:nvPr/>
        </p:nvSpPr>
        <p:spPr>
          <a:xfrm>
            <a:off x="227095" y="363637"/>
            <a:ext cx="2759900" cy="1563896"/>
          </a:xfrm>
          <a:prstGeom prst="rect">
            <a:avLst/>
          </a:prstGeom>
          <a:noFill/>
        </p:spPr>
        <p:txBody>
          <a:bodyPr wrap="square" lIns="91147" tIns="45574" rIns="91147" bIns="4557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Goal </a:t>
            </a:r>
            <a:r>
              <a:rPr kumimoji="0" lang="nb-NO" sz="12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clarity</a:t>
            </a:r>
            <a:r>
              <a:rPr kumimoji="0" lang="nb-NO"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 four items measures to which purpose of one`s work tasks is clear.</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is expected of me at work is clearly expressed </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 have a clear understanding of which tasks constitute my job</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 feel that the objectives of my job are diffuse and unclear ®</a:t>
            </a:r>
          </a:p>
        </p:txBody>
      </p:sp>
    </p:spTree>
    <p:extLst>
      <p:ext uri="{BB962C8B-B14F-4D97-AF65-F5344CB8AC3E}">
        <p14:creationId xmlns:p14="http://schemas.microsoft.com/office/powerpoint/2010/main" val="317662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a:p>
            <a:r>
              <a:rPr lang="en-US" sz="1400" dirty="0" smtClean="0">
                <a:latin typeface="Arial Narrow" panose="020B0606020202030204" pitchFamily="34" charset="0"/>
              </a:rPr>
              <a:t>There </a:t>
            </a:r>
            <a:r>
              <a:rPr lang="en-US" sz="1400" dirty="0">
                <a:latin typeface="Arial Narrow" panose="020B0606020202030204" pitchFamily="34" charset="0"/>
              </a:rPr>
              <a:t>is no form of </a:t>
            </a:r>
            <a:r>
              <a:rPr lang="en-US" sz="1400" dirty="0" smtClean="0">
                <a:latin typeface="Arial Narrow" panose="020B0606020202030204" pitchFamily="34" charset="0"/>
              </a:rPr>
              <a:t>coding in this slide. A little </a:t>
            </a:r>
            <a:r>
              <a:rPr lang="en-US" sz="1400" dirty="0">
                <a:latin typeface="Arial Narrow" panose="020B0606020202030204" pitchFamily="34" charset="0"/>
              </a:rPr>
              <a:t>column shows that respondents to a </a:t>
            </a:r>
            <a:r>
              <a:rPr lang="en-US" sz="1400" dirty="0" smtClean="0">
                <a:latin typeface="Arial Narrow" panose="020B0606020202030204" pitchFamily="34" charset="0"/>
              </a:rPr>
              <a:t>little </a:t>
            </a:r>
            <a:r>
              <a:rPr lang="en-US" sz="1400" dirty="0">
                <a:latin typeface="Arial Narrow" panose="020B0606020202030204" pitchFamily="34" charset="0"/>
              </a:rPr>
              <a:t>extent </a:t>
            </a:r>
            <a:r>
              <a:rPr lang="en-US" sz="1400" dirty="0" smtClean="0">
                <a:latin typeface="Arial Narrow" panose="020B0606020202030204" pitchFamily="34" charset="0"/>
              </a:rPr>
              <a:t>experience in ex </a:t>
            </a:r>
            <a:r>
              <a:rPr lang="en-US" sz="1400" dirty="0">
                <a:latin typeface="Arial Narrow" panose="020B0606020202030204" pitchFamily="34" charset="0"/>
              </a:rPr>
              <a:t>support for teaching and examinations.</a:t>
            </a:r>
            <a:br>
              <a:rPr lang="en-US" sz="1400" dirty="0">
                <a:latin typeface="Arial Narrow" panose="020B0606020202030204" pitchFamily="34" charset="0"/>
              </a:rPr>
            </a:br>
            <a:r>
              <a:rPr lang="en-US" sz="1400" dirty="0">
                <a:latin typeface="Arial Narrow" panose="020B0606020202030204" pitchFamily="34" charset="0"/>
              </a:rPr>
              <a:t/>
            </a:r>
            <a:br>
              <a:rPr lang="en-US" sz="1400" dirty="0">
                <a:latin typeface="Arial Narrow" panose="020B0606020202030204" pitchFamily="34" charset="0"/>
              </a:rPr>
            </a:br>
            <a:r>
              <a:rPr lang="en-US" sz="1400" dirty="0" smtClean="0">
                <a:latin typeface="Arial Narrow" panose="020B0606020202030204" pitchFamily="34" charset="0"/>
              </a:rPr>
              <a:t>These questions regards only academic staff. It was possible to answer not applicable. </a:t>
            </a:r>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0CF01-D2BE-4982-9153-DF7176D508D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3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078163" y="214313"/>
            <a:ext cx="4100512" cy="2308225"/>
          </a:xfrm>
        </p:spPr>
      </p:sp>
      <p:sp>
        <p:nvSpPr>
          <p:cNvPr id="3" name="Plassholder for notater 2"/>
          <p:cNvSpPr>
            <a:spLocks noGrp="1"/>
          </p:cNvSpPr>
          <p:nvPr>
            <p:ph type="body" idx="1"/>
          </p:nvPr>
        </p:nvSpPr>
        <p:spPr>
          <a:xfrm>
            <a:off x="213817" y="2650171"/>
            <a:ext cx="6537454" cy="6493829"/>
          </a:xfrm>
        </p:spPr>
        <p:txBody>
          <a:bodyPr/>
          <a:lstStyle/>
          <a:p>
            <a:r>
              <a:rPr lang="en-GB" sz="1300" b="1" dirty="0">
                <a:solidFill>
                  <a:srgbClr val="000000"/>
                </a:solidFill>
                <a:latin typeface="Arial Narrow" panose="020B0606020202030204" pitchFamily="34" charset="0"/>
                <a:ea typeface="Times New Roman"/>
              </a:rPr>
              <a:t>Absence of  dysfunctional support, </a:t>
            </a:r>
            <a:r>
              <a:rPr lang="en-GB" sz="1300" dirty="0">
                <a:latin typeface="Arial Narrow" panose="020B0606020202030204" pitchFamily="34" charset="0"/>
              </a:rPr>
              <a:t>capture if the employees in different positions experience dysfunctional support, high score indicate that the employees not have such experience when the items are reversed. </a:t>
            </a:r>
            <a:endParaRPr lang="en-GB" sz="1300" dirty="0">
              <a:solidFill>
                <a:srgbClr val="000000"/>
              </a:solidFill>
              <a:latin typeface="Arial Narrow" panose="020B0606020202030204" pitchFamily="34" charset="0"/>
              <a:ea typeface="Times New Roman"/>
            </a:endParaRP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combines this with reproaches ®</a:t>
            </a: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support me reluctantly ®</a:t>
            </a: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expect everlasting gratitude ®</a:t>
            </a: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do not support in a way that is matter-of-factly ®</a:t>
            </a: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do so with a reproachful tone or gaze ®</a:t>
            </a:r>
          </a:p>
          <a:p>
            <a:pPr marL="170901" indent="-170901">
              <a:buFont typeface="Arial" panose="020B0604020202020204" pitchFamily="34" charset="0"/>
              <a:buChar char="•"/>
            </a:pPr>
            <a:r>
              <a:rPr lang="en-GB" sz="1300" dirty="0">
                <a:latin typeface="Arial Narrow" panose="020B0606020202030204" pitchFamily="34" charset="0"/>
              </a:rPr>
              <a:t>People in my unit sometimes help me in a difficult situation, but indicate that I should have dealt with the problem myself ®</a:t>
            </a:r>
          </a:p>
          <a:p>
            <a:endParaRPr lang="en-GB" sz="1300" dirty="0">
              <a:latin typeface="Arial Narrow" panose="020B0606020202030204" pitchFamily="34" charset="0"/>
            </a:endParaRPr>
          </a:p>
          <a:p>
            <a:r>
              <a:rPr lang="en-GB" sz="1300" b="1" dirty="0">
                <a:latin typeface="Arial Narrow" panose="020B0606020202030204" pitchFamily="34" charset="0"/>
              </a:rPr>
              <a:t>Absence of interpersonal conflicts</a:t>
            </a:r>
            <a:r>
              <a:rPr lang="en-GB" sz="1300" dirty="0">
                <a:latin typeface="Arial Narrow" panose="020B0606020202030204" pitchFamily="34" charset="0"/>
              </a:rPr>
              <a:t>, the scale measures the extent to which work is negatively affected by conflicts between employees. The scale is reversed which imply that a high score indicate that the respondents not experience such conflicts.</a:t>
            </a:r>
          </a:p>
          <a:p>
            <a:pPr marL="170901" indent="-170901">
              <a:buFont typeface="Arial" panose="020B0604020202020204" pitchFamily="34" charset="0"/>
              <a:buChar char="•"/>
            </a:pPr>
            <a:r>
              <a:rPr lang="en-GB" sz="1300" dirty="0">
                <a:latin typeface="Arial Narrow" panose="020B0606020202030204" pitchFamily="34" charset="0"/>
              </a:rPr>
              <a:t>My work is hampered by power struggles and territorial thinking in my unit ®</a:t>
            </a:r>
          </a:p>
          <a:p>
            <a:pPr marL="170901" indent="-170901">
              <a:buFont typeface="Arial" panose="020B0604020202020204" pitchFamily="34" charset="0"/>
              <a:buChar char="•"/>
            </a:pPr>
            <a:r>
              <a:rPr lang="en-GB" sz="1300" dirty="0">
                <a:latin typeface="Arial Narrow" panose="020B0606020202030204" pitchFamily="34" charset="0"/>
              </a:rPr>
              <a:t>In my unit,  intrigues impair the work climate ®</a:t>
            </a:r>
          </a:p>
          <a:p>
            <a:pPr marL="170901" indent="-170901">
              <a:buFont typeface="Arial" panose="020B0604020202020204" pitchFamily="34" charset="0"/>
              <a:buChar char="•"/>
            </a:pPr>
            <a:r>
              <a:rPr lang="en-GB" sz="1300" dirty="0">
                <a:latin typeface="Arial Narrow" panose="020B0606020202030204" pitchFamily="34" charset="0"/>
              </a:rPr>
              <a:t>In my unit, there is a great deal of tension due to prestige and conflicts ®</a:t>
            </a:r>
          </a:p>
          <a:p>
            <a:endParaRPr lang="en-GB" sz="1300" dirty="0">
              <a:latin typeface="Arial Narrow" panose="020B0606020202030204" pitchFamily="34" charset="0"/>
            </a:endParaRPr>
          </a:p>
          <a:p>
            <a:r>
              <a:rPr lang="en-GB" sz="1300" b="1" dirty="0">
                <a:latin typeface="Arial Narrow" panose="020B0606020202030204" pitchFamily="34" charset="0"/>
              </a:rPr>
              <a:t>Absence of role conflicts</a:t>
            </a:r>
            <a:r>
              <a:rPr lang="en-GB" sz="1300" dirty="0">
                <a:latin typeface="Arial Narrow" panose="020B0606020202030204" pitchFamily="34" charset="0"/>
              </a:rPr>
              <a:t>, one can experience that there is conflicts between own roles, that different people expect different from you, or that it is </a:t>
            </a:r>
            <a:r>
              <a:rPr lang="en-GB" sz="1300" dirty="0" err="1">
                <a:latin typeface="Arial Narrow" panose="020B0606020202030204" pitchFamily="34" charset="0"/>
              </a:rPr>
              <a:t>conlict</a:t>
            </a:r>
            <a:r>
              <a:rPr lang="en-GB" sz="1300" dirty="0">
                <a:latin typeface="Arial Narrow" panose="020B0606020202030204" pitchFamily="34" charset="0"/>
              </a:rPr>
              <a:t> between your own and others expectations. The scale is reversed which imply that a high score indicate that the respondents not experience such role conflicts.</a:t>
            </a:r>
          </a:p>
          <a:p>
            <a:pPr indent="-170901">
              <a:buFont typeface="Arial" panose="020B0604020202020204" pitchFamily="34" charset="0"/>
              <a:buChar char="•"/>
            </a:pPr>
            <a:r>
              <a:rPr lang="en-GB" sz="1300" dirty="0">
                <a:latin typeface="Arial Narrow" panose="020B0606020202030204" pitchFamily="34" charset="0"/>
              </a:rPr>
              <a:t>I have to do things that I feel should be done  differently ®</a:t>
            </a:r>
          </a:p>
          <a:p>
            <a:pPr indent="-170901">
              <a:buFont typeface="Arial" panose="020B0604020202020204" pitchFamily="34" charset="0"/>
              <a:buChar char="•"/>
            </a:pPr>
            <a:r>
              <a:rPr lang="en-GB" sz="1300" dirty="0">
                <a:latin typeface="Arial Narrow" panose="020B0606020202030204" pitchFamily="34" charset="0"/>
              </a:rPr>
              <a:t>I am often given assignments without adequate resources to complete them ®</a:t>
            </a:r>
          </a:p>
          <a:p>
            <a:pPr indent="-170901">
              <a:buFont typeface="Arial" panose="020B0604020202020204" pitchFamily="34" charset="0"/>
              <a:buChar char="•"/>
            </a:pPr>
            <a:r>
              <a:rPr lang="en-GB" sz="1300" dirty="0">
                <a:latin typeface="Arial Narrow" panose="020B0606020202030204" pitchFamily="34" charset="0"/>
              </a:rPr>
              <a:t>I frequently receive incompatible requests from two or more people ®</a:t>
            </a:r>
          </a:p>
          <a:p>
            <a:pPr indent="-170901">
              <a:buFont typeface="Arial" panose="020B0604020202020204" pitchFamily="34" charset="0"/>
              <a:buChar char="•"/>
            </a:pPr>
            <a:r>
              <a:rPr lang="en-GB" sz="1300" dirty="0">
                <a:latin typeface="Arial Narrow" panose="020B0606020202030204" pitchFamily="34" charset="0"/>
              </a:rPr>
              <a:t>My job involves tasks that are in conflict with my personal values ®</a:t>
            </a:r>
          </a:p>
          <a:p>
            <a:endParaRPr lang="en-GB" sz="1300" dirty="0">
              <a:latin typeface="Arial Narrow" panose="020B0606020202030204" pitchFamily="34" charset="0"/>
            </a:endParaRPr>
          </a:p>
          <a:p>
            <a:r>
              <a:rPr lang="en-GB" sz="1300" b="1" dirty="0">
                <a:latin typeface="Arial Narrow" panose="020B0606020202030204" pitchFamily="34" charset="0"/>
              </a:rPr>
              <a:t>Absence of role overload,</a:t>
            </a:r>
            <a:r>
              <a:rPr lang="en-GB" sz="1300" dirty="0">
                <a:latin typeface="Arial Narrow" panose="020B0606020202030204" pitchFamily="34" charset="0"/>
              </a:rPr>
              <a:t> measure  the feeling of having too much to do in too little time. Item nr 2 and 3 are reversed which imply that a high score indicate that the respondents not experience role overload.</a:t>
            </a:r>
          </a:p>
          <a:p>
            <a:pPr marL="170901" indent="-170901">
              <a:buFont typeface="Arial" panose="020B0604020202020204" pitchFamily="34" charset="0"/>
              <a:buChar char="•"/>
            </a:pPr>
            <a:r>
              <a:rPr lang="en-GB" sz="1300" dirty="0">
                <a:latin typeface="Arial Narrow" panose="020B0606020202030204" pitchFamily="34" charset="0"/>
              </a:rPr>
              <a:t>I have enough time to do what is expected of me at work</a:t>
            </a:r>
          </a:p>
          <a:p>
            <a:pPr marL="170901" indent="-170901">
              <a:buFont typeface="Arial" panose="020B0604020202020204" pitchFamily="34" charset="0"/>
              <a:buChar char="•"/>
            </a:pPr>
            <a:r>
              <a:rPr lang="en-GB" sz="1300" dirty="0">
                <a:latin typeface="Arial Narrow" panose="020B0606020202030204" pitchFamily="34" charset="0"/>
              </a:rPr>
              <a:t>It happens quite often that I have to work under heavy time pressure ®</a:t>
            </a:r>
          </a:p>
          <a:p>
            <a:pPr marL="170901" indent="-170901">
              <a:buFont typeface="Arial" panose="020B0604020202020204" pitchFamily="34" charset="0"/>
              <a:buChar char="•"/>
            </a:pPr>
            <a:r>
              <a:rPr lang="en-GB" sz="1300" dirty="0">
                <a:latin typeface="Arial Narrow" panose="020B0606020202030204" pitchFamily="34" charset="0"/>
              </a:rPr>
              <a:t>I frequently have too much to do at work ®</a:t>
            </a:r>
          </a:p>
          <a:p>
            <a:pPr defTabSz="880743">
              <a:spcBef>
                <a:spcPts val="359"/>
              </a:spcBef>
              <a:defRPr/>
            </a:pPr>
            <a:endParaRPr lang="en-GB" sz="1300" dirty="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kstSylinder 6"/>
          <p:cNvSpPr txBox="1"/>
          <p:nvPr/>
        </p:nvSpPr>
        <p:spPr>
          <a:xfrm>
            <a:off x="272203" y="89429"/>
            <a:ext cx="3232807" cy="2683155"/>
          </a:xfrm>
          <a:prstGeom prst="rect">
            <a:avLst/>
          </a:prstGeom>
          <a:noFill/>
        </p:spPr>
        <p:txBody>
          <a:bodyPr wrap="square" lIns="91147" tIns="45574" rIns="91147" bIns="4557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Absence of illegitimate tasks, </a:t>
            </a:r>
            <a:r>
              <a:rPr kumimoji="0" lang="en-GB"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capture if the employees in different positions experience to have illegitimate tasks, high score indicate that the employees not have such experience when the items are reversed. </a:t>
            </a:r>
            <a:endParaRPr kumimoji="0" lang="en-GB"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284836" marR="0" lvl="0" indent="-2848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1"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mn-cs"/>
              </a:rPr>
              <a:t>I must carry out work which I think should be done by someone else ®</a:t>
            </a:r>
          </a:p>
          <a:p>
            <a:pPr marL="284836" marR="0" lvl="0" indent="-2848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1"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mn-cs"/>
              </a:rPr>
              <a:t>I must carry out work which I feel demands more of me than is reasonable ®</a:t>
            </a:r>
          </a:p>
          <a:p>
            <a:pPr marL="284836" marR="0" lvl="0" indent="-2848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1"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mn-cs"/>
              </a:rPr>
              <a:t>I must carry out work that put me into awkward positions ®</a:t>
            </a:r>
          </a:p>
          <a:p>
            <a:pPr marL="284836" marR="0" lvl="0" indent="-2848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1"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mn-cs"/>
              </a:rPr>
              <a:t>I must  to carry out work that I think it is unfair  I should do ®</a:t>
            </a:r>
          </a:p>
        </p:txBody>
      </p:sp>
    </p:spTree>
    <p:extLst>
      <p:ext uri="{BB962C8B-B14F-4D97-AF65-F5344CB8AC3E}">
        <p14:creationId xmlns:p14="http://schemas.microsoft.com/office/powerpoint/2010/main" val="148178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524250" y="130175"/>
            <a:ext cx="3657600" cy="2057400"/>
          </a:xfrm>
        </p:spPr>
      </p:sp>
      <p:sp>
        <p:nvSpPr>
          <p:cNvPr id="3" name="Plassholder for notater 2"/>
          <p:cNvSpPr>
            <a:spLocks noGrp="1"/>
          </p:cNvSpPr>
          <p:nvPr>
            <p:ph type="body" idx="1"/>
          </p:nvPr>
        </p:nvSpPr>
        <p:spPr>
          <a:xfrm>
            <a:off x="236283" y="1069498"/>
            <a:ext cx="6585205" cy="8733032"/>
          </a:xfrm>
        </p:spPr>
        <p:txBody>
          <a:bodyPr/>
          <a:lstStyle/>
          <a:p>
            <a:r>
              <a:rPr lang="en-GB" b="1" i="0" kern="1200" dirty="0" smtClean="0">
                <a:solidFill>
                  <a:schemeClr val="tx1"/>
                </a:solidFill>
                <a:effectLst/>
                <a:latin typeface="Arial Narrow" panose="020B0606020202030204" pitchFamily="34" charset="0"/>
                <a:cs typeface="Arial" panose="020B0604020202020204" pitchFamily="34" charset="0"/>
              </a:rPr>
              <a:t>Engagement, </a:t>
            </a:r>
            <a:r>
              <a:rPr lang="en-GB" kern="1200" dirty="0" smtClean="0">
                <a:solidFill>
                  <a:schemeClr val="tx1"/>
                </a:solidFill>
                <a:effectLst/>
                <a:latin typeface="Arial Narrow" panose="020B0606020202030204" pitchFamily="34" charset="0"/>
              </a:rPr>
              <a:t>captures the respondents experience of having </a:t>
            </a:r>
          </a:p>
          <a:p>
            <a:r>
              <a:rPr lang="en-GB" kern="1200" dirty="0" smtClean="0">
                <a:solidFill>
                  <a:schemeClr val="tx1"/>
                </a:solidFill>
                <a:effectLst/>
                <a:latin typeface="Arial Narrow" panose="020B0606020202030204" pitchFamily="34" charset="0"/>
              </a:rPr>
              <a:t>engagement in their work. The scale measure</a:t>
            </a:r>
            <a:r>
              <a:rPr lang="en-GB" kern="1200" baseline="0" dirty="0" smtClean="0">
                <a:solidFill>
                  <a:schemeClr val="tx1"/>
                </a:solidFill>
                <a:effectLst/>
                <a:latin typeface="Arial Narrow" panose="020B0606020202030204" pitchFamily="34" charset="0"/>
              </a:rPr>
              <a:t> three aspects of </a:t>
            </a:r>
          </a:p>
          <a:p>
            <a:r>
              <a:rPr lang="en-GB" kern="1200" baseline="0" dirty="0" smtClean="0">
                <a:solidFill>
                  <a:schemeClr val="tx1"/>
                </a:solidFill>
                <a:effectLst/>
                <a:latin typeface="Arial Narrow" panose="020B0606020202030204" pitchFamily="34" charset="0"/>
              </a:rPr>
              <a:t>engagement: vigour, dedication and absorption.</a:t>
            </a:r>
            <a:endParaRPr lang="en-GB" b="1" i="0" kern="1200" dirty="0" smtClean="0">
              <a:solidFill>
                <a:schemeClr val="tx1"/>
              </a:solidFill>
              <a:effectLst/>
              <a:latin typeface="Arial Narrow" panose="020B0606020202030204" pitchFamily="34" charset="0"/>
              <a:cs typeface="Arial" panose="020B0604020202020204" pitchFamily="34" charset="0"/>
            </a:endParaRP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At my work, I feel bursting with energy</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At my job, I feel strong and vigorous</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When I get up in the morning, I feel like going to work</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I am enthusiastic about my job</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My job inspires me</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I am proud of the work that I do</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I feel happy when I am working intensely</a:t>
            </a:r>
          </a:p>
          <a:p>
            <a:pPr marL="170901" indent="-170901">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I am immersed in my work</a:t>
            </a:r>
          </a:p>
          <a:p>
            <a:pPr marL="170901" indent="-170901">
              <a:spcAft>
                <a:spcPts val="600"/>
              </a:spcAft>
              <a:buFont typeface="Arial" panose="020B0604020202020204" pitchFamily="34" charset="0"/>
              <a:buChar char="•"/>
            </a:pPr>
            <a:r>
              <a:rPr lang="en-GB" b="0" i="1" kern="1200" dirty="0" smtClean="0">
                <a:solidFill>
                  <a:schemeClr val="tx1"/>
                </a:solidFill>
                <a:effectLst/>
                <a:latin typeface="Arial Narrow" panose="020B0606020202030204" pitchFamily="34" charset="0"/>
                <a:cs typeface="Arial" panose="020B0604020202020204" pitchFamily="34" charset="0"/>
              </a:rPr>
              <a:t>I get carried away when I’m working</a:t>
            </a:r>
          </a:p>
          <a:p>
            <a:r>
              <a:rPr lang="en-GB" b="1" kern="1200" dirty="0" smtClean="0">
                <a:solidFill>
                  <a:schemeClr val="tx1"/>
                </a:solidFill>
                <a:effectLst/>
                <a:latin typeface="Arial Narrow" panose="020B0606020202030204" pitchFamily="34" charset="0"/>
                <a:cs typeface="Arial" panose="020B0604020202020204" pitchFamily="34" charset="0"/>
              </a:rPr>
              <a:t>Work-home</a:t>
            </a:r>
            <a:r>
              <a:rPr lang="en-GB" b="1" kern="1200" baseline="0" dirty="0" smtClean="0">
                <a:solidFill>
                  <a:schemeClr val="tx1"/>
                </a:solidFill>
                <a:effectLst/>
                <a:latin typeface="Arial Narrow" panose="020B0606020202030204" pitchFamily="34" charset="0"/>
                <a:cs typeface="Arial" panose="020B0604020202020204" pitchFamily="34" charset="0"/>
              </a:rPr>
              <a:t>-facilitation, </a:t>
            </a:r>
            <a:r>
              <a:rPr lang="en-GB" kern="1200" dirty="0" smtClean="0">
                <a:solidFill>
                  <a:schemeClr val="tx1"/>
                </a:solidFill>
                <a:effectLst/>
                <a:latin typeface="Arial Narrow" panose="020B0606020202030204" pitchFamily="34" charset="0"/>
              </a:rPr>
              <a:t>captures whether the respondents experience that the work situation have a positive influence to the home-situation.</a:t>
            </a:r>
            <a:endParaRPr lang="en-GB" kern="1200" dirty="0" smtClean="0">
              <a:solidFill>
                <a:schemeClr val="tx1"/>
              </a:solidFill>
              <a:effectLst/>
              <a:latin typeface="Arial Narrow" panose="020B0606020202030204" pitchFamily="34" charset="0"/>
              <a:cs typeface="Arial" panose="020B0604020202020204" pitchFamily="34" charset="0"/>
            </a:endParaRP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The things I do at work help me deal with personal and practical issues at home</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The things I do at work make me a more interesting person at home</a:t>
            </a:r>
          </a:p>
          <a:p>
            <a:pPr marL="170901" indent="-170901">
              <a:spcAft>
                <a:spcPts val="600"/>
              </a:spcAft>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The skills I use at work are useful for things I have to do at home</a:t>
            </a:r>
          </a:p>
          <a:p>
            <a:r>
              <a:rPr lang="en-GB" b="1" kern="1200" dirty="0" smtClean="0">
                <a:solidFill>
                  <a:schemeClr val="tx1"/>
                </a:solidFill>
                <a:effectLst/>
                <a:latin typeface="Arial Narrow" panose="020B0606020202030204" pitchFamily="34" charset="0"/>
                <a:cs typeface="Arial" panose="020B0604020202020204" pitchFamily="34" charset="0"/>
              </a:rPr>
              <a:t>Absence of work-home-conflict</a:t>
            </a:r>
            <a:r>
              <a:rPr lang="en-GB" kern="1200" dirty="0" smtClean="0">
                <a:solidFill>
                  <a:schemeClr val="tx1"/>
                </a:solidFill>
                <a:effectLst/>
                <a:latin typeface="Arial Narrow" panose="020B0606020202030204" pitchFamily="34" charset="0"/>
                <a:cs typeface="Arial" panose="020B0604020202020204" pitchFamily="34" charset="0"/>
              </a:rPr>
              <a:t>, the</a:t>
            </a:r>
            <a:r>
              <a:rPr lang="en-GB" kern="1200" baseline="0" dirty="0" smtClean="0">
                <a:solidFill>
                  <a:schemeClr val="tx1"/>
                </a:solidFill>
                <a:effectLst/>
                <a:latin typeface="Arial Narrow" panose="020B0606020202030204" pitchFamily="34" charset="0"/>
                <a:cs typeface="Arial" panose="020B0604020202020204" pitchFamily="34" charset="0"/>
              </a:rPr>
              <a:t> scale is reversed in the presentation. A high score indicate that the respondents not experience that there is a work-home-conflict.</a:t>
            </a:r>
            <a:r>
              <a:rPr lang="en-GB" kern="1200" dirty="0" smtClean="0">
                <a:solidFill>
                  <a:schemeClr val="tx1"/>
                </a:solidFill>
                <a:effectLst/>
                <a:latin typeface="Arial Narrow" panose="020B0606020202030204" pitchFamily="34" charset="0"/>
                <a:cs typeface="Arial" panose="020B0604020202020204" pitchFamily="34" charset="0"/>
              </a:rPr>
              <a:t>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My job reduces the effort I can give to activities at home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Stress at work makes me irritable at home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My job makes me feel too tired to do the things that need attention at home ®</a:t>
            </a:r>
          </a:p>
          <a:p>
            <a:pPr marL="170901" indent="-170901">
              <a:spcAft>
                <a:spcPts val="600"/>
              </a:spcAft>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Job worries or problems distract me when I am at home ®</a:t>
            </a:r>
            <a:endParaRPr lang="en-GB" b="1" kern="1200" dirty="0" smtClean="0">
              <a:solidFill>
                <a:schemeClr val="tx1"/>
              </a:solidFill>
              <a:effectLst/>
              <a:latin typeface="Arial Narrow" panose="020B0606020202030204" pitchFamily="34" charset="0"/>
              <a:cs typeface="Arial" panose="020B0604020202020204" pitchFamily="34" charset="0"/>
            </a:endParaRPr>
          </a:p>
          <a:p>
            <a:r>
              <a:rPr lang="en-GB" b="1" kern="1200" dirty="0" smtClean="0">
                <a:solidFill>
                  <a:schemeClr val="tx1"/>
                </a:solidFill>
                <a:effectLst/>
                <a:latin typeface="Arial Narrow" panose="020B0606020202030204" pitchFamily="34" charset="0"/>
                <a:cs typeface="Arial" panose="020B0604020202020204" pitchFamily="34" charset="0"/>
              </a:rPr>
              <a:t>Commitment to the workplace, </a:t>
            </a:r>
            <a:r>
              <a:rPr lang="en-GB" b="0" kern="1200" dirty="0" smtClean="0">
                <a:solidFill>
                  <a:schemeClr val="tx1"/>
                </a:solidFill>
                <a:effectLst/>
                <a:latin typeface="Arial Narrow" panose="020B0606020202030204" pitchFamily="34" charset="0"/>
                <a:cs typeface="Arial" panose="020B0604020202020204" pitchFamily="34" charset="0"/>
              </a:rPr>
              <a:t>a</a:t>
            </a:r>
            <a:r>
              <a:rPr lang="en-GB" b="0" kern="1200" baseline="0" dirty="0" smtClean="0">
                <a:solidFill>
                  <a:schemeClr val="tx1"/>
                </a:solidFill>
                <a:effectLst/>
                <a:latin typeface="Arial Narrow" panose="020B0606020202030204" pitchFamily="34" charset="0"/>
                <a:cs typeface="Arial" panose="020B0604020202020204" pitchFamily="34" charset="0"/>
              </a:rPr>
              <a:t> high score indicate that the respondents have a positive commitment to their workplace.</a:t>
            </a:r>
            <a:r>
              <a:rPr lang="en-GB" kern="1200" dirty="0" smtClean="0">
                <a:solidFill>
                  <a:schemeClr val="tx1"/>
                </a:solidFill>
                <a:effectLst/>
                <a:latin typeface="Arial Narrow" panose="020B0606020202030204" pitchFamily="34" charset="0"/>
                <a:cs typeface="Arial" panose="020B0604020202020204" pitchFamily="34" charset="0"/>
              </a:rPr>
              <a:t> </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am happy to tell others about my work place</a:t>
            </a:r>
          </a:p>
          <a:p>
            <a:pPr marL="170901" indent="-170901">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would recommend a close friend to apply for a position at my workplace</a:t>
            </a:r>
          </a:p>
          <a:p>
            <a:pPr marL="170901" indent="-170901">
              <a:spcAft>
                <a:spcPts val="600"/>
              </a:spcAft>
              <a:buFont typeface="Arial" panose="020B0604020202020204" pitchFamily="34" charset="0"/>
              <a:buChar char="•"/>
            </a:pPr>
            <a:r>
              <a:rPr lang="en-GB" i="1" kern="1200" dirty="0" smtClean="0">
                <a:solidFill>
                  <a:schemeClr val="tx1"/>
                </a:solidFill>
                <a:effectLst/>
                <a:latin typeface="Arial Narrow" panose="020B0606020202030204" pitchFamily="34" charset="0"/>
                <a:cs typeface="Arial" panose="020B0604020202020204" pitchFamily="34" charset="0"/>
              </a:rPr>
              <a:t>I feel that my workplace is of great importance to me</a:t>
            </a:r>
          </a:p>
          <a:p>
            <a:pPr lvl="0"/>
            <a:r>
              <a:rPr lang="en-GB" b="1" kern="1200" dirty="0" smtClean="0">
                <a:solidFill>
                  <a:schemeClr val="tx1"/>
                </a:solidFill>
                <a:effectLst/>
                <a:latin typeface="Arial Narrow" panose="020B0606020202030204" pitchFamily="34" charset="0"/>
                <a:cs typeface="Arial" panose="020B0604020202020204" pitchFamily="34" charset="0"/>
              </a:rPr>
              <a:t>Absence</a:t>
            </a:r>
            <a:r>
              <a:rPr lang="en-GB" b="1" kern="1200" baseline="0" dirty="0" smtClean="0">
                <a:solidFill>
                  <a:schemeClr val="tx1"/>
                </a:solidFill>
                <a:effectLst/>
                <a:latin typeface="Arial Narrow" panose="020B0606020202030204" pitchFamily="34" charset="0"/>
                <a:cs typeface="Arial" panose="020B0604020202020204" pitchFamily="34" charset="0"/>
              </a:rPr>
              <a:t> of workaholism, </a:t>
            </a:r>
            <a:r>
              <a:rPr lang="en-GB" b="0" kern="1200" baseline="0" dirty="0" smtClean="0">
                <a:solidFill>
                  <a:schemeClr val="tx1"/>
                </a:solidFill>
                <a:effectLst/>
                <a:latin typeface="Arial Narrow" panose="020B0606020202030204" pitchFamily="34" charset="0"/>
                <a:cs typeface="Arial" panose="020B0604020202020204" pitchFamily="34" charset="0"/>
              </a:rPr>
              <a:t>the scale is reversed, a high score indicate that the respondents not experience that they might work excessively or that they feel a compulsively</a:t>
            </a:r>
            <a:r>
              <a:rPr lang="en-GB" dirty="0" smtClean="0">
                <a:latin typeface="Arial Narrow" panose="020B0606020202030204" pitchFamily="34" charset="0"/>
                <a:cs typeface="Arial" panose="020B0604020202020204" pitchFamily="34" charset="0"/>
              </a:rPr>
              <a:t> urge</a:t>
            </a:r>
            <a:r>
              <a:rPr lang="en-GB" baseline="0" dirty="0" smtClean="0">
                <a:latin typeface="Arial Narrow" panose="020B0606020202030204" pitchFamily="34" charset="0"/>
                <a:cs typeface="Arial" panose="020B0604020202020204" pitchFamily="34" charset="0"/>
              </a:rPr>
              <a:t> to work.</a:t>
            </a:r>
            <a:endParaRPr lang="en-GB" dirty="0" smtClean="0">
              <a:latin typeface="Arial Narrow" panose="020B0606020202030204" pitchFamily="34" charset="0"/>
              <a:cs typeface="Arial" panose="020B0604020202020204" pitchFamily="34" charset="0"/>
            </a:endParaRP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seem to be in a hurry and racing against the clock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find myself continuing to work after my co-workers have called it quits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stay busy and keep many irons in the fire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spend more time working than on socializing with friends, on hobbies, or on leisure activities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find myself doing two or three things at one time such as eating lunch and writing a memo, while talking on the telephone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It is important to me to work hard even when I do not enjoy what I am doing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feel that there’s something inside me that drives me to work hard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feel obliged to work hard, even when it’s not enjoyable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 feel guilty when I take time off work (R)</a:t>
            </a:r>
          </a:p>
          <a:p>
            <a:pPr marL="170901" indent="-170901">
              <a:buFont typeface="Arial" panose="020B0604020202020204" pitchFamily="34" charset="0"/>
              <a:buChar char="•"/>
            </a:pPr>
            <a:r>
              <a:rPr lang="en-GB" i="1" dirty="0" smtClean="0">
                <a:latin typeface="Arial Narrow" panose="020B0606020202030204" pitchFamily="34" charset="0"/>
                <a:cs typeface="Arial" panose="020B0604020202020204" pitchFamily="34" charset="0"/>
              </a:rPr>
              <a:t>It is hard for me to relax when I’m not working (R)</a:t>
            </a:r>
          </a:p>
          <a:p>
            <a:pPr lvl="0"/>
            <a:endParaRPr lang="en-GB" sz="1100" b="1"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kstSylinder 4"/>
          <p:cNvSpPr txBox="1"/>
          <p:nvPr/>
        </p:nvSpPr>
        <p:spPr>
          <a:xfrm>
            <a:off x="236283" y="146182"/>
            <a:ext cx="3663848" cy="1011933"/>
          </a:xfrm>
          <a:prstGeom prst="rect">
            <a:avLst/>
          </a:prstGeom>
          <a:noFill/>
        </p:spPr>
        <p:txBody>
          <a:bodyPr wrap="square" lIns="91147" tIns="45574" rIns="91147" bIns="4557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Meaning of work,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captures the respondents experience of having a meaningful work.</a:t>
            </a:r>
            <a:endPar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My work is meaningful</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 feel that the work I do is important</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 feel motivated and involved in my work</a:t>
            </a:r>
          </a:p>
        </p:txBody>
      </p:sp>
    </p:spTree>
    <p:extLst>
      <p:ext uri="{BB962C8B-B14F-4D97-AF65-F5344CB8AC3E}">
        <p14:creationId xmlns:p14="http://schemas.microsoft.com/office/powerpoint/2010/main" val="46056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62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400" dirty="0">
                <a:latin typeface="Arial Narrow" panose="020B0606020202030204" pitchFamily="34" charset="0"/>
              </a:rPr>
              <a:t>On the scale from 1 – 5, how do you feel about the employee review(s) you have had during the last 24 months?</a:t>
            </a:r>
          </a:p>
          <a:p>
            <a:endParaRPr lang="en-GB" sz="1400" dirty="0">
              <a:latin typeface="Arial Narrow" panose="020B0606020202030204" pitchFamily="34" charset="0"/>
            </a:endParaRPr>
          </a:p>
          <a:p>
            <a:r>
              <a:rPr lang="en-GB" sz="1400" dirty="0">
                <a:latin typeface="Arial Narrow" panose="020B0606020202030204" pitchFamily="34" charset="0"/>
              </a:rPr>
              <a:t>1 = A waste of time</a:t>
            </a:r>
          </a:p>
          <a:p>
            <a:r>
              <a:rPr lang="en-GB" sz="1400" dirty="0">
                <a:latin typeface="Arial Narrow" panose="020B0606020202030204" pitchFamily="34" charset="0"/>
              </a:rPr>
              <a:t>5 = Very positive</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87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1474">
              <a:defRPr/>
            </a:pPr>
            <a:r>
              <a:rPr lang="en-GB" dirty="0" smtClean="0">
                <a:latin typeface="Arial" panose="020B0604020202020204" pitchFamily="34" charset="0"/>
                <a:cs typeface="Arial" panose="020B0604020202020204" pitchFamily="34" charset="0"/>
              </a:rPr>
              <a:t>My work has</a:t>
            </a:r>
            <a:r>
              <a:rPr lang="en-GB" baseline="0" dirty="0" smtClean="0">
                <a:latin typeface="Arial" panose="020B0604020202020204" pitchFamily="34" charset="0"/>
                <a:cs typeface="Arial" panose="020B0604020202020204" pitchFamily="34" charset="0"/>
              </a:rPr>
              <a:t> a negative influence on my health</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My work has</a:t>
            </a:r>
            <a:r>
              <a:rPr lang="en-GB" baseline="0" dirty="0" smtClean="0">
                <a:latin typeface="Arial" panose="020B0604020202020204" pitchFamily="34" charset="0"/>
                <a:cs typeface="Arial" panose="020B0604020202020204" pitchFamily="34" charset="0"/>
              </a:rPr>
              <a:t> a positive influence on my health</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(1 = Strongly disagree, 5 = Strongly agree)</a:t>
            </a:r>
          </a:p>
          <a:p>
            <a:endParaRPr lang="nb-NO"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0CF01-D2BE-4982-9153-DF7176D508D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5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63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257425" y="442913"/>
            <a:ext cx="3914775" cy="2201862"/>
          </a:xfrm>
        </p:spPr>
      </p:sp>
      <p:sp>
        <p:nvSpPr>
          <p:cNvPr id="3" name="Plassholder for notater 2"/>
          <p:cNvSpPr>
            <a:spLocks noGrp="1"/>
          </p:cNvSpPr>
          <p:nvPr>
            <p:ph type="body" idx="1"/>
          </p:nvPr>
        </p:nvSpPr>
        <p:spPr>
          <a:xfrm>
            <a:off x="282221" y="2844801"/>
            <a:ext cx="6287911" cy="6163732"/>
          </a:xfrm>
        </p:spPr>
        <p:txBody>
          <a:bodyPr/>
          <a:lstStyle/>
          <a:p>
            <a:r>
              <a:rPr lang="en-GB" b="1" noProof="0" dirty="0" smtClean="0"/>
              <a:t>Notes to management</a:t>
            </a:r>
          </a:p>
          <a:p>
            <a:endParaRPr lang="en-GB" b="0" noProof="0" dirty="0" smtClean="0"/>
          </a:p>
          <a:p>
            <a:r>
              <a:rPr lang="en-GB" b="1" noProof="0" dirty="0" smtClean="0"/>
              <a:t>The framing of the follow-up process is important</a:t>
            </a:r>
            <a:r>
              <a:rPr lang="en-GB" noProof="0" dirty="0" smtClean="0"/>
              <a:t>. The</a:t>
            </a:r>
            <a:r>
              <a:rPr lang="en-GB" baseline="0" noProof="0" dirty="0" smtClean="0"/>
              <a:t> facilitation of the </a:t>
            </a:r>
            <a:r>
              <a:rPr lang="en-GB" noProof="0" dirty="0" smtClean="0"/>
              <a:t>good</a:t>
            </a:r>
            <a:r>
              <a:rPr lang="en-GB" baseline="0" noProof="0" dirty="0" smtClean="0"/>
              <a:t> group processes shall contribute to a common understanding of the situation and the sharing of ideas on how you may further develop the work environment of the unit. If possible, each group should not exceed 8 persons.  You may set up groups in advance or let the participants decide which group they want to join. The choice depends on the follow-up actions you have in mind (unit-level, group-level, or employee category). It is also possible to do both, but it will then require more time than a standard 3 hour session. If you have more time, it is possible to have mixed groups in group process 1 (areas to maintain and improve) and have sub-groups in group process 2 (actions).</a:t>
            </a:r>
          </a:p>
          <a:p>
            <a:endParaRPr lang="en-GB" baseline="0" noProof="0" dirty="0" smtClean="0"/>
          </a:p>
          <a:p>
            <a:r>
              <a:rPr lang="en-GB" b="1" baseline="0" noProof="0" dirty="0" smtClean="0"/>
              <a:t>Use dialogue as a framework for discussion</a:t>
            </a:r>
          </a:p>
          <a:p>
            <a:pPr marL="171450" indent="-171450">
              <a:buFont typeface="Arial" panose="020B0604020202020204" pitchFamily="34" charset="0"/>
              <a:buChar char="•"/>
            </a:pPr>
            <a:r>
              <a:rPr lang="en-GB" b="0" baseline="0" noProof="0" dirty="0" smtClean="0"/>
              <a:t>When you discuss work environment and relational matters, a debate mood where the aim is to win an argument, should be avoided. There is no right answer on these matters as all people are different with different needs and experiences of the work environment. </a:t>
            </a:r>
          </a:p>
          <a:p>
            <a:pPr marL="171450" indent="-171450">
              <a:buFont typeface="Arial" panose="020B0604020202020204" pitchFamily="34" charset="0"/>
              <a:buChar char="•"/>
            </a:pPr>
            <a:r>
              <a:rPr lang="en-GB" b="0" baseline="0" noProof="0" dirty="0" smtClean="0"/>
              <a:t>Encourage participants to use dialogue as the form of communication. </a:t>
            </a:r>
          </a:p>
          <a:p>
            <a:pPr marL="171450" indent="-171450">
              <a:buFont typeface="Arial" panose="020B0604020202020204" pitchFamily="34" charset="0"/>
              <a:buChar char="•"/>
            </a:pPr>
            <a:r>
              <a:rPr lang="en-GB" b="0" baseline="0" noProof="0" dirty="0" smtClean="0"/>
              <a:t>Stimulate all everyone to participate (we have an obligation to contribute to the development of our work environment according to the Work Environment Act), and ensure that everyone behave constructively and respectfully.  </a:t>
            </a:r>
          </a:p>
          <a:p>
            <a:endParaRPr lang="en-GB" b="0" baseline="0" noProof="0" dirty="0" smtClean="0">
              <a:solidFill>
                <a:schemeClr val="accent1">
                  <a:lumMod val="75000"/>
                </a:schemeClr>
              </a:solidFill>
            </a:endParaRPr>
          </a:p>
          <a:p>
            <a:r>
              <a:rPr lang="en-GB" b="1" baseline="0" noProof="0" dirty="0" smtClean="0">
                <a:effectLst/>
              </a:rPr>
              <a:t>Have a local focus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noProof="0" dirty="0" smtClean="0">
                <a:effectLst/>
              </a:rPr>
              <a:t>Take an active role (focus on development and own influence), do not delve into the role of the victim (everything was better before…). </a:t>
            </a:r>
          </a:p>
          <a:p>
            <a:pPr marL="171450" indent="-171450">
              <a:buFont typeface="Arial" panose="020B0604020202020204" pitchFamily="34" charset="0"/>
              <a:buChar char="•"/>
            </a:pPr>
            <a:r>
              <a:rPr lang="en-GB" baseline="0" noProof="0" dirty="0" smtClean="0">
                <a:effectLst/>
              </a:rPr>
              <a:t>Distinguish between what you can do something about and what you cannot influence at the unit. </a:t>
            </a:r>
          </a:p>
          <a:p>
            <a:pPr marL="171450" indent="-171450">
              <a:buFont typeface="Arial" panose="020B0604020202020204" pitchFamily="34" charset="0"/>
              <a:buChar char="•"/>
            </a:pPr>
            <a:r>
              <a:rPr lang="en-GB" baseline="0" noProof="0" dirty="0" smtClean="0">
                <a:effectLst/>
              </a:rPr>
              <a:t>Focus on what you can do something about. Then you will see that the room of manoeuvre is wider and that you may have more influence on the situation than you initially thought, for instance if you make better use of the resources you have (human resources and the way work is organized).</a:t>
            </a:r>
          </a:p>
          <a:p>
            <a:pPr marL="171450" indent="-171450">
              <a:buFont typeface="Arial" panose="020B0604020202020204" pitchFamily="34" charset="0"/>
              <a:buChar char="•"/>
            </a:pPr>
            <a:r>
              <a:rPr lang="en-GB" baseline="0" noProof="0" dirty="0" smtClean="0">
                <a:effectLst/>
              </a:rPr>
              <a:t>Other matters of significance to your work environment should be noted by management, sorted out and brought to the attention of the right management level or process in the organization. This is not specific to the follow-up process of the work environment survey, but should be part of the regular development process of the organization. </a:t>
            </a:r>
          </a:p>
          <a:p>
            <a:pPr marL="0" indent="0">
              <a:buFont typeface="Arial" panose="020B0604020202020204" pitchFamily="34" charset="0"/>
              <a:buNone/>
            </a:pPr>
            <a:endParaRPr lang="nb-NO" baseline="0" dirty="0" smtClean="0">
              <a:effectLst/>
            </a:endParaRPr>
          </a:p>
          <a:p>
            <a:pPr marL="0" indent="0">
              <a:buFont typeface="Arial" panose="020B0604020202020204" pitchFamily="34" charset="0"/>
              <a:buNone/>
            </a:pPr>
            <a:endParaRPr lang="nb-NO" baseline="0" dirty="0" smtClean="0">
              <a:effectLst/>
            </a:endParaRPr>
          </a:p>
          <a:p>
            <a:pPr marL="171450" indent="-171450">
              <a:buFont typeface="Arial" panose="020B0604020202020204" pitchFamily="34" charset="0"/>
              <a:buChar char="•"/>
            </a:pPr>
            <a:endParaRPr lang="nb-NO" baseline="0" dirty="0" smtClean="0">
              <a:effectLst/>
            </a:endParaRPr>
          </a:p>
          <a:p>
            <a:pPr marL="171450" indent="-171450">
              <a:buFont typeface="Arial" panose="020B0604020202020204" pitchFamily="34" charset="0"/>
              <a:buChar char="•"/>
            </a:pPr>
            <a:endParaRPr lang="nb-NO" baseline="0" dirty="0" smtClean="0">
              <a:effectLst/>
            </a:endParaRPr>
          </a:p>
          <a:p>
            <a:pPr marL="171450" indent="-171450">
              <a:buFont typeface="Arial" panose="020B0604020202020204" pitchFamily="34" charset="0"/>
              <a:buChar char="•"/>
            </a:pPr>
            <a:endParaRPr lang="nb-NO" dirty="0" smtClean="0">
              <a:effectLst/>
            </a:endParaRPr>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18</a:t>
            </a:fld>
            <a:endParaRPr lang="nb-NO"/>
          </a:p>
        </p:txBody>
      </p:sp>
    </p:spTree>
    <p:extLst>
      <p:ext uri="{BB962C8B-B14F-4D97-AF65-F5344CB8AC3E}">
        <p14:creationId xmlns:p14="http://schemas.microsoft.com/office/powerpoint/2010/main" val="221245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smtClean="0"/>
              <a:t>Notes to management</a:t>
            </a:r>
          </a:p>
          <a:p>
            <a:endParaRPr lang="en-GB" b="0" noProof="0" dirty="0" smtClean="0"/>
          </a:p>
          <a:p>
            <a:r>
              <a:rPr lang="en-GB" b="1" noProof="0" dirty="0" smtClean="0"/>
              <a:t>The group</a:t>
            </a:r>
            <a:r>
              <a:rPr lang="en-GB" b="1" baseline="0" noProof="0" dirty="0" smtClean="0"/>
              <a:t> process towards actions should be done in two phases</a:t>
            </a:r>
          </a:p>
          <a:p>
            <a:pPr marL="0" indent="0">
              <a:buFont typeface="Arial" panose="020B0604020202020204" pitchFamily="34" charset="0"/>
              <a:buNone/>
            </a:pPr>
            <a:r>
              <a:rPr lang="en-GB" baseline="0" noProof="0" dirty="0" smtClean="0"/>
              <a:t>The time you have at your disposal, the number of participants, and the framework you set for the discussion, have an impact on </a:t>
            </a:r>
            <a:r>
              <a:rPr lang="en-GB" baseline="0" noProof="0" dirty="0" err="1" smtClean="0"/>
              <a:t>wheather</a:t>
            </a:r>
            <a:r>
              <a:rPr lang="en-GB" baseline="0" noProof="0" dirty="0" smtClean="0"/>
              <a:t> it is possible to go through everything in one meeting or if you need to split it up in two meeting. It is also possible to agree that a smaller group is given the task to come up with actions based on the areas to maintain/improve. Employees should in that case be given the opportunity to give feedback on the proposed actions at a later meeting.  </a:t>
            </a:r>
            <a:endParaRPr lang="en-GB" noProof="0" dirty="0"/>
          </a:p>
        </p:txBody>
      </p:sp>
      <p:sp>
        <p:nvSpPr>
          <p:cNvPr id="4" name="Plassholder for lysbildenummer 3"/>
          <p:cNvSpPr>
            <a:spLocks noGrp="1"/>
          </p:cNvSpPr>
          <p:nvPr>
            <p:ph type="sldNum" sz="quarter" idx="10"/>
          </p:nvPr>
        </p:nvSpPr>
        <p:spPr/>
        <p:txBody>
          <a:bodyPr/>
          <a:lstStyle/>
          <a:p>
            <a:fld id="{59EF1BE7-DB66-4DCE-BFE8-B1AC7F919258}" type="slidenum">
              <a:rPr lang="nb-NO" smtClean="0"/>
              <a:t>19</a:t>
            </a:fld>
            <a:endParaRPr lang="nb-NO"/>
          </a:p>
        </p:txBody>
      </p:sp>
    </p:spTree>
    <p:extLst>
      <p:ext uri="{BB962C8B-B14F-4D97-AF65-F5344CB8AC3E}">
        <p14:creationId xmlns:p14="http://schemas.microsoft.com/office/powerpoint/2010/main" val="331674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50913" y="434975"/>
            <a:ext cx="4367212" cy="2457450"/>
          </a:xfrm>
        </p:spPr>
      </p:sp>
      <p:sp>
        <p:nvSpPr>
          <p:cNvPr id="3" name="Plassholder for notater 2"/>
          <p:cNvSpPr>
            <a:spLocks noGrp="1"/>
          </p:cNvSpPr>
          <p:nvPr>
            <p:ph type="body" idx="1"/>
          </p:nvPr>
        </p:nvSpPr>
        <p:spPr>
          <a:xfrm>
            <a:off x="452753" y="3077477"/>
            <a:ext cx="6119254" cy="5687723"/>
          </a:xfrm>
        </p:spPr>
        <p:txBody>
          <a:bodyPr/>
          <a:lstStyle/>
          <a:p>
            <a:pPr eaLnBrk="1" hangingPunct="1">
              <a:lnSpc>
                <a:spcPct val="80000"/>
              </a:lnSpc>
              <a:defRPr/>
            </a:pPr>
            <a:r>
              <a:rPr lang="nb-NO" sz="1200" b="1" dirty="0" smtClean="0">
                <a:latin typeface="+mn-lt"/>
              </a:rPr>
              <a:t>Notes to management</a:t>
            </a:r>
          </a:p>
          <a:p>
            <a:pPr eaLnBrk="1" hangingPunct="1">
              <a:lnSpc>
                <a:spcPct val="80000"/>
              </a:lnSpc>
              <a:defRPr/>
            </a:pPr>
            <a:endParaRPr lang="nb-NO" sz="1200" dirty="0" smtClean="0">
              <a:latin typeface="+mn-lt"/>
            </a:endParaRPr>
          </a:p>
          <a:p>
            <a:pPr eaLnBrk="1" hangingPunct="1">
              <a:lnSpc>
                <a:spcPct val="80000"/>
              </a:lnSpc>
              <a:defRPr/>
            </a:pPr>
            <a:r>
              <a:rPr lang="en-GB" sz="1200" b="1" noProof="0" dirty="0" smtClean="0">
                <a:latin typeface="+mn-lt"/>
              </a:rPr>
              <a:t>Use this slide to develop a joint understanding of what we mean by organizational and psychosocial work environment</a:t>
            </a:r>
            <a:r>
              <a:rPr lang="en-GB" sz="1200" b="1" baseline="0" noProof="0" dirty="0" smtClean="0">
                <a:latin typeface="+mn-lt"/>
              </a:rPr>
              <a:t>. It is relevant to develop measures/actions in all these areas.</a:t>
            </a:r>
          </a:p>
          <a:p>
            <a:r>
              <a:rPr lang="en-GB" sz="1200" noProof="0" dirty="0" smtClean="0">
                <a:latin typeface="+mn-lt"/>
              </a:rPr>
              <a:t>The survey includes</a:t>
            </a:r>
            <a:r>
              <a:rPr lang="en-GB" sz="1200" baseline="0" noProof="0" dirty="0" smtClean="0">
                <a:latin typeface="+mn-lt"/>
              </a:rPr>
              <a:t> indicators in all three categories – working tasks, social relations and organizational framework. In the follow-up process you may discuss the indicators of the survey (see bullet-points below) and other matters which are important for the work environment at your unit.  </a:t>
            </a:r>
          </a:p>
          <a:p>
            <a:endParaRPr lang="en-GB" sz="1200" noProof="0" dirty="0" smtClean="0">
              <a:latin typeface="+mn-lt"/>
            </a:endParaRPr>
          </a:p>
          <a:p>
            <a:r>
              <a:rPr lang="en-GB" sz="1200" b="1" noProof="0" dirty="0" smtClean="0">
                <a:latin typeface="+mn-lt"/>
              </a:rPr>
              <a:t>Working</a:t>
            </a:r>
            <a:r>
              <a:rPr lang="en-GB" sz="1200" b="1" baseline="0" noProof="0" dirty="0" smtClean="0">
                <a:latin typeface="+mn-lt"/>
              </a:rPr>
              <a:t> tasks</a:t>
            </a:r>
            <a:r>
              <a:rPr lang="en-GB" sz="1200" noProof="0" dirty="0" smtClean="0">
                <a:latin typeface="+mn-lt"/>
              </a:rPr>
              <a:t> – interaction</a:t>
            </a:r>
            <a:r>
              <a:rPr lang="en-GB" sz="1200" baseline="0" noProof="0" dirty="0" smtClean="0">
                <a:latin typeface="+mn-lt"/>
              </a:rPr>
              <a:t> between person and tasks </a:t>
            </a:r>
            <a:r>
              <a:rPr lang="en-GB" sz="1200" noProof="0" dirty="0" smtClean="0">
                <a:latin typeface="+mn-lt"/>
              </a:rPr>
              <a:t>(organization and</a:t>
            </a:r>
            <a:r>
              <a:rPr lang="en-GB" sz="1200" baseline="0" noProof="0" dirty="0" smtClean="0">
                <a:latin typeface="+mn-lt"/>
              </a:rPr>
              <a:t> contents of the tasks)</a:t>
            </a:r>
            <a:r>
              <a:rPr lang="en-GB" sz="1200" noProof="0" dirty="0" smtClean="0">
                <a:latin typeface="+mn-lt"/>
              </a:rPr>
              <a:t>:</a:t>
            </a:r>
          </a:p>
          <a:p>
            <a:pPr marL="171450" lvl="0" indent="-171450">
              <a:buFont typeface="Arial" panose="020B0604020202020204" pitchFamily="34" charset="0"/>
              <a:buChar char="•"/>
            </a:pPr>
            <a:r>
              <a:rPr lang="en-GB" sz="1200" noProof="0" dirty="0" smtClean="0">
                <a:latin typeface="+mn-lt"/>
              </a:rPr>
              <a:t>Autonomy</a:t>
            </a:r>
          </a:p>
          <a:p>
            <a:pPr marL="171450" lvl="0" indent="-171450">
              <a:buFont typeface="Arial" panose="020B0604020202020204" pitchFamily="34" charset="0"/>
              <a:buChar char="•"/>
            </a:pPr>
            <a:r>
              <a:rPr lang="en-GB" sz="1200" noProof="0" dirty="0" smtClean="0">
                <a:latin typeface="+mn-lt"/>
              </a:rPr>
              <a:t>Competence demands</a:t>
            </a:r>
            <a:endParaRPr lang="en-GB" sz="1200" baseline="0" noProof="0" dirty="0" smtClean="0">
              <a:latin typeface="+mn-lt"/>
            </a:endParaRPr>
          </a:p>
          <a:p>
            <a:pPr marL="171450" lvl="0" indent="-171450">
              <a:buFont typeface="Arial" panose="020B0604020202020204" pitchFamily="34" charset="0"/>
              <a:buChar char="•"/>
            </a:pPr>
            <a:r>
              <a:rPr lang="en-GB" sz="1200" baseline="0" noProof="0" dirty="0" smtClean="0">
                <a:latin typeface="+mn-lt"/>
              </a:rPr>
              <a:t>Leadership support </a:t>
            </a:r>
          </a:p>
          <a:p>
            <a:pPr marL="171450" lvl="0" indent="-171450">
              <a:buFont typeface="Arial" panose="020B0604020202020204" pitchFamily="34" charset="0"/>
              <a:buChar char="•"/>
            </a:pPr>
            <a:r>
              <a:rPr lang="en-GB" sz="1200" baseline="0" noProof="0" dirty="0" smtClean="0">
                <a:latin typeface="+mn-lt"/>
              </a:rPr>
              <a:t>Support for teaching and research</a:t>
            </a:r>
          </a:p>
          <a:p>
            <a:pPr marL="171450" lvl="0" indent="-171450">
              <a:buFont typeface="Arial" panose="020B0604020202020204" pitchFamily="34" charset="0"/>
              <a:buChar char="•"/>
            </a:pPr>
            <a:r>
              <a:rPr lang="en-GB" sz="1200" baseline="0" noProof="0" dirty="0" smtClean="0">
                <a:latin typeface="+mn-lt"/>
              </a:rPr>
              <a:t>Social support from supervisor</a:t>
            </a:r>
          </a:p>
          <a:p>
            <a:pPr lvl="0"/>
            <a:endParaRPr lang="en-GB" sz="1200" b="1" noProof="0" dirty="0" smtClean="0">
              <a:latin typeface="+mn-lt"/>
            </a:endParaRPr>
          </a:p>
          <a:p>
            <a:pPr lvl="0"/>
            <a:r>
              <a:rPr lang="en-GB" sz="1200" b="1" noProof="0" dirty="0" smtClean="0">
                <a:latin typeface="+mn-lt"/>
              </a:rPr>
              <a:t>Social relations </a:t>
            </a:r>
            <a:r>
              <a:rPr lang="en-GB" sz="1200" noProof="0" dirty="0" smtClean="0">
                <a:latin typeface="+mn-lt"/>
              </a:rPr>
              <a:t>- interaction</a:t>
            </a:r>
            <a:r>
              <a:rPr lang="en-GB" sz="1200" baseline="0" noProof="0" dirty="0" smtClean="0">
                <a:latin typeface="+mn-lt"/>
              </a:rPr>
              <a:t> between persons </a:t>
            </a:r>
            <a:r>
              <a:rPr lang="en-GB" sz="1200" noProof="0" dirty="0" smtClean="0">
                <a:latin typeface="+mn-lt"/>
              </a:rPr>
              <a:t>(what we most often think of as </a:t>
            </a:r>
            <a:r>
              <a:rPr lang="en-GB" sz="1200" noProof="0" dirty="0" err="1" smtClean="0">
                <a:latin typeface="+mn-lt"/>
              </a:rPr>
              <a:t>psychososial</a:t>
            </a:r>
            <a:r>
              <a:rPr lang="en-GB" sz="1200" baseline="0" noProof="0" dirty="0" smtClean="0">
                <a:latin typeface="+mn-lt"/>
              </a:rPr>
              <a:t> work environment</a:t>
            </a:r>
            <a:r>
              <a:rPr lang="en-GB" sz="1200" noProof="0" dirty="0" smtClean="0">
                <a:latin typeface="+mn-lt"/>
              </a:rPr>
              <a:t>) (includes social support,</a:t>
            </a:r>
            <a:r>
              <a:rPr lang="en-GB" sz="1200" baseline="0" noProof="0" dirty="0" smtClean="0">
                <a:latin typeface="+mn-lt"/>
              </a:rPr>
              <a:t> collaboration, roles, and communication)</a:t>
            </a:r>
            <a:r>
              <a:rPr lang="en-GB" sz="1200" noProof="0" dirty="0" smtClean="0">
                <a:latin typeface="+mn-lt"/>
              </a:rPr>
              <a:t>:</a:t>
            </a:r>
          </a:p>
          <a:p>
            <a:pPr marL="171450" lvl="0" indent="-171450">
              <a:buFont typeface="Arial" panose="020B0604020202020204" pitchFamily="34" charset="0"/>
              <a:buChar char="•"/>
            </a:pPr>
            <a:r>
              <a:rPr lang="en-GB" sz="1200" noProof="0" dirty="0" smtClean="0">
                <a:latin typeface="+mn-lt"/>
              </a:rPr>
              <a:t>Collaboration </a:t>
            </a:r>
          </a:p>
          <a:p>
            <a:pPr marL="171450" lvl="0" indent="-171450">
              <a:buFont typeface="Arial" panose="020B0604020202020204" pitchFamily="34" charset="0"/>
              <a:buChar char="•"/>
            </a:pPr>
            <a:r>
              <a:rPr lang="en-GB" sz="1200" noProof="0" dirty="0" smtClean="0">
                <a:latin typeface="+mn-lt"/>
              </a:rPr>
              <a:t>Conflict</a:t>
            </a:r>
          </a:p>
          <a:p>
            <a:pPr marL="171450" lvl="0" indent="-171450">
              <a:buFont typeface="Arial" panose="020B0604020202020204" pitchFamily="34" charset="0"/>
              <a:buChar char="•"/>
            </a:pPr>
            <a:r>
              <a:rPr lang="en-GB" sz="1200" noProof="0" dirty="0" smtClean="0">
                <a:latin typeface="+mn-lt"/>
              </a:rPr>
              <a:t>Competitive</a:t>
            </a:r>
            <a:r>
              <a:rPr lang="en-GB" sz="1200" baseline="0" noProof="0" dirty="0" smtClean="0">
                <a:latin typeface="+mn-lt"/>
              </a:rPr>
              <a:t> work environment</a:t>
            </a:r>
            <a:endParaRPr lang="en-GB" sz="1200" noProof="0" dirty="0" smtClean="0">
              <a:latin typeface="+mn-lt"/>
            </a:endParaRPr>
          </a:p>
          <a:p>
            <a:pPr marL="171450" lvl="0" indent="-171450">
              <a:buFont typeface="Arial" panose="020B0604020202020204" pitchFamily="34" charset="0"/>
              <a:buChar char="•"/>
            </a:pPr>
            <a:r>
              <a:rPr lang="en-GB" sz="1200" noProof="0" dirty="0" smtClean="0">
                <a:latin typeface="+mn-lt"/>
              </a:rPr>
              <a:t>Relation to management (confidence, support,</a:t>
            </a:r>
            <a:r>
              <a:rPr lang="en-GB" sz="1200" baseline="0" noProof="0" dirty="0" smtClean="0">
                <a:latin typeface="+mn-lt"/>
              </a:rPr>
              <a:t> </a:t>
            </a:r>
            <a:r>
              <a:rPr lang="en-GB" sz="1200" noProof="0" dirty="0" smtClean="0">
                <a:latin typeface="+mn-lt"/>
              </a:rPr>
              <a:t>trust,</a:t>
            </a:r>
            <a:r>
              <a:rPr lang="en-GB" sz="1200" baseline="0" noProof="0" dirty="0" smtClean="0">
                <a:latin typeface="+mn-lt"/>
              </a:rPr>
              <a:t> control, contact, supervision, mutual respect</a:t>
            </a:r>
            <a:r>
              <a:rPr lang="en-GB" sz="1200" noProof="0" dirty="0" smtClean="0">
                <a:latin typeface="+mn-lt"/>
              </a:rPr>
              <a:t>)</a:t>
            </a:r>
          </a:p>
          <a:p>
            <a:pPr marL="171450" lvl="0" indent="-171450">
              <a:buFont typeface="Arial" panose="020B0604020202020204" pitchFamily="34" charset="0"/>
              <a:buChar char="•"/>
            </a:pPr>
            <a:r>
              <a:rPr lang="en-GB" sz="1200" noProof="0" dirty="0" smtClean="0">
                <a:latin typeface="+mn-lt"/>
              </a:rPr>
              <a:t>Recognition</a:t>
            </a:r>
          </a:p>
          <a:p>
            <a:pPr lvl="0"/>
            <a:endParaRPr lang="en-GB" sz="1200" noProof="0" dirty="0" smtClean="0">
              <a:latin typeface="+mn-lt"/>
            </a:endParaRPr>
          </a:p>
          <a:p>
            <a:pPr lvl="0"/>
            <a:r>
              <a:rPr lang="en-GB" sz="1200" b="1" noProof="0" dirty="0" smtClean="0">
                <a:latin typeface="+mn-lt"/>
              </a:rPr>
              <a:t>Organizational framework</a:t>
            </a:r>
            <a:r>
              <a:rPr lang="en-GB" sz="1200" b="1" baseline="0" noProof="0" dirty="0" smtClean="0">
                <a:latin typeface="+mn-lt"/>
              </a:rPr>
              <a:t> </a:t>
            </a:r>
            <a:r>
              <a:rPr lang="en-GB" sz="1200" baseline="0" noProof="0" dirty="0" smtClean="0">
                <a:latin typeface="+mn-lt"/>
              </a:rPr>
              <a:t>– interaction between person and structural context</a:t>
            </a:r>
            <a:r>
              <a:rPr lang="en-GB" sz="1200" noProof="0" dirty="0" smtClean="0">
                <a:latin typeface="+mn-lt"/>
              </a:rPr>
              <a:t> (physical</a:t>
            </a:r>
            <a:r>
              <a:rPr lang="en-GB" sz="1200" baseline="0" noProof="0" dirty="0" smtClean="0">
                <a:latin typeface="+mn-lt"/>
              </a:rPr>
              <a:t> environment, institutional guidelines, organizational culture)</a:t>
            </a:r>
            <a:r>
              <a:rPr lang="en-GB" sz="1200" noProof="0" dirty="0" smtClean="0">
                <a:latin typeface="+mn-lt"/>
              </a:rPr>
              <a:t>: </a:t>
            </a:r>
          </a:p>
          <a:p>
            <a:pPr marL="171450" lvl="0" indent="-171450">
              <a:buFont typeface="Arial" panose="020B0604020202020204" pitchFamily="34" charset="0"/>
              <a:buChar char="•"/>
            </a:pPr>
            <a:r>
              <a:rPr lang="en-GB" sz="1200" noProof="0" dirty="0" smtClean="0">
                <a:latin typeface="+mn-lt"/>
              </a:rPr>
              <a:t>Responsibility</a:t>
            </a:r>
          </a:p>
          <a:p>
            <a:pPr marL="171450" lvl="0" indent="-171450">
              <a:buFont typeface="Arial" panose="020B0604020202020204" pitchFamily="34" charset="0"/>
              <a:buChar char="•"/>
            </a:pPr>
            <a:r>
              <a:rPr lang="en-GB" sz="1200" noProof="0" dirty="0" smtClean="0">
                <a:latin typeface="+mn-lt"/>
              </a:rPr>
              <a:t>Goal clarity</a:t>
            </a:r>
          </a:p>
          <a:p>
            <a:pPr marL="171450" lvl="0" indent="-171450">
              <a:buFont typeface="Arial" panose="020B0604020202020204" pitchFamily="34" charset="0"/>
              <a:buChar char="•"/>
            </a:pPr>
            <a:r>
              <a:rPr lang="en-GB" sz="1200" noProof="0" dirty="0" smtClean="0">
                <a:latin typeface="+mn-lt"/>
              </a:rPr>
              <a:t>Improvement culture</a:t>
            </a:r>
          </a:p>
          <a:p>
            <a:pPr marL="171450" lvl="0" indent="-171450">
              <a:buFont typeface="Arial" panose="020B0604020202020204" pitchFamily="34" charset="0"/>
              <a:buChar char="•"/>
            </a:pPr>
            <a:r>
              <a:rPr lang="en-GB" sz="1200" noProof="0" dirty="0" smtClean="0">
                <a:latin typeface="+mn-lt"/>
              </a:rPr>
              <a:t>Management</a:t>
            </a:r>
            <a:r>
              <a:rPr lang="en-GB" sz="1200" baseline="0" noProof="0" dirty="0" smtClean="0">
                <a:latin typeface="+mn-lt"/>
              </a:rPr>
              <a:t> above own unit</a:t>
            </a:r>
            <a:endParaRPr lang="en-GB" sz="1200" noProof="0" dirty="0" smtClean="0">
              <a:latin typeface="+mn-lt"/>
            </a:endParaRPr>
          </a:p>
          <a:p>
            <a:pPr marL="171450" lvl="0" indent="-171450">
              <a:buFont typeface="Arial" panose="020B0604020202020204" pitchFamily="34" charset="0"/>
              <a:buChar char="•"/>
            </a:pPr>
            <a:r>
              <a:rPr lang="en-GB" sz="1200" noProof="0" dirty="0" smtClean="0">
                <a:latin typeface="+mn-lt"/>
              </a:rPr>
              <a:t>Resources </a:t>
            </a:r>
          </a:p>
          <a:p>
            <a:endParaRPr lang="en-GB" sz="1200" noProof="0" dirty="0" smtClean="0">
              <a:latin typeface="Arial Narrow" panose="020B0606020202030204" pitchFamily="34" charset="0"/>
            </a:endParaRPr>
          </a:p>
          <a:p>
            <a:endParaRPr lang="en-GB" sz="1400" noProof="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fld id="{6D596A2C-EF53-4C2B-9EA1-68AF0DE400C4}" type="slidenum">
              <a:rPr lang="nb-NO" smtClean="0"/>
              <a:t>2</a:t>
            </a:fld>
            <a:endParaRPr lang="nb-NO"/>
          </a:p>
        </p:txBody>
      </p:sp>
    </p:spTree>
    <p:extLst>
      <p:ext uri="{BB962C8B-B14F-4D97-AF65-F5344CB8AC3E}">
        <p14:creationId xmlns:p14="http://schemas.microsoft.com/office/powerpoint/2010/main" val="176645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09688" y="746125"/>
            <a:ext cx="5233987" cy="2944813"/>
          </a:xfrm>
        </p:spPr>
      </p:sp>
      <p:sp>
        <p:nvSpPr>
          <p:cNvPr id="3" name="Plassholder for notater 2"/>
          <p:cNvSpPr>
            <a:spLocks noGrp="1"/>
          </p:cNvSpPr>
          <p:nvPr>
            <p:ph type="body" idx="1"/>
          </p:nvPr>
        </p:nvSpPr>
        <p:spPr>
          <a:xfrm>
            <a:off x="680879" y="3890515"/>
            <a:ext cx="5447030" cy="5543730"/>
          </a:xfrm>
        </p:spPr>
        <p:txBody>
          <a:bodyPr/>
          <a:lstStyle/>
          <a:p>
            <a:pPr>
              <a:defRPr/>
            </a:pPr>
            <a:r>
              <a:rPr lang="en-GB" sz="1200" b="1" baseline="0" noProof="0" dirty="0" smtClean="0">
                <a:latin typeface="+mn-lt"/>
                <a:cs typeface="Arial" panose="020B0604020202020204" pitchFamily="34" charset="0"/>
              </a:rPr>
              <a:t>Notes to management</a:t>
            </a:r>
          </a:p>
          <a:p>
            <a:pPr>
              <a:defRPr/>
            </a:pPr>
            <a:endParaRPr lang="en-GB" sz="1200" b="1" baseline="0" noProof="0" dirty="0" smtClean="0">
              <a:latin typeface="+mn-lt"/>
              <a:cs typeface="Arial" panose="020B0604020202020204" pitchFamily="34" charset="0"/>
            </a:endParaRPr>
          </a:p>
          <a:p>
            <a:pPr>
              <a:defRPr/>
            </a:pPr>
            <a:r>
              <a:rPr lang="en-GB" sz="1200" b="1" baseline="0" noProof="0" dirty="0" smtClean="0">
                <a:latin typeface="+mn-lt"/>
                <a:cs typeface="Arial" panose="020B0604020202020204" pitchFamily="34" charset="0"/>
              </a:rPr>
              <a:t>This part of the group process can for instance be organized in this way</a:t>
            </a:r>
            <a:r>
              <a:rPr lang="en-GB" sz="1200" b="0" baseline="0" noProof="0" dirty="0" smtClean="0">
                <a:latin typeface="+mn-lt"/>
                <a:cs typeface="Arial" panose="020B0604020202020204" pitchFamily="34" charset="0"/>
              </a:rPr>
              <a:t>:</a:t>
            </a:r>
          </a:p>
          <a:p>
            <a:pPr marL="285750" indent="-285750">
              <a:buFont typeface="Arial" panose="020B0604020202020204" pitchFamily="34" charset="0"/>
              <a:buChar char="•"/>
              <a:defRPr/>
            </a:pPr>
            <a:r>
              <a:rPr lang="en-GB" sz="1200" baseline="0" noProof="0" dirty="0" smtClean="0">
                <a:latin typeface="+mn-lt"/>
                <a:cs typeface="Arial" panose="020B0604020202020204" pitchFamily="34" charset="0"/>
              </a:rPr>
              <a:t>Each table present their four areas. Depending on the number of participants, it is possible to either sum up on the board or in a power-point presentation. If many different areas comes up, it is possible to select four areas by allowing participants to place 2 sticky dots on one or more areas. Start with areas to maintain, then areas to improve. </a:t>
            </a:r>
          </a:p>
          <a:p>
            <a:pPr marL="285750" indent="-285750">
              <a:buFont typeface="Arial" panose="020B0604020202020204" pitchFamily="34" charset="0"/>
              <a:buChar char="•"/>
              <a:defRPr/>
            </a:pPr>
            <a:r>
              <a:rPr lang="en-GB" sz="1200" baseline="0" noProof="0" dirty="0" smtClean="0">
                <a:latin typeface="+mn-lt"/>
                <a:cs typeface="Arial" panose="020B0604020202020204" pitchFamily="34" charset="0"/>
              </a:rPr>
              <a:t>Another alternative is to let each table write 3 topics on 3 post-its. You can then either use the </a:t>
            </a:r>
            <a:r>
              <a:rPr lang="en-GB" sz="1200" baseline="0" noProof="0" dirty="0" err="1" smtClean="0">
                <a:latin typeface="+mn-lt"/>
                <a:cs typeface="Arial" panose="020B0604020202020204" pitchFamily="34" charset="0"/>
              </a:rPr>
              <a:t>spiderweb</a:t>
            </a:r>
            <a:r>
              <a:rPr lang="en-GB" sz="1200" baseline="0" noProof="0" dirty="0" smtClean="0">
                <a:latin typeface="+mn-lt"/>
                <a:cs typeface="Arial" panose="020B0604020202020204" pitchFamily="34" charset="0"/>
              </a:rPr>
              <a:t> diagram or the picture of the balance (JD-R) and place the post-its on the diagram/picture. Group together similar post-its. If the post-it does not fit the topics of the diagram/picture, just place it in the centre or on the side. If there are many different topics, participants may prioritize with the help of </a:t>
            </a:r>
            <a:r>
              <a:rPr lang="en-GB" sz="1200" baseline="0" noProof="0" dirty="0" err="1" smtClean="0">
                <a:latin typeface="+mn-lt"/>
                <a:cs typeface="Arial" panose="020B0604020202020204" pitchFamily="34" charset="0"/>
              </a:rPr>
              <a:t>stickly</a:t>
            </a:r>
            <a:r>
              <a:rPr lang="en-GB" sz="1200" baseline="0" noProof="0" dirty="0" smtClean="0">
                <a:latin typeface="+mn-lt"/>
                <a:cs typeface="Arial" panose="020B0604020202020204" pitchFamily="34" charset="0"/>
              </a:rPr>
              <a:t> dots.   </a:t>
            </a:r>
            <a:endParaRPr lang="en-GB" sz="1400" baseline="0" noProof="0" dirty="0" smtClean="0">
              <a:latin typeface="Arial Narrow" panose="020B0606020202030204" pitchFamily="34" charset="0"/>
              <a:cs typeface="Arial" panose="020B0604020202020204" pitchFamily="34" charset="0"/>
            </a:endParaRPr>
          </a:p>
          <a:p>
            <a:pPr>
              <a:defRPr/>
            </a:pPr>
            <a:endParaRPr lang="nb-NO" sz="1400" baseline="0" dirty="0" smtClean="0">
              <a:latin typeface="Arial Narrow" panose="020B0606020202030204" pitchFamily="34" charset="0"/>
              <a:cs typeface="Arial" panose="020B0604020202020204" pitchFamily="34" charset="0"/>
            </a:endParaRPr>
          </a:p>
          <a:p>
            <a:endParaRPr lang="nb-NO" sz="1400" dirty="0">
              <a:latin typeface="Arial Narrow" panose="020B0606020202030204" pitchFamily="34" charset="0"/>
              <a:cs typeface="Arial" panose="020B0604020202020204" pitchFamily="34" charset="0"/>
            </a:endParaRPr>
          </a:p>
          <a:p>
            <a:pPr marL="459156" indent="-459156">
              <a:lnSpc>
                <a:spcPct val="80000"/>
              </a:lnSpc>
              <a:defRPr/>
            </a:pPr>
            <a:endParaRPr lang="nb-NO" sz="1400"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20</a:t>
            </a:fld>
            <a:endParaRPr lang="nb-NO"/>
          </a:p>
        </p:txBody>
      </p:sp>
    </p:spTree>
    <p:extLst>
      <p:ext uri="{BB962C8B-B14F-4D97-AF65-F5344CB8AC3E}">
        <p14:creationId xmlns:p14="http://schemas.microsoft.com/office/powerpoint/2010/main" val="66774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Notes to management</a:t>
            </a:r>
          </a:p>
          <a:p>
            <a:endParaRPr lang="nb-NO" b="1" dirty="0" smtClean="0"/>
          </a:p>
          <a:p>
            <a:r>
              <a:rPr lang="en-GB" b="1" noProof="0" dirty="0" smtClean="0"/>
              <a:t>Here are some</a:t>
            </a:r>
            <a:r>
              <a:rPr lang="en-GB" b="1" baseline="0" noProof="0" dirty="0" smtClean="0"/>
              <a:t> more questions you may use if it is difficult to turn your ideas into specific actions.</a:t>
            </a:r>
          </a:p>
          <a:p>
            <a:pPr marL="171450" indent="-171450">
              <a:buFont typeface="Arial" panose="020B0604020202020204" pitchFamily="34" charset="0"/>
              <a:buChar char="•"/>
            </a:pPr>
            <a:r>
              <a:rPr lang="en-GB" noProof="0" dirty="0" smtClean="0"/>
              <a:t>What should we not change/terminate because it</a:t>
            </a:r>
            <a:r>
              <a:rPr lang="en-GB" baseline="0" noProof="0" dirty="0" smtClean="0"/>
              <a:t> is one of the most important factors in order for you to enjoy work</a:t>
            </a:r>
            <a:r>
              <a:rPr lang="en-GB" noProof="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smtClean="0">
                <a:solidFill>
                  <a:schemeClr val="tx2">
                    <a:lumMod val="60000"/>
                    <a:lumOff val="40000"/>
                  </a:schemeClr>
                </a:solidFill>
              </a:rPr>
              <a:t>What do we have</a:t>
            </a:r>
            <a:r>
              <a:rPr lang="en-GB" sz="1200" baseline="0" noProof="0" dirty="0" smtClean="0">
                <a:solidFill>
                  <a:schemeClr val="tx2">
                    <a:lumMod val="60000"/>
                    <a:lumOff val="40000"/>
                  </a:schemeClr>
                </a:solidFill>
              </a:rPr>
              <a:t> to do in order to maintain the most important things to maintain?</a:t>
            </a:r>
            <a:endParaRPr lang="en-GB" noProof="0" dirty="0" smtClean="0"/>
          </a:p>
          <a:p>
            <a:pPr marL="171450" indent="-171450">
              <a:buFont typeface="Arial" panose="020B0604020202020204" pitchFamily="34" charset="0"/>
              <a:buChar char="•"/>
            </a:pPr>
            <a:r>
              <a:rPr lang="en-GB" noProof="0" dirty="0" smtClean="0"/>
              <a:t>What works well? </a:t>
            </a:r>
          </a:p>
          <a:p>
            <a:pPr marL="171450" indent="-171450">
              <a:buFont typeface="Arial" panose="020B0604020202020204" pitchFamily="34" charset="0"/>
              <a:buChar char="•"/>
            </a:pPr>
            <a:r>
              <a:rPr lang="en-GB" noProof="0" dirty="0" smtClean="0"/>
              <a:t>Why does it work well?</a:t>
            </a:r>
          </a:p>
          <a:p>
            <a:pPr marL="171450" indent="-171450">
              <a:buFont typeface="Arial" panose="020B0604020202020204" pitchFamily="34" charset="0"/>
              <a:buChar char="•"/>
            </a:pPr>
            <a:r>
              <a:rPr lang="en-GB" noProof="0" dirty="0" smtClean="0"/>
              <a:t>How can we ensure</a:t>
            </a:r>
            <a:r>
              <a:rPr lang="en-GB" baseline="0" noProof="0" dirty="0" smtClean="0"/>
              <a:t> that it will keep on working well</a:t>
            </a:r>
            <a:r>
              <a:rPr lang="en-GB" noProof="0" dirty="0" smtClean="0"/>
              <a:t>?</a:t>
            </a:r>
          </a:p>
          <a:p>
            <a:pPr marL="171450" indent="-171450">
              <a:buFont typeface="Arial" panose="020B0604020202020204" pitchFamily="34" charset="0"/>
              <a:buChar char="•"/>
            </a:pPr>
            <a:r>
              <a:rPr lang="en-GB" noProof="0" dirty="0" smtClean="0"/>
              <a:t>How can it be further developed?</a:t>
            </a:r>
          </a:p>
          <a:p>
            <a:endParaRPr lang="en-GB" noProof="0" dirty="0" smtClean="0"/>
          </a:p>
          <a:p>
            <a:r>
              <a:rPr lang="en-GB" b="1" noProof="0" dirty="0" smtClean="0"/>
              <a:t>Try</a:t>
            </a:r>
            <a:r>
              <a:rPr lang="en-GB" b="1" baseline="0" noProof="0" dirty="0" smtClean="0"/>
              <a:t> </a:t>
            </a:r>
            <a:r>
              <a:rPr lang="en-GB" b="1" noProof="0" dirty="0" smtClean="0"/>
              <a:t>to find </a:t>
            </a:r>
            <a:r>
              <a:rPr lang="en-GB" b="1" baseline="0" noProof="0" dirty="0" smtClean="0"/>
              <a:t>SMART actions:</a:t>
            </a:r>
          </a:p>
          <a:p>
            <a:pPr marL="171450" indent="-171450">
              <a:buFont typeface="Arial" panose="020B0604020202020204" pitchFamily="34" charset="0"/>
              <a:buChar char="•"/>
            </a:pPr>
            <a:r>
              <a:rPr lang="en-GB" baseline="0" noProof="0" dirty="0" smtClean="0"/>
              <a:t>Specific (as concrete as possible)</a:t>
            </a:r>
          </a:p>
          <a:p>
            <a:pPr marL="171450" indent="-171450">
              <a:buFont typeface="Arial" panose="020B0604020202020204" pitchFamily="34" charset="0"/>
              <a:buChar char="•"/>
            </a:pPr>
            <a:r>
              <a:rPr lang="en-GB" baseline="0" noProof="0" dirty="0" smtClean="0"/>
              <a:t>Measurable (not a must, but convenient when the effectiveness of actions are evaluated)</a:t>
            </a:r>
          </a:p>
          <a:p>
            <a:pPr marL="171450" indent="-171450">
              <a:buFont typeface="Arial" panose="020B0604020202020204" pitchFamily="34" charset="0"/>
              <a:buChar char="•"/>
            </a:pPr>
            <a:r>
              <a:rPr lang="en-GB" baseline="0" noProof="0" dirty="0" smtClean="0"/>
              <a:t>Acceptance (common understanding of challenges and actions)</a:t>
            </a:r>
          </a:p>
          <a:p>
            <a:pPr marL="171450" indent="-171450">
              <a:buFont typeface="Arial" panose="020B0604020202020204" pitchFamily="34" charset="0"/>
              <a:buChar char="•"/>
            </a:pPr>
            <a:r>
              <a:rPr lang="en-GB" baseline="0" noProof="0" dirty="0" smtClean="0"/>
              <a:t>Relevance (actions matches identified challenges)</a:t>
            </a:r>
          </a:p>
          <a:p>
            <a:pPr marL="171450" indent="-171450">
              <a:buFont typeface="Arial" panose="020B0604020202020204" pitchFamily="34" charset="0"/>
              <a:buChar char="•"/>
            </a:pPr>
            <a:r>
              <a:rPr lang="en-GB" baseline="0" noProof="0" dirty="0" smtClean="0"/>
              <a:t>Time limited (annual action plan)</a:t>
            </a:r>
            <a:endParaRPr lang="en-GB" noProof="0" dirty="0"/>
          </a:p>
        </p:txBody>
      </p:sp>
      <p:sp>
        <p:nvSpPr>
          <p:cNvPr id="4" name="Plassholder for lysbildenummer 3"/>
          <p:cNvSpPr>
            <a:spLocks noGrp="1"/>
          </p:cNvSpPr>
          <p:nvPr>
            <p:ph type="sldNum" sz="quarter" idx="10"/>
          </p:nvPr>
        </p:nvSpPr>
        <p:spPr/>
        <p:txBody>
          <a:bodyPr/>
          <a:lstStyle/>
          <a:p>
            <a:fld id="{59EF1BE7-DB66-4DCE-BFE8-B1AC7F919258}" type="slidenum">
              <a:rPr lang="nb-NO" smtClean="0"/>
              <a:t>21</a:t>
            </a:fld>
            <a:endParaRPr lang="nb-NO"/>
          </a:p>
        </p:txBody>
      </p:sp>
    </p:spTree>
    <p:extLst>
      <p:ext uri="{BB962C8B-B14F-4D97-AF65-F5344CB8AC3E}">
        <p14:creationId xmlns:p14="http://schemas.microsoft.com/office/powerpoint/2010/main" val="1026101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smtClean="0"/>
              <a:t>Notes to management</a:t>
            </a:r>
          </a:p>
          <a:p>
            <a:endParaRPr lang="en-GB" b="0" noProof="0" dirty="0" smtClean="0"/>
          </a:p>
          <a:p>
            <a:r>
              <a:rPr lang="nb-NO" b="1" dirty="0" smtClean="0"/>
              <a:t>Here </a:t>
            </a:r>
            <a:r>
              <a:rPr lang="nb-NO" b="1" dirty="0" err="1" smtClean="0"/>
              <a:t>are</a:t>
            </a:r>
            <a:r>
              <a:rPr lang="nb-NO" b="1" dirty="0" smtClean="0"/>
              <a:t> </a:t>
            </a:r>
            <a:r>
              <a:rPr lang="nb-NO" b="1" dirty="0" err="1" smtClean="0"/>
              <a:t>some</a:t>
            </a:r>
            <a:r>
              <a:rPr lang="nb-NO" b="1" baseline="0" dirty="0" smtClean="0"/>
              <a:t> more questions </a:t>
            </a:r>
            <a:r>
              <a:rPr lang="nb-NO" b="1" baseline="0" dirty="0" err="1" smtClean="0"/>
              <a:t>you</a:t>
            </a:r>
            <a:r>
              <a:rPr lang="nb-NO" b="1" baseline="0" dirty="0" smtClean="0"/>
              <a:t> </a:t>
            </a:r>
            <a:r>
              <a:rPr lang="nb-NO" b="1" baseline="0" dirty="0" err="1" smtClean="0"/>
              <a:t>may</a:t>
            </a:r>
            <a:r>
              <a:rPr lang="nb-NO" b="1" baseline="0" dirty="0" smtClean="0"/>
              <a:t> </a:t>
            </a:r>
            <a:r>
              <a:rPr lang="nb-NO" b="1" baseline="0" dirty="0" err="1" smtClean="0"/>
              <a:t>use</a:t>
            </a:r>
            <a:r>
              <a:rPr lang="nb-NO" b="1" baseline="0" dirty="0" smtClean="0"/>
              <a:t> </a:t>
            </a:r>
            <a:r>
              <a:rPr lang="nb-NO" b="1" baseline="0" dirty="0" err="1" smtClean="0"/>
              <a:t>if</a:t>
            </a:r>
            <a:r>
              <a:rPr lang="nb-NO" b="1" baseline="0" dirty="0" smtClean="0"/>
              <a:t> it is </a:t>
            </a:r>
            <a:r>
              <a:rPr lang="nb-NO" b="1" baseline="0" dirty="0" err="1" smtClean="0"/>
              <a:t>difficult</a:t>
            </a:r>
            <a:r>
              <a:rPr lang="nb-NO" b="1" baseline="0" dirty="0" smtClean="0"/>
              <a:t> to turn </a:t>
            </a:r>
            <a:r>
              <a:rPr lang="nb-NO" b="1" baseline="0" dirty="0" err="1" smtClean="0"/>
              <a:t>your</a:t>
            </a:r>
            <a:r>
              <a:rPr lang="nb-NO" b="1" baseline="0" dirty="0" smtClean="0"/>
              <a:t> </a:t>
            </a:r>
            <a:r>
              <a:rPr lang="nb-NO" b="1" baseline="0" dirty="0" err="1" smtClean="0"/>
              <a:t>ideas</a:t>
            </a:r>
            <a:r>
              <a:rPr lang="nb-NO" b="1" baseline="0" dirty="0" smtClean="0"/>
              <a:t> </a:t>
            </a:r>
            <a:r>
              <a:rPr lang="nb-NO" b="1" baseline="0" dirty="0" err="1" smtClean="0"/>
              <a:t>into</a:t>
            </a:r>
            <a:r>
              <a:rPr lang="nb-NO" b="1" baseline="0" dirty="0" smtClean="0"/>
              <a:t> </a:t>
            </a:r>
            <a:r>
              <a:rPr lang="nb-NO" b="1" baseline="0" dirty="0" err="1" smtClean="0"/>
              <a:t>specific</a:t>
            </a:r>
            <a:r>
              <a:rPr lang="nb-NO" b="1" baseline="0" dirty="0" smtClean="0"/>
              <a:t> </a:t>
            </a:r>
            <a:r>
              <a:rPr lang="nb-NO" b="1" baseline="0" dirty="0" err="1" smtClean="0"/>
              <a:t>actions</a:t>
            </a:r>
            <a:r>
              <a:rPr lang="en-GB" b="1" baseline="0" noProof="0" dirty="0" smtClean="0"/>
              <a:t>:</a:t>
            </a:r>
          </a:p>
          <a:p>
            <a:pPr marL="0" indent="0">
              <a:buFont typeface="Arial" panose="020B0604020202020204" pitchFamily="34" charset="0"/>
              <a:buNone/>
            </a:pPr>
            <a:endParaRPr lang="en-GB" noProof="0" dirty="0" smtClean="0"/>
          </a:p>
          <a:p>
            <a:pPr marL="0" indent="0">
              <a:buFont typeface="Arial" panose="020B0604020202020204" pitchFamily="34" charset="0"/>
              <a:buNone/>
            </a:pPr>
            <a:r>
              <a:rPr lang="en-GB" noProof="0" dirty="0" smtClean="0"/>
              <a:t>Solution orientation:</a:t>
            </a:r>
          </a:p>
          <a:p>
            <a:pPr marL="171450" indent="-171450">
              <a:buFont typeface="Arial" panose="020B0604020202020204" pitchFamily="34" charset="0"/>
              <a:buChar char="•"/>
            </a:pPr>
            <a:r>
              <a:rPr lang="en-GB" noProof="0" dirty="0" smtClean="0"/>
              <a:t>How does it look like when it works? Describe.</a:t>
            </a:r>
          </a:p>
          <a:p>
            <a:pPr marL="171450" indent="-171450">
              <a:buFont typeface="Arial" panose="020B0604020202020204" pitchFamily="34" charset="0"/>
              <a:buChar char="•"/>
            </a:pPr>
            <a:r>
              <a:rPr lang="en-GB" noProof="0" dirty="0" smtClean="0"/>
              <a:t>How do you work then? </a:t>
            </a:r>
          </a:p>
          <a:p>
            <a:pPr marL="171450" indent="-171450">
              <a:buFont typeface="Arial" panose="020B0604020202020204" pitchFamily="34" charset="0"/>
              <a:buChar char="•"/>
            </a:pPr>
            <a:r>
              <a:rPr lang="en-GB" noProof="0" dirty="0" smtClean="0"/>
              <a:t>What concrete action do to you take?</a:t>
            </a:r>
          </a:p>
          <a:p>
            <a:pPr marL="0" indent="0">
              <a:buFont typeface="Arial" panose="020B0604020202020204" pitchFamily="34" charset="0"/>
              <a:buNone/>
            </a:pPr>
            <a:endParaRPr lang="en-GB" noProof="0" dirty="0" smtClean="0"/>
          </a:p>
          <a:p>
            <a:pPr marL="0" indent="0">
              <a:buFont typeface="Arial" panose="020B0604020202020204" pitchFamily="34" charset="0"/>
              <a:buNone/>
            </a:pPr>
            <a:r>
              <a:rPr lang="en-GB" noProof="0" dirty="0" smtClean="0"/>
              <a:t>GAP-analysis:</a:t>
            </a:r>
          </a:p>
          <a:p>
            <a:pPr marL="171450" indent="-171450">
              <a:buFont typeface="Arial" panose="020B0604020202020204" pitchFamily="34" charset="0"/>
              <a:buChar char="•"/>
            </a:pPr>
            <a:r>
              <a:rPr lang="en-GB" noProof="0" dirty="0" smtClean="0"/>
              <a:t>Where are we going?</a:t>
            </a:r>
          </a:p>
          <a:p>
            <a:pPr marL="171450" indent="-171450">
              <a:buFont typeface="Arial" panose="020B0604020202020204" pitchFamily="34" charset="0"/>
              <a:buChar char="•"/>
            </a:pPr>
            <a:r>
              <a:rPr lang="en-GB" noProof="0" dirty="0" smtClean="0"/>
              <a:t>Where do we stand?</a:t>
            </a:r>
          </a:p>
          <a:p>
            <a:pPr marL="171450" indent="-171450">
              <a:buFont typeface="Arial" panose="020B0604020202020204" pitchFamily="34" charset="0"/>
              <a:buChar char="•"/>
            </a:pPr>
            <a:r>
              <a:rPr lang="en-GB" noProof="0" dirty="0" smtClean="0"/>
              <a:t>How do we get there?</a:t>
            </a:r>
            <a:endParaRPr lang="nb-NO" dirty="0"/>
          </a:p>
        </p:txBody>
      </p:sp>
      <p:sp>
        <p:nvSpPr>
          <p:cNvPr id="4" name="Plassholder for lysbildenummer 3"/>
          <p:cNvSpPr>
            <a:spLocks noGrp="1"/>
          </p:cNvSpPr>
          <p:nvPr>
            <p:ph type="sldNum" sz="quarter" idx="10"/>
          </p:nvPr>
        </p:nvSpPr>
        <p:spPr/>
        <p:txBody>
          <a:bodyPr/>
          <a:lstStyle/>
          <a:p>
            <a:fld id="{59EF1BE7-DB66-4DCE-BFE8-B1AC7F919258}" type="slidenum">
              <a:rPr lang="nb-NO" smtClean="0"/>
              <a:t>22</a:t>
            </a:fld>
            <a:endParaRPr lang="nb-NO"/>
          </a:p>
        </p:txBody>
      </p:sp>
    </p:spTree>
    <p:extLst>
      <p:ext uri="{BB962C8B-B14F-4D97-AF65-F5344CB8AC3E}">
        <p14:creationId xmlns:p14="http://schemas.microsoft.com/office/powerpoint/2010/main" val="1548255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smtClean="0"/>
              <a:t>Notes to management</a:t>
            </a:r>
          </a:p>
          <a:p>
            <a:endParaRPr lang="en-GB" b="0" noProof="0" dirty="0" smtClean="0"/>
          </a:p>
          <a:p>
            <a:r>
              <a:rPr lang="en-GB" b="1" noProof="0" dirty="0" smtClean="0"/>
              <a:t>This exercise is done at each table</a:t>
            </a:r>
            <a:r>
              <a:rPr lang="en-GB" b="1" baseline="0" noProof="0" dirty="0" smtClean="0"/>
              <a:t>:</a:t>
            </a:r>
          </a:p>
          <a:p>
            <a:pPr marL="171450" indent="-171450">
              <a:buFont typeface="Arial" panose="020B0604020202020204" pitchFamily="34" charset="0"/>
              <a:buChar char="•"/>
            </a:pPr>
            <a:r>
              <a:rPr lang="en-GB" b="0" baseline="0" noProof="0" dirty="0" smtClean="0"/>
              <a:t>Each table write down 6 actions (max) on a flip-over sheet. </a:t>
            </a:r>
          </a:p>
          <a:p>
            <a:pPr marL="171450" indent="-171450">
              <a:buFont typeface="Arial" panose="020B0604020202020204" pitchFamily="34" charset="0"/>
              <a:buChar char="•"/>
            </a:pPr>
            <a:r>
              <a:rPr lang="en-GB" b="0" baseline="0" noProof="0" dirty="0" smtClean="0"/>
              <a:t>The group quickly presents their actions, combine similar actions! </a:t>
            </a:r>
          </a:p>
          <a:p>
            <a:pPr marL="171450" indent="-171450">
              <a:buFont typeface="Arial" panose="020B0604020202020204" pitchFamily="34" charset="0"/>
              <a:buChar char="•"/>
            </a:pPr>
            <a:r>
              <a:rPr lang="en-GB" b="0" baseline="0" noProof="0" dirty="0" smtClean="0"/>
              <a:t>All participants are given 6 sticky dots (in two colours) and place their votes on actions for areas to maintain and actions for improvement. The votes can be distributed or placed on one action of each kind. </a:t>
            </a:r>
          </a:p>
          <a:p>
            <a:pPr marL="171450" indent="-171450">
              <a:buFont typeface="Arial" panose="020B0604020202020204" pitchFamily="34" charset="0"/>
              <a:buChar char="•"/>
            </a:pPr>
            <a:r>
              <a:rPr lang="en-GB" b="0" baseline="0" noProof="0" dirty="0" smtClean="0"/>
              <a:t>Give participants 10 minutes to place their sticky dots. </a:t>
            </a:r>
          </a:p>
          <a:p>
            <a:pPr marL="171450" indent="-171450">
              <a:buFont typeface="Arial" panose="020B0604020202020204" pitchFamily="34" charset="0"/>
              <a:buChar char="•"/>
            </a:pPr>
            <a:r>
              <a:rPr lang="en-GB" b="0" baseline="0" noProof="0" dirty="0" smtClean="0"/>
              <a:t>Count sticky dots and select the 3 actions with the most votes to maintain and the 3 actions with the most votes to improvement. List the selected actions on the action plan (next slide). </a:t>
            </a:r>
            <a:endParaRPr lang="en-GB" b="0" noProof="0"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23</a:t>
            </a:fld>
            <a:endParaRPr lang="nb-NO"/>
          </a:p>
        </p:txBody>
      </p:sp>
    </p:spTree>
    <p:extLst>
      <p:ext uri="{BB962C8B-B14F-4D97-AF65-F5344CB8AC3E}">
        <p14:creationId xmlns:p14="http://schemas.microsoft.com/office/powerpoint/2010/main" val="207614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smtClean="0"/>
              <a:t>Notes to management</a:t>
            </a:r>
            <a:endParaRPr lang="en-GB" b="1" baseline="0" noProof="0" dirty="0" smtClean="0"/>
          </a:p>
          <a:p>
            <a:endParaRPr lang="en-GB" b="1" baseline="0" noProof="0" dirty="0" smtClean="0"/>
          </a:p>
          <a:p>
            <a:r>
              <a:rPr lang="en-GB" b="0" baseline="0" noProof="0" dirty="0" smtClean="0"/>
              <a:t>If time allows, you may challenge the groups to appoint a responsible person for the implementation of each action point, as well as to set a deadline. By experience it is usually necessary to take up such matters again, but a preliminary brainstorming can be fruitful. </a:t>
            </a:r>
          </a:p>
          <a:p>
            <a:endParaRPr lang="en-GB" b="0" baseline="0" noProof="0" dirty="0" smtClean="0"/>
          </a:p>
          <a:p>
            <a:r>
              <a:rPr lang="en-GB" b="0" baseline="0" noProof="0" dirty="0" smtClean="0"/>
              <a:t>End the meeting by thanking everyone for their contribution and communicate that this is the start of a development process of the work environment at the unit.</a:t>
            </a:r>
          </a:p>
          <a:p>
            <a:pPr algn="l"/>
            <a:r>
              <a:rPr lang="en-GB" sz="1200" noProof="0" dirty="0" smtClean="0"/>
              <a:t>After the meeting, the follow-up actions include:</a:t>
            </a:r>
          </a:p>
          <a:p>
            <a:pPr marL="342900" indent="-342900" algn="l">
              <a:buFont typeface="Arial" pitchFamily="34" charset="0"/>
              <a:buChar char="•"/>
            </a:pPr>
            <a:r>
              <a:rPr lang="en-GB" sz="1200" noProof="0" dirty="0" smtClean="0"/>
              <a:t>Finalize descriptio</a:t>
            </a:r>
            <a:r>
              <a:rPr lang="en-GB" sz="1200" baseline="0" noProof="0" dirty="0" smtClean="0"/>
              <a:t>n of actions and implement them</a:t>
            </a:r>
            <a:endParaRPr lang="en-GB" sz="1200" noProof="0" dirty="0" smtClean="0"/>
          </a:p>
          <a:p>
            <a:pPr marL="342900" indent="-342900" algn="l">
              <a:buFont typeface="Arial" pitchFamily="34" charset="0"/>
              <a:buChar char="•"/>
            </a:pPr>
            <a:r>
              <a:rPr lang="en-GB" sz="1200" noProof="0" dirty="0" smtClean="0"/>
              <a:t>Continuous evaluation of the effectiveness</a:t>
            </a:r>
            <a:r>
              <a:rPr lang="en-GB" sz="1200" baseline="0" noProof="0" dirty="0" smtClean="0"/>
              <a:t> of actions and adjustment of actions if needed</a:t>
            </a:r>
          </a:p>
          <a:p>
            <a:pPr marL="342900" indent="-342900" algn="l">
              <a:buFont typeface="Arial" pitchFamily="34" charset="0"/>
              <a:buChar char="•"/>
            </a:pPr>
            <a:r>
              <a:rPr lang="en-GB" sz="1200" baseline="0" noProof="0" dirty="0" smtClean="0"/>
              <a:t>Reporting to next management level according to institutional guidelines </a:t>
            </a:r>
          </a:p>
          <a:p>
            <a:pPr marL="342900" indent="-342900" algn="l">
              <a:buFont typeface="Arial" pitchFamily="34" charset="0"/>
              <a:buChar char="•"/>
            </a:pPr>
            <a:endParaRPr lang="en-GB" sz="1200" noProof="0" dirty="0" smtClean="0"/>
          </a:p>
          <a:p>
            <a:pPr marL="0" indent="0" algn="l">
              <a:buFont typeface="Arial" pitchFamily="34" charset="0"/>
              <a:buNone/>
            </a:pPr>
            <a:r>
              <a:rPr lang="en-GB" sz="1200" noProof="0" dirty="0" smtClean="0"/>
              <a:t>Say something about when the participants can</a:t>
            </a:r>
            <a:r>
              <a:rPr lang="en-GB" sz="1200" baseline="0" noProof="0" dirty="0" smtClean="0"/>
              <a:t> expect further information about the development and implementation process at the unit.</a:t>
            </a:r>
            <a:endParaRPr lang="en-GB" b="0" noProof="0"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24</a:t>
            </a:fld>
            <a:endParaRPr lang="nb-NO"/>
          </a:p>
        </p:txBody>
      </p:sp>
    </p:spTree>
    <p:extLst>
      <p:ext uri="{BB962C8B-B14F-4D97-AF65-F5344CB8AC3E}">
        <p14:creationId xmlns:p14="http://schemas.microsoft.com/office/powerpoint/2010/main" val="296857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0" y="4400549"/>
            <a:ext cx="5486400" cy="4551539"/>
          </a:xfrm>
        </p:spPr>
        <p:txBody>
          <a:bodyPr/>
          <a:lstStyle/>
          <a:p>
            <a:r>
              <a:rPr lang="nb-NO" b="1" baseline="0" dirty="0" smtClean="0"/>
              <a:t>Bakgrunnsnotat til leder</a:t>
            </a:r>
          </a:p>
          <a:p>
            <a:endParaRPr lang="nb-NO" b="0" baseline="0" dirty="0" smtClean="0"/>
          </a:p>
          <a:p>
            <a:pPr defTabSz="915772">
              <a:defRPr/>
            </a:pPr>
            <a:r>
              <a:rPr lang="nb-NO" b="1" baseline="0" dirty="0" smtClean="0"/>
              <a:t>Arbeidsmiljøundersøkelsen bygger på jobbkrav-ressursmodellen (JD-R) </a:t>
            </a:r>
            <a:r>
              <a:rPr lang="nb-NO" b="0" baseline="0" dirty="0" smtClean="0"/>
              <a:t>som brukes mye i arbeidsmiljø- og organisasjonsutviklingsarbeid. Her er modellen illustrert med en vekt. Tanken er at det må være en rimelig balanse mellom krav og ressurser for at vi skal ha et helsefremmende arbeidsmiljø. Blir det for stor ubalanse mellom krav og ressurser vil det oppleves stressende. Hva som i arbeidshverdagen oppleves som krav og ressurser vil variere fra person til person. Når kravene er store, er det ekstra viktig å styrke ressursene rundt de ansatte. Ressursene kan da fungere som en «buffer» eller «moderator» mot stress. Det er en grunn til at arbeidsmiljøundersøkelsen legger så stor vekt på å kartlegge ressursene i arbeidsmiljøet. Når vi skaper gode rammer for arbeidet, bidrar det både til et helsefremmende arbeidsmiljø og god måloppnåelse. Det er bra både for ansatte og for virksomheten.  </a:t>
            </a:r>
          </a:p>
          <a:p>
            <a:pPr defTabSz="915772">
              <a:defRPr/>
            </a:pPr>
            <a:endParaRPr lang="nb-NO" b="0" baseline="0" dirty="0" smtClean="0"/>
          </a:p>
          <a:p>
            <a:pPr defTabSz="915772">
              <a:defRPr/>
            </a:pPr>
            <a:r>
              <a:rPr lang="nb-NO" b="0" baseline="0" dirty="0" smtClean="0"/>
              <a:t>Arbeidsmiljøundersøkelsen omfatter fem temaområder. Figuren viser eksempler på hvilke tema undersøkelsen tar opp på hvert område. Temaene er beskrevet nærmere i notatfeltene til resultatpresentasjonen (stolpediagrammene).</a:t>
            </a:r>
          </a:p>
          <a:p>
            <a:endParaRPr lang="nb-NO" b="0" baseline="0" dirty="0" smtClean="0"/>
          </a:p>
          <a:p>
            <a:pPr defTabSz="915772">
              <a:defRPr/>
            </a:pPr>
            <a:r>
              <a:rPr lang="nb-NO" b="1" baseline="0" dirty="0" smtClean="0"/>
              <a:t>Arbeidsmiljøundersøkelsen er godt egnet til å jobbe forebyggende med utvikling av et helsefremmende arbeidsmiljø i samsvar med Arbeidsmiljøloven.</a:t>
            </a:r>
            <a:r>
              <a:rPr lang="nb-NO" baseline="0" dirty="0" smtClean="0"/>
              <a:t> Dersom undersøkelsen gir indikasjoner på uforsvarlige arbeidsforhold, har leder </a:t>
            </a:r>
            <a:r>
              <a:rPr lang="nb-NO" b="0" baseline="0" dirty="0" smtClean="0"/>
              <a:t>en lovpålagt undersøkelsesplikt og aktivitetsplikt. HR/HMS-avdeling og Bedriftshelsetjeneste kan gi råd og lederstøtte i slike tilfeller. </a:t>
            </a:r>
          </a:p>
          <a:p>
            <a:endParaRPr lang="nb-NO" b="0" baseline="0" dirty="0" smtClean="0"/>
          </a:p>
        </p:txBody>
      </p:sp>
    </p:spTree>
    <p:extLst>
      <p:ext uri="{BB962C8B-B14F-4D97-AF65-F5344CB8AC3E}">
        <p14:creationId xmlns:p14="http://schemas.microsoft.com/office/powerpoint/2010/main" val="377798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Plassholder for notater 2"/>
          <p:cNvSpPr>
            <a:spLocks noGrp="1"/>
          </p:cNvSpPr>
          <p:nvPr>
            <p:ph type="body" idx="1"/>
          </p:nvPr>
        </p:nvSpPr>
        <p:spPr bwMode="auto">
          <a:xfrm>
            <a:off x="685800" y="4400550"/>
            <a:ext cx="5486400" cy="4032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5772">
              <a:spcBef>
                <a:spcPct val="0"/>
              </a:spcBef>
              <a:defRPr/>
            </a:pPr>
            <a:r>
              <a:rPr lang="nb-NO" b="1" dirty="0"/>
              <a:t>Bakgrunnsnotat til leder</a:t>
            </a:r>
          </a:p>
          <a:p>
            <a:pPr defTabSz="915772">
              <a:spcBef>
                <a:spcPct val="0"/>
              </a:spcBef>
              <a:defRPr/>
            </a:pPr>
            <a:endParaRPr lang="nb-NO" dirty="0"/>
          </a:p>
          <a:p>
            <a:pPr defTabSz="915772">
              <a:spcBef>
                <a:spcPct val="0"/>
              </a:spcBef>
              <a:defRPr/>
            </a:pPr>
            <a:r>
              <a:rPr lang="nb-NO" dirty="0"/>
              <a:t>Målet for arbeidet med det organisatoriske og psykososiale arbeidsmiljøet er at vi skal utvikle et helsefremmende arbeidsmiljø preget av jobbengasjement, god arbeidsflyt og måloppnåelse.</a:t>
            </a:r>
          </a:p>
          <a:p>
            <a:pPr defTabSz="915772">
              <a:spcBef>
                <a:spcPct val="0"/>
              </a:spcBef>
              <a:defRPr/>
            </a:pPr>
            <a:endParaRPr lang="nb-NO" altLang="nb-NO" b="1" dirty="0"/>
          </a:p>
          <a:p>
            <a:pPr defTabSz="915772">
              <a:spcBef>
                <a:spcPct val="0"/>
              </a:spcBef>
              <a:defRPr/>
            </a:pPr>
            <a:r>
              <a:rPr lang="nb-NO" altLang="nb-NO" b="1" dirty="0"/>
              <a:t>Forslag til individuell oppgave (brukes som oppvarming og </a:t>
            </a:r>
            <a:r>
              <a:rPr lang="nb-NO" altLang="nb-NO" b="1" dirty="0" err="1"/>
              <a:t>påkopling</a:t>
            </a:r>
            <a:r>
              <a:rPr lang="nb-NO" altLang="nb-NO" b="1" dirty="0"/>
              <a:t> til tema)</a:t>
            </a:r>
          </a:p>
          <a:p>
            <a:pPr marL="171450" indent="-171450" defTabSz="915772">
              <a:spcBef>
                <a:spcPct val="0"/>
              </a:spcBef>
              <a:buFont typeface="Arial" panose="020B0604020202020204" pitchFamily="34" charset="0"/>
              <a:buChar char="•"/>
              <a:defRPr/>
            </a:pPr>
            <a:r>
              <a:rPr lang="nb-NO" altLang="nb-NO" dirty="0"/>
              <a:t>Diskuter to og to (</a:t>
            </a:r>
            <a:r>
              <a:rPr lang="nb-NO" altLang="nb-NO" dirty="0" err="1"/>
              <a:t>ca</a:t>
            </a:r>
            <a:r>
              <a:rPr lang="nb-NO" altLang="nb-NO" dirty="0"/>
              <a:t> 5 minutter). </a:t>
            </a:r>
            <a:r>
              <a:rPr lang="nb-NO" altLang="nb-NO" dirty="0" smtClean="0"/>
              <a:t>Noter </a:t>
            </a:r>
            <a:r>
              <a:rPr lang="nb-NO" altLang="nb-NO" dirty="0"/>
              <a:t>2-3 ting som dere kjenner «utløser jobbengasjement» eller som «er krevende» (alternativt «gir energi/tapper for energi», «hemmer/fremmer»). </a:t>
            </a:r>
          </a:p>
          <a:p>
            <a:pPr marL="171707" indent="-171707">
              <a:spcBef>
                <a:spcPct val="0"/>
              </a:spcBef>
              <a:buFont typeface="Arial" panose="020B0604020202020204" pitchFamily="34" charset="0"/>
              <a:buChar char="•"/>
            </a:pPr>
            <a:r>
              <a:rPr lang="nb-NO" altLang="nb-NO" dirty="0"/>
              <a:t>Innhent noen eksempler </a:t>
            </a:r>
            <a:r>
              <a:rPr lang="nb-NO" altLang="nb-NO" dirty="0" smtClean="0"/>
              <a:t>fra deltakerne</a:t>
            </a:r>
            <a:r>
              <a:rPr lang="nb-NO" altLang="nb-NO" baseline="0" dirty="0" smtClean="0"/>
              <a:t> </a:t>
            </a:r>
            <a:r>
              <a:rPr lang="nb-NO" altLang="nb-NO" dirty="0" smtClean="0"/>
              <a:t>på </a:t>
            </a:r>
            <a:r>
              <a:rPr lang="nb-NO" altLang="nb-NO" dirty="0"/>
              <a:t>hva som utløser jobbengasjement og hva som oppleves som krevende i jobben. </a:t>
            </a:r>
          </a:p>
          <a:p>
            <a:pPr marL="171707" indent="-171707">
              <a:spcBef>
                <a:spcPct val="0"/>
              </a:spcBef>
              <a:buFont typeface="Arial" panose="020B0604020202020204" pitchFamily="34" charset="0"/>
              <a:buChar char="•"/>
            </a:pPr>
            <a:r>
              <a:rPr lang="nb-NO" altLang="nb-NO" dirty="0"/>
              <a:t>Prosessleder kan gjerne knytte eksemplene til de fem temaområdene i arbeidsmiljøundersøkelsen: </a:t>
            </a:r>
            <a:endParaRPr lang="nb-NO" altLang="nb-NO" dirty="0" smtClean="0"/>
          </a:p>
          <a:p>
            <a:pPr marL="628907" lvl="1" indent="-171707">
              <a:spcBef>
                <a:spcPct val="0"/>
              </a:spcBef>
              <a:buFont typeface="Arial" panose="020B0604020202020204" pitchFamily="34" charset="0"/>
              <a:buChar char="•"/>
            </a:pPr>
            <a:r>
              <a:rPr lang="nb-NO" altLang="nb-NO" dirty="0" smtClean="0"/>
              <a:t>individuelle </a:t>
            </a:r>
            <a:r>
              <a:rPr lang="nb-NO" altLang="nb-NO" dirty="0"/>
              <a:t>ressurser i </a:t>
            </a:r>
            <a:r>
              <a:rPr lang="nb-NO" altLang="nb-NO" dirty="0" smtClean="0"/>
              <a:t>oppgaveutførelsen</a:t>
            </a:r>
          </a:p>
          <a:p>
            <a:pPr marL="628907" lvl="1" indent="-171707">
              <a:spcBef>
                <a:spcPct val="0"/>
              </a:spcBef>
              <a:buFont typeface="Arial" panose="020B0604020202020204" pitchFamily="34" charset="0"/>
              <a:buChar char="•"/>
            </a:pPr>
            <a:r>
              <a:rPr lang="nb-NO" altLang="nb-NO" dirty="0" smtClean="0"/>
              <a:t>kollegaressurser</a:t>
            </a:r>
            <a:endParaRPr lang="nb-NO" altLang="nb-NO" dirty="0"/>
          </a:p>
          <a:p>
            <a:pPr marL="628907" lvl="1" indent="-171707">
              <a:spcBef>
                <a:spcPct val="0"/>
              </a:spcBef>
              <a:buFont typeface="Arial" panose="020B0604020202020204" pitchFamily="34" charset="0"/>
              <a:buChar char="•"/>
            </a:pPr>
            <a:r>
              <a:rPr lang="nb-NO" altLang="nb-NO" dirty="0" smtClean="0"/>
              <a:t>organisatoriske ressurser</a:t>
            </a:r>
          </a:p>
          <a:p>
            <a:pPr marL="628907" lvl="1" indent="-171707">
              <a:spcBef>
                <a:spcPct val="0"/>
              </a:spcBef>
              <a:buFont typeface="Arial" panose="020B0604020202020204" pitchFamily="34" charset="0"/>
              <a:buChar char="•"/>
            </a:pPr>
            <a:r>
              <a:rPr lang="nb-NO" altLang="nb-NO" dirty="0" smtClean="0"/>
              <a:t>jobbkrav</a:t>
            </a:r>
          </a:p>
          <a:p>
            <a:pPr marL="628907" lvl="1" indent="-171707">
              <a:spcBef>
                <a:spcPct val="0"/>
              </a:spcBef>
              <a:buFont typeface="Arial" panose="020B0604020202020204" pitchFamily="34" charset="0"/>
              <a:buChar char="•"/>
            </a:pPr>
            <a:r>
              <a:rPr lang="nb-NO" altLang="nb-NO" dirty="0" smtClean="0"/>
              <a:t>jobbtilknytning</a:t>
            </a:r>
            <a:endParaRPr lang="nb-NO" altLang="nb-NO" dirty="0"/>
          </a:p>
          <a:p>
            <a:pPr marL="171707" indent="-171707">
              <a:spcBef>
                <a:spcPct val="0"/>
              </a:spcBef>
              <a:buFont typeface="Arial" panose="020B0604020202020204" pitchFamily="34" charset="0"/>
              <a:buChar char="•"/>
            </a:pPr>
            <a:r>
              <a:rPr lang="nb-NO" altLang="nb-NO" dirty="0"/>
              <a:t>Oppfordre alle til å ta med seg sine refleksjoner inn i gruppeprosessen når vi skal diskutere hva det er viktig å ta vare på og å forbedre i arbeidsmiljøet.</a:t>
            </a:r>
          </a:p>
        </p:txBody>
      </p:sp>
      <p:sp>
        <p:nvSpPr>
          <p:cNvPr id="8196"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064" indent="-286179">
              <a:defRPr>
                <a:solidFill>
                  <a:schemeClr val="tx1"/>
                </a:solidFill>
                <a:latin typeface="Calibri" panose="020F0502020204030204" pitchFamily="34" charset="0"/>
              </a:defRPr>
            </a:lvl2pPr>
            <a:lvl3pPr marL="1144715" indent="-228943">
              <a:defRPr>
                <a:solidFill>
                  <a:schemeClr val="tx1"/>
                </a:solidFill>
                <a:latin typeface="Calibri" panose="020F0502020204030204" pitchFamily="34" charset="0"/>
              </a:defRPr>
            </a:lvl3pPr>
            <a:lvl4pPr marL="1602600" indent="-228943">
              <a:defRPr>
                <a:solidFill>
                  <a:schemeClr val="tx1"/>
                </a:solidFill>
                <a:latin typeface="Calibri" panose="020F0502020204030204" pitchFamily="34" charset="0"/>
              </a:defRPr>
            </a:lvl4pPr>
            <a:lvl5pPr marL="2060486" indent="-228943">
              <a:defRPr>
                <a:solidFill>
                  <a:schemeClr val="tx1"/>
                </a:solidFill>
                <a:latin typeface="Calibri" panose="020F0502020204030204" pitchFamily="34" charset="0"/>
              </a:defRPr>
            </a:lvl5pPr>
            <a:lvl6pPr marL="2518372" indent="-228943" eaLnBrk="0" fontAlgn="base" hangingPunct="0">
              <a:spcBef>
                <a:spcPct val="0"/>
              </a:spcBef>
              <a:spcAft>
                <a:spcPct val="0"/>
              </a:spcAft>
              <a:defRPr>
                <a:solidFill>
                  <a:schemeClr val="tx1"/>
                </a:solidFill>
                <a:latin typeface="Calibri" panose="020F0502020204030204" pitchFamily="34" charset="0"/>
              </a:defRPr>
            </a:lvl6pPr>
            <a:lvl7pPr marL="2976258" indent="-228943" eaLnBrk="0" fontAlgn="base" hangingPunct="0">
              <a:spcBef>
                <a:spcPct val="0"/>
              </a:spcBef>
              <a:spcAft>
                <a:spcPct val="0"/>
              </a:spcAft>
              <a:defRPr>
                <a:solidFill>
                  <a:schemeClr val="tx1"/>
                </a:solidFill>
                <a:latin typeface="Calibri" panose="020F0502020204030204" pitchFamily="34" charset="0"/>
              </a:defRPr>
            </a:lvl7pPr>
            <a:lvl8pPr marL="3434144" indent="-228943" eaLnBrk="0" fontAlgn="base" hangingPunct="0">
              <a:spcBef>
                <a:spcPct val="0"/>
              </a:spcBef>
              <a:spcAft>
                <a:spcPct val="0"/>
              </a:spcAft>
              <a:defRPr>
                <a:solidFill>
                  <a:schemeClr val="tx1"/>
                </a:solidFill>
                <a:latin typeface="Calibri" panose="020F0502020204030204" pitchFamily="34" charset="0"/>
              </a:defRPr>
            </a:lvl8pPr>
            <a:lvl9pPr marL="3892029" indent="-228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65BAE9-0B04-4C3A-B5CB-CC3BDD917913}" type="slidenum">
              <a:rPr lang="nb-NO" altLang="nb-NO" smtClean="0"/>
              <a:pPr fontAlgn="base">
                <a:spcBef>
                  <a:spcPct val="0"/>
                </a:spcBef>
                <a:spcAft>
                  <a:spcPct val="0"/>
                </a:spcAft>
              </a:pPr>
              <a:t>4</a:t>
            </a:fld>
            <a:endParaRPr lang="nb-NO" altLang="nb-NO" smtClean="0"/>
          </a:p>
        </p:txBody>
      </p:sp>
    </p:spTree>
    <p:extLst>
      <p:ext uri="{BB962C8B-B14F-4D97-AF65-F5344CB8AC3E}">
        <p14:creationId xmlns:p14="http://schemas.microsoft.com/office/powerpoint/2010/main" val="349847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xfrm>
            <a:off x="685800" y="4400550"/>
            <a:ext cx="5435600" cy="4839237"/>
          </a:xfrm>
          <a:noFill/>
          <a:ln/>
        </p:spPr>
        <p:txBody>
          <a:bodyPr/>
          <a:lstStyle/>
          <a:p>
            <a:pPr marL="171662" indent="-171662">
              <a:buFontTx/>
              <a:buChar char="-"/>
            </a:pPr>
            <a:endParaRPr lang="nb-NO" dirty="0" smtClean="0">
              <a:latin typeface="Arial" panose="020B0604020202020204" pitchFamily="34" charset="0"/>
              <a:cs typeface="Arial" panose="020B0604020202020204" pitchFamily="34" charset="0"/>
            </a:endParaRPr>
          </a:p>
          <a:p>
            <a:pPr marL="171662" indent="-171662">
              <a:buFontTx/>
              <a:buChar char="-"/>
            </a:pPr>
            <a:r>
              <a:rPr lang="en-GB" noProof="0" dirty="0" smtClean="0">
                <a:latin typeface="Arial" panose="020B0604020202020204" pitchFamily="34" charset="0"/>
                <a:cs typeface="Arial" panose="020B0604020202020204" pitchFamily="34" charset="0"/>
              </a:rPr>
              <a:t>Those who has not completed are removed from the data.</a:t>
            </a:r>
          </a:p>
          <a:p>
            <a:pPr marL="171662" indent="-171662">
              <a:buFontTx/>
              <a:buChar char="-"/>
            </a:pPr>
            <a:r>
              <a:rPr lang="en-GB" noProof="0" dirty="0" smtClean="0">
                <a:latin typeface="Arial" panose="020B0604020202020204" pitchFamily="34" charset="0"/>
                <a:cs typeface="Arial" panose="020B0604020202020204" pitchFamily="34" charset="0"/>
              </a:rPr>
              <a:t>Those who has not answered more than one index are removed from the data.</a:t>
            </a:r>
            <a:endParaRPr lang="en-GB" baseline="0" noProof="0" dirty="0" smtClean="0">
              <a:latin typeface="Arial" panose="020B0604020202020204" pitchFamily="34" charset="0"/>
              <a:cs typeface="Arial" panose="020B0604020202020204" pitchFamily="34" charset="0"/>
            </a:endParaRPr>
          </a:p>
          <a:p>
            <a:pPr marL="171662" indent="-171662">
              <a:buFontTx/>
              <a:buChar char="-"/>
            </a:pPr>
            <a:endParaRPr lang="en-GB" noProof="0" dirty="0" smtClean="0">
              <a:latin typeface="Arial" panose="020B0604020202020204" pitchFamily="34" charset="0"/>
              <a:cs typeface="Arial" panose="020B0604020202020204" pitchFamily="34" charset="0"/>
            </a:endParaRPr>
          </a:p>
          <a:p>
            <a:r>
              <a:rPr lang="en-GB" b="1" noProof="0" dirty="0" smtClean="0">
                <a:latin typeface="Arial" panose="020B0604020202020204" pitchFamily="34" charset="0"/>
                <a:cs typeface="Arial" panose="020B0604020202020204" pitchFamily="34" charset="0"/>
              </a:rPr>
              <a:t>Intro to the next slide:</a:t>
            </a: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A column represent the mean of the responses</a:t>
            </a:r>
            <a:r>
              <a:rPr lang="en-GB" baseline="0" noProof="0" dirty="0" smtClean="0">
                <a:latin typeface="Arial" panose="020B0604020202020204" pitchFamily="34" charset="0"/>
                <a:ea typeface="Arial Unicode MS" pitchFamily="34" charset="-128"/>
                <a:cs typeface="Arial" panose="020B0604020202020204" pitchFamily="34" charset="0"/>
              </a:rPr>
              <a:t> for each index.</a:t>
            </a:r>
            <a:endParaRPr lang="en-GB" noProof="0" dirty="0" smtClean="0">
              <a:latin typeface="Arial" panose="020B0604020202020204" pitchFamily="34" charset="0"/>
              <a:ea typeface="Arial Unicode MS" pitchFamily="34" charset="-128"/>
              <a:cs typeface="Arial" panose="020B0604020202020204" pitchFamily="34" charset="0"/>
            </a:endParaRP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The</a:t>
            </a:r>
            <a:r>
              <a:rPr lang="en-GB" baseline="0" noProof="0" dirty="0" smtClean="0">
                <a:latin typeface="Arial" panose="020B0604020202020204" pitchFamily="34" charset="0"/>
                <a:ea typeface="Arial Unicode MS" pitchFamily="34" charset="-128"/>
                <a:cs typeface="Arial" panose="020B0604020202020204" pitchFamily="34" charset="0"/>
              </a:rPr>
              <a:t> </a:t>
            </a:r>
            <a:r>
              <a:rPr lang="en-GB" noProof="0" dirty="0" smtClean="0">
                <a:latin typeface="Arial" panose="020B0604020202020204" pitchFamily="34" charset="0"/>
                <a:ea typeface="Arial Unicode MS" pitchFamily="34" charset="-128"/>
                <a:cs typeface="Arial" panose="020B0604020202020204" pitchFamily="34" charset="0"/>
              </a:rPr>
              <a:t>items are coded such that a high value indicate a positive result. This imply that some</a:t>
            </a:r>
            <a:r>
              <a:rPr lang="en-GB" baseline="0" noProof="0" dirty="0" smtClean="0">
                <a:latin typeface="Arial" panose="020B0604020202020204" pitchFamily="34" charset="0"/>
                <a:ea typeface="Arial Unicode MS" pitchFamily="34" charset="-128"/>
                <a:cs typeface="Arial" panose="020B0604020202020204" pitchFamily="34" charset="0"/>
              </a:rPr>
              <a:t> items are reversed. In the cases with reversal this is indicated with a </a:t>
            </a:r>
            <a:r>
              <a:rPr lang="en-GB" noProof="0" dirty="0" smtClean="0">
                <a:latin typeface="Arial" panose="020B0604020202020204" pitchFamily="34" charset="0"/>
                <a:ea typeface="Arial Unicode MS" pitchFamily="34" charset="-128"/>
                <a:cs typeface="Arial" panose="020B0604020202020204" pitchFamily="34" charset="0"/>
              </a:rPr>
              <a:t>®.</a:t>
            </a: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It is on standard deviation in each direction. This</a:t>
            </a:r>
            <a:r>
              <a:rPr lang="en-GB" baseline="0" noProof="0" dirty="0" smtClean="0">
                <a:latin typeface="Arial" panose="020B0604020202020204" pitchFamily="34" charset="0"/>
                <a:ea typeface="Arial Unicode MS" pitchFamily="34" charset="-128"/>
                <a:cs typeface="Arial" panose="020B0604020202020204" pitchFamily="34" charset="0"/>
              </a:rPr>
              <a:t> is a indication about variation from the mean and tell something about how much diversification it s in the data.</a:t>
            </a:r>
            <a:r>
              <a:rPr lang="en-GB" noProof="0" dirty="0" smtClean="0">
                <a:latin typeface="Arial" panose="020B0604020202020204" pitchFamily="34" charset="0"/>
                <a:ea typeface="Arial Unicode MS" pitchFamily="34" charset="-128"/>
                <a:cs typeface="Arial" panose="020B0604020202020204" pitchFamily="34" charset="0"/>
              </a:rPr>
              <a:t> </a:t>
            </a: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Large standard deviation – large diversification – the respondents are</a:t>
            </a:r>
            <a:r>
              <a:rPr lang="en-GB" baseline="0" noProof="0" dirty="0" smtClean="0">
                <a:latin typeface="Arial" panose="020B0604020202020204" pitchFamily="34" charset="0"/>
                <a:ea typeface="Arial Unicode MS" pitchFamily="34" charset="-128"/>
                <a:cs typeface="Arial" panose="020B0604020202020204" pitchFamily="34" charset="0"/>
              </a:rPr>
              <a:t> not giving a clear message.</a:t>
            </a:r>
            <a:r>
              <a:rPr lang="en-GB" noProof="0" dirty="0" smtClean="0">
                <a:latin typeface="Arial" panose="020B0604020202020204" pitchFamily="34" charset="0"/>
                <a:ea typeface="Arial Unicode MS" pitchFamily="34" charset="-128"/>
                <a:cs typeface="Arial" panose="020B0604020202020204" pitchFamily="34" charset="0"/>
              </a:rPr>
              <a:t> </a:t>
            </a: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Little standard deviation – little diversification – the respondents give a clear</a:t>
            </a:r>
            <a:r>
              <a:rPr lang="en-GB" baseline="0" noProof="0" dirty="0" smtClean="0">
                <a:latin typeface="Arial" panose="020B0604020202020204" pitchFamily="34" charset="0"/>
                <a:ea typeface="Arial Unicode MS" pitchFamily="34" charset="-128"/>
                <a:cs typeface="Arial" panose="020B0604020202020204" pitchFamily="34" charset="0"/>
              </a:rPr>
              <a:t> message.</a:t>
            </a:r>
            <a:r>
              <a:rPr lang="en-GB" noProof="0" dirty="0" smtClean="0">
                <a:latin typeface="Arial" panose="020B0604020202020204" pitchFamily="34" charset="0"/>
                <a:ea typeface="Arial Unicode MS" pitchFamily="34" charset="-128"/>
                <a:cs typeface="Arial" panose="020B0604020202020204" pitchFamily="34" charset="0"/>
              </a:rPr>
              <a:t> </a:t>
            </a: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3 is in the middle of the response alternatives.</a:t>
            </a:r>
            <a:r>
              <a:rPr lang="en-GB" baseline="0" noProof="0" dirty="0" smtClean="0">
                <a:latin typeface="Arial" panose="020B0604020202020204" pitchFamily="34" charset="0"/>
                <a:ea typeface="Arial Unicode MS" pitchFamily="34" charset="-128"/>
                <a:cs typeface="Arial" panose="020B0604020202020204" pitchFamily="34" charset="0"/>
              </a:rPr>
              <a:t> The results must be seen together with the context at the unit in present. It is only the people in the unit who can decide if the results are satisfactory.</a:t>
            </a:r>
            <a:endParaRPr lang="en-GB" noProof="0" dirty="0" smtClean="0">
              <a:latin typeface="Arial" panose="020B0604020202020204" pitchFamily="34" charset="0"/>
              <a:ea typeface="Arial Unicode MS" pitchFamily="34" charset="-128"/>
              <a:cs typeface="Arial" panose="020B0604020202020204" pitchFamily="34" charset="0"/>
            </a:endParaRPr>
          </a:p>
          <a:p>
            <a:pPr>
              <a:spcAft>
                <a:spcPts val="578"/>
              </a:spcAft>
            </a:pPr>
            <a:r>
              <a:rPr lang="en-GB" noProof="0" dirty="0" smtClean="0">
                <a:latin typeface="Arial" panose="020B0604020202020204" pitchFamily="34" charset="0"/>
                <a:ea typeface="Arial Unicode MS" pitchFamily="34" charset="-128"/>
                <a:cs typeface="Arial" panose="020B0604020202020204" pitchFamily="34" charset="0"/>
              </a:rPr>
              <a:t>There</a:t>
            </a:r>
            <a:r>
              <a:rPr lang="en-GB" baseline="0" noProof="0" dirty="0" smtClean="0">
                <a:latin typeface="Arial" panose="020B0604020202020204" pitchFamily="34" charset="0"/>
                <a:ea typeface="Arial Unicode MS" pitchFamily="34" charset="-128"/>
                <a:cs typeface="Arial" panose="020B0604020202020204" pitchFamily="34" charset="0"/>
              </a:rPr>
              <a:t> will always be room for improvements.</a:t>
            </a:r>
            <a:endParaRPr lang="en-GB" noProof="0" dirty="0" smtClean="0"/>
          </a:p>
        </p:txBody>
      </p:sp>
    </p:spTree>
    <p:extLst>
      <p:ext uri="{BB962C8B-B14F-4D97-AF65-F5344CB8AC3E}">
        <p14:creationId xmlns:p14="http://schemas.microsoft.com/office/powerpoint/2010/main" val="196237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noProof="0" dirty="0" smtClean="0">
                <a:latin typeface="Arial Narrow" panose="020B0606020202030204" pitchFamily="34" charset="0"/>
                <a:cs typeface="Arial" panose="020B0604020202020204" pitchFamily="34" charset="0"/>
              </a:rPr>
              <a:t>Before you go</a:t>
            </a:r>
            <a:r>
              <a:rPr lang="en-GB" sz="1200" b="1" baseline="0" noProof="0" dirty="0" smtClean="0">
                <a:latin typeface="Arial Narrow" panose="020B0606020202030204" pitchFamily="34" charset="0"/>
                <a:cs typeface="Arial" panose="020B0604020202020204" pitchFamily="34" charset="0"/>
              </a:rPr>
              <a:t> through the results </a:t>
            </a:r>
            <a:r>
              <a:rPr lang="en-GB" sz="1200" b="1" noProof="0" dirty="0" smtClean="0">
                <a:latin typeface="Arial Narrow" panose="020B0606020202030204" pitchFamily="34" charset="0"/>
                <a:cs typeface="Arial" panose="020B0604020202020204" pitchFamily="34" charset="0"/>
              </a:rPr>
              <a:t>(in plenary or individually</a:t>
            </a:r>
            <a:r>
              <a:rPr lang="en-GB" sz="1200" b="1" baseline="0" noProof="0" dirty="0" smtClean="0">
                <a:latin typeface="Arial Narrow" panose="020B0606020202030204" pitchFamily="34" charset="0"/>
                <a:cs typeface="Arial" panose="020B0604020202020204" pitchFamily="34" charset="0"/>
              </a:rPr>
              <a:t>)</a:t>
            </a:r>
            <a:endParaRPr lang="en-GB" sz="1200" b="1" noProof="0" dirty="0" smtClean="0">
              <a:latin typeface="Arial Narrow" panose="020B0606020202030204" pitchFamily="34" charset="0"/>
              <a:cs typeface="Arial" panose="020B0604020202020204" pitchFamily="34" charset="0"/>
            </a:endParaRPr>
          </a:p>
          <a:p>
            <a:pPr marL="171450" indent="-171450">
              <a:buFont typeface="Arial" panose="020B0604020202020204" pitchFamily="34" charset="0"/>
              <a:buChar char="•"/>
            </a:pPr>
            <a:r>
              <a:rPr lang="en-GB" sz="1200" b="0" baseline="0" noProof="0" dirty="0" smtClean="0">
                <a:latin typeface="Arial Narrow" panose="020B0606020202030204" pitchFamily="34" charset="0"/>
                <a:cs typeface="Arial" panose="020B0604020202020204" pitchFamily="34" charset="0"/>
              </a:rPr>
              <a:t>The next slides shows in more detail the results within the five thematic areas of the survey. In addition, three are 3 slides on working hours, employee review, and health.</a:t>
            </a:r>
          </a:p>
          <a:p>
            <a:pPr marL="171450" indent="-171450">
              <a:buFont typeface="Arial" panose="020B0604020202020204" pitchFamily="34" charset="0"/>
              <a:buChar char="•"/>
            </a:pPr>
            <a:r>
              <a:rPr lang="en-GB" sz="1200" b="0" baseline="0" noProof="0" dirty="0" smtClean="0">
                <a:latin typeface="Arial Narrow" panose="020B0606020202030204" pitchFamily="34" charset="0"/>
                <a:cs typeface="Arial" panose="020B0604020202020204" pitchFamily="34" charset="0"/>
              </a:rPr>
              <a:t>It is recommended to note what areas you think are the most important to maintain and to improve. This will be helpful in the later group process.</a:t>
            </a:r>
          </a:p>
          <a:p>
            <a:endParaRPr lang="en-GB" sz="1200" b="1" baseline="0" noProof="0" dirty="0" smtClean="0">
              <a:latin typeface="Arial Narrow" panose="020B0606020202030204" pitchFamily="34" charset="0"/>
              <a:cs typeface="Arial" panose="020B0604020202020204" pitchFamily="34" charset="0"/>
            </a:endParaRPr>
          </a:p>
          <a:p>
            <a:r>
              <a:rPr lang="en-GB" sz="1200" b="1" baseline="0" noProof="0" dirty="0" smtClean="0">
                <a:latin typeface="Arial Narrow" panose="020B0606020202030204" pitchFamily="34" charset="0"/>
                <a:cs typeface="Arial" panose="020B0604020202020204" pitchFamily="34" charset="0"/>
              </a:rPr>
              <a:t>The bar charts shows the average response on each of the 28 topics (indicators) of the survey </a:t>
            </a:r>
          </a:p>
          <a:p>
            <a:pPr marL="171450" indent="-171450">
              <a:buFont typeface="Arial" panose="020B0604020202020204" pitchFamily="34" charset="0"/>
              <a:buChar char="•"/>
            </a:pPr>
            <a:r>
              <a:rPr lang="en-GB" sz="1200" b="0" baseline="0" noProof="0" dirty="0" smtClean="0">
                <a:latin typeface="Arial Narrow" panose="020B0606020202030204" pitchFamily="34" charset="0"/>
                <a:cs typeface="Arial" panose="020B0604020202020204" pitchFamily="34" charset="0"/>
              </a:rPr>
              <a:t>The index results on each topic is based on the average response on 3-15 statements.</a:t>
            </a:r>
          </a:p>
          <a:p>
            <a:pPr marL="171450" indent="-171450">
              <a:buFont typeface="Arial" panose="020B0604020202020204" pitchFamily="34" charset="0"/>
              <a:buChar char="•"/>
            </a:pPr>
            <a:r>
              <a:rPr lang="en-GB" sz="1200" b="0" baseline="0" noProof="0" dirty="0" smtClean="0">
                <a:latin typeface="Arial Narrow" panose="020B0606020202030204" pitchFamily="34" charset="0"/>
                <a:cs typeface="Arial" panose="020B0604020202020204" pitchFamily="34" charset="0"/>
              </a:rPr>
              <a:t>It was possible to choose five alternative responses to each statement from «strongly disagree» (1) to «strongly agree» (5). </a:t>
            </a:r>
          </a:p>
          <a:p>
            <a:pPr marL="171450" indent="-171450">
              <a:buFont typeface="Arial" panose="020B0604020202020204" pitchFamily="34" charset="0"/>
              <a:buChar char="•"/>
            </a:pPr>
            <a:r>
              <a:rPr lang="en-GB" sz="1200" b="0" baseline="0" noProof="0" dirty="0" smtClean="0">
                <a:latin typeface="Arial Narrow" panose="020B0606020202030204" pitchFamily="34" charset="0"/>
                <a:cs typeface="Arial" panose="020B0604020202020204" pitchFamily="34" charset="0"/>
              </a:rPr>
              <a:t>All responses are coded to make 5 the most positive response. If the result is 3, this means that the respondents on average have responded «neither/nor» (respondents may also choose 3 to indicate “either/or” or “not relevant”).</a:t>
            </a:r>
          </a:p>
          <a:p>
            <a:pPr>
              <a:spcAft>
                <a:spcPts val="580"/>
              </a:spcAft>
            </a:pPr>
            <a:r>
              <a:rPr lang="en-GB" sz="1200" baseline="0" noProof="0" dirty="0" smtClean="0">
                <a:latin typeface="Arial Narrow" panose="020B0606020202030204" pitchFamily="34" charset="0"/>
                <a:cs typeface="Arial" panose="020B0604020202020204" pitchFamily="34" charset="0"/>
              </a:rPr>
              <a:t> </a:t>
            </a:r>
          </a:p>
          <a:p>
            <a:pPr>
              <a:spcAft>
                <a:spcPts val="580"/>
              </a:spcAft>
            </a:pPr>
            <a:r>
              <a:rPr lang="en-GB" sz="1200" b="1" noProof="0" dirty="0" smtClean="0">
                <a:latin typeface="Arial Narrow" panose="020B0606020202030204" pitchFamily="34" charset="0"/>
                <a:ea typeface="Arial Unicode MS" pitchFamily="34" charset="-128"/>
                <a:cs typeface="Arial" panose="020B0604020202020204" pitchFamily="34" charset="0"/>
              </a:rPr>
              <a:t>The distribution of responses is represented by a standard deviation from the average</a:t>
            </a:r>
            <a:r>
              <a:rPr lang="en-GB" sz="1200" b="1" baseline="0" noProof="0" dirty="0" smtClean="0">
                <a:latin typeface="Arial Narrow" panose="020B0606020202030204" pitchFamily="34" charset="0"/>
                <a:ea typeface="Arial Unicode MS" pitchFamily="34" charset="-128"/>
                <a:cs typeface="Arial" panose="020B0604020202020204" pitchFamily="34" charset="0"/>
              </a:rPr>
              <a:t> </a:t>
            </a:r>
          </a:p>
          <a:p>
            <a:pPr marL="0" indent="0">
              <a:spcAft>
                <a:spcPts val="580"/>
              </a:spcAft>
              <a:buFont typeface="Arial" panose="020B0604020202020204" pitchFamily="34" charset="0"/>
              <a:buNone/>
            </a:pPr>
            <a:r>
              <a:rPr lang="en-GB" sz="1200" noProof="0" dirty="0" smtClean="0">
                <a:latin typeface="Arial Narrow" panose="020B0606020202030204" pitchFamily="34" charset="0"/>
                <a:ea typeface="Arial Unicode MS" pitchFamily="34" charset="-128"/>
                <a:cs typeface="Arial" panose="020B0604020202020204" pitchFamily="34" charset="0"/>
              </a:rPr>
              <a:t>It is one standard deviation in each direction from the average score. This is an indication</a:t>
            </a:r>
            <a:r>
              <a:rPr lang="en-GB" sz="1200" baseline="0" noProof="0" dirty="0" smtClean="0">
                <a:latin typeface="Arial Narrow" panose="020B0606020202030204" pitchFamily="34" charset="0"/>
                <a:ea typeface="Arial Unicode MS" pitchFamily="34" charset="-128"/>
                <a:cs typeface="Arial" panose="020B0604020202020204" pitchFamily="34" charset="0"/>
              </a:rPr>
              <a:t> of variation from the mean and tell something about how much diversification there is in the data. </a:t>
            </a:r>
            <a:endParaRPr lang="en-GB" sz="1200" noProof="0" dirty="0" smtClean="0">
              <a:latin typeface="Arial Narrow" panose="020B0606020202030204" pitchFamily="34" charset="0"/>
              <a:ea typeface="Arial Unicode MS" pitchFamily="34" charset="-128"/>
              <a:cs typeface="Arial" panose="020B0604020202020204" pitchFamily="34" charset="0"/>
            </a:endParaRPr>
          </a:p>
          <a:p>
            <a:pPr marL="171450" indent="-171450">
              <a:spcAft>
                <a:spcPts val="580"/>
              </a:spcAft>
              <a:buFont typeface="Arial" panose="020B0604020202020204" pitchFamily="34" charset="0"/>
              <a:buChar char="•"/>
            </a:pPr>
            <a:r>
              <a:rPr lang="en-GB" sz="1200" noProof="0" dirty="0" smtClean="0">
                <a:latin typeface="Arial Narrow" panose="020B0606020202030204" pitchFamily="34" charset="0"/>
                <a:ea typeface="Arial Unicode MS" pitchFamily="34" charset="-128"/>
                <a:cs typeface="Arial" panose="020B0604020202020204" pitchFamily="34" charset="0"/>
              </a:rPr>
              <a:t>Large standard</a:t>
            </a:r>
            <a:r>
              <a:rPr lang="en-GB" sz="1200" baseline="0" noProof="0" dirty="0" smtClean="0">
                <a:latin typeface="Arial Narrow" panose="020B0606020202030204" pitchFamily="34" charset="0"/>
                <a:ea typeface="Arial Unicode MS" pitchFamily="34" charset="-128"/>
                <a:cs typeface="Arial" panose="020B0604020202020204" pitchFamily="34" charset="0"/>
              </a:rPr>
              <a:t> deviation </a:t>
            </a:r>
            <a:r>
              <a:rPr lang="en-GB" sz="1200" noProof="0" dirty="0" smtClean="0">
                <a:latin typeface="Arial Narrow" panose="020B0606020202030204" pitchFamily="34" charset="0"/>
                <a:ea typeface="Arial Unicode MS" pitchFamily="34" charset="-128"/>
                <a:cs typeface="Arial" panose="020B0604020202020204" pitchFamily="34" charset="0"/>
              </a:rPr>
              <a:t>= large diversification. The respondents are</a:t>
            </a:r>
            <a:r>
              <a:rPr lang="en-GB" sz="1200" baseline="0" noProof="0" dirty="0" smtClean="0">
                <a:latin typeface="Arial Narrow" panose="020B0606020202030204" pitchFamily="34" charset="0"/>
                <a:ea typeface="Arial Unicode MS" pitchFamily="34" charset="-128"/>
                <a:cs typeface="Arial" panose="020B0604020202020204" pitchFamily="34" charset="0"/>
              </a:rPr>
              <a:t> not giving a clear message</a:t>
            </a:r>
            <a:r>
              <a:rPr lang="en-GB" sz="1200" noProof="0" dirty="0" smtClean="0">
                <a:latin typeface="Arial Narrow" panose="020B0606020202030204" pitchFamily="34" charset="0"/>
                <a:ea typeface="Arial Unicode MS" pitchFamily="34" charset="-128"/>
                <a:cs typeface="Arial" panose="020B0604020202020204" pitchFamily="34" charset="0"/>
              </a:rPr>
              <a:t>. </a:t>
            </a:r>
          </a:p>
          <a:p>
            <a:pPr marL="171450" indent="-171450">
              <a:spcAft>
                <a:spcPts val="580"/>
              </a:spcAft>
              <a:buFont typeface="Arial" panose="020B0604020202020204" pitchFamily="34" charset="0"/>
              <a:buChar char="•"/>
            </a:pPr>
            <a:r>
              <a:rPr lang="en-GB" sz="1200" noProof="0" dirty="0" smtClean="0">
                <a:latin typeface="Arial Narrow" panose="020B0606020202030204" pitchFamily="34" charset="0"/>
                <a:ea typeface="Arial Unicode MS" pitchFamily="34" charset="-128"/>
                <a:cs typeface="Arial" panose="020B0604020202020204" pitchFamily="34" charset="0"/>
              </a:rPr>
              <a:t>Little</a:t>
            </a:r>
            <a:r>
              <a:rPr lang="en-GB" sz="1200" baseline="0" noProof="0" dirty="0" smtClean="0">
                <a:latin typeface="Arial Narrow" panose="020B0606020202030204" pitchFamily="34" charset="0"/>
                <a:ea typeface="Arial Unicode MS" pitchFamily="34" charset="-128"/>
                <a:cs typeface="Arial" panose="020B0604020202020204" pitchFamily="34" charset="0"/>
              </a:rPr>
              <a:t> standard deviation </a:t>
            </a:r>
            <a:r>
              <a:rPr lang="en-GB" sz="1200" noProof="0" dirty="0" smtClean="0">
                <a:latin typeface="Arial Narrow" panose="020B0606020202030204" pitchFamily="34" charset="0"/>
                <a:ea typeface="Arial Unicode MS" pitchFamily="34" charset="-128"/>
                <a:cs typeface="Arial" panose="020B0604020202020204" pitchFamily="34" charset="0"/>
              </a:rPr>
              <a:t>= little diversification. The respondents</a:t>
            </a:r>
            <a:r>
              <a:rPr lang="en-GB" sz="1200" baseline="0" noProof="0" dirty="0" smtClean="0">
                <a:latin typeface="Arial Narrow" panose="020B0606020202030204" pitchFamily="34" charset="0"/>
                <a:ea typeface="Arial Unicode MS" pitchFamily="34" charset="-128"/>
                <a:cs typeface="Arial" panose="020B0604020202020204" pitchFamily="34" charset="0"/>
              </a:rPr>
              <a:t> give a clear message</a:t>
            </a:r>
            <a:r>
              <a:rPr lang="en-GB" sz="1200" noProof="0" dirty="0" smtClean="0">
                <a:latin typeface="Arial Narrow" panose="020B0606020202030204" pitchFamily="34" charset="0"/>
                <a:ea typeface="Arial Unicode MS" pitchFamily="34" charset="-128"/>
                <a:cs typeface="Arial" panose="020B0604020202020204" pitchFamily="34" charset="0"/>
              </a:rPr>
              <a:t>. </a:t>
            </a:r>
          </a:p>
          <a:p>
            <a:endParaRPr lang="nb-NO" dirty="0"/>
          </a:p>
        </p:txBody>
      </p:sp>
      <p:sp>
        <p:nvSpPr>
          <p:cNvPr id="4" name="Plassholder for lysbildenummer 3"/>
          <p:cNvSpPr>
            <a:spLocks noGrp="1"/>
          </p:cNvSpPr>
          <p:nvPr>
            <p:ph type="sldNum" sz="quarter" idx="10"/>
          </p:nvPr>
        </p:nvSpPr>
        <p:spPr/>
        <p:txBody>
          <a:bodyPr/>
          <a:lstStyle/>
          <a:p>
            <a:fld id="{374C6B9C-FD6F-4F6B-B55D-A77440A62333}" type="slidenum">
              <a:rPr lang="nb-NO" smtClean="0"/>
              <a:t>6</a:t>
            </a:fld>
            <a:endParaRPr lang="nb-NO"/>
          </a:p>
        </p:txBody>
      </p:sp>
    </p:spTree>
    <p:extLst>
      <p:ext uri="{BB962C8B-B14F-4D97-AF65-F5344CB8AC3E}">
        <p14:creationId xmlns:p14="http://schemas.microsoft.com/office/powerpoint/2010/main" val="398941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05150" y="217488"/>
            <a:ext cx="4113213" cy="2314575"/>
          </a:xfrm>
        </p:spPr>
      </p:sp>
      <p:sp>
        <p:nvSpPr>
          <p:cNvPr id="3" name="Plassholder for notater 2"/>
          <p:cNvSpPr>
            <a:spLocks noGrp="1"/>
          </p:cNvSpPr>
          <p:nvPr>
            <p:ph type="body" idx="1"/>
          </p:nvPr>
        </p:nvSpPr>
        <p:spPr>
          <a:xfrm>
            <a:off x="232649" y="2571069"/>
            <a:ext cx="6623764" cy="6572931"/>
          </a:xfrm>
        </p:spPr>
        <p:txBody>
          <a:bodyPr/>
          <a:lstStyle/>
          <a:p>
            <a:endParaRPr lang="nb-NO" sz="1400" b="1" dirty="0">
              <a:latin typeface="Arial Narrow" panose="020B0606020202030204" pitchFamily="34" charset="0"/>
              <a:ea typeface="Arial Unicode MS" pitchFamily="34" charset="-128"/>
              <a:cs typeface="Arial" panose="020B0604020202020204" pitchFamily="34" charset="0"/>
            </a:endParaRPr>
          </a:p>
          <a:p>
            <a:r>
              <a:rPr lang="en-GB" sz="1400" b="1" dirty="0">
                <a:latin typeface="Arial Narrow" panose="020B0606020202030204" pitchFamily="34" charset="0"/>
                <a:cs typeface="Arial" panose="020B0604020202020204" pitchFamily="34" charset="0"/>
              </a:rPr>
              <a:t>Task completion ambiguity, </a:t>
            </a:r>
            <a:r>
              <a:rPr lang="en-GB" sz="1400" dirty="0">
                <a:latin typeface="Arial Narrow" panose="020B0606020202030204" pitchFamily="34" charset="0"/>
              </a:rPr>
              <a:t>capture to what extent the employees them selves can, or have to, determine when their tasks are completed.</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I determine when my work assignments are completed</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I know when a task is completed</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It is up to me to assess when I have completed a work assignment </a:t>
            </a:r>
          </a:p>
          <a:p>
            <a:pPr marL="170901" indent="-170901">
              <a:buFont typeface="Arial" panose="020B0604020202020204" pitchFamily="34" charset="0"/>
              <a:buChar char="•"/>
            </a:pPr>
            <a:endParaRPr lang="en-GB" sz="1400" b="1" dirty="0">
              <a:latin typeface="Arial Narrow" panose="020B0606020202030204" pitchFamily="34" charset="0"/>
              <a:ea typeface="Arial Unicode MS" pitchFamily="34" charset="-128"/>
              <a:cs typeface="Arial" panose="020B0604020202020204" pitchFamily="34" charset="0"/>
            </a:endParaRPr>
          </a:p>
          <a:p>
            <a:r>
              <a:rPr lang="en-GB" sz="1400" b="1" dirty="0">
                <a:latin typeface="Arial Narrow" panose="020B0606020202030204" pitchFamily="34" charset="0"/>
                <a:cs typeface="Arial" panose="020B0604020202020204" pitchFamily="34" charset="0"/>
              </a:rPr>
              <a:t>Empowering leadership,</a:t>
            </a:r>
            <a:r>
              <a:rPr lang="en-GB" sz="1400" dirty="0">
                <a:latin typeface="Arial Narrow" panose="020B0606020202030204" pitchFamily="34" charset="0"/>
                <a:cs typeface="Arial" panose="020B0604020202020204" pitchFamily="34" charset="0"/>
              </a:rPr>
              <a:t> capture to what extent the employees experience the leadership as empowering.</a:t>
            </a:r>
            <a:endParaRPr lang="en-GB" sz="1400" b="1" dirty="0">
              <a:latin typeface="Arial Narrow" panose="020B0606020202030204" pitchFamily="34" charset="0"/>
              <a:cs typeface="Arial" panose="020B0604020202020204" pitchFamily="34" charset="0"/>
            </a:endParaRP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encourages me to participate in important decisions</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encourages me to speak up when I have a different opinion</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contributes to the development of my skills</a:t>
            </a:r>
          </a:p>
          <a:p>
            <a:pPr defTabSz="911474">
              <a:defRPr/>
            </a:pPr>
            <a:endParaRPr lang="en-GB" sz="1400" b="1" dirty="0">
              <a:latin typeface="Arial Narrow" panose="020B0606020202030204" pitchFamily="34" charset="0"/>
              <a:cs typeface="Arial" panose="020B0604020202020204" pitchFamily="34" charset="0"/>
            </a:endParaRPr>
          </a:p>
          <a:p>
            <a:pPr defTabSz="911474">
              <a:defRPr/>
            </a:pPr>
            <a:r>
              <a:rPr lang="en-GB" sz="1400" b="1" dirty="0">
                <a:latin typeface="Arial Narrow" panose="020B0606020202030204" pitchFamily="34" charset="0"/>
                <a:cs typeface="Arial" panose="020B0604020202020204" pitchFamily="34" charset="0"/>
              </a:rPr>
              <a:t>Recognition, </a:t>
            </a:r>
            <a:r>
              <a:rPr lang="en-GB" sz="1400" dirty="0">
                <a:latin typeface="Arial Narrow" panose="020B0606020202030204" pitchFamily="34" charset="0"/>
                <a:cs typeface="Arial" panose="020B0604020202020204" pitchFamily="34" charset="0"/>
              </a:rPr>
              <a:t>capture to what extent the employees experience to be recognized, a high score indicate that the respondents to a large extent experience to be recognized.</a:t>
            </a:r>
          </a:p>
          <a:p>
            <a:pPr marL="170901" indent="-170901" defTabSz="911474">
              <a:buFont typeface="Arial" panose="020B0604020202020204" pitchFamily="34" charset="0"/>
              <a:buChar char="•"/>
              <a:defRPr/>
            </a:pPr>
            <a:r>
              <a:rPr lang="en-GB" sz="1400" i="1" dirty="0">
                <a:latin typeface="Arial Narrow" panose="020B0606020202030204" pitchFamily="34" charset="0"/>
                <a:ea typeface="Arial Unicode MS" pitchFamily="34" charset="-128"/>
                <a:cs typeface="Arial" panose="020B0604020202020204" pitchFamily="34" charset="0"/>
              </a:rPr>
              <a:t>My work is recognized and appreciated by my unit management?</a:t>
            </a:r>
          </a:p>
          <a:p>
            <a:pPr marL="170901" indent="-170901" defTabSz="911474">
              <a:buFont typeface="Arial" panose="020B0604020202020204" pitchFamily="34" charset="0"/>
              <a:buChar char="•"/>
              <a:defRPr/>
            </a:pPr>
            <a:r>
              <a:rPr lang="en-GB" sz="1400" i="1" dirty="0">
                <a:latin typeface="Arial Narrow" panose="020B0606020202030204" pitchFamily="34" charset="0"/>
                <a:ea typeface="Arial Unicode MS" pitchFamily="34" charset="-128"/>
                <a:cs typeface="Arial" panose="020B0604020202020204" pitchFamily="34" charset="0"/>
              </a:rPr>
              <a:t>I am respected by my unit management</a:t>
            </a:r>
          </a:p>
          <a:p>
            <a:pPr marL="170901" indent="-170901" defTabSz="911474">
              <a:buFont typeface="Arial" panose="020B0604020202020204" pitchFamily="34" charset="0"/>
              <a:buChar char="•"/>
              <a:defRPr/>
            </a:pPr>
            <a:r>
              <a:rPr lang="en-GB" sz="1400" i="1" dirty="0">
                <a:latin typeface="Arial Narrow" panose="020B0606020202030204" pitchFamily="34" charset="0"/>
                <a:ea typeface="Arial Unicode MS" pitchFamily="34" charset="-128"/>
                <a:cs typeface="Arial" panose="020B0604020202020204" pitchFamily="34" charset="0"/>
              </a:rPr>
              <a:t>I am treated fairly by my unit management</a:t>
            </a:r>
          </a:p>
          <a:p>
            <a:pPr defTabSz="911474">
              <a:defRPr/>
            </a:pPr>
            <a:endParaRPr lang="en-GB" sz="1400" b="1" dirty="0">
              <a:latin typeface="Arial Narrow" panose="020B0606020202030204" pitchFamily="34" charset="0"/>
              <a:ea typeface="Arial Unicode MS" pitchFamily="34" charset="-128"/>
              <a:cs typeface="Arial" panose="020B0604020202020204" pitchFamily="34" charset="0"/>
            </a:endParaRPr>
          </a:p>
          <a:p>
            <a:pPr defTabSz="911474">
              <a:defRPr/>
            </a:pPr>
            <a:r>
              <a:rPr lang="en-GB" sz="1400" b="1" dirty="0">
                <a:latin typeface="Arial Narrow" panose="020B0606020202030204" pitchFamily="34" charset="0"/>
                <a:cs typeface="Arial" panose="020B0604020202020204" pitchFamily="34" charset="0"/>
              </a:rPr>
              <a:t>Social support from supervisor,</a:t>
            </a:r>
            <a:r>
              <a:rPr lang="en-GB" sz="1400" dirty="0">
                <a:latin typeface="Arial Narrow" panose="020B0606020202030204" pitchFamily="34" charset="0"/>
                <a:cs typeface="Arial" panose="020B0604020202020204" pitchFamily="34" charset="0"/>
              </a:rPr>
              <a:t> a high score indicate that the respondents to a large extent experience that they receive social support from their supervisor.</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listens to me when I have problems at work</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gives me  the help and  support I ned from her/him </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My immediate superior talks with me about how well I carry out my work</a:t>
            </a:r>
          </a:p>
          <a:p>
            <a:endParaRPr lang="en-GB" sz="1400" b="1" dirty="0">
              <a:latin typeface="Arial Narrow" panose="020B0606020202030204" pitchFamily="34" charset="0"/>
              <a:cs typeface="Arial" panose="020B0604020202020204" pitchFamily="34" charset="0"/>
            </a:endParaRPr>
          </a:p>
          <a:p>
            <a:r>
              <a:rPr lang="en-GB" sz="1400" b="1" dirty="0">
                <a:latin typeface="Arial Narrow" panose="020B0606020202030204" pitchFamily="34" charset="0"/>
                <a:cs typeface="Arial" panose="020B0604020202020204" pitchFamily="34" charset="0"/>
              </a:rPr>
              <a:t>Competency demands,</a:t>
            </a:r>
            <a:r>
              <a:rPr lang="en-GB" sz="1400" dirty="0">
                <a:latin typeface="Arial Narrow" panose="020B0606020202030204" pitchFamily="34" charset="0"/>
                <a:cs typeface="Arial" panose="020B0604020202020204" pitchFamily="34" charset="0"/>
              </a:rPr>
              <a:t> </a:t>
            </a:r>
            <a:r>
              <a:rPr lang="en-GB" sz="1400" dirty="0">
                <a:latin typeface="Arial Narrow" panose="020B0606020202030204" pitchFamily="34" charset="0"/>
              </a:rPr>
              <a:t>captures the sense that work tasks demand learning of new knowledge, and that the nature of work requires continuous training. </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I am expected to continually develop my competence</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The nature of my work means I continually have to develop and think in new ways</a:t>
            </a:r>
          </a:p>
          <a:p>
            <a:pPr marL="170901" indent="-170901">
              <a:buFont typeface="Arial" panose="020B0604020202020204" pitchFamily="34" charset="0"/>
              <a:buChar char="•"/>
            </a:pPr>
            <a:r>
              <a:rPr lang="en-GB" sz="1400" i="1" dirty="0">
                <a:latin typeface="Arial Narrow" panose="020B0606020202030204" pitchFamily="34" charset="0"/>
                <a:cs typeface="Arial" panose="020B0604020202020204" pitchFamily="34" charset="0"/>
              </a:rPr>
              <a:t>I feel pressure to continually learn new things in order to manage my work tasks</a:t>
            </a:r>
          </a:p>
          <a:p>
            <a:pPr lvl="0"/>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kstSylinder 6"/>
          <p:cNvSpPr txBox="1"/>
          <p:nvPr/>
        </p:nvSpPr>
        <p:spPr>
          <a:xfrm>
            <a:off x="164443" y="177424"/>
            <a:ext cx="3606046" cy="2215696"/>
          </a:xfrm>
          <a:prstGeom prst="rect">
            <a:avLst/>
          </a:prstGeom>
          <a:noFill/>
        </p:spPr>
        <p:txBody>
          <a:bodyPr wrap="square" lIns="91147" tIns="45574" rIns="91147" bIns="4557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Contents of the indexes: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Job autonomy, </a:t>
            </a: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measures the extent of autonomy and influence over how the work is carried out.</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I have a sufficient degree of influence in my work</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I can make my own decisions on how to organize my work</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There is room for me to take my own initiatives at work </a:t>
            </a:r>
          </a:p>
          <a:p>
            <a:pPr marL="170901" marR="0" lvl="0" indent="-1709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rPr>
              <a:t>I manage my work situation in the direction I want. </a:t>
            </a:r>
          </a:p>
        </p:txBody>
      </p:sp>
    </p:spTree>
    <p:extLst>
      <p:ext uri="{BB962C8B-B14F-4D97-AF65-F5344CB8AC3E}">
        <p14:creationId xmlns:p14="http://schemas.microsoft.com/office/powerpoint/2010/main" val="359600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28663" y="323850"/>
            <a:ext cx="5305425" cy="2984500"/>
          </a:xfrm>
        </p:spPr>
      </p:sp>
      <p:sp>
        <p:nvSpPr>
          <p:cNvPr id="3" name="Plassholder for notater 2"/>
          <p:cNvSpPr>
            <a:spLocks noGrp="1"/>
          </p:cNvSpPr>
          <p:nvPr>
            <p:ph type="body" idx="1"/>
          </p:nvPr>
        </p:nvSpPr>
        <p:spPr>
          <a:xfrm>
            <a:off x="388689" y="3646487"/>
            <a:ext cx="6196212" cy="5497513"/>
          </a:xfrm>
        </p:spPr>
        <p:txBody>
          <a:bodyPr/>
          <a:lstStyle/>
          <a:p>
            <a:r>
              <a:rPr lang="en-GB" sz="1400" b="1" dirty="0">
                <a:latin typeface="Arial Narrow" panose="020B0606020202030204" pitchFamily="34" charset="0"/>
                <a:cs typeface="Arial" panose="020B0604020202020204" pitchFamily="34" charset="0"/>
              </a:rPr>
              <a:t>Cohesion in work teams:</a:t>
            </a:r>
            <a:r>
              <a:rPr lang="en-GB" sz="1400" dirty="0">
                <a:latin typeface="Arial Narrow" panose="020B0606020202030204" pitchFamily="34" charset="0"/>
                <a:cs typeface="Arial" panose="020B0604020202020204" pitchFamily="34" charset="0"/>
              </a:rPr>
              <a:t> High score indicate that the respondents experience a good cohesion between colleagues at their unit.</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At our unit we stand together  in trying to reach our  performance goals</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I’m happy with my unit’s level of task commitment </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This unit gives me ample opportunities to improve my personal performance</a:t>
            </a:r>
          </a:p>
          <a:p>
            <a:endParaRPr lang="en-GB" sz="1400" b="1" dirty="0">
              <a:latin typeface="Arial Narrow" panose="020B0606020202030204" pitchFamily="34" charset="0"/>
              <a:ea typeface="Arial Unicode MS" pitchFamily="34" charset="-128"/>
              <a:cs typeface="Arial" panose="020B0604020202020204" pitchFamily="34" charset="0"/>
            </a:endParaRPr>
          </a:p>
          <a:p>
            <a:r>
              <a:rPr lang="en-GB" sz="1400" b="1" dirty="0">
                <a:latin typeface="Arial Narrow" panose="020B0606020202030204" pitchFamily="34" charset="0"/>
                <a:cs typeface="Arial" panose="020B0604020202020204" pitchFamily="34" charset="0"/>
              </a:rPr>
              <a:t>Social community at work:</a:t>
            </a:r>
            <a:r>
              <a:rPr lang="en-GB" sz="1400" dirty="0">
                <a:latin typeface="Arial Narrow" panose="020B0606020202030204" pitchFamily="34" charset="0"/>
                <a:cs typeface="Arial" panose="020B0604020202020204" pitchFamily="34" charset="0"/>
              </a:rPr>
              <a:t> High score indicate that the respondents experience that there is a good social community at their unit.</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There is a good atmosphere between me and my colleagues</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There is a good sense of fellowship  between the colleagues at my unit</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I feel that I am a part of a community at my unit</a:t>
            </a:r>
          </a:p>
          <a:p>
            <a:pPr marL="170901" indent="-170901">
              <a:buFont typeface="Arial" panose="020B0604020202020204" pitchFamily="34" charset="0"/>
              <a:buChar char="•"/>
            </a:pPr>
            <a:endParaRPr lang="en-GB" sz="1400" dirty="0">
              <a:latin typeface="Arial Narrow" panose="020B0606020202030204" pitchFamily="34" charset="0"/>
              <a:cs typeface="Arial" panose="020B0604020202020204" pitchFamily="34" charset="0"/>
            </a:endParaRPr>
          </a:p>
          <a:p>
            <a:r>
              <a:rPr lang="en-GB" sz="1400" b="1" dirty="0">
                <a:latin typeface="Arial Narrow" panose="020B0606020202030204" pitchFamily="34" charset="0"/>
                <a:cs typeface="Arial" panose="020B0604020202020204" pitchFamily="34" charset="0"/>
              </a:rPr>
              <a:t>Inclusiveness, the social responsibility:</a:t>
            </a:r>
            <a:r>
              <a:rPr lang="en-GB" sz="1400" dirty="0">
                <a:latin typeface="Arial Narrow" panose="020B0606020202030204" pitchFamily="34" charset="0"/>
                <a:cs typeface="Arial" panose="020B0604020202020204" pitchFamily="34" charset="0"/>
              </a:rPr>
              <a:t> High score indicate that the respondents experience that inclusiveness and social responsibility is taken care of at their unit.</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Men and women are treated as equals at in my unit</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In my unit, there is room for employees of a different </a:t>
            </a:r>
            <a:r>
              <a:rPr lang="en-GB" sz="1400" i="1" dirty="0" err="1">
                <a:latin typeface="Arial Narrow" panose="020B0606020202030204" pitchFamily="34" charset="0"/>
                <a:cs typeface="Arial" panose="020B0604020202020204" pitchFamily="34" charset="0"/>
              </a:rPr>
              <a:t>etnic</a:t>
            </a:r>
            <a:r>
              <a:rPr lang="en-GB" sz="1400" i="1" dirty="0">
                <a:latin typeface="Arial Narrow" panose="020B0606020202030204" pitchFamily="34" charset="0"/>
                <a:cs typeface="Arial" panose="020B0604020202020204" pitchFamily="34" charset="0"/>
              </a:rPr>
              <a:t> background or religion</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In my unit, there is room for older employees</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In my unit, there is room for employees with various illnesses or disabilities</a:t>
            </a:r>
          </a:p>
          <a:p>
            <a:endParaRPr lang="en-GB" sz="1400" b="1" dirty="0">
              <a:latin typeface="Arial Narrow" panose="020B0606020202030204" pitchFamily="34" charset="0"/>
              <a:cs typeface="Arial" panose="020B0604020202020204" pitchFamily="34" charset="0"/>
            </a:endParaRPr>
          </a:p>
          <a:p>
            <a:r>
              <a:rPr lang="en-GB" sz="1400" b="1" dirty="0">
                <a:latin typeface="Arial Narrow" panose="020B0606020202030204" pitchFamily="34" charset="0"/>
                <a:cs typeface="Arial" panose="020B0604020202020204" pitchFamily="34" charset="0"/>
              </a:rPr>
              <a:t>Social climate:</a:t>
            </a:r>
            <a:r>
              <a:rPr lang="en-GB" sz="1400" dirty="0">
                <a:latin typeface="Arial Narrow" panose="020B0606020202030204" pitchFamily="34" charset="0"/>
                <a:cs typeface="Arial" panose="020B0604020202020204" pitchFamily="34" charset="0"/>
              </a:rPr>
              <a:t> This index are also presented with means for the single items. This is done because the statements represent  a lot of difference in the climate </a:t>
            </a:r>
            <a:r>
              <a:rPr lang="en-GB" sz="1400" dirty="0" smtClean="0">
                <a:latin typeface="Arial Narrow" panose="020B0606020202030204" pitchFamily="34" charset="0"/>
                <a:cs typeface="Arial" panose="020B0604020202020204" pitchFamily="34" charset="0"/>
              </a:rPr>
              <a:t>issues</a:t>
            </a:r>
          </a:p>
          <a:p>
            <a:pPr marL="285750" indent="-285750">
              <a:buFont typeface="Arial" panose="020B0604020202020204" pitchFamily="34" charset="0"/>
              <a:buChar char="•"/>
            </a:pPr>
            <a:r>
              <a:rPr lang="en-GB" sz="1400" i="1" dirty="0" smtClean="0">
                <a:latin typeface="Arial Narrow" panose="020B0606020202030204" pitchFamily="34" charset="0"/>
                <a:cs typeface="Arial" panose="020B0604020202020204" pitchFamily="34" charset="0"/>
              </a:rPr>
              <a:t>The </a:t>
            </a:r>
            <a:r>
              <a:rPr lang="en-GB" sz="1400" i="1" dirty="0">
                <a:latin typeface="Arial Narrow" panose="020B0606020202030204" pitchFamily="34" charset="0"/>
                <a:cs typeface="Arial" panose="020B0604020202020204" pitchFamily="34" charset="0"/>
              </a:rPr>
              <a:t>climate in my unit is encouraging and supportive</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The climate in my unit is distrustful and suspicious  ®</a:t>
            </a:r>
          </a:p>
          <a:p>
            <a:pPr marL="285750" indent="-285750">
              <a:buFont typeface="Arial" panose="020B0604020202020204" pitchFamily="34" charset="0"/>
              <a:buChar char="•"/>
            </a:pPr>
            <a:r>
              <a:rPr lang="en-GB" sz="1400" i="1" dirty="0">
                <a:latin typeface="Arial Narrow" panose="020B0606020202030204" pitchFamily="34" charset="0"/>
                <a:cs typeface="Arial" panose="020B0604020202020204" pitchFamily="34" charset="0"/>
              </a:rPr>
              <a:t>The climate in my unit is relaxed and </a:t>
            </a:r>
            <a:r>
              <a:rPr lang="en-GB" sz="1400" i="1" dirty="0" smtClean="0">
                <a:latin typeface="Arial Narrow" panose="020B0606020202030204" pitchFamily="34" charset="0"/>
                <a:cs typeface="Arial" panose="020B0604020202020204" pitchFamily="34" charset="0"/>
              </a:rPr>
              <a:t>comfortable</a:t>
            </a:r>
            <a:endParaRPr lang="en-GB" sz="1400" i="1" dirty="0">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69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dirty="0" smtClean="0">
                <a:latin typeface="Arial Narrow" panose="020B0606020202030204" pitchFamily="34" charset="0"/>
                <a:cs typeface="Arial" panose="020B0604020202020204" pitchFamily="34" charset="0"/>
              </a:rPr>
              <a:t>Item </a:t>
            </a:r>
            <a:r>
              <a:rPr lang="en-US" sz="1400" dirty="0">
                <a:latin typeface="Arial Narrow" panose="020B0606020202030204" pitchFamily="34" charset="0"/>
                <a:cs typeface="Arial" panose="020B0604020202020204" pitchFamily="34" charset="0"/>
              </a:rPr>
              <a:t>number one and five are not part of the scale on the previous slide</a:t>
            </a:r>
            <a:r>
              <a:rPr lang="en-GB" sz="1400" dirty="0">
                <a:latin typeface="Arial Narrow" panose="020B0606020202030204" pitchFamily="34" charset="0"/>
                <a:cs typeface="Arial" panose="020B0604020202020204" pitchFamily="34" charset="0"/>
              </a:rPr>
              <a:t> </a:t>
            </a:r>
          </a:p>
          <a:p>
            <a:endParaRPr lang="en-US" sz="1400" dirty="0" smtClean="0">
              <a:latin typeface="Arial Narrow" panose="020B0606020202030204" pitchFamily="34" charset="0"/>
            </a:endParaRPr>
          </a:p>
          <a:p>
            <a:r>
              <a:rPr lang="en-US" sz="1400" dirty="0" smtClean="0">
                <a:latin typeface="Arial Narrow" panose="020B0606020202030204" pitchFamily="34" charset="0"/>
              </a:rPr>
              <a:t>The </a:t>
            </a:r>
            <a:r>
              <a:rPr lang="en-US" sz="1400" dirty="0">
                <a:latin typeface="Arial Narrow" panose="020B0606020202030204" pitchFamily="34" charset="0"/>
              </a:rPr>
              <a:t>climate in my unit is competitive</a:t>
            </a:r>
            <a:r>
              <a:rPr lang="en-US" sz="1400" dirty="0" smtClean="0">
                <a:latin typeface="Arial Narrow" panose="020B0606020202030204" pitchFamily="34" charset="0"/>
              </a:rPr>
              <a:t> </a:t>
            </a:r>
          </a:p>
          <a:p>
            <a:r>
              <a:rPr lang="en-US" sz="1400" dirty="0">
                <a:latin typeface="Arial Narrow" panose="020B0606020202030204" pitchFamily="34" charset="0"/>
              </a:rPr>
              <a:t>The climate in my unit is encouraging and supportive</a:t>
            </a:r>
            <a:r>
              <a:rPr lang="en-US" sz="1400" dirty="0" smtClean="0">
                <a:latin typeface="Arial Narrow" panose="020B0606020202030204" pitchFamily="34" charset="0"/>
              </a:rPr>
              <a:t> </a:t>
            </a:r>
          </a:p>
          <a:p>
            <a:r>
              <a:rPr lang="en-US" sz="1400" dirty="0">
                <a:latin typeface="Arial Narrow" panose="020B0606020202030204" pitchFamily="34" charset="0"/>
              </a:rPr>
              <a:t>The climate in my unit is distrustful and suspicious</a:t>
            </a:r>
            <a:r>
              <a:rPr lang="en-US" sz="1400" dirty="0" smtClean="0">
                <a:latin typeface="Arial Narrow" panose="020B0606020202030204" pitchFamily="34" charset="0"/>
              </a:rPr>
              <a:t> </a:t>
            </a:r>
          </a:p>
          <a:p>
            <a:r>
              <a:rPr lang="en-US" sz="1400" dirty="0">
                <a:latin typeface="Arial Narrow" panose="020B0606020202030204" pitchFamily="34" charset="0"/>
              </a:rPr>
              <a:t>The climate in my unit is relaxed and comfortable</a:t>
            </a:r>
            <a:r>
              <a:rPr lang="en-US" sz="1400" dirty="0" smtClean="0">
                <a:latin typeface="Arial Narrow" panose="020B0606020202030204" pitchFamily="34" charset="0"/>
              </a:rPr>
              <a:t> </a:t>
            </a:r>
          </a:p>
          <a:p>
            <a:r>
              <a:rPr lang="en-US" sz="1400" dirty="0">
                <a:latin typeface="Arial Narrow" panose="020B0606020202030204" pitchFamily="34" charset="0"/>
              </a:rPr>
              <a:t>The climate in my unit is rigid and rule-based</a:t>
            </a:r>
            <a:r>
              <a:rPr lang="en-US" sz="1400" dirty="0" smtClean="0">
                <a:latin typeface="Arial Narrow" panose="020B0606020202030204" pitchFamily="34" charset="0"/>
              </a:rPr>
              <a:t> </a:t>
            </a:r>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13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79957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90234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26150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40697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768A7101-2E35-4A73-83D7-0F7C012B8997}" type="datetimeFigureOut">
              <a:rPr lang="nb-NO" smtClean="0"/>
              <a:t>29.11.2017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6859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171346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68A7101-2E35-4A73-83D7-0F7C012B8997}" type="datetimeFigureOut">
              <a:rPr lang="nb-NO" smtClean="0"/>
              <a:t>29.11.2017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6150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68A7101-2E35-4A73-83D7-0F7C012B8997}" type="datetimeFigureOut">
              <a:rPr lang="nb-NO" smtClean="0"/>
              <a:t>29.11.2017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032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68A7101-2E35-4A73-83D7-0F7C012B8997}" type="datetimeFigureOut">
              <a:rPr lang="nb-NO" smtClean="0"/>
              <a:t>29.11.2017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5596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48649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29.11.2017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27377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7101-2E35-4A73-83D7-0F7C012B8997}" type="datetimeFigureOut">
              <a:rPr lang="nb-NO" smtClean="0"/>
              <a:t>29.11.2017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91E51-1109-4251-BEEA-F7F5D4E74E27}" type="slidenum">
              <a:rPr lang="nb-NO" smtClean="0"/>
              <a:t>‹#›</a:t>
            </a:fld>
            <a:endParaRPr lang="nb-NO"/>
          </a:p>
        </p:txBody>
      </p:sp>
    </p:spTree>
    <p:extLst>
      <p:ext uri="{BB962C8B-B14F-4D97-AF65-F5344CB8AC3E}">
        <p14:creationId xmlns:p14="http://schemas.microsoft.com/office/powerpoint/2010/main" val="395325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960120" y="3540761"/>
            <a:ext cx="10424159" cy="2721313"/>
          </a:xfrm>
        </p:spPr>
        <p:txBody>
          <a:bodyPr>
            <a:normAutofit/>
          </a:bodyPr>
          <a:lstStyle/>
          <a:p>
            <a:pPr marL="0" indent="0">
              <a:spcBef>
                <a:spcPts val="0"/>
              </a:spcBef>
              <a:spcAft>
                <a:spcPts val="600"/>
              </a:spcAft>
              <a:buNone/>
            </a:pPr>
            <a:r>
              <a:rPr lang="nb-NO" sz="3000" dirty="0">
                <a:solidFill>
                  <a:srgbClr val="0066CC"/>
                </a:solidFill>
                <a:latin typeface="Arial" panose="020B0604020202020204" pitchFamily="34" charset="0"/>
                <a:cs typeface="Arial" panose="020B0604020202020204" pitchFamily="34" charset="0"/>
              </a:rPr>
              <a:t>Agenda:</a:t>
            </a:r>
          </a:p>
          <a:p>
            <a:pPr marL="0" indent="0">
              <a:spcBef>
                <a:spcPts val="0"/>
              </a:spcBef>
              <a:spcAft>
                <a:spcPts val="600"/>
              </a:spcAft>
              <a:buNone/>
            </a:pPr>
            <a:r>
              <a:rPr lang="nb-NO" dirty="0" smtClean="0">
                <a:solidFill>
                  <a:srgbClr val="1C7FBD"/>
                </a:solidFill>
                <a:latin typeface="Arial" panose="020B0604020202020204" pitchFamily="34" charset="0"/>
                <a:cs typeface="Arial" panose="020B0604020202020204" pitchFamily="34" charset="0"/>
              </a:rPr>
              <a:t>1. </a:t>
            </a:r>
            <a:r>
              <a:rPr lang="nb-NO" dirty="0" err="1" smtClean="0">
                <a:solidFill>
                  <a:srgbClr val="1C7FBD"/>
                </a:solidFill>
                <a:latin typeface="Arial" panose="020B0604020202020204" pitchFamily="34" charset="0"/>
                <a:cs typeface="Arial" panose="020B0604020202020204" pitchFamily="34" charset="0"/>
              </a:rPr>
              <a:t>Organizational</a:t>
            </a:r>
            <a:r>
              <a:rPr lang="nb-NO" dirty="0" smtClean="0">
                <a:solidFill>
                  <a:srgbClr val="1C7FBD"/>
                </a:solidFill>
                <a:latin typeface="Arial" panose="020B0604020202020204" pitchFamily="34" charset="0"/>
                <a:cs typeface="Arial" panose="020B0604020202020204" pitchFamily="34" charset="0"/>
              </a:rPr>
              <a:t> and </a:t>
            </a:r>
            <a:r>
              <a:rPr lang="nb-NO" dirty="0" err="1" smtClean="0">
                <a:solidFill>
                  <a:srgbClr val="1C7FBD"/>
                </a:solidFill>
                <a:latin typeface="Arial" panose="020B0604020202020204" pitchFamily="34" charset="0"/>
                <a:cs typeface="Arial" panose="020B0604020202020204" pitchFamily="34" charset="0"/>
              </a:rPr>
              <a:t>psychososial</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work</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environment</a:t>
            </a:r>
            <a:endParaRPr lang="nb-NO"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dirty="0" smtClean="0">
                <a:solidFill>
                  <a:srgbClr val="1C7FBD"/>
                </a:solidFill>
                <a:latin typeface="Arial" panose="020B0604020202020204" pitchFamily="34" charset="0"/>
                <a:cs typeface="Arial" panose="020B0604020202020204" pitchFamily="34" charset="0"/>
              </a:rPr>
              <a:t>2. Presentation </a:t>
            </a:r>
            <a:r>
              <a:rPr lang="nb-NO" dirty="0" err="1" smtClean="0">
                <a:solidFill>
                  <a:srgbClr val="1C7FBD"/>
                </a:solidFill>
                <a:latin typeface="Arial" panose="020B0604020202020204" pitchFamily="34" charset="0"/>
                <a:cs typeface="Arial" panose="020B0604020202020204" pitchFamily="34" charset="0"/>
              </a:rPr>
              <a:t>of</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results</a:t>
            </a:r>
            <a:r>
              <a:rPr lang="nb-NO" dirty="0" smtClean="0">
                <a:solidFill>
                  <a:srgbClr val="1C7FBD"/>
                </a:solidFill>
                <a:latin typeface="Arial" panose="020B0604020202020204" pitchFamily="34" charset="0"/>
                <a:cs typeface="Arial" panose="020B0604020202020204" pitchFamily="34" charset="0"/>
              </a:rPr>
              <a:t> from </a:t>
            </a:r>
            <a:r>
              <a:rPr lang="nb-NO" dirty="0" err="1" smtClean="0">
                <a:solidFill>
                  <a:srgbClr val="1C7FBD"/>
                </a:solidFill>
                <a:latin typeface="Arial" panose="020B0604020202020204" pitchFamily="34" charset="0"/>
                <a:cs typeface="Arial" panose="020B0604020202020204" pitchFamily="34" charset="0"/>
              </a:rPr>
              <a:t>the</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work</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environment</a:t>
            </a:r>
            <a:r>
              <a:rPr lang="nb-NO" dirty="0" smtClean="0">
                <a:solidFill>
                  <a:srgbClr val="1C7FBD"/>
                </a:solidFill>
                <a:latin typeface="Arial" panose="020B0604020202020204" pitchFamily="34" charset="0"/>
                <a:cs typeface="Arial" panose="020B0604020202020204" pitchFamily="34" charset="0"/>
              </a:rPr>
              <a:t> survey </a:t>
            </a:r>
          </a:p>
          <a:p>
            <a:pPr marL="0" indent="0">
              <a:spcBef>
                <a:spcPts val="0"/>
              </a:spcBef>
              <a:spcAft>
                <a:spcPts val="600"/>
              </a:spcAft>
              <a:buNone/>
            </a:pPr>
            <a:r>
              <a:rPr lang="nb-NO" dirty="0" smtClean="0">
                <a:solidFill>
                  <a:srgbClr val="1C7FBD"/>
                </a:solidFill>
                <a:latin typeface="Arial" panose="020B0604020202020204" pitchFamily="34" charset="0"/>
                <a:cs typeface="Arial" panose="020B0604020202020204" pitchFamily="34" charset="0"/>
              </a:rPr>
              <a:t>3. Group </a:t>
            </a:r>
            <a:r>
              <a:rPr lang="nb-NO" dirty="0" err="1" smtClean="0">
                <a:solidFill>
                  <a:srgbClr val="1C7FBD"/>
                </a:solidFill>
                <a:latin typeface="Arial" panose="020B0604020202020204" pitchFamily="34" charset="0"/>
                <a:cs typeface="Arial" panose="020B0604020202020204" pitchFamily="34" charset="0"/>
              </a:rPr>
              <a:t>discussion</a:t>
            </a:r>
            <a:r>
              <a:rPr lang="nb-NO" dirty="0" smtClean="0">
                <a:solidFill>
                  <a:srgbClr val="1C7FBD"/>
                </a:solidFill>
                <a:latin typeface="Arial" panose="020B0604020202020204" pitchFamily="34" charset="0"/>
                <a:cs typeface="Arial" panose="020B0604020202020204" pitchFamily="34" charset="0"/>
              </a:rPr>
              <a:t> – areas to </a:t>
            </a:r>
            <a:r>
              <a:rPr lang="nb-NO" dirty="0" err="1" smtClean="0">
                <a:solidFill>
                  <a:srgbClr val="1C7FBD"/>
                </a:solidFill>
                <a:latin typeface="Arial" panose="020B0604020202020204" pitchFamily="34" charset="0"/>
                <a:cs typeface="Arial" panose="020B0604020202020204" pitchFamily="34" charset="0"/>
              </a:rPr>
              <a:t>maintain</a:t>
            </a:r>
            <a:r>
              <a:rPr lang="nb-NO" dirty="0" smtClean="0">
                <a:solidFill>
                  <a:srgbClr val="1C7FBD"/>
                </a:solidFill>
                <a:latin typeface="Arial" panose="020B0604020202020204" pitchFamily="34" charset="0"/>
                <a:cs typeface="Arial" panose="020B0604020202020204" pitchFamily="34" charset="0"/>
              </a:rPr>
              <a:t> and areas to </a:t>
            </a:r>
            <a:r>
              <a:rPr lang="nb-NO" dirty="0" err="1" smtClean="0">
                <a:solidFill>
                  <a:srgbClr val="1C7FBD"/>
                </a:solidFill>
                <a:latin typeface="Arial" panose="020B0604020202020204" pitchFamily="34" charset="0"/>
                <a:cs typeface="Arial" panose="020B0604020202020204" pitchFamily="34" charset="0"/>
              </a:rPr>
              <a:t>improve</a:t>
            </a:r>
            <a:r>
              <a:rPr lang="nb-NO" dirty="0" smtClean="0">
                <a:solidFill>
                  <a:srgbClr val="1C7FBD"/>
                </a:solidFill>
                <a:latin typeface="Arial" panose="020B0604020202020204" pitchFamily="34" charset="0"/>
                <a:cs typeface="Arial" panose="020B0604020202020204" pitchFamily="34" charset="0"/>
              </a:rPr>
              <a:t> </a:t>
            </a:r>
          </a:p>
          <a:p>
            <a:pPr marL="0" indent="0">
              <a:spcBef>
                <a:spcPts val="0"/>
              </a:spcBef>
              <a:spcAft>
                <a:spcPts val="600"/>
              </a:spcAft>
              <a:buNone/>
            </a:pPr>
            <a:r>
              <a:rPr lang="nb-NO" dirty="0" smtClean="0">
                <a:solidFill>
                  <a:srgbClr val="1C7FBD"/>
                </a:solidFill>
                <a:latin typeface="Arial" panose="020B0604020202020204" pitchFamily="34" charset="0"/>
                <a:cs typeface="Arial" panose="020B0604020202020204" pitchFamily="34" charset="0"/>
              </a:rPr>
              <a:t>4. Development </a:t>
            </a:r>
            <a:r>
              <a:rPr lang="nb-NO" dirty="0" err="1" smtClean="0">
                <a:solidFill>
                  <a:srgbClr val="1C7FBD"/>
                </a:solidFill>
                <a:latin typeface="Arial" panose="020B0604020202020204" pitchFamily="34" charset="0"/>
                <a:cs typeface="Arial" panose="020B0604020202020204" pitchFamily="34" charset="0"/>
              </a:rPr>
              <a:t>of</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actions</a:t>
            </a:r>
            <a:endParaRPr lang="nb-NO" dirty="0">
              <a:solidFill>
                <a:srgbClr val="1C7FBD"/>
              </a:solidFill>
              <a:latin typeface="Arial" panose="020B0604020202020204" pitchFamily="34" charset="0"/>
              <a:cs typeface="Arial" panose="020B0604020202020204" pitchFamily="34" charset="0"/>
            </a:endParaRPr>
          </a:p>
          <a:p>
            <a:pPr>
              <a:spcAft>
                <a:spcPts val="600"/>
              </a:spcAft>
            </a:pPr>
            <a:endParaRPr lang="en-GB" dirty="0">
              <a:solidFill>
                <a:srgbClr val="0066CC"/>
              </a:solidFill>
              <a:latin typeface="Arial Narrow" panose="020B0606020202030204" pitchFamily="34" charset="0"/>
            </a:endParaRPr>
          </a:p>
        </p:txBody>
      </p:sp>
      <p:pic>
        <p:nvPicPr>
          <p:cNvPr id="2" name="Bilde 1"/>
          <p:cNvPicPr/>
          <p:nvPr>
            <p:extLst/>
          </p:nvPr>
        </p:nvPicPr>
        <p:blipFill>
          <a:blip r:embed="rId3"/>
          <a:stretch>
            <a:fillRect/>
          </a:stretch>
        </p:blipFill>
        <p:spPr>
          <a:xfrm>
            <a:off x="3181353" y="1773238"/>
            <a:ext cx="5026025" cy="576263"/>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394" y="116634"/>
            <a:ext cx="3070375" cy="1512169"/>
          </a:xfrm>
          <a:prstGeom prst="rect">
            <a:avLst/>
          </a:prstGeom>
        </p:spPr>
      </p:pic>
      <p:pic>
        <p:nvPicPr>
          <p:cNvPr id="7" name="Bilde 6"/>
          <p:cNvPicPr/>
          <p:nvPr>
            <p:extLst/>
          </p:nvPr>
        </p:nvPicPr>
        <p:blipFill>
          <a:blip r:embed="rId5"/>
          <a:stretch>
            <a:fillRect/>
          </a:stretch>
        </p:blipFill>
        <p:spPr>
          <a:xfrm>
            <a:off x="2247901" y="2308227"/>
            <a:ext cx="3232151" cy="485775"/>
          </a:xfrm>
          <a:prstGeom prst="rect">
            <a:avLst/>
          </a:prstGeom>
        </p:spPr>
      </p:pic>
      <p:pic>
        <p:nvPicPr>
          <p:cNvPr id="11" name="Bilde 10"/>
          <p:cNvPicPr/>
          <p:nvPr>
            <p:extLst/>
          </p:nvPr>
        </p:nvPicPr>
        <p:blipFill>
          <a:blip r:embed="rId6"/>
          <a:stretch>
            <a:fillRect/>
          </a:stretch>
        </p:blipFill>
        <p:spPr>
          <a:xfrm>
            <a:off x="2247902" y="3768650"/>
            <a:ext cx="2944813" cy="452439"/>
          </a:xfrm>
          <a:prstGeom prst="rect">
            <a:avLst/>
          </a:prstGeom>
        </p:spPr>
      </p:pic>
      <p:pic>
        <p:nvPicPr>
          <p:cNvPr id="12" name="Bilde 11"/>
          <p:cNvPicPr/>
          <p:nvPr>
            <p:extLst/>
          </p:nvPr>
        </p:nvPicPr>
        <p:blipFill>
          <a:blip r:embed="rId7"/>
          <a:stretch>
            <a:fillRect/>
          </a:stretch>
        </p:blipFill>
        <p:spPr>
          <a:xfrm>
            <a:off x="1829038" y="1628539"/>
            <a:ext cx="8013543" cy="626903"/>
          </a:xfrm>
          <a:prstGeom prst="rect">
            <a:avLst/>
          </a:prstGeom>
        </p:spPr>
      </p:pic>
      <p:pic>
        <p:nvPicPr>
          <p:cNvPr id="13" name="Bilde 12"/>
          <p:cNvPicPr/>
          <p:nvPr>
            <p:extLst/>
          </p:nvPr>
        </p:nvPicPr>
        <p:blipFill>
          <a:blip r:embed="rId8"/>
          <a:stretch>
            <a:fillRect/>
          </a:stretch>
        </p:blipFill>
        <p:spPr>
          <a:xfrm>
            <a:off x="1845629" y="1094423"/>
            <a:ext cx="5859463" cy="627063"/>
          </a:xfrm>
          <a:prstGeom prst="rect">
            <a:avLst/>
          </a:prstGeom>
        </p:spPr>
      </p:pic>
      <p:pic>
        <p:nvPicPr>
          <p:cNvPr id="14" name="Bilde 13"/>
          <p:cNvPicPr/>
          <p:nvPr>
            <p:extLst/>
          </p:nvPr>
        </p:nvPicPr>
        <p:blipFill>
          <a:blip r:embed="rId9"/>
          <a:stretch>
            <a:fillRect/>
          </a:stretch>
        </p:blipFill>
        <p:spPr>
          <a:xfrm>
            <a:off x="2064705" y="3157221"/>
            <a:ext cx="2198687" cy="519113"/>
          </a:xfrm>
          <a:prstGeom prst="rect">
            <a:avLst/>
          </a:prstGeom>
        </p:spPr>
      </p:pic>
      <p:pic>
        <p:nvPicPr>
          <p:cNvPr id="15" name="Bilde 14"/>
          <p:cNvPicPr/>
          <p:nvPr>
            <p:extLst/>
          </p:nvPr>
        </p:nvPicPr>
        <p:blipFill>
          <a:blip r:embed="rId10"/>
          <a:stretch>
            <a:fillRect/>
          </a:stretch>
        </p:blipFill>
        <p:spPr>
          <a:xfrm>
            <a:off x="1871346" y="2159001"/>
            <a:ext cx="5735639" cy="569913"/>
          </a:xfrm>
          <a:prstGeom prst="rect">
            <a:avLst/>
          </a:prstGeom>
        </p:spPr>
      </p:pic>
      <p:pic>
        <p:nvPicPr>
          <p:cNvPr id="16" name="Bilde 15"/>
          <p:cNvPicPr/>
          <p:nvPr>
            <p:extLst/>
          </p:nvPr>
        </p:nvPicPr>
        <p:blipFill>
          <a:blip r:embed="rId11"/>
          <a:stretch>
            <a:fillRect/>
          </a:stretch>
        </p:blipFill>
        <p:spPr>
          <a:xfrm>
            <a:off x="1893888" y="2630108"/>
            <a:ext cx="9122410" cy="630047"/>
          </a:xfrm>
          <a:prstGeom prst="rect">
            <a:avLst/>
          </a:prstGeom>
        </p:spPr>
      </p:pic>
    </p:spTree>
    <p:extLst>
      <p:ext uri="{BB962C8B-B14F-4D97-AF65-F5344CB8AC3E}">
        <p14:creationId xmlns:p14="http://schemas.microsoft.com/office/powerpoint/2010/main" val="176543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159385"/>
            <a:ext cx="10515600" cy="709295"/>
          </a:xfrm>
        </p:spPr>
        <p:txBody>
          <a:bodyPr/>
          <a:lstStyle/>
          <a:p>
            <a:pPr algn="ctr"/>
            <a:r>
              <a:rPr lang="en-US" sz="3600" b="1" dirty="0">
                <a:solidFill>
                  <a:srgbClr val="0066CC"/>
                </a:solidFill>
                <a:latin typeface="Arial" panose="020B0604020202020204" pitchFamily="34" charset="0"/>
                <a:cs typeface="Arial" panose="020B0604020202020204" pitchFamily="34" charset="0"/>
              </a:rPr>
              <a:t>Resources – In the organizational unit:</a:t>
            </a:r>
          </a:p>
        </p:txBody>
      </p:sp>
      <p:pic>
        <p:nvPicPr>
          <p:cNvPr id="2" name="Bilde 1"/>
          <p:cNvPicPr/>
          <p:nvPr>
            <p:extLst/>
          </p:nvPr>
        </p:nvPicPr>
        <p:blipFill>
          <a:blip r:embed="rId3"/>
          <a:stretch>
            <a:fillRect/>
          </a:stretch>
        </p:blipFill>
        <p:spPr>
          <a:xfrm>
            <a:off x="1404939" y="1051560"/>
            <a:ext cx="9110662" cy="5758814"/>
          </a:xfrm>
          <a:prstGeom prst="rect">
            <a:avLst/>
          </a:prstGeom>
        </p:spPr>
      </p:pic>
    </p:spTree>
    <p:extLst>
      <p:ext uri="{BB962C8B-B14F-4D97-AF65-F5344CB8AC3E}">
        <p14:creationId xmlns:p14="http://schemas.microsoft.com/office/powerpoint/2010/main" val="303519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1370897" y="117004"/>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sz="3600" b="1" dirty="0">
              <a:solidFill>
                <a:srgbClr val="0066CC"/>
              </a:solidFill>
              <a:latin typeface="Arial Narrow" panose="020B0606020202030204" pitchFamily="34" charset="0"/>
            </a:endParaRPr>
          </a:p>
        </p:txBody>
      </p:sp>
      <p:pic>
        <p:nvPicPr>
          <p:cNvPr id="2" name="Bilde 1"/>
          <p:cNvPicPr/>
          <p:nvPr>
            <p:extLst/>
          </p:nvPr>
        </p:nvPicPr>
        <p:blipFill>
          <a:blip r:embed="rId3"/>
          <a:stretch>
            <a:fillRect/>
          </a:stretch>
        </p:blipFill>
        <p:spPr>
          <a:xfrm>
            <a:off x="1404938" y="676275"/>
            <a:ext cx="9382125" cy="6153150"/>
          </a:xfrm>
          <a:prstGeom prst="rect">
            <a:avLst/>
          </a:prstGeom>
        </p:spPr>
      </p:pic>
      <p:sp>
        <p:nvSpPr>
          <p:cNvPr id="4" name="Tittel 3"/>
          <p:cNvSpPr>
            <a:spLocks noGrp="1"/>
          </p:cNvSpPr>
          <p:nvPr>
            <p:ph type="title"/>
          </p:nvPr>
        </p:nvSpPr>
        <p:spPr>
          <a:xfrm>
            <a:off x="838200" y="22225"/>
            <a:ext cx="10515600" cy="709295"/>
          </a:xfrm>
        </p:spPr>
        <p:txBody>
          <a:bodyPr/>
          <a:lstStyle/>
          <a:p>
            <a:pPr algn="ctr"/>
            <a:r>
              <a:rPr lang="nb-NO" b="1" dirty="0">
                <a:solidFill>
                  <a:srgbClr val="0066CC"/>
                </a:solidFill>
                <a:latin typeface="Arial Narrow" panose="020B0606020202030204" pitchFamily="34" charset="0"/>
              </a:rPr>
              <a:t>Support – </a:t>
            </a:r>
            <a:r>
              <a:rPr lang="nb-NO" b="1" dirty="0" err="1">
                <a:solidFill>
                  <a:srgbClr val="0066CC"/>
                </a:solidFill>
                <a:latin typeface="Arial Narrow" panose="020B0606020202030204" pitchFamily="34" charset="0"/>
              </a:rPr>
              <a:t>research</a:t>
            </a:r>
            <a:r>
              <a:rPr lang="nb-NO" b="1" dirty="0">
                <a:solidFill>
                  <a:srgbClr val="0066CC"/>
                </a:solidFill>
                <a:latin typeface="Arial Narrow" panose="020B0606020202030204" pitchFamily="34" charset="0"/>
              </a:rPr>
              <a:t> and </a:t>
            </a:r>
            <a:r>
              <a:rPr lang="nb-NO" b="1" dirty="0" err="1">
                <a:solidFill>
                  <a:srgbClr val="0066CC"/>
                </a:solidFill>
                <a:latin typeface="Arial Narrow" panose="020B0606020202030204" pitchFamily="34" charset="0"/>
              </a:rPr>
              <a:t>teaching</a:t>
            </a:r>
            <a:r>
              <a:rPr lang="nb-NO" b="1" dirty="0" smtClean="0">
                <a:solidFill>
                  <a:srgbClr val="0066CC"/>
                </a:solidFill>
                <a:latin typeface="Arial Narrow" panose="020B0606020202030204" pitchFamily="34" charset="0"/>
              </a:rPr>
              <a:t>:</a:t>
            </a:r>
            <a:endParaRPr lang="nb-NO" dirty="0"/>
          </a:p>
        </p:txBody>
      </p:sp>
    </p:spTree>
    <p:extLst>
      <p:ext uri="{BB962C8B-B14F-4D97-AF65-F5344CB8AC3E}">
        <p14:creationId xmlns:p14="http://schemas.microsoft.com/office/powerpoint/2010/main" val="413820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1380984" y="54925"/>
            <a:ext cx="10049016" cy="678296"/>
          </a:xfrm>
        </p:spPr>
        <p:txBody>
          <a:bodyPr>
            <a:normAutofit/>
          </a:bodyPr>
          <a:lstStyle/>
          <a:p>
            <a:pPr algn="ctr"/>
            <a:r>
              <a:rPr lang="en-GB" sz="3600" b="1" dirty="0">
                <a:solidFill>
                  <a:srgbClr val="0066CC"/>
                </a:solidFill>
                <a:latin typeface="Arial" panose="020B0604020202020204" pitchFamily="34" charset="0"/>
                <a:cs typeface="Arial" panose="020B0604020202020204" pitchFamily="34" charset="0"/>
              </a:rPr>
              <a:t>Demands – in the individual`s work situation:</a:t>
            </a:r>
          </a:p>
        </p:txBody>
      </p:sp>
      <p:pic>
        <p:nvPicPr>
          <p:cNvPr id="2" name="Bilde 1"/>
          <p:cNvPicPr/>
          <p:nvPr>
            <p:extLst/>
          </p:nvPr>
        </p:nvPicPr>
        <p:blipFill>
          <a:blip r:embed="rId3"/>
          <a:stretch>
            <a:fillRect/>
          </a:stretch>
        </p:blipFill>
        <p:spPr>
          <a:xfrm>
            <a:off x="1404938" y="687705"/>
            <a:ext cx="9382125" cy="6153150"/>
          </a:xfrm>
          <a:prstGeom prst="rect">
            <a:avLst/>
          </a:prstGeom>
        </p:spPr>
      </p:pic>
    </p:spTree>
    <p:extLst>
      <p:ext uri="{BB962C8B-B14F-4D97-AF65-F5344CB8AC3E}">
        <p14:creationId xmlns:p14="http://schemas.microsoft.com/office/powerpoint/2010/main" val="3126113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136525"/>
            <a:ext cx="10515600" cy="594995"/>
          </a:xfrm>
        </p:spPr>
        <p:txBody>
          <a:bodyPr/>
          <a:lstStyle/>
          <a:p>
            <a:pPr algn="ctr"/>
            <a:r>
              <a:rPr lang="nb-NO" sz="3600" b="1" dirty="0" err="1">
                <a:solidFill>
                  <a:srgbClr val="0066CC"/>
                </a:solidFill>
                <a:latin typeface="Arial" panose="020B0604020202020204" pitchFamily="34" charset="0"/>
                <a:cs typeface="Arial" panose="020B0604020202020204" pitchFamily="34" charset="0"/>
              </a:rPr>
              <a:t>Commitment</a:t>
            </a:r>
            <a:r>
              <a:rPr lang="nb-NO" sz="3600" b="1" dirty="0">
                <a:solidFill>
                  <a:srgbClr val="0066CC"/>
                </a:solidFill>
                <a:latin typeface="Arial" panose="020B0604020202020204" pitchFamily="34" charset="0"/>
                <a:cs typeface="Arial" panose="020B0604020202020204" pitchFamily="34" charset="0"/>
              </a:rPr>
              <a:t> to </a:t>
            </a:r>
            <a:r>
              <a:rPr lang="nb-NO" sz="3600" b="1" dirty="0" err="1">
                <a:solidFill>
                  <a:srgbClr val="0066CC"/>
                </a:solidFill>
                <a:latin typeface="Arial" panose="020B0604020202020204" pitchFamily="34" charset="0"/>
                <a:cs typeface="Arial" panose="020B0604020202020204" pitchFamily="34" charset="0"/>
              </a:rPr>
              <a:t>the</a:t>
            </a:r>
            <a:r>
              <a:rPr lang="nb-NO" sz="3600" b="1" dirty="0">
                <a:solidFill>
                  <a:srgbClr val="0066CC"/>
                </a:solidFill>
                <a:latin typeface="Arial" panose="020B0604020202020204" pitchFamily="34" charset="0"/>
                <a:cs typeface="Arial" panose="020B0604020202020204" pitchFamily="34" charset="0"/>
              </a:rPr>
              <a:t> </a:t>
            </a:r>
            <a:r>
              <a:rPr lang="nb-NO" sz="3600" b="1" dirty="0" err="1">
                <a:solidFill>
                  <a:srgbClr val="0066CC"/>
                </a:solidFill>
                <a:latin typeface="Arial" panose="020B0604020202020204" pitchFamily="34" charset="0"/>
                <a:cs typeface="Arial" panose="020B0604020202020204" pitchFamily="34" charset="0"/>
              </a:rPr>
              <a:t>work</a:t>
            </a:r>
            <a:endParaRPr lang="nb-NO" sz="3600" b="1" dirty="0">
              <a:solidFill>
                <a:srgbClr val="0066CC"/>
              </a:solidFill>
              <a:latin typeface="Arial" panose="020B0604020202020204" pitchFamily="34" charset="0"/>
              <a:cs typeface="Arial" panose="020B0604020202020204" pitchFamily="34" charset="0"/>
            </a:endParaRPr>
          </a:p>
        </p:txBody>
      </p:sp>
      <p:pic>
        <p:nvPicPr>
          <p:cNvPr id="2" name="Bilde 1"/>
          <p:cNvPicPr/>
          <p:nvPr>
            <p:extLst/>
          </p:nvPr>
        </p:nvPicPr>
        <p:blipFill>
          <a:blip r:embed="rId3"/>
          <a:stretch>
            <a:fillRect/>
          </a:stretch>
        </p:blipFill>
        <p:spPr>
          <a:xfrm>
            <a:off x="1404938" y="1051561"/>
            <a:ext cx="9382125" cy="5682614"/>
          </a:xfrm>
          <a:prstGeom prst="rect">
            <a:avLst/>
          </a:prstGeom>
        </p:spPr>
      </p:pic>
    </p:spTree>
    <p:extLst>
      <p:ext uri="{BB962C8B-B14F-4D97-AF65-F5344CB8AC3E}">
        <p14:creationId xmlns:p14="http://schemas.microsoft.com/office/powerpoint/2010/main" val="1478987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143001" y="36241"/>
            <a:ext cx="9622836" cy="1200329"/>
          </a:xfrm>
          <a:prstGeom prst="rect">
            <a:avLst/>
          </a:prstGeom>
        </p:spPr>
        <p:txBody>
          <a:bodyPr wrap="square">
            <a:spAutoFit/>
          </a:bodyPr>
          <a:lstStyle/>
          <a:p>
            <a:r>
              <a:rPr lang="en-US" sz="3600" b="1" i="1" dirty="0" smtClean="0">
                <a:solidFill>
                  <a:srgbClr val="0066CC"/>
                </a:solidFill>
                <a:latin typeface="Arial Narrow" panose="020B0606020202030204" pitchFamily="34" charset="0"/>
              </a:rPr>
              <a:t>“How </a:t>
            </a:r>
            <a:r>
              <a:rPr lang="en-US" sz="3600" b="1" i="1" dirty="0">
                <a:solidFill>
                  <a:srgbClr val="0066CC"/>
                </a:solidFill>
                <a:latin typeface="Arial Narrow" panose="020B0606020202030204" pitchFamily="34" charset="0"/>
              </a:rPr>
              <a:t>many hours beyond the agreed working hours do you usually work per week</a:t>
            </a:r>
            <a:r>
              <a:rPr lang="en-US" sz="3600" b="1" i="1" dirty="0" smtClean="0">
                <a:solidFill>
                  <a:srgbClr val="0066CC"/>
                </a:solidFill>
                <a:latin typeface="Arial Narrow" panose="020B0606020202030204" pitchFamily="34" charset="0"/>
              </a:rPr>
              <a:t>?”</a:t>
            </a:r>
            <a:endParaRPr lang="en-US" sz="3600" b="1" i="1" dirty="0">
              <a:solidFill>
                <a:srgbClr val="0066CC"/>
              </a:solidFill>
              <a:latin typeface="Arial Narrow" panose="020B0606020202030204" pitchFamily="34" charset="0"/>
            </a:endParaRPr>
          </a:p>
        </p:txBody>
      </p:sp>
      <p:sp>
        <p:nvSpPr>
          <p:cNvPr id="4" name="TekstSylinder 3"/>
          <p:cNvSpPr txBox="1"/>
          <p:nvPr/>
        </p:nvSpPr>
        <p:spPr>
          <a:xfrm>
            <a:off x="6816080" y="1362254"/>
            <a:ext cx="2520280" cy="338554"/>
          </a:xfrm>
          <a:prstGeom prst="rect">
            <a:avLst/>
          </a:prstGeom>
          <a:solidFill>
            <a:schemeClr val="bg1"/>
          </a:solidFill>
        </p:spPr>
        <p:txBody>
          <a:bodyPr wrap="square" rtlCol="0">
            <a:spAutoFit/>
          </a:bodyPr>
          <a:lstStyle/>
          <a:p>
            <a:endParaRPr lang="nb-NO" sz="1600" dirty="0">
              <a:solidFill>
                <a:prstClr val="black"/>
              </a:solidFill>
              <a:latin typeface="Calibri"/>
            </a:endParaRPr>
          </a:p>
        </p:txBody>
      </p:sp>
      <p:pic>
        <p:nvPicPr>
          <p:cNvPr id="6" name="Bilde 5"/>
          <p:cNvPicPr>
            <a:picLocks noChangeAspect="1"/>
          </p:cNvPicPr>
          <p:nvPr/>
        </p:nvPicPr>
        <p:blipFill>
          <a:blip r:embed="rId3"/>
          <a:stretch>
            <a:fillRect/>
          </a:stretch>
        </p:blipFill>
        <p:spPr>
          <a:xfrm>
            <a:off x="1959505" y="1292116"/>
            <a:ext cx="8272989" cy="5432007"/>
          </a:xfrm>
          <a:prstGeom prst="rect">
            <a:avLst/>
          </a:prstGeom>
        </p:spPr>
      </p:pic>
    </p:spTree>
    <p:extLst>
      <p:ext uri="{BB962C8B-B14F-4D97-AF65-F5344CB8AC3E}">
        <p14:creationId xmlns:p14="http://schemas.microsoft.com/office/powerpoint/2010/main" val="348826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91236" y="121919"/>
            <a:ext cx="7632700" cy="716915"/>
          </a:xfrm>
        </p:spPr>
        <p:txBody>
          <a:bodyPr/>
          <a:lstStyle/>
          <a:p>
            <a:pPr algn="l"/>
            <a:r>
              <a:rPr lang="nb-NO" sz="3200" b="1" dirty="0" err="1">
                <a:solidFill>
                  <a:srgbClr val="0066CC"/>
                </a:solidFill>
                <a:latin typeface="Arial Narrow" panose="020B0606020202030204" pitchFamily="34" charset="0"/>
              </a:rPr>
              <a:t>Employee</a:t>
            </a:r>
            <a:r>
              <a:rPr lang="nb-NO" sz="3200" b="1" dirty="0">
                <a:solidFill>
                  <a:srgbClr val="0066CC"/>
                </a:solidFill>
                <a:latin typeface="Arial Narrow" panose="020B0606020202030204" pitchFamily="34" charset="0"/>
              </a:rPr>
              <a:t> </a:t>
            </a:r>
            <a:r>
              <a:rPr lang="nb-NO" sz="3600" b="1" dirty="0" err="1">
                <a:solidFill>
                  <a:srgbClr val="0066CC"/>
                </a:solidFill>
                <a:latin typeface="Arial Narrow" panose="020B0606020202030204" pitchFamily="34" charset="0"/>
              </a:rPr>
              <a:t>review</a:t>
            </a:r>
            <a:endParaRPr lang="nb-NO" sz="3600" b="1" dirty="0">
              <a:solidFill>
                <a:srgbClr val="0066CC"/>
              </a:solidFill>
              <a:latin typeface="Arial Narrow" panose="020B0606020202030204" pitchFamily="34" charset="0"/>
            </a:endParaRPr>
          </a:p>
        </p:txBody>
      </p:sp>
      <p:sp>
        <p:nvSpPr>
          <p:cNvPr id="6" name="Rektangel 5"/>
          <p:cNvSpPr/>
          <p:nvPr/>
        </p:nvSpPr>
        <p:spPr>
          <a:xfrm>
            <a:off x="404634" y="764705"/>
            <a:ext cx="5177050" cy="1200329"/>
          </a:xfrm>
          <a:prstGeom prst="rect">
            <a:avLst/>
          </a:prstGeom>
        </p:spPr>
        <p:txBody>
          <a:bodyPr wrap="square">
            <a:spAutoFit/>
          </a:bodyPr>
          <a:lstStyle/>
          <a:p>
            <a:r>
              <a:rPr lang="en-GB" sz="2400" i="1" dirty="0">
                <a:solidFill>
                  <a:srgbClr val="1C7FBD"/>
                </a:solidFill>
                <a:latin typeface="Arial Narrow" pitchFamily="34" charset="0"/>
              </a:rPr>
              <a:t>Have you had an employee review during the last 24 months?</a:t>
            </a:r>
          </a:p>
          <a:p>
            <a:r>
              <a:rPr lang="en-GB" sz="2400" dirty="0">
                <a:solidFill>
                  <a:srgbClr val="1C7FBD"/>
                </a:solidFill>
                <a:latin typeface="Arial Narrow" pitchFamily="34" charset="0"/>
              </a:rPr>
              <a:t>Percent replying «yes»</a:t>
            </a:r>
          </a:p>
        </p:txBody>
      </p:sp>
      <p:sp>
        <p:nvSpPr>
          <p:cNvPr id="3" name="TekstSylinder 2"/>
          <p:cNvSpPr txBox="1"/>
          <p:nvPr/>
        </p:nvSpPr>
        <p:spPr>
          <a:xfrm>
            <a:off x="6221795" y="922982"/>
            <a:ext cx="5625063" cy="830997"/>
          </a:xfrm>
          <a:prstGeom prst="rect">
            <a:avLst/>
          </a:prstGeom>
          <a:noFill/>
        </p:spPr>
        <p:txBody>
          <a:bodyPr wrap="square" rtlCol="0">
            <a:spAutoFit/>
          </a:bodyPr>
          <a:lstStyle/>
          <a:p>
            <a:r>
              <a:rPr lang="en-GB" sz="2400" dirty="0">
                <a:solidFill>
                  <a:srgbClr val="1C7FBD"/>
                </a:solidFill>
                <a:latin typeface="Arial Narrow" panose="020B0606020202030204" pitchFamily="34" charset="0"/>
              </a:rPr>
              <a:t>Mean experienced utility value of the employee review</a:t>
            </a:r>
          </a:p>
        </p:txBody>
      </p:sp>
      <p:sp>
        <p:nvSpPr>
          <p:cNvPr id="8" name="TekstSylinder 7"/>
          <p:cNvSpPr txBox="1"/>
          <p:nvPr/>
        </p:nvSpPr>
        <p:spPr>
          <a:xfrm>
            <a:off x="9624393" y="2060849"/>
            <a:ext cx="976495" cy="307777"/>
          </a:xfrm>
          <a:prstGeom prst="rect">
            <a:avLst/>
          </a:prstGeom>
          <a:solidFill>
            <a:schemeClr val="bg1"/>
          </a:solidFill>
        </p:spPr>
        <p:txBody>
          <a:bodyPr wrap="square" rtlCol="0">
            <a:spAutoFit/>
          </a:bodyPr>
          <a:lstStyle/>
          <a:p>
            <a:endParaRPr lang="nb-NO" sz="1400" dirty="0">
              <a:solidFill>
                <a:prstClr val="black"/>
              </a:solidFill>
              <a:latin typeface="Calibri"/>
            </a:endParaRPr>
          </a:p>
        </p:txBody>
      </p:sp>
      <p:pic>
        <p:nvPicPr>
          <p:cNvPr id="10" name="Bilde 9"/>
          <p:cNvPicPr>
            <a:picLocks noChangeAspect="1"/>
          </p:cNvPicPr>
          <p:nvPr/>
        </p:nvPicPr>
        <p:blipFill>
          <a:blip r:embed="rId3"/>
          <a:stretch>
            <a:fillRect/>
          </a:stretch>
        </p:blipFill>
        <p:spPr>
          <a:xfrm>
            <a:off x="378955" y="1961481"/>
            <a:ext cx="5595125" cy="4855276"/>
          </a:xfrm>
          <a:prstGeom prst="rect">
            <a:avLst/>
          </a:prstGeom>
        </p:spPr>
      </p:pic>
      <p:pic>
        <p:nvPicPr>
          <p:cNvPr id="11" name="Bilde 10"/>
          <p:cNvPicPr>
            <a:picLocks noChangeAspect="1"/>
          </p:cNvPicPr>
          <p:nvPr/>
        </p:nvPicPr>
        <p:blipFill>
          <a:blip r:embed="rId4"/>
          <a:stretch>
            <a:fillRect/>
          </a:stretch>
        </p:blipFill>
        <p:spPr>
          <a:xfrm>
            <a:off x="6303658" y="1946241"/>
            <a:ext cx="5248261" cy="4855276"/>
          </a:xfrm>
          <a:prstGeom prst="rect">
            <a:avLst/>
          </a:prstGeom>
        </p:spPr>
      </p:pic>
    </p:spTree>
    <p:extLst>
      <p:ext uri="{BB962C8B-B14F-4D97-AF65-F5344CB8AC3E}">
        <p14:creationId xmlns:p14="http://schemas.microsoft.com/office/powerpoint/2010/main" val="215108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1097280" y="210706"/>
            <a:ext cx="10500360" cy="1200329"/>
          </a:xfrm>
          <a:prstGeom prst="rect">
            <a:avLst/>
          </a:prstGeom>
          <a:noFill/>
        </p:spPr>
        <p:txBody>
          <a:bodyPr wrap="square" rtlCol="0">
            <a:spAutoFit/>
          </a:bodyPr>
          <a:lstStyle/>
          <a:p>
            <a:r>
              <a:rPr lang="en-GB" sz="3600" b="1" dirty="0">
                <a:solidFill>
                  <a:srgbClr val="0066CC"/>
                </a:solidFill>
                <a:latin typeface="Arial" panose="020B0604020202020204" pitchFamily="34" charset="0"/>
                <a:cs typeface="Arial" panose="020B0604020202020204" pitchFamily="34" charset="0"/>
              </a:rPr>
              <a:t>Mean of experienced influence from work </a:t>
            </a:r>
            <a:endParaRPr lang="en-GB" sz="3600" b="1" dirty="0" smtClean="0">
              <a:solidFill>
                <a:srgbClr val="0066CC"/>
              </a:solidFill>
              <a:latin typeface="Arial" panose="020B0604020202020204" pitchFamily="34" charset="0"/>
              <a:cs typeface="Arial" panose="020B0604020202020204" pitchFamily="34" charset="0"/>
            </a:endParaRPr>
          </a:p>
          <a:p>
            <a:r>
              <a:rPr lang="en-GB" sz="3600" b="1" dirty="0" smtClean="0">
                <a:solidFill>
                  <a:srgbClr val="0066CC"/>
                </a:solidFill>
                <a:latin typeface="Arial" panose="020B0604020202020204" pitchFamily="34" charset="0"/>
                <a:cs typeface="Arial" panose="020B0604020202020204" pitchFamily="34" charset="0"/>
              </a:rPr>
              <a:t>on </a:t>
            </a:r>
            <a:r>
              <a:rPr lang="en-GB" sz="3600" b="1" dirty="0">
                <a:solidFill>
                  <a:srgbClr val="0066CC"/>
                </a:solidFill>
                <a:latin typeface="Arial" panose="020B0604020202020204" pitchFamily="34" charset="0"/>
                <a:cs typeface="Arial" panose="020B0604020202020204" pitchFamily="34" charset="0"/>
              </a:rPr>
              <a:t>own health:</a:t>
            </a:r>
          </a:p>
        </p:txBody>
      </p:sp>
      <p:sp>
        <p:nvSpPr>
          <p:cNvPr id="4" name="TekstSylinder 3"/>
          <p:cNvSpPr txBox="1"/>
          <p:nvPr/>
        </p:nvSpPr>
        <p:spPr>
          <a:xfrm>
            <a:off x="7392144" y="980728"/>
            <a:ext cx="2520280" cy="338554"/>
          </a:xfrm>
          <a:prstGeom prst="rect">
            <a:avLst/>
          </a:prstGeom>
          <a:solidFill>
            <a:schemeClr val="bg1"/>
          </a:solidFill>
        </p:spPr>
        <p:txBody>
          <a:bodyPr wrap="square" rtlCol="0">
            <a:spAutoFit/>
          </a:bodyPr>
          <a:lstStyle/>
          <a:p>
            <a:endParaRPr lang="nb-NO" sz="1600" dirty="0">
              <a:solidFill>
                <a:prstClr val="black"/>
              </a:solidFill>
              <a:latin typeface="Calibri"/>
            </a:endParaRPr>
          </a:p>
        </p:txBody>
      </p:sp>
      <p:pic>
        <p:nvPicPr>
          <p:cNvPr id="2" name="Bilde 1"/>
          <p:cNvPicPr>
            <a:picLocks noChangeAspect="1"/>
          </p:cNvPicPr>
          <p:nvPr/>
        </p:nvPicPr>
        <p:blipFill>
          <a:blip r:embed="rId3"/>
          <a:stretch>
            <a:fillRect/>
          </a:stretch>
        </p:blipFill>
        <p:spPr>
          <a:xfrm>
            <a:off x="2029717" y="1346488"/>
            <a:ext cx="8269725" cy="5450690"/>
          </a:xfrm>
          <a:prstGeom prst="rect">
            <a:avLst/>
          </a:prstGeom>
        </p:spPr>
      </p:pic>
    </p:spTree>
    <p:extLst>
      <p:ext uri="{BB962C8B-B14F-4D97-AF65-F5344CB8AC3E}">
        <p14:creationId xmlns:p14="http://schemas.microsoft.com/office/powerpoint/2010/main" val="322837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83390" y="118566"/>
            <a:ext cx="5251622" cy="452432"/>
          </a:xfrm>
          <a:prstGeom prst="rect">
            <a:avLst/>
          </a:prstGeom>
          <a:solidFill>
            <a:schemeClr val="bg1"/>
          </a:solidFill>
        </p:spPr>
        <p:txBody>
          <a:bodyPr wrap="square" rtlCol="0">
            <a:spAutoFit/>
          </a:bodyPr>
          <a:lstStyle/>
          <a:p>
            <a:r>
              <a:rPr lang="en-US" sz="2600" dirty="0" smtClean="0">
                <a:solidFill>
                  <a:srgbClr val="0070C0"/>
                </a:solidFill>
                <a:latin typeface="Arial" panose="020B0604020202020204" pitchFamily="34" charset="0"/>
                <a:cs typeface="Arial" panose="020B0604020202020204" pitchFamily="34" charset="0"/>
              </a:rPr>
              <a:t>The </a:t>
            </a:r>
            <a:r>
              <a:rPr lang="en-US" sz="2600" dirty="0">
                <a:solidFill>
                  <a:srgbClr val="0070C0"/>
                </a:solidFill>
                <a:latin typeface="Arial" panose="020B0604020202020204" pitchFamily="34" charset="0"/>
                <a:cs typeface="Arial" panose="020B0604020202020204" pitchFamily="34" charset="0"/>
              </a:rPr>
              <a:t>unit's response to the survey</a:t>
            </a:r>
            <a:endParaRPr lang="nb-NO" sz="2600" dirty="0">
              <a:solidFill>
                <a:srgbClr val="0070C0"/>
              </a:solidFill>
              <a:latin typeface="Arial" panose="020B0604020202020204" pitchFamily="34" charset="0"/>
              <a:cs typeface="Arial" panose="020B0604020202020204" pitchFamily="34" charset="0"/>
            </a:endParaRPr>
          </a:p>
        </p:txBody>
      </p:sp>
      <p:sp>
        <p:nvSpPr>
          <p:cNvPr id="3" name="Rektangel 2"/>
          <p:cNvSpPr/>
          <p:nvPr/>
        </p:nvSpPr>
        <p:spPr>
          <a:xfrm>
            <a:off x="211182" y="741593"/>
            <a:ext cx="3418834" cy="2046714"/>
          </a:xfrm>
          <a:prstGeom prst="rect">
            <a:avLst/>
          </a:prstGeom>
          <a:solidFill>
            <a:srgbClr val="FDEADA">
              <a:alpha val="71765"/>
            </a:srgbClr>
          </a:solidFill>
        </p:spPr>
        <p:txBody>
          <a:bodyPr wrap="square" lIns="0" tIns="0" rIns="0" bIns="0">
            <a:spAutoFit/>
          </a:bodyPr>
          <a:lstStyle/>
          <a:p>
            <a:pPr>
              <a:spcAft>
                <a:spcPts val="600"/>
              </a:spcAft>
            </a:pPr>
            <a:r>
              <a:rPr lang="en-US" dirty="0">
                <a:solidFill>
                  <a:prstClr val="black"/>
                </a:solidFill>
                <a:latin typeface="Arial Narrow" panose="020B0606020202030204" pitchFamily="34" charset="0"/>
              </a:rPr>
              <a:t>28: Absence of </a:t>
            </a:r>
            <a:r>
              <a:rPr lang="en-US" dirty="0" err="1">
                <a:solidFill>
                  <a:prstClr val="black"/>
                </a:solidFill>
                <a:latin typeface="Arial Narrow" panose="020B0606020202030204" pitchFamily="34" charset="0"/>
              </a:rPr>
              <a:t>workaholism</a:t>
            </a:r>
            <a:endParaRPr lang="en-US" dirty="0">
              <a:solidFill>
                <a:prstClr val="black"/>
              </a:solidFill>
              <a:latin typeface="Arial Narrow" panose="020B0606020202030204" pitchFamily="34" charset="0"/>
            </a:endParaRPr>
          </a:p>
          <a:p>
            <a:pPr>
              <a:spcAft>
                <a:spcPts val="600"/>
              </a:spcAft>
            </a:pPr>
            <a:r>
              <a:rPr lang="en-US" dirty="0">
                <a:solidFill>
                  <a:prstClr val="black"/>
                </a:solidFill>
                <a:latin typeface="Arial Narrow" panose="020B0606020202030204" pitchFamily="34" charset="0"/>
              </a:rPr>
              <a:t>27: Commitment </a:t>
            </a:r>
          </a:p>
          <a:p>
            <a:pPr>
              <a:spcAft>
                <a:spcPts val="600"/>
              </a:spcAft>
            </a:pPr>
            <a:r>
              <a:rPr lang="en-US" dirty="0">
                <a:solidFill>
                  <a:prstClr val="black"/>
                </a:solidFill>
                <a:latin typeface="Arial Narrow" panose="020B0606020202030204" pitchFamily="34" charset="0"/>
              </a:rPr>
              <a:t>26: Absence of Work-family-conflict</a:t>
            </a:r>
          </a:p>
          <a:p>
            <a:pPr>
              <a:spcAft>
                <a:spcPts val="600"/>
              </a:spcAft>
            </a:pPr>
            <a:r>
              <a:rPr lang="en-US" dirty="0">
                <a:solidFill>
                  <a:prstClr val="black"/>
                </a:solidFill>
                <a:latin typeface="Arial Narrow" panose="020B0606020202030204" pitchFamily="34" charset="0"/>
              </a:rPr>
              <a:t>25: Work-home-facilitation</a:t>
            </a:r>
          </a:p>
          <a:p>
            <a:pPr>
              <a:spcAft>
                <a:spcPts val="600"/>
              </a:spcAft>
            </a:pPr>
            <a:r>
              <a:rPr lang="en-US" dirty="0" smtClean="0">
                <a:solidFill>
                  <a:prstClr val="black"/>
                </a:solidFill>
                <a:latin typeface="Arial Narrow" panose="020B0606020202030204" pitchFamily="34" charset="0"/>
              </a:rPr>
              <a:t>24</a:t>
            </a:r>
            <a:r>
              <a:rPr lang="en-US" dirty="0">
                <a:solidFill>
                  <a:prstClr val="black"/>
                </a:solidFill>
                <a:latin typeface="Arial Narrow" panose="020B0606020202030204" pitchFamily="34" charset="0"/>
              </a:rPr>
              <a:t>: Engagement</a:t>
            </a:r>
          </a:p>
          <a:p>
            <a:pPr>
              <a:spcAft>
                <a:spcPts val="600"/>
              </a:spcAft>
            </a:pPr>
            <a:r>
              <a:rPr lang="en-US" dirty="0" smtClean="0">
                <a:solidFill>
                  <a:prstClr val="black"/>
                </a:solidFill>
                <a:latin typeface="Arial Narrow" panose="020B0606020202030204" pitchFamily="34" charset="0"/>
              </a:rPr>
              <a:t>23</a:t>
            </a:r>
            <a:r>
              <a:rPr lang="en-US" dirty="0">
                <a:solidFill>
                  <a:prstClr val="black"/>
                </a:solidFill>
                <a:latin typeface="Arial Narrow" panose="020B0606020202030204" pitchFamily="34" charset="0"/>
              </a:rPr>
              <a:t>: Meaning of </a:t>
            </a:r>
            <a:r>
              <a:rPr lang="en-US" dirty="0" smtClean="0">
                <a:solidFill>
                  <a:prstClr val="black"/>
                </a:solidFill>
                <a:latin typeface="Arial Narrow" panose="020B0606020202030204" pitchFamily="34" charset="0"/>
              </a:rPr>
              <a:t>work</a:t>
            </a:r>
            <a:endParaRPr lang="en-US" dirty="0">
              <a:solidFill>
                <a:prstClr val="black"/>
              </a:solidFill>
              <a:latin typeface="Arial Narrow" panose="020B0606020202030204" pitchFamily="34" charset="0"/>
            </a:endParaRPr>
          </a:p>
        </p:txBody>
      </p:sp>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86110" y="419008"/>
            <a:ext cx="3068202"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52128" y="392463"/>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24148" y="2350025"/>
            <a:ext cx="3270896" cy="290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83190" y="3603850"/>
            <a:ext cx="4340225"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4151785" y="548680"/>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7" name="TekstSylinder 6"/>
          <p:cNvSpPr txBox="1"/>
          <p:nvPr/>
        </p:nvSpPr>
        <p:spPr>
          <a:xfrm>
            <a:off x="2135561" y="1340768"/>
            <a:ext cx="184731" cy="369332"/>
          </a:xfrm>
          <a:prstGeom prst="rect">
            <a:avLst/>
          </a:prstGeom>
          <a:noFill/>
        </p:spPr>
        <p:txBody>
          <a:bodyPr wrap="none" rtlCol="0">
            <a:spAutoFit/>
          </a:bodyPr>
          <a:lstStyle/>
          <a:p>
            <a:endParaRPr lang="nb-NO" dirty="0">
              <a:solidFill>
                <a:prstClr val="black"/>
              </a:solidFill>
              <a:latin typeface="Calibri"/>
            </a:endParaRPr>
          </a:p>
        </p:txBody>
      </p:sp>
      <p:sp>
        <p:nvSpPr>
          <p:cNvPr id="8" name="TekstSylinder 7"/>
          <p:cNvSpPr txBox="1"/>
          <p:nvPr/>
        </p:nvSpPr>
        <p:spPr>
          <a:xfrm>
            <a:off x="9204051" y="135926"/>
            <a:ext cx="2870312" cy="2046714"/>
          </a:xfrm>
          <a:prstGeom prst="rect">
            <a:avLst/>
          </a:prstGeom>
          <a:solidFill>
            <a:srgbClr val="EBF1DE">
              <a:alpha val="71765"/>
            </a:srgbClr>
          </a:solidFill>
        </p:spPr>
        <p:txBody>
          <a:bodyPr wrap="square" lIns="0" tIns="0" rIns="0" bIns="0" rtlCol="0">
            <a:spAutoFit/>
          </a:bodyPr>
          <a:lstStyle/>
          <a:p>
            <a:pPr>
              <a:spcAft>
                <a:spcPts val="600"/>
              </a:spcAft>
            </a:pPr>
            <a:r>
              <a:rPr lang="en-US" dirty="0">
                <a:solidFill>
                  <a:prstClr val="black"/>
                </a:solidFill>
                <a:latin typeface="Arial Narrow" panose="020B0606020202030204" pitchFamily="34" charset="0"/>
              </a:rPr>
              <a:t>1: Job autonomy</a:t>
            </a:r>
          </a:p>
          <a:p>
            <a:pPr>
              <a:spcAft>
                <a:spcPts val="600"/>
              </a:spcAft>
            </a:pPr>
            <a:r>
              <a:rPr lang="en-US" dirty="0">
                <a:solidFill>
                  <a:prstClr val="black"/>
                </a:solidFill>
                <a:latin typeface="Arial Narrow" panose="020B0606020202030204" pitchFamily="34" charset="0"/>
              </a:rPr>
              <a:t>2: Task completion ambiguity</a:t>
            </a:r>
          </a:p>
          <a:p>
            <a:pPr>
              <a:spcAft>
                <a:spcPts val="600"/>
              </a:spcAft>
            </a:pPr>
            <a:r>
              <a:rPr lang="en-US" dirty="0">
                <a:solidFill>
                  <a:prstClr val="black"/>
                </a:solidFill>
                <a:latin typeface="Arial Narrow" panose="020B0606020202030204" pitchFamily="34" charset="0"/>
              </a:rPr>
              <a:t>3: Empowering leadership </a:t>
            </a:r>
          </a:p>
          <a:p>
            <a:pPr>
              <a:spcAft>
                <a:spcPts val="600"/>
              </a:spcAft>
            </a:pPr>
            <a:r>
              <a:rPr lang="en-US" dirty="0">
                <a:solidFill>
                  <a:prstClr val="black"/>
                </a:solidFill>
                <a:latin typeface="Arial Narrow" panose="020B0606020202030204" pitchFamily="34" charset="0"/>
              </a:rPr>
              <a:t>4: Recognition</a:t>
            </a:r>
          </a:p>
          <a:p>
            <a:pPr>
              <a:spcAft>
                <a:spcPts val="600"/>
              </a:spcAft>
            </a:pPr>
            <a:r>
              <a:rPr lang="en-US" dirty="0">
                <a:solidFill>
                  <a:prstClr val="black"/>
                </a:solidFill>
                <a:latin typeface="Arial Narrow" panose="020B0606020202030204" pitchFamily="34" charset="0"/>
              </a:rPr>
              <a:t>5: Social support from supervisor</a:t>
            </a:r>
          </a:p>
          <a:p>
            <a:pPr>
              <a:spcAft>
                <a:spcPts val="600"/>
              </a:spcAft>
            </a:pPr>
            <a:r>
              <a:rPr lang="en-US" dirty="0">
                <a:solidFill>
                  <a:prstClr val="black"/>
                </a:solidFill>
                <a:latin typeface="Arial Narrow" panose="020B0606020202030204" pitchFamily="34" charset="0"/>
              </a:rPr>
              <a:t>6: Competency demands</a:t>
            </a:r>
          </a:p>
        </p:txBody>
      </p:sp>
      <p:sp>
        <p:nvSpPr>
          <p:cNvPr id="9" name="TekstSylinder 8"/>
          <p:cNvSpPr txBox="1"/>
          <p:nvPr/>
        </p:nvSpPr>
        <p:spPr>
          <a:xfrm>
            <a:off x="9432698" y="2429300"/>
            <a:ext cx="2629545" cy="1615827"/>
          </a:xfrm>
          <a:prstGeom prst="rect">
            <a:avLst/>
          </a:prstGeom>
          <a:solidFill>
            <a:srgbClr val="DCE6F2">
              <a:alpha val="71765"/>
            </a:srgbClr>
          </a:solidFill>
        </p:spPr>
        <p:txBody>
          <a:bodyPr wrap="square" lIns="0" tIns="0" rIns="0" bIns="0" rtlCol="0">
            <a:spAutoFit/>
          </a:bodyPr>
          <a:lstStyle/>
          <a:p>
            <a:pPr>
              <a:spcAft>
                <a:spcPts val="600"/>
              </a:spcAft>
            </a:pPr>
            <a:r>
              <a:rPr lang="en-US" dirty="0">
                <a:solidFill>
                  <a:prstClr val="black"/>
                </a:solidFill>
                <a:latin typeface="Arial Narrow" panose="020B0606020202030204" pitchFamily="34" charset="0"/>
              </a:rPr>
              <a:t>7: Cohesion in work teams</a:t>
            </a:r>
          </a:p>
          <a:p>
            <a:pPr>
              <a:spcAft>
                <a:spcPts val="600"/>
              </a:spcAft>
            </a:pPr>
            <a:r>
              <a:rPr lang="en-US" dirty="0">
                <a:solidFill>
                  <a:prstClr val="black"/>
                </a:solidFill>
                <a:latin typeface="Arial Narrow" panose="020B0606020202030204" pitchFamily="34" charset="0"/>
              </a:rPr>
              <a:t>8: Social community at work</a:t>
            </a:r>
          </a:p>
          <a:p>
            <a:pPr>
              <a:spcAft>
                <a:spcPts val="600"/>
              </a:spcAft>
            </a:pPr>
            <a:r>
              <a:rPr lang="en-US" dirty="0">
                <a:solidFill>
                  <a:prstClr val="black"/>
                </a:solidFill>
                <a:latin typeface="Arial Narrow" panose="020B0606020202030204" pitchFamily="34" charset="0"/>
              </a:rPr>
              <a:t>9: Inclusiveness/ social responsibility</a:t>
            </a:r>
          </a:p>
          <a:p>
            <a:pPr>
              <a:spcAft>
                <a:spcPts val="600"/>
              </a:spcAft>
            </a:pPr>
            <a:r>
              <a:rPr lang="en-US" dirty="0">
                <a:solidFill>
                  <a:prstClr val="black"/>
                </a:solidFill>
                <a:latin typeface="Arial Narrow" panose="020B0606020202030204" pitchFamily="34" charset="0"/>
              </a:rPr>
              <a:t>10: Social climate</a:t>
            </a:r>
          </a:p>
        </p:txBody>
      </p:sp>
      <p:sp>
        <p:nvSpPr>
          <p:cNvPr id="10" name="TekstSylinder 9"/>
          <p:cNvSpPr txBox="1"/>
          <p:nvPr/>
        </p:nvSpPr>
        <p:spPr>
          <a:xfrm>
            <a:off x="9104646" y="4340184"/>
            <a:ext cx="2971648" cy="2400657"/>
          </a:xfrm>
          <a:prstGeom prst="rect">
            <a:avLst/>
          </a:prstGeom>
          <a:solidFill>
            <a:srgbClr val="DDD9C3">
              <a:alpha val="71765"/>
            </a:srgbClr>
          </a:solidFill>
        </p:spPr>
        <p:txBody>
          <a:bodyPr wrap="square" lIns="0" tIns="0" rIns="0" bIns="0" rtlCol="0">
            <a:spAutoFit/>
          </a:bodyPr>
          <a:lstStyle/>
          <a:p>
            <a:pPr>
              <a:spcAft>
                <a:spcPts val="600"/>
              </a:spcAft>
            </a:pPr>
            <a:r>
              <a:rPr lang="en-US" dirty="0">
                <a:solidFill>
                  <a:prstClr val="black"/>
                </a:solidFill>
                <a:latin typeface="Arial Narrow" panose="020B0606020202030204" pitchFamily="34" charset="0"/>
              </a:rPr>
              <a:t>11: Goal clarity</a:t>
            </a:r>
          </a:p>
          <a:p>
            <a:pPr>
              <a:spcAft>
                <a:spcPts val="600"/>
              </a:spcAft>
            </a:pPr>
            <a:r>
              <a:rPr lang="en-US" dirty="0">
                <a:solidFill>
                  <a:prstClr val="black"/>
                </a:solidFill>
                <a:latin typeface="Arial Narrow" panose="020B0606020202030204" pitchFamily="34" charset="0"/>
              </a:rPr>
              <a:t>12: Innovation</a:t>
            </a:r>
          </a:p>
          <a:p>
            <a:pPr>
              <a:spcAft>
                <a:spcPts val="600"/>
              </a:spcAft>
            </a:pPr>
            <a:r>
              <a:rPr lang="en-US" dirty="0">
                <a:solidFill>
                  <a:prstClr val="black"/>
                </a:solidFill>
                <a:latin typeface="Arial Narrow" panose="020B0606020202030204" pitchFamily="34" charset="0"/>
              </a:rPr>
              <a:t>13: Support research/teaching</a:t>
            </a:r>
          </a:p>
          <a:p>
            <a:pPr>
              <a:spcAft>
                <a:spcPts val="600"/>
              </a:spcAft>
            </a:pPr>
            <a:r>
              <a:rPr lang="en-US" dirty="0">
                <a:solidFill>
                  <a:prstClr val="black"/>
                </a:solidFill>
                <a:latin typeface="Arial Narrow" panose="020B0606020202030204" pitchFamily="34" charset="0"/>
              </a:rPr>
              <a:t>14: Fairness of the supervisor</a:t>
            </a:r>
          </a:p>
          <a:p>
            <a:pPr>
              <a:spcAft>
                <a:spcPts val="600"/>
              </a:spcAft>
            </a:pPr>
            <a:r>
              <a:rPr lang="en-US" dirty="0">
                <a:solidFill>
                  <a:prstClr val="black"/>
                </a:solidFill>
                <a:latin typeface="Arial Narrow" panose="020B0606020202030204" pitchFamily="34" charset="0"/>
              </a:rPr>
              <a:t>15: Trust/own management </a:t>
            </a:r>
          </a:p>
          <a:p>
            <a:pPr>
              <a:spcAft>
                <a:spcPts val="600"/>
              </a:spcAft>
            </a:pPr>
            <a:r>
              <a:rPr lang="en-US" dirty="0">
                <a:solidFill>
                  <a:prstClr val="black"/>
                </a:solidFill>
                <a:latin typeface="Arial Narrow" panose="020B0606020202030204" pitchFamily="34" charset="0"/>
              </a:rPr>
              <a:t>16: Reliability / own management </a:t>
            </a:r>
          </a:p>
          <a:p>
            <a:pPr>
              <a:spcAft>
                <a:spcPts val="600"/>
              </a:spcAft>
            </a:pPr>
            <a:r>
              <a:rPr lang="en-US" dirty="0">
                <a:solidFill>
                  <a:prstClr val="black"/>
                </a:solidFill>
                <a:latin typeface="Arial Narrow" panose="020B0606020202030204" pitchFamily="34" charset="0"/>
              </a:rPr>
              <a:t>17: Reliability / next </a:t>
            </a:r>
            <a:r>
              <a:rPr lang="en-US" dirty="0" err="1">
                <a:solidFill>
                  <a:prstClr val="black"/>
                </a:solidFill>
                <a:latin typeface="Arial Narrow" panose="020B0606020202030204" pitchFamily="34" charset="0"/>
              </a:rPr>
              <a:t>adm</a:t>
            </a:r>
            <a:r>
              <a:rPr lang="en-US" dirty="0">
                <a:solidFill>
                  <a:prstClr val="black"/>
                </a:solidFill>
                <a:latin typeface="Arial Narrow" panose="020B0606020202030204" pitchFamily="34" charset="0"/>
              </a:rPr>
              <a:t> level </a:t>
            </a:r>
          </a:p>
        </p:txBody>
      </p:sp>
      <p:sp>
        <p:nvSpPr>
          <p:cNvPr id="11" name="TekstSylinder 10"/>
          <p:cNvSpPr txBox="1"/>
          <p:nvPr/>
        </p:nvSpPr>
        <p:spPr>
          <a:xfrm>
            <a:off x="184288" y="4196864"/>
            <a:ext cx="2990597" cy="1692771"/>
          </a:xfrm>
          <a:prstGeom prst="rect">
            <a:avLst/>
          </a:prstGeom>
          <a:solidFill>
            <a:srgbClr val="F2DCDB"/>
          </a:solidFill>
        </p:spPr>
        <p:txBody>
          <a:bodyPr wrap="square" lIns="0" tIns="0" rIns="0" bIns="0" rtlCol="0">
            <a:spAutoFit/>
          </a:bodyPr>
          <a:lstStyle/>
          <a:p>
            <a:pPr>
              <a:spcAft>
                <a:spcPts val="600"/>
              </a:spcAft>
            </a:pPr>
            <a:r>
              <a:rPr lang="en-US" dirty="0">
                <a:solidFill>
                  <a:prstClr val="black"/>
                </a:solidFill>
                <a:latin typeface="Arial Narrow" panose="020B0606020202030204" pitchFamily="34" charset="0"/>
              </a:rPr>
              <a:t>22: Absence of role overload</a:t>
            </a:r>
          </a:p>
          <a:p>
            <a:pPr>
              <a:spcAft>
                <a:spcPts val="600"/>
              </a:spcAft>
            </a:pPr>
            <a:r>
              <a:rPr lang="en-US" dirty="0">
                <a:solidFill>
                  <a:prstClr val="black"/>
                </a:solidFill>
                <a:latin typeface="Arial Narrow" panose="020B0606020202030204" pitchFamily="34" charset="0"/>
              </a:rPr>
              <a:t>21: Absence of role conflicts</a:t>
            </a:r>
          </a:p>
          <a:p>
            <a:pPr>
              <a:spcAft>
                <a:spcPts val="600"/>
              </a:spcAft>
            </a:pPr>
            <a:r>
              <a:rPr lang="en-US" dirty="0">
                <a:solidFill>
                  <a:prstClr val="black"/>
                </a:solidFill>
                <a:latin typeface="Arial Narrow" panose="020B0606020202030204" pitchFamily="34" charset="0"/>
              </a:rPr>
              <a:t>20: Abs interpersonal conflicts</a:t>
            </a:r>
          </a:p>
          <a:p>
            <a:pPr>
              <a:spcAft>
                <a:spcPts val="600"/>
              </a:spcAft>
            </a:pPr>
            <a:r>
              <a:rPr lang="en-US" dirty="0" smtClean="0">
                <a:solidFill>
                  <a:prstClr val="black"/>
                </a:solidFill>
                <a:latin typeface="Arial Narrow" panose="020B0606020202030204" pitchFamily="34" charset="0"/>
              </a:rPr>
              <a:t>19</a:t>
            </a:r>
            <a:r>
              <a:rPr lang="en-US" dirty="0">
                <a:solidFill>
                  <a:prstClr val="black"/>
                </a:solidFill>
                <a:latin typeface="Arial Narrow" panose="020B0606020202030204" pitchFamily="34" charset="0"/>
              </a:rPr>
              <a:t>: Abs dysfunctional social support</a:t>
            </a:r>
          </a:p>
          <a:p>
            <a:pPr>
              <a:spcAft>
                <a:spcPts val="600"/>
              </a:spcAft>
            </a:pPr>
            <a:r>
              <a:rPr lang="en-US" dirty="0" smtClean="0">
                <a:solidFill>
                  <a:prstClr val="black"/>
                </a:solidFill>
                <a:latin typeface="Arial Narrow" panose="020B0606020202030204" pitchFamily="34" charset="0"/>
              </a:rPr>
              <a:t>18</a:t>
            </a:r>
            <a:r>
              <a:rPr lang="en-US" dirty="0">
                <a:solidFill>
                  <a:prstClr val="black"/>
                </a:solidFill>
                <a:latin typeface="Arial Narrow" panose="020B0606020202030204" pitchFamily="34" charset="0"/>
              </a:rPr>
              <a:t>: Absence illegitimate </a:t>
            </a:r>
            <a:r>
              <a:rPr lang="en-US" dirty="0" smtClean="0">
                <a:solidFill>
                  <a:prstClr val="black"/>
                </a:solidFill>
                <a:latin typeface="Arial Narrow" panose="020B0606020202030204" pitchFamily="34" charset="0"/>
              </a:rPr>
              <a:t>tasks</a:t>
            </a:r>
            <a:endParaRPr lang="en-US" dirty="0">
              <a:solidFill>
                <a:prstClr val="black"/>
              </a:solidFill>
              <a:latin typeface="Arial Narrow" panose="020B0606020202030204" pitchFamily="34" charset="0"/>
            </a:endParaRPr>
          </a:p>
        </p:txBody>
      </p:sp>
      <p:pic>
        <p:nvPicPr>
          <p:cNvPr id="2" name="Bilde 1"/>
          <p:cNvPicPr>
            <a:picLocks noChangeAspect="1"/>
          </p:cNvPicPr>
          <p:nvPr/>
        </p:nvPicPr>
        <p:blipFill>
          <a:blip r:embed="rId11"/>
          <a:stretch>
            <a:fillRect/>
          </a:stretch>
        </p:blipFill>
        <p:spPr>
          <a:xfrm>
            <a:off x="2829601" y="2945053"/>
            <a:ext cx="3216151" cy="3334295"/>
          </a:xfrm>
          <a:prstGeom prst="rect">
            <a:avLst/>
          </a:prstGeom>
        </p:spPr>
      </p:pic>
      <p:pic>
        <p:nvPicPr>
          <p:cNvPr id="4" name="Bilde 3"/>
          <p:cNvPicPr>
            <a:picLocks noChangeAspect="1"/>
          </p:cNvPicPr>
          <p:nvPr/>
        </p:nvPicPr>
        <p:blipFill rotWithShape="1">
          <a:blip r:embed="rId12"/>
          <a:srcRect r="432"/>
          <a:stretch/>
        </p:blipFill>
        <p:spPr>
          <a:xfrm>
            <a:off x="-1152583" y="-411480"/>
            <a:ext cx="10384627" cy="7638617"/>
          </a:xfrm>
          <a:prstGeom prst="rect">
            <a:avLst/>
          </a:prstGeom>
        </p:spPr>
      </p:pic>
    </p:spTree>
    <p:extLst>
      <p:ext uri="{BB962C8B-B14F-4D97-AF65-F5344CB8AC3E}">
        <p14:creationId xmlns:p14="http://schemas.microsoft.com/office/powerpoint/2010/main" val="1152456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Group </a:t>
            </a:r>
            <a:r>
              <a:rPr lang="nb-NO" sz="4000" b="1" dirty="0" err="1" smtClean="0">
                <a:solidFill>
                  <a:srgbClr val="0066CC"/>
                </a:solidFill>
                <a:latin typeface="Arial" panose="020B0604020202020204" pitchFamily="34" charset="0"/>
                <a:cs typeface="Arial" panose="020B0604020202020204" pitchFamily="34" charset="0"/>
              </a:rPr>
              <a:t>process</a:t>
            </a:r>
            <a:endParaRPr lang="nb-NO" sz="4000" b="1" dirty="0">
              <a:solidFill>
                <a:srgbClr val="0070C0"/>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838200" y="1891900"/>
            <a:ext cx="10515600" cy="4351338"/>
          </a:xfrm>
        </p:spPr>
        <p:txBody>
          <a:bodyPr>
            <a:normAutofit lnSpcReduction="10000"/>
          </a:bodyPr>
          <a:lstStyle/>
          <a:p>
            <a:pPr marL="0" indent="0">
              <a:buNone/>
            </a:pPr>
            <a:r>
              <a:rPr lang="nb-NO" sz="3600" dirty="0" err="1" smtClean="0">
                <a:solidFill>
                  <a:srgbClr val="1C7FBD"/>
                </a:solidFill>
                <a:latin typeface="Arial Narrow" panose="020B0606020202030204" pitchFamily="34" charset="0"/>
                <a:cs typeface="Arial" panose="020B0604020202020204" pitchFamily="34" charset="0"/>
              </a:rPr>
              <a:t>Dialogue</a:t>
            </a:r>
            <a:r>
              <a:rPr lang="nb-NO" sz="3600" dirty="0" smtClean="0">
                <a:solidFill>
                  <a:srgbClr val="1C7FBD"/>
                </a:solidFill>
                <a:latin typeface="Arial Narrow" panose="020B0606020202030204" pitchFamily="34" charset="0"/>
                <a:cs typeface="Arial" panose="020B0604020202020204" pitchFamily="34" charset="0"/>
              </a:rPr>
              <a:t> </a:t>
            </a:r>
          </a:p>
          <a:p>
            <a:r>
              <a:rPr lang="nb-NO" sz="3200" dirty="0" err="1" smtClean="0">
                <a:solidFill>
                  <a:srgbClr val="1C7FBD"/>
                </a:solidFill>
                <a:latin typeface="Arial Narrow" panose="020B0606020202030204" pitchFamily="34" charset="0"/>
                <a:cs typeface="Arial" panose="020B0604020202020204" pitchFamily="34" charset="0"/>
              </a:rPr>
              <a:t>Nothing</a:t>
            </a:r>
            <a:r>
              <a:rPr lang="nb-NO" sz="3200" dirty="0" smtClean="0">
                <a:solidFill>
                  <a:srgbClr val="1C7FBD"/>
                </a:solidFill>
                <a:latin typeface="Arial Narrow" panose="020B0606020202030204" pitchFamily="34" charset="0"/>
                <a:cs typeface="Arial" panose="020B0604020202020204" pitchFamily="34" charset="0"/>
              </a:rPr>
              <a:t> is right or </a:t>
            </a:r>
            <a:r>
              <a:rPr lang="nb-NO" sz="3200" dirty="0" err="1" smtClean="0">
                <a:solidFill>
                  <a:srgbClr val="1C7FBD"/>
                </a:solidFill>
                <a:latin typeface="Arial Narrow" panose="020B0606020202030204" pitchFamily="34" charset="0"/>
                <a:cs typeface="Arial" panose="020B0604020202020204" pitchFamily="34" charset="0"/>
              </a:rPr>
              <a:t>wrong</a:t>
            </a:r>
            <a:endParaRPr lang="nb-NO" sz="3200" dirty="0" smtClean="0">
              <a:solidFill>
                <a:srgbClr val="1C7FBD"/>
              </a:solidFill>
              <a:latin typeface="Arial Narrow" panose="020B0606020202030204" pitchFamily="34" charset="0"/>
              <a:cs typeface="Arial" panose="020B0604020202020204" pitchFamily="34" charset="0"/>
            </a:endParaRPr>
          </a:p>
          <a:p>
            <a:r>
              <a:rPr lang="nb-NO" sz="3200" dirty="0" err="1" smtClean="0">
                <a:solidFill>
                  <a:srgbClr val="1C7FBD"/>
                </a:solidFill>
                <a:latin typeface="Arial Narrow" panose="020B0606020202030204" pitchFamily="34" charset="0"/>
                <a:cs typeface="Arial" panose="020B0604020202020204" pitchFamily="34" charset="0"/>
              </a:rPr>
              <a:t>Explore</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each</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others</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perspectives</a:t>
            </a:r>
            <a:r>
              <a:rPr lang="nb-NO" sz="3200" dirty="0" smtClean="0">
                <a:solidFill>
                  <a:srgbClr val="1C7FBD"/>
                </a:solidFill>
                <a:latin typeface="Arial Narrow" panose="020B0606020202030204" pitchFamily="34" charset="0"/>
                <a:cs typeface="Arial" panose="020B0604020202020204" pitchFamily="34" charset="0"/>
              </a:rPr>
              <a:t> and </a:t>
            </a:r>
            <a:r>
              <a:rPr lang="nb-NO" sz="3200" dirty="0" err="1" smtClean="0">
                <a:solidFill>
                  <a:srgbClr val="1C7FBD"/>
                </a:solidFill>
                <a:latin typeface="Arial Narrow" panose="020B0606020202030204" pitchFamily="34" charset="0"/>
                <a:cs typeface="Arial" panose="020B0604020202020204" pitchFamily="34" charset="0"/>
              </a:rPr>
              <a:t>standpoint</a:t>
            </a:r>
            <a:endParaRPr lang="nb-NO" sz="3200" dirty="0" smtClean="0">
              <a:solidFill>
                <a:srgbClr val="1C7FBD"/>
              </a:solidFill>
              <a:latin typeface="Arial Narrow" panose="020B0606020202030204" pitchFamily="34" charset="0"/>
              <a:cs typeface="Arial" panose="020B0604020202020204" pitchFamily="34" charset="0"/>
            </a:endParaRPr>
          </a:p>
          <a:p>
            <a:r>
              <a:rPr lang="nb-NO" sz="3200" dirty="0" err="1" smtClean="0">
                <a:solidFill>
                  <a:srgbClr val="1C7FBD"/>
                </a:solidFill>
                <a:latin typeface="Arial Narrow" panose="020B0606020202030204" pitchFamily="34" charset="0"/>
                <a:cs typeface="Arial" panose="020B0604020202020204" pitchFamily="34" charset="0"/>
              </a:rPr>
              <a:t>Obtain</a:t>
            </a:r>
            <a:r>
              <a:rPr lang="nb-NO" sz="3200" dirty="0" smtClean="0">
                <a:solidFill>
                  <a:srgbClr val="1C7FBD"/>
                </a:solidFill>
                <a:latin typeface="Arial Narrow" panose="020B0606020202030204" pitchFamily="34" charset="0"/>
                <a:cs typeface="Arial" panose="020B0604020202020204" pitchFamily="34" charset="0"/>
              </a:rPr>
              <a:t> a </a:t>
            </a:r>
            <a:r>
              <a:rPr lang="nb-NO" sz="3200" dirty="0" err="1" smtClean="0">
                <a:solidFill>
                  <a:srgbClr val="1C7FBD"/>
                </a:solidFill>
                <a:latin typeface="Arial Narrow" panose="020B0606020202030204" pitchFamily="34" charset="0"/>
                <a:cs typeface="Arial" panose="020B0604020202020204" pitchFamily="34" charset="0"/>
              </a:rPr>
              <a:t>common</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understanding</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of</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what</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you</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want</a:t>
            </a:r>
            <a:r>
              <a:rPr lang="nb-NO" sz="3200" dirty="0" smtClean="0">
                <a:solidFill>
                  <a:srgbClr val="1C7FBD"/>
                </a:solidFill>
                <a:latin typeface="Arial Narrow" panose="020B0606020202030204" pitchFamily="34" charset="0"/>
                <a:cs typeface="Arial" panose="020B0604020202020204" pitchFamily="34" charset="0"/>
              </a:rPr>
              <a:t> to </a:t>
            </a:r>
            <a:r>
              <a:rPr lang="nb-NO" sz="3200" dirty="0" err="1" smtClean="0">
                <a:solidFill>
                  <a:srgbClr val="1C7FBD"/>
                </a:solidFill>
                <a:latin typeface="Arial Narrow" panose="020B0606020202030204" pitchFamily="34" charset="0"/>
                <a:cs typeface="Arial" panose="020B0604020202020204" pitchFamily="34" charset="0"/>
              </a:rPr>
              <a:t>achieve</a:t>
            </a:r>
            <a:endParaRPr lang="nb-NO" dirty="0">
              <a:solidFill>
                <a:srgbClr val="1C7FBD"/>
              </a:solidFill>
              <a:latin typeface="Arial Narrow" panose="020B0606020202030204" pitchFamily="34" charset="0"/>
              <a:cs typeface="Arial" panose="020B0604020202020204" pitchFamily="34" charset="0"/>
            </a:endParaRPr>
          </a:p>
          <a:p>
            <a:pPr marL="0" indent="0">
              <a:buNone/>
            </a:pPr>
            <a:endParaRPr lang="nb-NO" dirty="0">
              <a:solidFill>
                <a:srgbClr val="1C7FBD"/>
              </a:solidFill>
              <a:latin typeface="Arial Narrow" panose="020B0606020202030204" pitchFamily="34" charset="0"/>
              <a:cs typeface="Arial" panose="020B0604020202020204" pitchFamily="34" charset="0"/>
            </a:endParaRPr>
          </a:p>
          <a:p>
            <a:pPr marL="0" indent="0">
              <a:buNone/>
            </a:pPr>
            <a:r>
              <a:rPr lang="nb-NO" sz="3600" dirty="0" err="1" smtClean="0">
                <a:solidFill>
                  <a:srgbClr val="1C7FBD"/>
                </a:solidFill>
                <a:latin typeface="Arial Narrow" panose="020B0606020202030204" pitchFamily="34" charset="0"/>
                <a:cs typeface="Arial" panose="020B0604020202020204" pitchFamily="34" charset="0"/>
              </a:rPr>
              <a:t>Local</a:t>
            </a:r>
            <a:r>
              <a:rPr lang="nb-NO" sz="3600" dirty="0" smtClean="0">
                <a:solidFill>
                  <a:srgbClr val="1C7FBD"/>
                </a:solidFill>
                <a:latin typeface="Arial Narrow" panose="020B0606020202030204" pitchFamily="34" charset="0"/>
                <a:cs typeface="Arial" panose="020B0604020202020204" pitchFamily="34" charset="0"/>
              </a:rPr>
              <a:t> </a:t>
            </a:r>
            <a:r>
              <a:rPr lang="nb-NO" sz="3600" dirty="0" err="1" smtClean="0">
                <a:solidFill>
                  <a:srgbClr val="1C7FBD"/>
                </a:solidFill>
                <a:latin typeface="Arial Narrow" panose="020B0606020202030204" pitchFamily="34" charset="0"/>
                <a:cs typeface="Arial" panose="020B0604020202020204" pitchFamily="34" charset="0"/>
              </a:rPr>
              <a:t>focus</a:t>
            </a:r>
            <a:endParaRPr lang="nb-NO" sz="3600" dirty="0" smtClean="0">
              <a:solidFill>
                <a:srgbClr val="1C7FBD"/>
              </a:solidFill>
              <a:latin typeface="Arial Narrow" panose="020B0606020202030204" pitchFamily="34" charset="0"/>
              <a:cs typeface="Arial" panose="020B0604020202020204" pitchFamily="34" charset="0"/>
            </a:endParaRPr>
          </a:p>
          <a:p>
            <a:r>
              <a:rPr lang="nb-NO" sz="3200" dirty="0" err="1" smtClean="0">
                <a:solidFill>
                  <a:srgbClr val="1C7FBD"/>
                </a:solidFill>
                <a:latin typeface="Arial Narrow" panose="020B0606020202030204" pitchFamily="34" charset="0"/>
                <a:cs typeface="Arial" panose="020B0604020202020204" pitchFamily="34" charset="0"/>
              </a:rPr>
              <a:t>Concentrate</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on</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the</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things</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you</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can</a:t>
            </a:r>
            <a:r>
              <a:rPr lang="nb-NO" sz="3200" dirty="0" smtClean="0">
                <a:solidFill>
                  <a:srgbClr val="1C7FBD"/>
                </a:solidFill>
                <a:latin typeface="Arial Narrow" panose="020B0606020202030204" pitchFamily="34" charset="0"/>
                <a:cs typeface="Arial" panose="020B0604020202020204" pitchFamily="34" charset="0"/>
              </a:rPr>
              <a:t> do </a:t>
            </a:r>
            <a:r>
              <a:rPr lang="nb-NO" sz="3200" dirty="0" err="1" smtClean="0">
                <a:solidFill>
                  <a:srgbClr val="1C7FBD"/>
                </a:solidFill>
                <a:latin typeface="Arial Narrow" panose="020B0606020202030204" pitchFamily="34" charset="0"/>
                <a:cs typeface="Arial" panose="020B0604020202020204" pitchFamily="34" charset="0"/>
              </a:rPr>
              <a:t>something</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about</a:t>
            </a:r>
            <a:endParaRPr lang="nb-NO" sz="3200" dirty="0" smtClean="0">
              <a:solidFill>
                <a:srgbClr val="1C7FBD"/>
              </a:solidFill>
              <a:latin typeface="Arial Narrow" panose="020B0606020202030204" pitchFamily="34" charset="0"/>
              <a:cs typeface="Arial" panose="020B0604020202020204" pitchFamily="34" charset="0"/>
            </a:endParaRPr>
          </a:p>
          <a:p>
            <a:r>
              <a:rPr lang="nb-NO" sz="3200" dirty="0" smtClean="0">
                <a:solidFill>
                  <a:srgbClr val="1C7FBD"/>
                </a:solidFill>
                <a:latin typeface="Arial Narrow" panose="020B0606020202030204" pitchFamily="34" charset="0"/>
                <a:cs typeface="Arial" panose="020B0604020202020204" pitchFamily="34" charset="0"/>
              </a:rPr>
              <a:t>The unit manager </a:t>
            </a:r>
            <a:r>
              <a:rPr lang="nb-NO" sz="3200" dirty="0" err="1" smtClean="0">
                <a:solidFill>
                  <a:srgbClr val="1C7FBD"/>
                </a:solidFill>
                <a:latin typeface="Arial Narrow" panose="020B0606020202030204" pitchFamily="34" charset="0"/>
                <a:cs typeface="Arial" panose="020B0604020202020204" pitchFamily="34" charset="0"/>
              </a:rPr>
              <a:t>takes</a:t>
            </a:r>
            <a:r>
              <a:rPr lang="nb-NO" sz="3200" dirty="0" smtClean="0">
                <a:solidFill>
                  <a:srgbClr val="1C7FBD"/>
                </a:solidFill>
                <a:latin typeface="Arial Narrow" panose="020B0606020202030204" pitchFamily="34" charset="0"/>
                <a:cs typeface="Arial" panose="020B0604020202020204" pitchFamily="34" charset="0"/>
              </a:rPr>
              <a:t> note </a:t>
            </a:r>
            <a:r>
              <a:rPr lang="nb-NO" sz="3200" dirty="0" err="1" smtClean="0">
                <a:solidFill>
                  <a:srgbClr val="1C7FBD"/>
                </a:solidFill>
                <a:latin typeface="Arial Narrow" panose="020B0606020202030204" pitchFamily="34" charset="0"/>
                <a:cs typeface="Arial" panose="020B0604020202020204" pitchFamily="34" charset="0"/>
              </a:rPr>
              <a:t>of</a:t>
            </a:r>
            <a:r>
              <a:rPr lang="nb-NO" sz="3200" dirty="0" smtClean="0">
                <a:solidFill>
                  <a:srgbClr val="1C7FBD"/>
                </a:solidFill>
                <a:latin typeface="Arial Narrow" panose="020B0606020202030204" pitchFamily="34" charset="0"/>
                <a:cs typeface="Arial" panose="020B0604020202020204" pitchFamily="34" charset="0"/>
              </a:rPr>
              <a:t> </a:t>
            </a:r>
            <a:r>
              <a:rPr lang="nb-NO" sz="3200" dirty="0" err="1" smtClean="0">
                <a:solidFill>
                  <a:srgbClr val="1C7FBD"/>
                </a:solidFill>
                <a:latin typeface="Arial Narrow" panose="020B0606020202030204" pitchFamily="34" charset="0"/>
                <a:cs typeface="Arial" panose="020B0604020202020204" pitchFamily="34" charset="0"/>
              </a:rPr>
              <a:t>other</a:t>
            </a:r>
            <a:r>
              <a:rPr lang="nb-NO" sz="3200" dirty="0" smtClean="0">
                <a:solidFill>
                  <a:srgbClr val="1C7FBD"/>
                </a:solidFill>
                <a:latin typeface="Arial Narrow" panose="020B0606020202030204" pitchFamily="34" charset="0"/>
                <a:cs typeface="Arial" panose="020B0604020202020204" pitchFamily="34" charset="0"/>
              </a:rPr>
              <a:t> matters</a:t>
            </a:r>
            <a:endParaRPr lang="nb-NO" dirty="0">
              <a:solidFill>
                <a:srgbClr val="1C7FBD"/>
              </a:solidFill>
            </a:endParaRPr>
          </a:p>
        </p:txBody>
      </p:sp>
      <p:pic>
        <p:nvPicPr>
          <p:cNvPr id="4" name="Bilde 3"/>
          <p:cNvPicPr>
            <a:picLocks noChangeAspect="1"/>
          </p:cNvPicPr>
          <p:nvPr/>
        </p:nvPicPr>
        <p:blipFill>
          <a:blip r:embed="rId3"/>
          <a:stretch>
            <a:fillRect/>
          </a:stretch>
        </p:blipFill>
        <p:spPr>
          <a:xfrm>
            <a:off x="8032547" y="566337"/>
            <a:ext cx="3462844" cy="2248701"/>
          </a:xfrm>
          <a:prstGeom prst="rect">
            <a:avLst/>
          </a:prstGeom>
        </p:spPr>
      </p:pic>
      <p:sp>
        <p:nvSpPr>
          <p:cNvPr id="5" name="AutoShape 2" descr="Bilderesultat for notatblokk"/>
          <p:cNvSpPr>
            <a:spLocks noChangeAspect="1" noChangeArrowheads="1"/>
          </p:cNvSpPr>
          <p:nvPr/>
        </p:nvSpPr>
        <p:spPr bwMode="auto">
          <a:xfrm>
            <a:off x="63500" y="-960438"/>
            <a:ext cx="202882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25296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Group </a:t>
            </a:r>
            <a:r>
              <a:rPr lang="nb-NO" sz="4000" b="1" dirty="0" err="1" smtClean="0">
                <a:solidFill>
                  <a:srgbClr val="0066CC"/>
                </a:solidFill>
                <a:latin typeface="Arial" panose="020B0604020202020204" pitchFamily="34" charset="0"/>
                <a:cs typeface="Arial" panose="020B0604020202020204" pitchFamily="34" charset="0"/>
              </a:rPr>
              <a:t>process</a:t>
            </a:r>
            <a:r>
              <a:rPr lang="nb-NO" sz="4000" b="1" dirty="0" smtClean="0">
                <a:solidFill>
                  <a:srgbClr val="0066CC"/>
                </a:solidFill>
                <a:latin typeface="Arial" panose="020B0604020202020204" pitchFamily="34" charset="0"/>
                <a:cs typeface="Arial" panose="020B0604020202020204" pitchFamily="34" charset="0"/>
              </a:rPr>
              <a:t> from </a:t>
            </a:r>
            <a:r>
              <a:rPr lang="nb-NO" sz="4000" b="1" dirty="0" err="1" smtClean="0">
                <a:solidFill>
                  <a:srgbClr val="0066CC"/>
                </a:solidFill>
                <a:latin typeface="Arial" panose="020B0604020202020204" pitchFamily="34" charset="0"/>
                <a:cs typeface="Arial" panose="020B0604020202020204" pitchFamily="34" charset="0"/>
              </a:rPr>
              <a:t>results</a:t>
            </a:r>
            <a:r>
              <a:rPr lang="nb-NO" sz="4000" b="1" dirty="0" smtClean="0">
                <a:solidFill>
                  <a:srgbClr val="0066CC"/>
                </a:solidFill>
                <a:latin typeface="Arial" panose="020B0604020202020204" pitchFamily="34" charset="0"/>
                <a:cs typeface="Arial" panose="020B0604020202020204" pitchFamily="34" charset="0"/>
              </a:rPr>
              <a:t> to </a:t>
            </a:r>
            <a:r>
              <a:rPr lang="nb-NO" sz="4000" b="1" dirty="0" err="1" smtClean="0">
                <a:solidFill>
                  <a:srgbClr val="0066CC"/>
                </a:solidFill>
                <a:latin typeface="Arial" panose="020B0604020202020204" pitchFamily="34" charset="0"/>
                <a:cs typeface="Arial" panose="020B0604020202020204" pitchFamily="34" charset="0"/>
              </a:rPr>
              <a:t>actions</a:t>
            </a:r>
            <a:r>
              <a:rPr lang="nb-NO" sz="4000" b="1" dirty="0" smtClean="0">
                <a:solidFill>
                  <a:schemeClr val="accent1">
                    <a:lumMod val="75000"/>
                  </a:schemeClr>
                </a:solidFill>
                <a:latin typeface="Arial" panose="020B0604020202020204" pitchFamily="34" charset="0"/>
                <a:cs typeface="Arial" panose="020B0604020202020204" pitchFamily="34" charset="0"/>
              </a:rPr>
              <a:t>  </a:t>
            </a:r>
            <a:endParaRPr lang="nb-NO"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989030" y="2386147"/>
            <a:ext cx="10364770" cy="3113132"/>
          </a:xfrm>
        </p:spPr>
        <p:txBody>
          <a:bodyPr>
            <a:normAutofit/>
          </a:bodyPr>
          <a:lstStyle/>
          <a:p>
            <a:pPr marL="0" indent="0">
              <a:buNone/>
            </a:pPr>
            <a:r>
              <a:rPr lang="nb-NO" dirty="0" smtClean="0">
                <a:solidFill>
                  <a:srgbClr val="1C7FBD"/>
                </a:solidFill>
                <a:latin typeface="Arial" panose="020B0604020202020204" pitchFamily="34" charset="0"/>
                <a:cs typeface="Arial" panose="020B0604020202020204" pitchFamily="34" charset="0"/>
              </a:rPr>
              <a:t>Group </a:t>
            </a:r>
            <a:r>
              <a:rPr lang="nb-NO" dirty="0" err="1" smtClean="0">
                <a:solidFill>
                  <a:srgbClr val="1C7FBD"/>
                </a:solidFill>
                <a:latin typeface="Arial" panose="020B0604020202020204" pitchFamily="34" charset="0"/>
                <a:cs typeface="Arial" panose="020B0604020202020204" pitchFamily="34" charset="0"/>
              </a:rPr>
              <a:t>process</a:t>
            </a:r>
            <a:r>
              <a:rPr lang="nb-NO" dirty="0" smtClean="0">
                <a:solidFill>
                  <a:srgbClr val="1C7FBD"/>
                </a:solidFill>
                <a:latin typeface="Arial" panose="020B0604020202020204" pitchFamily="34" charset="0"/>
                <a:cs typeface="Arial" panose="020B0604020202020204" pitchFamily="34" charset="0"/>
              </a:rPr>
              <a:t> in </a:t>
            </a:r>
            <a:r>
              <a:rPr lang="nb-NO" dirty="0" err="1" smtClean="0">
                <a:solidFill>
                  <a:srgbClr val="1C7FBD"/>
                </a:solidFill>
                <a:latin typeface="Arial" panose="020B0604020202020204" pitchFamily="34" charset="0"/>
                <a:cs typeface="Arial" panose="020B0604020202020204" pitchFamily="34" charset="0"/>
              </a:rPr>
              <a:t>two</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phases</a:t>
            </a:r>
            <a:r>
              <a:rPr lang="nb-NO" dirty="0" smtClean="0">
                <a:solidFill>
                  <a:srgbClr val="1C7FBD"/>
                </a:solidFill>
                <a:latin typeface="Arial" panose="020B0604020202020204" pitchFamily="34" charset="0"/>
                <a:cs typeface="Arial" panose="020B0604020202020204" pitchFamily="34" charset="0"/>
              </a:rPr>
              <a:t>:</a:t>
            </a:r>
          </a:p>
          <a:p>
            <a:pPr marL="514350" indent="-514350">
              <a:buAutoNum type="arabicPeriod"/>
            </a:pPr>
            <a:r>
              <a:rPr lang="nb-NO" dirty="0" err="1" smtClean="0">
                <a:solidFill>
                  <a:srgbClr val="1C7FBD"/>
                </a:solidFill>
                <a:latin typeface="Arial" panose="020B0604020202020204" pitchFamily="34" charset="0"/>
                <a:cs typeface="Arial" panose="020B0604020202020204" pitchFamily="34" charset="0"/>
              </a:rPr>
              <a:t>Work</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out</a:t>
            </a:r>
            <a:r>
              <a:rPr lang="nb-NO" dirty="0" smtClean="0">
                <a:solidFill>
                  <a:srgbClr val="1C7FBD"/>
                </a:solidFill>
                <a:latin typeface="Arial" panose="020B0604020202020204" pitchFamily="34" charset="0"/>
                <a:cs typeface="Arial" panose="020B0604020202020204" pitchFamily="34" charset="0"/>
              </a:rPr>
              <a:t> areas to </a:t>
            </a:r>
            <a:r>
              <a:rPr lang="nb-NO" dirty="0" err="1" smtClean="0">
                <a:solidFill>
                  <a:srgbClr val="1C7FBD"/>
                </a:solidFill>
                <a:latin typeface="Arial" panose="020B0604020202020204" pitchFamily="34" charset="0"/>
                <a:cs typeface="Arial" panose="020B0604020202020204" pitchFamily="34" charset="0"/>
              </a:rPr>
              <a:t>maintain</a:t>
            </a:r>
            <a:r>
              <a:rPr lang="nb-NO" dirty="0" smtClean="0">
                <a:solidFill>
                  <a:srgbClr val="1C7FBD"/>
                </a:solidFill>
                <a:latin typeface="Arial" panose="020B0604020202020204" pitchFamily="34" charset="0"/>
                <a:cs typeface="Arial" panose="020B0604020202020204" pitchFamily="34" charset="0"/>
              </a:rPr>
              <a:t> and areas to </a:t>
            </a:r>
            <a:r>
              <a:rPr lang="nb-NO" dirty="0" err="1" smtClean="0">
                <a:solidFill>
                  <a:srgbClr val="1C7FBD"/>
                </a:solidFill>
                <a:latin typeface="Arial" panose="020B0604020202020204" pitchFamily="34" charset="0"/>
                <a:cs typeface="Arial" panose="020B0604020202020204" pitchFamily="34" charset="0"/>
              </a:rPr>
              <a:t>improve</a:t>
            </a:r>
            <a:endParaRPr lang="nb-NO" dirty="0" smtClean="0">
              <a:solidFill>
                <a:srgbClr val="1C7FBD"/>
              </a:solidFill>
              <a:latin typeface="Arial" panose="020B0604020202020204" pitchFamily="34" charset="0"/>
              <a:cs typeface="Arial" panose="020B0604020202020204" pitchFamily="34" charset="0"/>
            </a:endParaRPr>
          </a:p>
          <a:p>
            <a:pPr marL="514350" indent="-514350">
              <a:buAutoNum type="arabicPeriod"/>
            </a:pPr>
            <a:r>
              <a:rPr lang="nb-NO" dirty="0" err="1" smtClean="0">
                <a:solidFill>
                  <a:srgbClr val="1C7FBD"/>
                </a:solidFill>
                <a:latin typeface="Arial" panose="020B0604020202020204" pitchFamily="34" charset="0"/>
                <a:cs typeface="Arial" panose="020B0604020202020204" pitchFamily="34" charset="0"/>
              </a:rPr>
              <a:t>Work</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out</a:t>
            </a:r>
            <a:r>
              <a:rPr lang="nb-NO" dirty="0" smtClean="0">
                <a:solidFill>
                  <a:srgbClr val="1C7FBD"/>
                </a:solidFill>
                <a:latin typeface="Arial" panose="020B0604020202020204" pitchFamily="34" charset="0"/>
                <a:cs typeface="Arial" panose="020B0604020202020204" pitchFamily="34" charset="0"/>
              </a:rPr>
              <a:t> and </a:t>
            </a:r>
            <a:r>
              <a:rPr lang="nb-NO" dirty="0" err="1" smtClean="0">
                <a:solidFill>
                  <a:srgbClr val="1C7FBD"/>
                </a:solidFill>
                <a:latin typeface="Arial" panose="020B0604020202020204" pitchFamily="34" charset="0"/>
                <a:cs typeface="Arial" panose="020B0604020202020204" pitchFamily="34" charset="0"/>
              </a:rPr>
              <a:t>prioritize</a:t>
            </a:r>
            <a:r>
              <a:rPr lang="nb-NO" dirty="0" smtClean="0">
                <a:solidFill>
                  <a:srgbClr val="1C7FBD"/>
                </a:solidFill>
                <a:latin typeface="Arial" panose="020B0604020202020204" pitchFamily="34" charset="0"/>
                <a:cs typeface="Arial" panose="020B0604020202020204" pitchFamily="34" charset="0"/>
              </a:rPr>
              <a:t> </a:t>
            </a:r>
            <a:r>
              <a:rPr lang="nb-NO" dirty="0" err="1" smtClean="0">
                <a:solidFill>
                  <a:srgbClr val="1C7FBD"/>
                </a:solidFill>
                <a:latin typeface="Arial" panose="020B0604020202020204" pitchFamily="34" charset="0"/>
                <a:cs typeface="Arial" panose="020B0604020202020204" pitchFamily="34" charset="0"/>
              </a:rPr>
              <a:t>actions</a:t>
            </a:r>
            <a:endParaRPr lang="nb-NO" dirty="0">
              <a:solidFill>
                <a:srgbClr val="1C7FBD"/>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29150195"/>
              </p:ext>
            </p:extLst>
          </p:nvPr>
        </p:nvGraphicFramePr>
        <p:xfrm>
          <a:off x="4291030" y="3197850"/>
          <a:ext cx="8128000" cy="3260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35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274320" y="4676380"/>
            <a:ext cx="11612880" cy="1778542"/>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274320" y="2599183"/>
            <a:ext cx="11612879" cy="2077196"/>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274320" y="1111522"/>
            <a:ext cx="11612880" cy="178975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504824" y="1447110"/>
            <a:ext cx="7287275" cy="933654"/>
          </a:xfrm>
          <a:prstGeom prst="rect">
            <a:avLst/>
          </a:prstGeom>
          <a:noFill/>
        </p:spPr>
        <p:txBody>
          <a:bodyPr wrap="square" rtlCol="0">
            <a:spAutoFit/>
          </a:bodyPr>
          <a:lstStyle/>
          <a:p>
            <a:r>
              <a:rPr lang="nb-NO" sz="2800" b="1" dirty="0" err="1" smtClean="0">
                <a:latin typeface="Arial Narrow" panose="020B0606020202030204" pitchFamily="34" charset="0"/>
                <a:cs typeface="Arial" panose="020B0604020202020204" pitchFamily="34" charset="0"/>
              </a:rPr>
              <a:t>Working</a:t>
            </a:r>
            <a:r>
              <a:rPr lang="nb-NO" sz="2800" b="1" dirty="0" smtClean="0">
                <a:latin typeface="Arial Narrow" panose="020B0606020202030204" pitchFamily="34" charset="0"/>
                <a:cs typeface="Arial" panose="020B0604020202020204" pitchFamily="34" charset="0"/>
              </a:rPr>
              <a:t> </a:t>
            </a:r>
            <a:r>
              <a:rPr lang="nb-NO" sz="2800" b="1" dirty="0" err="1" smtClean="0">
                <a:latin typeface="Arial Narrow" panose="020B0606020202030204" pitchFamily="34" charset="0"/>
                <a:cs typeface="Arial" panose="020B0604020202020204" pitchFamily="34" charset="0"/>
              </a:rPr>
              <a:t>tasks</a:t>
            </a:r>
            <a:endParaRPr lang="nb-NO" sz="2800" b="1" dirty="0" smtClean="0">
              <a:latin typeface="Arial Narrow" panose="020B0606020202030204" pitchFamily="34" charset="0"/>
              <a:cs typeface="Arial" panose="020B0604020202020204" pitchFamily="34" charset="0"/>
            </a:endParaRPr>
          </a:p>
          <a:p>
            <a:r>
              <a:rPr lang="nb-NO" sz="2667" dirty="0" smtClean="0">
                <a:latin typeface="Arial Narrow" panose="020B0606020202030204" pitchFamily="34" charset="0"/>
                <a:cs typeface="Arial" panose="020B0604020202020204" pitchFamily="34" charset="0"/>
              </a:rPr>
              <a:t>- </a:t>
            </a:r>
            <a:r>
              <a:rPr lang="nb-NO" sz="2667" dirty="0" err="1" smtClean="0">
                <a:latin typeface="Arial Narrow" panose="020B0606020202030204" pitchFamily="34" charset="0"/>
                <a:cs typeface="Arial" panose="020B0604020202020204" pitchFamily="34" charset="0"/>
              </a:rPr>
              <a:t>interaction</a:t>
            </a:r>
            <a:r>
              <a:rPr lang="nb-NO" sz="2667" dirty="0" smtClean="0">
                <a:latin typeface="Arial Narrow" panose="020B0606020202030204" pitchFamily="34" charset="0"/>
                <a:cs typeface="Arial" panose="020B0604020202020204" pitchFamily="34" charset="0"/>
              </a:rPr>
              <a:t> </a:t>
            </a:r>
            <a:r>
              <a:rPr lang="nb-NO" sz="2667" dirty="0" err="1" smtClean="0">
                <a:latin typeface="Arial Narrow" panose="020B0606020202030204" pitchFamily="34" charset="0"/>
                <a:cs typeface="Arial" panose="020B0604020202020204" pitchFamily="34" charset="0"/>
              </a:rPr>
              <a:t>between</a:t>
            </a:r>
            <a:r>
              <a:rPr lang="nb-NO" sz="2667" dirty="0" smtClean="0">
                <a:latin typeface="Arial Narrow" panose="020B0606020202030204" pitchFamily="34" charset="0"/>
                <a:cs typeface="Arial" panose="020B0604020202020204" pitchFamily="34" charset="0"/>
              </a:rPr>
              <a:t> </a:t>
            </a:r>
            <a:r>
              <a:rPr lang="nb-NO" sz="2667" dirty="0" err="1" smtClean="0">
                <a:latin typeface="Arial Narrow" panose="020B0606020202030204" pitchFamily="34" charset="0"/>
                <a:cs typeface="Arial" panose="020B0604020202020204" pitchFamily="34" charset="0"/>
              </a:rPr>
              <a:t>the</a:t>
            </a:r>
            <a:r>
              <a:rPr lang="nb-NO" sz="2667" dirty="0" smtClean="0">
                <a:latin typeface="Arial Narrow" panose="020B0606020202030204" pitchFamily="34" charset="0"/>
                <a:cs typeface="Arial" panose="020B0604020202020204" pitchFamily="34" charset="0"/>
              </a:rPr>
              <a:t> person and </a:t>
            </a:r>
            <a:r>
              <a:rPr lang="nb-NO" sz="2667" dirty="0" err="1" smtClean="0">
                <a:latin typeface="Arial Narrow" panose="020B0606020202030204" pitchFamily="34" charset="0"/>
                <a:cs typeface="Arial" panose="020B0604020202020204" pitchFamily="34" charset="0"/>
              </a:rPr>
              <a:t>the</a:t>
            </a:r>
            <a:r>
              <a:rPr lang="nb-NO" sz="2667" dirty="0" smtClean="0">
                <a:latin typeface="Arial Narrow" panose="020B0606020202030204" pitchFamily="34" charset="0"/>
                <a:cs typeface="Arial" panose="020B0604020202020204" pitchFamily="34" charset="0"/>
              </a:rPr>
              <a:t> </a:t>
            </a:r>
            <a:r>
              <a:rPr lang="nb-NO" sz="2667" dirty="0" err="1" smtClean="0">
                <a:latin typeface="Arial Narrow" panose="020B0606020202030204" pitchFamily="34" charset="0"/>
                <a:cs typeface="Arial" panose="020B0604020202020204" pitchFamily="34" charset="0"/>
              </a:rPr>
              <a:t>tasks</a:t>
            </a:r>
            <a:endParaRPr lang="nb-NO" sz="2667" dirty="0">
              <a:latin typeface="Arial Narrow" panose="020B0606020202030204" pitchFamily="34" charset="0"/>
              <a:cs typeface="Arial" panose="020B0604020202020204" pitchFamily="34" charset="0"/>
            </a:endParaRPr>
          </a:p>
        </p:txBody>
      </p:sp>
      <p:sp>
        <p:nvSpPr>
          <p:cNvPr id="4" name="TekstSylinder 3"/>
          <p:cNvSpPr txBox="1"/>
          <p:nvPr/>
        </p:nvSpPr>
        <p:spPr>
          <a:xfrm>
            <a:off x="504824" y="3271857"/>
            <a:ext cx="8007440" cy="933654"/>
          </a:xfrm>
          <a:prstGeom prst="rect">
            <a:avLst/>
          </a:prstGeom>
          <a:noFill/>
        </p:spPr>
        <p:txBody>
          <a:bodyPr wrap="square" rtlCol="0">
            <a:spAutoFit/>
          </a:bodyPr>
          <a:lstStyle/>
          <a:p>
            <a:r>
              <a:rPr lang="nb-NO" sz="2800" b="1" dirty="0" err="1" smtClean="0">
                <a:latin typeface="Arial Narrow" panose="020B0606020202030204" pitchFamily="34" charset="0"/>
              </a:rPr>
              <a:t>Social</a:t>
            </a:r>
            <a:r>
              <a:rPr lang="nb-NO" sz="2800" b="1" dirty="0" smtClean="0">
                <a:latin typeface="Arial Narrow" panose="020B0606020202030204" pitchFamily="34" charset="0"/>
              </a:rPr>
              <a:t> </a:t>
            </a:r>
            <a:r>
              <a:rPr lang="nb-NO" sz="2800" b="1" dirty="0" err="1" smtClean="0">
                <a:latin typeface="Arial Narrow" panose="020B0606020202030204" pitchFamily="34" charset="0"/>
              </a:rPr>
              <a:t>relations</a:t>
            </a:r>
            <a:r>
              <a:rPr lang="nb-NO" sz="2800" b="1" dirty="0" smtClean="0">
                <a:latin typeface="Arial Narrow" panose="020B0606020202030204" pitchFamily="34" charset="0"/>
              </a:rPr>
              <a:t> </a:t>
            </a:r>
          </a:p>
          <a:p>
            <a:r>
              <a:rPr lang="nb-NO" sz="2667" dirty="0" smtClean="0">
                <a:latin typeface="Arial Narrow" panose="020B0606020202030204" pitchFamily="34" charset="0"/>
              </a:rPr>
              <a:t>- </a:t>
            </a:r>
            <a:r>
              <a:rPr lang="nb-NO" sz="2667" dirty="0" err="1" smtClean="0">
                <a:latin typeface="Arial Narrow" panose="020B0606020202030204" pitchFamily="34" charset="0"/>
              </a:rPr>
              <a:t>interaction</a:t>
            </a:r>
            <a:r>
              <a:rPr lang="nb-NO" sz="2667" dirty="0" smtClean="0">
                <a:latin typeface="Arial Narrow" panose="020B0606020202030204" pitchFamily="34" charset="0"/>
              </a:rPr>
              <a:t> </a:t>
            </a:r>
            <a:r>
              <a:rPr lang="nb-NO" sz="2667" dirty="0" err="1" smtClean="0">
                <a:latin typeface="Arial Narrow" panose="020B0606020202030204" pitchFamily="34" charset="0"/>
              </a:rPr>
              <a:t>between</a:t>
            </a:r>
            <a:r>
              <a:rPr lang="nb-NO" sz="2667" dirty="0" smtClean="0">
                <a:latin typeface="Arial Narrow" panose="020B0606020202030204" pitchFamily="34" charset="0"/>
              </a:rPr>
              <a:t> </a:t>
            </a:r>
            <a:r>
              <a:rPr lang="nb-NO" sz="2667" dirty="0" err="1" smtClean="0">
                <a:latin typeface="Arial Narrow" panose="020B0606020202030204" pitchFamily="34" charset="0"/>
              </a:rPr>
              <a:t>colleagues</a:t>
            </a:r>
            <a:r>
              <a:rPr lang="nb-NO" sz="2667" dirty="0" smtClean="0">
                <a:latin typeface="Arial Narrow" panose="020B0606020202030204" pitchFamily="34" charset="0"/>
              </a:rPr>
              <a:t> and </a:t>
            </a:r>
            <a:r>
              <a:rPr lang="nb-NO" sz="2667" dirty="0" err="1" smtClean="0">
                <a:latin typeface="Arial Narrow" panose="020B0606020202030204" pitchFamily="34" charset="0"/>
              </a:rPr>
              <a:t>with</a:t>
            </a:r>
            <a:r>
              <a:rPr lang="nb-NO" sz="2667" dirty="0" smtClean="0">
                <a:latin typeface="Arial Narrow" panose="020B0606020202030204" pitchFamily="34" charset="0"/>
              </a:rPr>
              <a:t> </a:t>
            </a:r>
            <a:r>
              <a:rPr lang="nb-NO" sz="2667" dirty="0" err="1" smtClean="0">
                <a:latin typeface="Arial Narrow" panose="020B0606020202030204" pitchFamily="34" charset="0"/>
              </a:rPr>
              <a:t>the</a:t>
            </a:r>
            <a:r>
              <a:rPr lang="nb-NO" sz="2667" dirty="0" smtClean="0">
                <a:latin typeface="Arial Narrow" panose="020B0606020202030204" pitchFamily="34" charset="0"/>
              </a:rPr>
              <a:t> manager </a:t>
            </a:r>
            <a:endParaRPr lang="nb-NO" sz="2667" dirty="0">
              <a:latin typeface="Arial Narrow" panose="020B0606020202030204" pitchFamily="34" charset="0"/>
            </a:endParaRPr>
          </a:p>
        </p:txBody>
      </p:sp>
      <p:sp>
        <p:nvSpPr>
          <p:cNvPr id="5" name="TekstSylinder 4"/>
          <p:cNvSpPr txBox="1"/>
          <p:nvPr/>
        </p:nvSpPr>
        <p:spPr>
          <a:xfrm>
            <a:off x="504823" y="5009423"/>
            <a:ext cx="8342123" cy="933654"/>
          </a:xfrm>
          <a:prstGeom prst="rect">
            <a:avLst/>
          </a:prstGeom>
          <a:noFill/>
        </p:spPr>
        <p:txBody>
          <a:bodyPr wrap="square" rtlCol="0">
            <a:spAutoFit/>
          </a:bodyPr>
          <a:lstStyle/>
          <a:p>
            <a:r>
              <a:rPr lang="nb-NO" sz="2800" b="1" dirty="0" err="1" smtClean="0">
                <a:latin typeface="Arial Narrow" panose="020B0606020202030204" pitchFamily="34" charset="0"/>
              </a:rPr>
              <a:t>Organizational</a:t>
            </a:r>
            <a:r>
              <a:rPr lang="nb-NO" sz="2800" b="1" dirty="0" smtClean="0">
                <a:latin typeface="Arial Narrow" panose="020B0606020202030204" pitchFamily="34" charset="0"/>
              </a:rPr>
              <a:t> </a:t>
            </a:r>
            <a:r>
              <a:rPr lang="nb-NO" sz="2800" b="1" dirty="0" err="1" smtClean="0">
                <a:latin typeface="Arial Narrow" panose="020B0606020202030204" pitchFamily="34" charset="0"/>
              </a:rPr>
              <a:t>framework</a:t>
            </a:r>
            <a:endParaRPr lang="nb-NO" sz="2800" b="1" dirty="0" smtClean="0">
              <a:latin typeface="Arial Narrow" panose="020B0606020202030204" pitchFamily="34" charset="0"/>
            </a:endParaRPr>
          </a:p>
          <a:p>
            <a:r>
              <a:rPr lang="nb-NO" sz="2667" dirty="0" smtClean="0">
                <a:latin typeface="Arial Narrow" panose="020B0606020202030204" pitchFamily="34" charset="0"/>
              </a:rPr>
              <a:t>- </a:t>
            </a:r>
            <a:r>
              <a:rPr lang="nb-NO" sz="2667" dirty="0" err="1" smtClean="0">
                <a:latin typeface="Arial Narrow" panose="020B0606020202030204" pitchFamily="34" charset="0"/>
              </a:rPr>
              <a:t>interaction</a:t>
            </a:r>
            <a:r>
              <a:rPr lang="nb-NO" sz="2667" dirty="0" smtClean="0">
                <a:latin typeface="Arial Narrow" panose="020B0606020202030204" pitchFamily="34" charset="0"/>
              </a:rPr>
              <a:t> </a:t>
            </a:r>
            <a:r>
              <a:rPr lang="nb-NO" sz="2667" dirty="0" err="1" smtClean="0">
                <a:latin typeface="Arial Narrow" panose="020B0606020202030204" pitchFamily="34" charset="0"/>
              </a:rPr>
              <a:t>between</a:t>
            </a:r>
            <a:r>
              <a:rPr lang="nb-NO" sz="2667" dirty="0" smtClean="0">
                <a:latin typeface="Arial Narrow" panose="020B0606020202030204" pitchFamily="34" charset="0"/>
              </a:rPr>
              <a:t> </a:t>
            </a:r>
            <a:r>
              <a:rPr lang="nb-NO" sz="2667" dirty="0" err="1" smtClean="0">
                <a:latin typeface="Arial Narrow" panose="020B0606020202030204" pitchFamily="34" charset="0"/>
              </a:rPr>
              <a:t>the</a:t>
            </a:r>
            <a:r>
              <a:rPr lang="nb-NO" sz="2667" dirty="0" smtClean="0">
                <a:latin typeface="Arial Narrow" panose="020B0606020202030204" pitchFamily="34" charset="0"/>
              </a:rPr>
              <a:t> person and </a:t>
            </a:r>
            <a:r>
              <a:rPr lang="nb-NO" sz="2667" dirty="0" err="1" smtClean="0">
                <a:latin typeface="Arial Narrow" panose="020B0606020202030204" pitchFamily="34" charset="0"/>
              </a:rPr>
              <a:t>the</a:t>
            </a:r>
            <a:r>
              <a:rPr lang="nb-NO" sz="2667" dirty="0" smtClean="0">
                <a:latin typeface="Arial Narrow" panose="020B0606020202030204" pitchFamily="34" charset="0"/>
              </a:rPr>
              <a:t> </a:t>
            </a:r>
            <a:r>
              <a:rPr lang="nb-NO" sz="2667" dirty="0" err="1" smtClean="0">
                <a:latin typeface="Arial Narrow" panose="020B0606020202030204" pitchFamily="34" charset="0"/>
              </a:rPr>
              <a:t>structural</a:t>
            </a:r>
            <a:r>
              <a:rPr lang="nb-NO" sz="2667" dirty="0" smtClean="0">
                <a:latin typeface="Arial Narrow" panose="020B0606020202030204" pitchFamily="34" charset="0"/>
              </a:rPr>
              <a:t> </a:t>
            </a:r>
            <a:r>
              <a:rPr lang="nb-NO" sz="2667" dirty="0" err="1" smtClean="0">
                <a:latin typeface="Arial Narrow" panose="020B0606020202030204" pitchFamily="34" charset="0"/>
              </a:rPr>
              <a:t>context</a:t>
            </a:r>
            <a:endParaRPr lang="nb-NO" sz="2667" dirty="0">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684" y="1228691"/>
            <a:ext cx="3942011" cy="149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515" y="297446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7923" y="4749559"/>
            <a:ext cx="2260980" cy="160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tel 5"/>
          <p:cNvSpPr>
            <a:spLocks noGrp="1"/>
          </p:cNvSpPr>
          <p:nvPr>
            <p:ph type="title"/>
          </p:nvPr>
        </p:nvSpPr>
        <p:spPr>
          <a:xfrm>
            <a:off x="274321" y="-76835"/>
            <a:ext cx="11612878" cy="1325563"/>
          </a:xfrm>
        </p:spPr>
        <p:txBody>
          <a:bodyPr>
            <a:normAutofit/>
          </a:bodyPr>
          <a:lstStyle/>
          <a:p>
            <a:pPr algn="ctr"/>
            <a:r>
              <a:rPr lang="nb-NO" sz="3600" b="1" dirty="0" err="1">
                <a:solidFill>
                  <a:srgbClr val="0066CC"/>
                </a:solidFill>
                <a:latin typeface="Arial" panose="020B0604020202020204" pitchFamily="34" charset="0"/>
                <a:cs typeface="Arial" panose="020B0604020202020204" pitchFamily="34" charset="0"/>
              </a:rPr>
              <a:t>Organizational</a:t>
            </a:r>
            <a:r>
              <a:rPr lang="nb-NO" sz="3600" b="1" dirty="0">
                <a:solidFill>
                  <a:srgbClr val="0066CC"/>
                </a:solidFill>
                <a:latin typeface="Arial" panose="020B0604020202020204" pitchFamily="34" charset="0"/>
                <a:cs typeface="Arial" panose="020B0604020202020204" pitchFamily="34" charset="0"/>
              </a:rPr>
              <a:t> and </a:t>
            </a:r>
            <a:r>
              <a:rPr lang="nb-NO" sz="3600" b="1" dirty="0" err="1">
                <a:solidFill>
                  <a:srgbClr val="0066CC"/>
                </a:solidFill>
                <a:latin typeface="Arial" panose="020B0604020202020204" pitchFamily="34" charset="0"/>
                <a:cs typeface="Arial" panose="020B0604020202020204" pitchFamily="34" charset="0"/>
              </a:rPr>
              <a:t>psychososial</a:t>
            </a:r>
            <a:r>
              <a:rPr lang="nb-NO" sz="3600" b="1" dirty="0">
                <a:solidFill>
                  <a:srgbClr val="0066CC"/>
                </a:solidFill>
                <a:latin typeface="Arial" panose="020B0604020202020204" pitchFamily="34" charset="0"/>
                <a:cs typeface="Arial" panose="020B0604020202020204" pitchFamily="34" charset="0"/>
              </a:rPr>
              <a:t> </a:t>
            </a:r>
            <a:r>
              <a:rPr lang="nb-NO" sz="3600" b="1" dirty="0" err="1">
                <a:solidFill>
                  <a:srgbClr val="0066CC"/>
                </a:solidFill>
                <a:latin typeface="Arial" panose="020B0604020202020204" pitchFamily="34" charset="0"/>
                <a:cs typeface="Arial" panose="020B0604020202020204" pitchFamily="34" charset="0"/>
              </a:rPr>
              <a:t>work</a:t>
            </a:r>
            <a:r>
              <a:rPr lang="nb-NO" sz="3600" b="1" dirty="0">
                <a:solidFill>
                  <a:srgbClr val="0066CC"/>
                </a:solidFill>
                <a:latin typeface="Arial" panose="020B0604020202020204" pitchFamily="34" charset="0"/>
                <a:cs typeface="Arial" panose="020B0604020202020204" pitchFamily="34" charset="0"/>
              </a:rPr>
              <a:t> </a:t>
            </a:r>
            <a:r>
              <a:rPr lang="nb-NO" sz="3600" b="1" dirty="0" err="1">
                <a:solidFill>
                  <a:srgbClr val="0066CC"/>
                </a:solidFill>
                <a:latin typeface="Arial" panose="020B0604020202020204" pitchFamily="34" charset="0"/>
                <a:cs typeface="Arial" panose="020B0604020202020204" pitchFamily="34" charset="0"/>
              </a:rPr>
              <a:t>environment</a:t>
            </a:r>
            <a:r>
              <a:rPr lang="nb-NO" sz="3600" b="1" dirty="0">
                <a:solidFill>
                  <a:srgbClr val="0066CC"/>
                </a:solidFill>
                <a:latin typeface="Arial" panose="020B0604020202020204" pitchFamily="34" charset="0"/>
                <a:cs typeface="Arial" panose="020B0604020202020204" pitchFamily="34" charset="0"/>
              </a:rPr>
              <a:t> </a:t>
            </a:r>
            <a:endParaRPr lang="nb-NO" sz="3600" dirty="0"/>
          </a:p>
        </p:txBody>
      </p:sp>
    </p:spTree>
    <p:extLst>
      <p:ext uri="{BB962C8B-B14F-4D97-AF65-F5344CB8AC3E}">
        <p14:creationId xmlns:p14="http://schemas.microsoft.com/office/powerpoint/2010/main" val="37983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602278" y="115889"/>
            <a:ext cx="11406841" cy="1296987"/>
          </a:xfrm>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Group </a:t>
            </a:r>
            <a:r>
              <a:rPr lang="nb-NO" sz="4000" b="1" dirty="0" err="1" smtClean="0">
                <a:solidFill>
                  <a:srgbClr val="0066CC"/>
                </a:solidFill>
                <a:latin typeface="Arial" panose="020B0604020202020204" pitchFamily="34" charset="0"/>
                <a:cs typeface="Arial" panose="020B0604020202020204" pitchFamily="34" charset="0"/>
              </a:rPr>
              <a:t>process</a:t>
            </a:r>
            <a:r>
              <a:rPr lang="nb-NO" sz="4000" b="1" dirty="0" smtClean="0">
                <a:solidFill>
                  <a:srgbClr val="0066CC"/>
                </a:solidFill>
                <a:latin typeface="Arial" panose="020B0604020202020204" pitchFamily="34" charset="0"/>
                <a:cs typeface="Arial" panose="020B0604020202020204" pitchFamily="34" charset="0"/>
              </a:rPr>
              <a:t> 1 </a:t>
            </a:r>
            <a:br>
              <a:rPr lang="nb-NO" sz="4000" b="1" dirty="0" smtClean="0">
                <a:solidFill>
                  <a:srgbClr val="0066CC"/>
                </a:solidFill>
                <a:latin typeface="Arial" panose="020B0604020202020204" pitchFamily="34" charset="0"/>
                <a:cs typeface="Arial" panose="020B0604020202020204" pitchFamily="34" charset="0"/>
              </a:rPr>
            </a:br>
            <a:r>
              <a:rPr lang="nb-NO" sz="4000" b="1" dirty="0" smtClean="0">
                <a:solidFill>
                  <a:srgbClr val="0066CC"/>
                </a:solidFill>
                <a:latin typeface="Arial" panose="020B0604020202020204" pitchFamily="34" charset="0"/>
                <a:cs typeface="Arial" panose="020B0604020202020204" pitchFamily="34" charset="0"/>
              </a:rPr>
              <a:t>– areas to </a:t>
            </a:r>
            <a:r>
              <a:rPr lang="nb-NO" sz="4000" b="1" dirty="0" err="1" smtClean="0">
                <a:solidFill>
                  <a:srgbClr val="0066CC"/>
                </a:solidFill>
                <a:latin typeface="Arial" panose="020B0604020202020204" pitchFamily="34" charset="0"/>
                <a:cs typeface="Arial" panose="020B0604020202020204" pitchFamily="34" charset="0"/>
              </a:rPr>
              <a:t>maintain</a:t>
            </a:r>
            <a:r>
              <a:rPr lang="nb-NO" sz="4000" b="1" dirty="0" smtClean="0">
                <a:solidFill>
                  <a:srgbClr val="0066CC"/>
                </a:solidFill>
                <a:latin typeface="Arial" panose="020B0604020202020204" pitchFamily="34" charset="0"/>
                <a:cs typeface="Arial" panose="020B0604020202020204" pitchFamily="34" charset="0"/>
              </a:rPr>
              <a:t> and </a:t>
            </a:r>
            <a:r>
              <a:rPr lang="nb-NO" sz="4000" b="1" dirty="0" err="1" smtClean="0">
                <a:solidFill>
                  <a:srgbClr val="0066CC"/>
                </a:solidFill>
                <a:latin typeface="Arial" panose="020B0604020202020204" pitchFamily="34" charset="0"/>
                <a:cs typeface="Arial" panose="020B0604020202020204" pitchFamily="34" charset="0"/>
              </a:rPr>
              <a:t>improve</a:t>
            </a:r>
            <a:endParaRPr lang="nb-NO" sz="4000" b="1" dirty="0">
              <a:solidFill>
                <a:srgbClr val="0066CC"/>
              </a:solidFill>
              <a:latin typeface="Arial" panose="020B0604020202020204" pitchFamily="34" charset="0"/>
              <a:cs typeface="Arial" panose="020B0604020202020204" pitchFamily="34" charset="0"/>
            </a:endParaRPr>
          </a:p>
        </p:txBody>
      </p:sp>
      <p:sp>
        <p:nvSpPr>
          <p:cNvPr id="3" name="Plassholder for innhold 2"/>
          <p:cNvSpPr>
            <a:spLocks noGrp="1"/>
          </p:cNvSpPr>
          <p:nvPr>
            <p:ph idx="4294967295"/>
          </p:nvPr>
        </p:nvSpPr>
        <p:spPr>
          <a:xfrm>
            <a:off x="602278" y="1680418"/>
            <a:ext cx="10713422" cy="4752975"/>
          </a:xfrm>
        </p:spPr>
        <p:txBody>
          <a:bodyPr>
            <a:normAutofit fontScale="92500" lnSpcReduction="10000"/>
          </a:bodyPr>
          <a:lstStyle/>
          <a:p>
            <a:pPr marL="0" indent="0">
              <a:spcBef>
                <a:spcPts val="0"/>
              </a:spcBef>
              <a:spcAft>
                <a:spcPts val="600"/>
              </a:spcAft>
              <a:buNone/>
            </a:pPr>
            <a:r>
              <a:rPr lang="nb-NO" sz="3600" dirty="0" err="1" smtClean="0">
                <a:solidFill>
                  <a:srgbClr val="1C7FBD"/>
                </a:solidFill>
                <a:latin typeface="Arial" panose="020B0604020202020204" pitchFamily="34" charset="0"/>
                <a:cs typeface="Arial" panose="020B0604020202020204" pitchFamily="34" charset="0"/>
              </a:rPr>
              <a:t>Discuss</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the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five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thematic</a:t>
            </a:r>
            <a:r>
              <a:rPr lang="nb-NO" sz="3600" dirty="0" smtClean="0">
                <a:solidFill>
                  <a:srgbClr val="1C7FBD"/>
                </a:solidFill>
                <a:latin typeface="Arial" panose="020B0604020202020204" pitchFamily="34" charset="0"/>
                <a:cs typeface="Arial" panose="020B0604020202020204" pitchFamily="34" charset="0"/>
              </a:rPr>
              <a:t> areas </a:t>
            </a:r>
            <a:r>
              <a:rPr lang="nb-NO" sz="3600" dirty="0" err="1" smtClean="0">
                <a:solidFill>
                  <a:srgbClr val="1C7FBD"/>
                </a:solidFill>
                <a:latin typeface="Arial" panose="020B0604020202020204" pitchFamily="34" charset="0"/>
                <a:cs typeface="Arial" panose="020B0604020202020204" pitchFamily="34" charset="0"/>
              </a:rPr>
              <a:t>of</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the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work</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environment</a:t>
            </a:r>
            <a:r>
              <a:rPr lang="nb-NO" sz="3600" dirty="0" smtClean="0">
                <a:solidFill>
                  <a:srgbClr val="1C7FBD"/>
                </a:solidFill>
                <a:latin typeface="Arial" panose="020B0604020202020204" pitchFamily="34" charset="0"/>
                <a:cs typeface="Arial" panose="020B0604020202020204" pitchFamily="34" charset="0"/>
              </a:rPr>
              <a:t> survey</a:t>
            </a:r>
            <a:r>
              <a:rPr lang="nb-NO" sz="4000" dirty="0" smtClean="0">
                <a:solidFill>
                  <a:srgbClr val="1C7FBD"/>
                </a:solidFill>
                <a:latin typeface="Arial" panose="020B0604020202020204" pitchFamily="34" charset="0"/>
                <a:cs typeface="Arial" panose="020B0604020202020204" pitchFamily="34" charset="0"/>
              </a:rPr>
              <a:t>: </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What</a:t>
            </a:r>
            <a:r>
              <a:rPr lang="nb-NO" sz="3200" dirty="0" smtClean="0">
                <a:solidFill>
                  <a:srgbClr val="1C7FBD"/>
                </a:solidFill>
                <a:latin typeface="Arial" panose="020B0604020202020204" pitchFamily="34" charset="0"/>
                <a:cs typeface="Arial" panose="020B0604020202020204" pitchFamily="34" charset="0"/>
              </a:rPr>
              <a:t> do </a:t>
            </a:r>
            <a:r>
              <a:rPr lang="nb-NO" sz="3200" dirty="0" err="1" smtClean="0">
                <a:solidFill>
                  <a:srgbClr val="1C7FBD"/>
                </a:solidFill>
                <a:latin typeface="Arial" panose="020B0604020202020204" pitchFamily="34" charset="0"/>
                <a:cs typeface="Arial" panose="020B0604020202020204" pitchFamily="34" charset="0"/>
              </a:rPr>
              <a:t>you</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think</a:t>
            </a:r>
            <a:r>
              <a:rPr lang="nb-NO" sz="3200" dirty="0" smtClean="0">
                <a:solidFill>
                  <a:srgbClr val="1C7FBD"/>
                </a:solidFill>
                <a:latin typeface="Arial" panose="020B0604020202020204" pitchFamily="34" charset="0"/>
                <a:cs typeface="Arial" panose="020B0604020202020204" pitchFamily="34" charset="0"/>
              </a:rPr>
              <a:t> is </a:t>
            </a:r>
            <a:r>
              <a:rPr lang="nb-NO" sz="3200" dirty="0" err="1" smtClean="0">
                <a:solidFill>
                  <a:srgbClr val="1C7FBD"/>
                </a:solidFill>
                <a:latin typeface="Arial" panose="020B0604020202020204" pitchFamily="34" charset="0"/>
                <a:cs typeface="Arial" panose="020B0604020202020204" pitchFamily="34" charset="0"/>
              </a:rPr>
              <a:t>the</a:t>
            </a:r>
            <a:r>
              <a:rPr lang="nb-NO" sz="3200" dirty="0" smtClean="0">
                <a:solidFill>
                  <a:srgbClr val="1C7FBD"/>
                </a:solidFill>
                <a:latin typeface="Arial" panose="020B0604020202020204" pitchFamily="34" charset="0"/>
                <a:cs typeface="Arial" panose="020B0604020202020204" pitchFamily="34" charset="0"/>
              </a:rPr>
              <a:t> most </a:t>
            </a:r>
            <a:r>
              <a:rPr lang="nb-NO" sz="3200" dirty="0" err="1" smtClean="0">
                <a:solidFill>
                  <a:srgbClr val="1C7FBD"/>
                </a:solidFill>
                <a:latin typeface="Arial" panose="020B0604020202020204" pitchFamily="34" charset="0"/>
                <a:cs typeface="Arial" panose="020B0604020202020204" pitchFamily="34" charset="0"/>
              </a:rPr>
              <a:t>important</a:t>
            </a:r>
            <a:r>
              <a:rPr lang="nb-NO" sz="3200" dirty="0" smtClean="0">
                <a:solidFill>
                  <a:srgbClr val="1C7FBD"/>
                </a:solidFill>
                <a:latin typeface="Arial" panose="020B0604020202020204" pitchFamily="34" charset="0"/>
                <a:cs typeface="Arial" panose="020B0604020202020204" pitchFamily="34" charset="0"/>
              </a:rPr>
              <a:t> to </a:t>
            </a:r>
            <a:r>
              <a:rPr lang="nb-NO" sz="3200" dirty="0" err="1" smtClean="0">
                <a:solidFill>
                  <a:srgbClr val="1C7FBD"/>
                </a:solidFill>
                <a:latin typeface="Arial" panose="020B0604020202020204" pitchFamily="34" charset="0"/>
                <a:cs typeface="Arial" panose="020B0604020202020204" pitchFamily="34" charset="0"/>
              </a:rPr>
              <a:t>maintain</a:t>
            </a:r>
            <a:r>
              <a:rPr lang="nb-NO" sz="32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What</a:t>
            </a:r>
            <a:r>
              <a:rPr lang="nb-NO" sz="3200" dirty="0" smtClean="0">
                <a:solidFill>
                  <a:srgbClr val="1C7FBD"/>
                </a:solidFill>
                <a:latin typeface="Arial" panose="020B0604020202020204" pitchFamily="34" charset="0"/>
                <a:cs typeface="Arial" panose="020B0604020202020204" pitchFamily="34" charset="0"/>
              </a:rPr>
              <a:t> is it </a:t>
            </a:r>
            <a:r>
              <a:rPr lang="nb-NO" sz="3200" dirty="0" err="1" smtClean="0">
                <a:solidFill>
                  <a:srgbClr val="1C7FBD"/>
                </a:solidFill>
                <a:latin typeface="Arial" panose="020B0604020202020204" pitchFamily="34" charset="0"/>
                <a:cs typeface="Arial" panose="020B0604020202020204" pitchFamily="34" charset="0"/>
              </a:rPr>
              <a:t>necessary</a:t>
            </a:r>
            <a:r>
              <a:rPr lang="nb-NO" sz="3200" dirty="0" smtClean="0">
                <a:solidFill>
                  <a:srgbClr val="1C7FBD"/>
                </a:solidFill>
                <a:latin typeface="Arial" panose="020B0604020202020204" pitchFamily="34" charset="0"/>
                <a:cs typeface="Arial" panose="020B0604020202020204" pitchFamily="34" charset="0"/>
              </a:rPr>
              <a:t> to </a:t>
            </a:r>
            <a:r>
              <a:rPr lang="nb-NO" sz="3200" dirty="0" err="1" smtClean="0">
                <a:solidFill>
                  <a:srgbClr val="1C7FBD"/>
                </a:solidFill>
                <a:latin typeface="Arial" panose="020B0604020202020204" pitchFamily="34" charset="0"/>
                <a:cs typeface="Arial" panose="020B0604020202020204" pitchFamily="34" charset="0"/>
              </a:rPr>
              <a:t>improve</a:t>
            </a:r>
            <a:r>
              <a:rPr lang="nb-NO" sz="3200" dirty="0" smtClean="0">
                <a:solidFill>
                  <a:srgbClr val="1C7FBD"/>
                </a:solidFill>
                <a:latin typeface="Arial" panose="020B0604020202020204" pitchFamily="34" charset="0"/>
                <a:cs typeface="Arial" panose="020B0604020202020204" pitchFamily="34" charset="0"/>
              </a:rPr>
              <a:t>? </a:t>
            </a:r>
            <a:endParaRPr lang="nb-NO" sz="3200" dirty="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endParaRPr lang="nb-NO" sz="3733"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endParaRPr lang="nb-NO" sz="3733" dirty="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600" dirty="0" err="1" smtClean="0">
                <a:solidFill>
                  <a:srgbClr val="1C7FBD"/>
                </a:solidFill>
                <a:latin typeface="Arial" panose="020B0604020202020204" pitchFamily="34" charset="0"/>
                <a:cs typeface="Arial" panose="020B0604020202020204" pitchFamily="34" charset="0"/>
              </a:rPr>
              <a:t>Which</a:t>
            </a:r>
            <a:r>
              <a:rPr lang="nb-NO" sz="3600" dirty="0" smtClean="0">
                <a:solidFill>
                  <a:srgbClr val="1C7FBD"/>
                </a:solidFill>
                <a:latin typeface="Arial" panose="020B0604020202020204" pitchFamily="34" charset="0"/>
                <a:cs typeface="Arial" panose="020B0604020202020204" pitchFamily="34" charset="0"/>
              </a:rPr>
              <a:t> areas </a:t>
            </a:r>
            <a:r>
              <a:rPr lang="nb-NO" sz="3600" dirty="0" err="1" smtClean="0">
                <a:solidFill>
                  <a:srgbClr val="1C7FBD"/>
                </a:solidFill>
                <a:latin typeface="Arial" panose="020B0604020202020204" pitchFamily="34" charset="0"/>
                <a:cs typeface="Arial" panose="020B0604020202020204" pitchFamily="34" charset="0"/>
              </a:rPr>
              <a:t>shall</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we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work</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on</a:t>
            </a:r>
            <a:r>
              <a:rPr lang="nb-NO" sz="36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Choose</a:t>
            </a:r>
            <a:r>
              <a:rPr lang="nb-NO" sz="3200" dirty="0" smtClean="0">
                <a:solidFill>
                  <a:srgbClr val="1C7FBD"/>
                </a:solidFill>
                <a:latin typeface="Arial" panose="020B0604020202020204" pitchFamily="34" charset="0"/>
                <a:cs typeface="Arial" panose="020B0604020202020204" pitchFamily="34" charset="0"/>
              </a:rPr>
              <a:t> 4 areas </a:t>
            </a:r>
            <a:r>
              <a:rPr lang="nb-NO" sz="3200" dirty="0" err="1" smtClean="0">
                <a:solidFill>
                  <a:srgbClr val="1C7FBD"/>
                </a:solidFill>
                <a:latin typeface="Arial" panose="020B0604020202020204" pitchFamily="34" charset="0"/>
                <a:cs typeface="Arial" panose="020B0604020202020204" pitchFamily="34" charset="0"/>
              </a:rPr>
              <a:t>which</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you</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think</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are</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the</a:t>
            </a:r>
            <a:r>
              <a:rPr lang="nb-NO" sz="3200" dirty="0" smtClean="0">
                <a:solidFill>
                  <a:srgbClr val="1C7FBD"/>
                </a:solidFill>
                <a:latin typeface="Arial" panose="020B0604020202020204" pitchFamily="34" charset="0"/>
                <a:cs typeface="Arial" panose="020B0604020202020204" pitchFamily="34" charset="0"/>
              </a:rPr>
              <a:t> most </a:t>
            </a:r>
            <a:r>
              <a:rPr lang="nb-NO" sz="3200" dirty="0" err="1" smtClean="0">
                <a:solidFill>
                  <a:srgbClr val="1C7FBD"/>
                </a:solidFill>
                <a:latin typeface="Arial" panose="020B0604020202020204" pitchFamily="34" charset="0"/>
                <a:cs typeface="Arial" panose="020B0604020202020204" pitchFamily="34" charset="0"/>
              </a:rPr>
              <a:t>important</a:t>
            </a:r>
            <a:r>
              <a:rPr lang="nb-NO" sz="3200" dirty="0" smtClean="0">
                <a:solidFill>
                  <a:srgbClr val="1C7FBD"/>
                </a:solidFill>
                <a:latin typeface="Arial" panose="020B0604020202020204" pitchFamily="34" charset="0"/>
                <a:cs typeface="Arial" panose="020B0604020202020204" pitchFamily="34" charset="0"/>
              </a:rPr>
              <a:t> to </a:t>
            </a:r>
            <a:r>
              <a:rPr lang="nb-NO" sz="3200" dirty="0" err="1" smtClean="0">
                <a:solidFill>
                  <a:srgbClr val="1C7FBD"/>
                </a:solidFill>
                <a:latin typeface="Arial" panose="020B0604020202020204" pitchFamily="34" charset="0"/>
                <a:cs typeface="Arial" panose="020B0604020202020204" pitchFamily="34" charset="0"/>
              </a:rPr>
              <a:t>work</a:t>
            </a:r>
            <a:r>
              <a:rPr lang="nb-NO" sz="3200" dirty="0" smtClean="0">
                <a:solidFill>
                  <a:srgbClr val="1C7FBD"/>
                </a:solidFill>
                <a:latin typeface="Arial" panose="020B0604020202020204" pitchFamily="34" charset="0"/>
                <a:cs typeface="Arial" panose="020B0604020202020204" pitchFamily="34" charset="0"/>
              </a:rPr>
              <a:t> on.</a:t>
            </a: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  (2 areas to </a:t>
            </a:r>
            <a:r>
              <a:rPr lang="nb-NO" sz="3200" dirty="0" err="1" smtClean="0">
                <a:solidFill>
                  <a:srgbClr val="1C7FBD"/>
                </a:solidFill>
                <a:latin typeface="Arial" panose="020B0604020202020204" pitchFamily="34" charset="0"/>
                <a:cs typeface="Arial" panose="020B0604020202020204" pitchFamily="34" charset="0"/>
              </a:rPr>
              <a:t>maintain</a:t>
            </a:r>
            <a:r>
              <a:rPr lang="nb-NO" sz="3200" dirty="0" smtClean="0">
                <a:solidFill>
                  <a:srgbClr val="1C7FBD"/>
                </a:solidFill>
                <a:latin typeface="Arial" panose="020B0604020202020204" pitchFamily="34" charset="0"/>
                <a:cs typeface="Arial" panose="020B0604020202020204" pitchFamily="34" charset="0"/>
              </a:rPr>
              <a:t> and 2 areas to </a:t>
            </a:r>
            <a:r>
              <a:rPr lang="nb-NO" sz="3200" dirty="0" err="1" smtClean="0">
                <a:solidFill>
                  <a:srgbClr val="1C7FBD"/>
                </a:solidFill>
                <a:latin typeface="Arial" panose="020B0604020202020204" pitchFamily="34" charset="0"/>
                <a:cs typeface="Arial" panose="020B0604020202020204" pitchFamily="34" charset="0"/>
              </a:rPr>
              <a:t>improve</a:t>
            </a:r>
            <a:r>
              <a:rPr lang="nb-NO" sz="3200" dirty="0" smtClean="0">
                <a:solidFill>
                  <a:srgbClr val="1C7FBD"/>
                </a:solidFill>
                <a:latin typeface="Arial" panose="020B0604020202020204" pitchFamily="34" charset="0"/>
                <a:cs typeface="Arial" panose="020B0604020202020204" pitchFamily="34" charset="0"/>
              </a:rPr>
              <a:t>) </a:t>
            </a:r>
            <a:endParaRPr lang="nb-NO" sz="3200" dirty="0">
              <a:solidFill>
                <a:srgbClr val="1C7FBD"/>
              </a:solidFill>
              <a:latin typeface="Arial" panose="020B0604020202020204" pitchFamily="34" charset="0"/>
              <a:cs typeface="Arial" panose="020B0604020202020204" pitchFamily="34" charset="0"/>
            </a:endParaRPr>
          </a:p>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a:p>
            <a:pPr>
              <a:spcBef>
                <a:spcPts val="0"/>
              </a:spcBef>
            </a:pPr>
            <a:endParaRPr lang="en-GB" dirty="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6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691" y="4089511"/>
            <a:ext cx="2507087" cy="2473093"/>
          </a:xfrm>
          <a:prstGeom prst="rect">
            <a:avLst/>
          </a:prstGeom>
        </p:spPr>
      </p:pic>
      <p:sp>
        <p:nvSpPr>
          <p:cNvPr id="3" name="Tittel 2"/>
          <p:cNvSpPr>
            <a:spLocks noGrp="1"/>
          </p:cNvSpPr>
          <p:nvPr>
            <p:ph type="title"/>
          </p:nvPr>
        </p:nvSpPr>
        <p:spPr>
          <a:xfrm>
            <a:off x="569595" y="381674"/>
            <a:ext cx="10601325" cy="1325563"/>
          </a:xfrm>
        </p:spPr>
        <p:txBody>
          <a:bodyPr>
            <a:normAutofit/>
          </a:bodyPr>
          <a:lstStyle/>
          <a:p>
            <a:r>
              <a:rPr lang="nb-NO" sz="4000" b="1" dirty="0" smtClean="0">
                <a:solidFill>
                  <a:srgbClr val="0066CC"/>
                </a:solidFill>
                <a:latin typeface="Arial Narrow" panose="020B0606020202030204" pitchFamily="34" charset="0"/>
              </a:rPr>
              <a:t>Group </a:t>
            </a:r>
            <a:r>
              <a:rPr lang="nb-NO" sz="4000" b="1" dirty="0" err="1" smtClean="0">
                <a:solidFill>
                  <a:srgbClr val="0066CC"/>
                </a:solidFill>
                <a:latin typeface="Arial Narrow" panose="020B0606020202030204" pitchFamily="34" charset="0"/>
              </a:rPr>
              <a:t>process</a:t>
            </a:r>
            <a:r>
              <a:rPr lang="nb-NO" sz="4000" b="1" dirty="0" smtClean="0">
                <a:solidFill>
                  <a:srgbClr val="0066CC"/>
                </a:solidFill>
                <a:latin typeface="Arial Narrow" panose="020B0606020202030204" pitchFamily="34" charset="0"/>
              </a:rPr>
              <a:t> 2 – </a:t>
            </a:r>
            <a:r>
              <a:rPr lang="nb-NO" sz="4000" b="1" dirty="0" err="1" smtClean="0">
                <a:solidFill>
                  <a:srgbClr val="0066CC"/>
                </a:solidFill>
                <a:latin typeface="Arial Narrow" panose="020B0606020202030204" pitchFamily="34" charset="0"/>
              </a:rPr>
              <a:t>actions</a:t>
            </a:r>
            <a:r>
              <a:rPr lang="nb-NO" sz="4000" b="1" dirty="0" smtClean="0">
                <a:solidFill>
                  <a:srgbClr val="0066CC"/>
                </a:solidFill>
                <a:latin typeface="Arial Narrow" panose="020B0606020202030204" pitchFamily="34" charset="0"/>
              </a:rPr>
              <a:t> for areas to </a:t>
            </a:r>
            <a:r>
              <a:rPr lang="nb-NO" sz="4000" b="1" dirty="0" err="1" smtClean="0">
                <a:solidFill>
                  <a:srgbClr val="0066CC"/>
                </a:solidFill>
                <a:latin typeface="Arial Narrow" panose="020B0606020202030204" pitchFamily="34" charset="0"/>
              </a:rPr>
              <a:t>maintain</a:t>
            </a:r>
            <a:endParaRPr lang="nb-NO" sz="4000" b="1" dirty="0">
              <a:solidFill>
                <a:srgbClr val="0066CC"/>
              </a:solidFill>
            </a:endParaRPr>
          </a:p>
        </p:txBody>
      </p:sp>
      <p:sp>
        <p:nvSpPr>
          <p:cNvPr id="4" name="Plassholder for innhold 3"/>
          <p:cNvSpPr>
            <a:spLocks noGrp="1"/>
          </p:cNvSpPr>
          <p:nvPr>
            <p:ph idx="1"/>
          </p:nvPr>
        </p:nvSpPr>
        <p:spPr>
          <a:xfrm>
            <a:off x="752475" y="1707237"/>
            <a:ext cx="10953751" cy="4255681"/>
          </a:xfrm>
        </p:spPr>
        <p:txBody>
          <a:bodyPr>
            <a:normAutofit lnSpcReduction="10000"/>
          </a:bodyPr>
          <a:lstStyle/>
          <a:p>
            <a:pPr marL="0" indent="0">
              <a:spcBef>
                <a:spcPts val="0"/>
              </a:spcBef>
              <a:spcAft>
                <a:spcPts val="600"/>
              </a:spcAft>
              <a:buNone/>
            </a:pPr>
            <a:r>
              <a:rPr lang="nb-NO" sz="3200" dirty="0" err="1" smtClean="0">
                <a:solidFill>
                  <a:srgbClr val="1C7FBD"/>
                </a:solidFill>
                <a:latin typeface="Arial" panose="020B0604020202020204" pitchFamily="34" charset="0"/>
                <a:cs typeface="Arial" panose="020B0604020202020204" pitchFamily="34" charset="0"/>
              </a:rPr>
              <a:t>Discuss</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various</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measures</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which</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can</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contribute</a:t>
            </a:r>
            <a:r>
              <a:rPr lang="nb-NO" sz="3200" dirty="0" smtClean="0">
                <a:solidFill>
                  <a:srgbClr val="1C7FBD"/>
                </a:solidFill>
                <a:latin typeface="Arial" panose="020B0604020202020204" pitchFamily="34" charset="0"/>
                <a:cs typeface="Arial" panose="020B0604020202020204" pitchFamily="34" charset="0"/>
              </a:rPr>
              <a:t> to </a:t>
            </a:r>
            <a:r>
              <a:rPr lang="nb-NO" sz="3200" dirty="0" err="1" smtClean="0">
                <a:solidFill>
                  <a:srgbClr val="1C7FBD"/>
                </a:solidFill>
                <a:latin typeface="Arial" panose="020B0604020202020204" pitchFamily="34" charset="0"/>
                <a:cs typeface="Arial" panose="020B0604020202020204" pitchFamily="34" charset="0"/>
              </a:rPr>
              <a:t>preserving</a:t>
            </a:r>
            <a:r>
              <a:rPr lang="nb-NO" sz="3200" dirty="0" smtClean="0">
                <a:solidFill>
                  <a:srgbClr val="1C7FBD"/>
                </a:solidFill>
                <a:latin typeface="Arial" panose="020B0604020202020204" pitchFamily="34" charset="0"/>
                <a:cs typeface="Arial" panose="020B0604020202020204" pitchFamily="34" charset="0"/>
              </a:rPr>
              <a:t> or </a:t>
            </a:r>
            <a:r>
              <a:rPr lang="nb-NO" sz="3200" dirty="0" err="1" smtClean="0">
                <a:solidFill>
                  <a:srgbClr val="1C7FBD"/>
                </a:solidFill>
                <a:latin typeface="Arial" panose="020B0604020202020204" pitchFamily="34" charset="0"/>
                <a:cs typeface="Arial" panose="020B0604020202020204" pitchFamily="34" charset="0"/>
              </a:rPr>
              <a:t>developing</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the</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two</a:t>
            </a:r>
            <a:r>
              <a:rPr lang="nb-NO" sz="3200" dirty="0" smtClean="0">
                <a:solidFill>
                  <a:srgbClr val="1C7FBD"/>
                </a:solidFill>
                <a:latin typeface="Arial" panose="020B0604020202020204" pitchFamily="34" charset="0"/>
                <a:cs typeface="Arial" panose="020B0604020202020204" pitchFamily="34" charset="0"/>
              </a:rPr>
              <a:t> areas </a:t>
            </a:r>
            <a:r>
              <a:rPr lang="nb-NO" sz="3200" dirty="0" err="1" smtClean="0">
                <a:solidFill>
                  <a:srgbClr val="1C7FBD"/>
                </a:solidFill>
                <a:latin typeface="Arial" panose="020B0604020202020204" pitchFamily="34" charset="0"/>
                <a:cs typeface="Arial" panose="020B0604020202020204" pitchFamily="34" charset="0"/>
              </a:rPr>
              <a:t>you</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selected</a:t>
            </a:r>
            <a:r>
              <a:rPr lang="nb-NO" sz="3200" dirty="0" smtClean="0">
                <a:solidFill>
                  <a:srgbClr val="1C7FBD"/>
                </a:solidFill>
                <a:latin typeface="Arial" panose="020B0604020202020204" pitchFamily="34" charset="0"/>
                <a:cs typeface="Arial" panose="020B0604020202020204" pitchFamily="34" charset="0"/>
              </a:rPr>
              <a:t> to </a:t>
            </a:r>
            <a:r>
              <a:rPr lang="nb-NO" sz="3200" dirty="0" err="1" smtClean="0">
                <a:solidFill>
                  <a:srgbClr val="1C7FBD"/>
                </a:solidFill>
                <a:latin typeface="Arial" panose="020B0604020202020204" pitchFamily="34" charset="0"/>
                <a:cs typeface="Arial" panose="020B0604020202020204" pitchFamily="34" charset="0"/>
              </a:rPr>
              <a:t>maintain</a:t>
            </a:r>
            <a:endParaRPr lang="nb-NO" sz="3200"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a:t>
            </a:r>
            <a:r>
              <a:rPr lang="nb-NO" sz="3200" dirty="0" err="1" smtClean="0">
                <a:solidFill>
                  <a:srgbClr val="1C7FBD"/>
                </a:solidFill>
                <a:latin typeface="Arial" panose="020B0604020202020204" pitchFamily="34" charset="0"/>
                <a:cs typeface="Arial" panose="020B0604020202020204" pitchFamily="34" charset="0"/>
              </a:rPr>
              <a:t>put</a:t>
            </a:r>
            <a:r>
              <a:rPr lang="nb-NO" sz="3200" dirty="0" smtClean="0">
                <a:solidFill>
                  <a:srgbClr val="1C7FBD"/>
                </a:solidFill>
                <a:latin typeface="Arial" panose="020B0604020202020204" pitchFamily="34" charset="0"/>
                <a:cs typeface="Arial" panose="020B0604020202020204" pitchFamily="34" charset="0"/>
              </a:rPr>
              <a:t> in </a:t>
            </a:r>
            <a:r>
              <a:rPr lang="nb-NO" sz="3200" dirty="0" err="1" smtClean="0">
                <a:solidFill>
                  <a:srgbClr val="1C7FBD"/>
                </a:solidFill>
                <a:latin typeface="Arial" panose="020B0604020202020204" pitchFamily="34" charset="0"/>
                <a:cs typeface="Arial" panose="020B0604020202020204" pitchFamily="34" charset="0"/>
              </a:rPr>
              <a:t>concrete</a:t>
            </a:r>
            <a:r>
              <a:rPr lang="nb-NO" sz="3200" dirty="0" smtClean="0">
                <a:solidFill>
                  <a:srgbClr val="1C7FBD"/>
                </a:solidFill>
                <a:latin typeface="Arial" panose="020B0604020202020204" pitchFamily="34" charset="0"/>
                <a:cs typeface="Arial" panose="020B0604020202020204" pitchFamily="34" charset="0"/>
              </a:rPr>
              <a:t> terms as </a:t>
            </a:r>
            <a:r>
              <a:rPr lang="nb-NO" sz="3200" dirty="0" err="1" smtClean="0">
                <a:solidFill>
                  <a:srgbClr val="1C7FBD"/>
                </a:solidFill>
                <a:latin typeface="Arial" panose="020B0604020202020204" pitchFamily="34" charset="0"/>
                <a:cs typeface="Arial" panose="020B0604020202020204" pitchFamily="34" charset="0"/>
              </a:rPr>
              <a:t>many</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actions</a:t>
            </a:r>
            <a:r>
              <a:rPr lang="nb-NO" sz="3200" dirty="0" smtClean="0">
                <a:solidFill>
                  <a:srgbClr val="1C7FBD"/>
                </a:solidFill>
                <a:latin typeface="Arial" panose="020B0604020202020204" pitchFamily="34" charset="0"/>
                <a:cs typeface="Arial" panose="020B0604020202020204" pitchFamily="34" charset="0"/>
              </a:rPr>
              <a:t> as </a:t>
            </a:r>
            <a:r>
              <a:rPr lang="nb-NO" sz="3200" dirty="0" err="1" smtClean="0">
                <a:solidFill>
                  <a:srgbClr val="1C7FBD"/>
                </a:solidFill>
                <a:latin typeface="Arial" panose="020B0604020202020204" pitchFamily="34" charset="0"/>
                <a:cs typeface="Arial" panose="020B0604020202020204" pitchFamily="34" charset="0"/>
              </a:rPr>
              <a:t>possible</a:t>
            </a:r>
            <a:r>
              <a:rPr lang="nb-NO" sz="3200" dirty="0" smtClean="0">
                <a:solidFill>
                  <a:srgbClr val="1C7FBD"/>
                </a:solidFill>
                <a:latin typeface="Arial" panose="020B0604020202020204" pitchFamily="34" charset="0"/>
                <a:cs typeface="Arial" panose="020B0604020202020204" pitchFamily="34" charset="0"/>
              </a:rPr>
              <a:t>)</a:t>
            </a:r>
          </a:p>
          <a:p>
            <a:pPr marL="0" indent="0">
              <a:spcBef>
                <a:spcPts val="0"/>
              </a:spcBef>
              <a:spcAft>
                <a:spcPts val="600"/>
              </a:spcAft>
              <a:buNone/>
            </a:pPr>
            <a:endParaRPr lang="nb-NO" sz="3200"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Questions to </a:t>
            </a:r>
            <a:r>
              <a:rPr lang="nb-NO" sz="3200" dirty="0" err="1" smtClean="0">
                <a:solidFill>
                  <a:srgbClr val="1C7FBD"/>
                </a:solidFill>
                <a:latin typeface="Arial" panose="020B0604020202020204" pitchFamily="34" charset="0"/>
                <a:cs typeface="Arial" panose="020B0604020202020204" pitchFamily="34" charset="0"/>
              </a:rPr>
              <a:t>help</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unwrap</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appropriate</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actions</a:t>
            </a:r>
            <a:r>
              <a:rPr lang="nb-NO" sz="32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Why</a:t>
            </a:r>
            <a:r>
              <a:rPr lang="nb-NO" sz="3200" dirty="0" smtClean="0">
                <a:solidFill>
                  <a:srgbClr val="1C7FBD"/>
                </a:solidFill>
                <a:latin typeface="Arial" panose="020B0604020202020204" pitchFamily="34" charset="0"/>
                <a:cs typeface="Arial" panose="020B0604020202020204" pitchFamily="34" charset="0"/>
              </a:rPr>
              <a:t> is </a:t>
            </a:r>
            <a:r>
              <a:rPr lang="nb-NO" sz="3200" dirty="0" err="1" smtClean="0">
                <a:solidFill>
                  <a:srgbClr val="1C7FBD"/>
                </a:solidFill>
                <a:latin typeface="Arial" panose="020B0604020202020204" pitchFamily="34" charset="0"/>
                <a:cs typeface="Arial" panose="020B0604020202020204" pitchFamily="34" charset="0"/>
              </a:rPr>
              <a:t>this</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important</a:t>
            </a:r>
            <a:r>
              <a:rPr lang="nb-NO" sz="32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What</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should</a:t>
            </a:r>
            <a:r>
              <a:rPr lang="nb-NO" sz="3200" dirty="0" smtClean="0">
                <a:solidFill>
                  <a:srgbClr val="1C7FBD"/>
                </a:solidFill>
                <a:latin typeface="Arial" panose="020B0604020202020204" pitchFamily="34" charset="0"/>
                <a:cs typeface="Arial" panose="020B0604020202020204" pitchFamily="34" charset="0"/>
              </a:rPr>
              <a:t> not be </a:t>
            </a:r>
            <a:r>
              <a:rPr lang="nb-NO" sz="3200" dirty="0" err="1" smtClean="0">
                <a:solidFill>
                  <a:srgbClr val="1C7FBD"/>
                </a:solidFill>
                <a:latin typeface="Arial" panose="020B0604020202020204" pitchFamily="34" charset="0"/>
                <a:cs typeface="Arial" panose="020B0604020202020204" pitchFamily="34" charset="0"/>
              </a:rPr>
              <a:t>changed</a:t>
            </a:r>
            <a:r>
              <a:rPr lang="nb-NO" sz="3200" dirty="0" smtClean="0">
                <a:solidFill>
                  <a:srgbClr val="1C7FBD"/>
                </a:solidFill>
                <a:latin typeface="Arial" panose="020B0604020202020204" pitchFamily="34" charset="0"/>
                <a:cs typeface="Arial" panose="020B0604020202020204" pitchFamily="34" charset="0"/>
              </a:rPr>
              <a:t> or </a:t>
            </a:r>
            <a:r>
              <a:rPr lang="nb-NO" sz="3200" dirty="0" err="1" smtClean="0">
                <a:solidFill>
                  <a:srgbClr val="1C7FBD"/>
                </a:solidFill>
                <a:latin typeface="Arial" panose="020B0604020202020204" pitchFamily="34" charset="0"/>
                <a:cs typeface="Arial" panose="020B0604020202020204" pitchFamily="34" charset="0"/>
              </a:rPr>
              <a:t>renounced</a:t>
            </a:r>
            <a:r>
              <a:rPr lang="nb-NO" sz="32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How </a:t>
            </a:r>
            <a:r>
              <a:rPr lang="nb-NO" sz="3200" dirty="0" err="1" smtClean="0">
                <a:solidFill>
                  <a:srgbClr val="1C7FBD"/>
                </a:solidFill>
                <a:latin typeface="Arial" panose="020B0604020202020204" pitchFamily="34" charset="0"/>
                <a:cs typeface="Arial" panose="020B0604020202020204" pitchFamily="34" charset="0"/>
              </a:rPr>
              <a:t>can</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we</a:t>
            </a:r>
            <a:r>
              <a:rPr lang="nb-NO" sz="3200" dirty="0" smtClean="0">
                <a:solidFill>
                  <a:srgbClr val="1C7FBD"/>
                </a:solidFill>
                <a:latin typeface="Arial" panose="020B0604020202020204" pitchFamily="34" charset="0"/>
                <a:cs typeface="Arial" panose="020B0604020202020204" pitchFamily="34" charset="0"/>
              </a:rPr>
              <a:t> do </a:t>
            </a:r>
            <a:r>
              <a:rPr lang="nb-NO" sz="3200" dirty="0" err="1" smtClean="0">
                <a:solidFill>
                  <a:srgbClr val="1C7FBD"/>
                </a:solidFill>
                <a:latin typeface="Arial" panose="020B0604020202020204" pitchFamily="34" charset="0"/>
                <a:cs typeface="Arial" panose="020B0604020202020204" pitchFamily="34" charset="0"/>
              </a:rPr>
              <a:t>even</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better</a:t>
            </a:r>
            <a:r>
              <a:rPr lang="nb-NO" sz="3200" dirty="0" smtClean="0">
                <a:solidFill>
                  <a:srgbClr val="1C7FBD"/>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812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040" y="4304988"/>
            <a:ext cx="2618810" cy="2433721"/>
          </a:xfrm>
          <a:prstGeom prst="rect">
            <a:avLst/>
          </a:prstGeom>
        </p:spPr>
      </p:pic>
      <p:sp>
        <p:nvSpPr>
          <p:cNvPr id="3" name="Tittel 2"/>
          <p:cNvSpPr>
            <a:spLocks noGrp="1"/>
          </p:cNvSpPr>
          <p:nvPr>
            <p:ph type="title"/>
          </p:nvPr>
        </p:nvSpPr>
        <p:spPr>
          <a:xfrm>
            <a:off x="682580" y="365125"/>
            <a:ext cx="10671220" cy="1325563"/>
          </a:xfrm>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Group </a:t>
            </a:r>
            <a:r>
              <a:rPr lang="nb-NO" sz="4000" b="1" dirty="0" err="1" smtClean="0">
                <a:solidFill>
                  <a:srgbClr val="0066CC"/>
                </a:solidFill>
                <a:latin typeface="Arial" panose="020B0604020202020204" pitchFamily="34" charset="0"/>
                <a:cs typeface="Arial" panose="020B0604020202020204" pitchFamily="34" charset="0"/>
              </a:rPr>
              <a:t>process</a:t>
            </a:r>
            <a:r>
              <a:rPr lang="nb-NO" sz="4000" b="1" dirty="0" smtClean="0">
                <a:solidFill>
                  <a:srgbClr val="0066CC"/>
                </a:solidFill>
                <a:latin typeface="Arial" panose="020B0604020202020204" pitchFamily="34" charset="0"/>
                <a:cs typeface="Arial" panose="020B0604020202020204" pitchFamily="34" charset="0"/>
              </a:rPr>
              <a:t> </a:t>
            </a:r>
            <a:r>
              <a:rPr lang="nb-NO" sz="4000" b="1" dirty="0">
                <a:solidFill>
                  <a:srgbClr val="0066CC"/>
                </a:solidFill>
                <a:latin typeface="Arial" panose="020B0604020202020204" pitchFamily="34" charset="0"/>
                <a:cs typeface="Arial" panose="020B0604020202020204" pitchFamily="34" charset="0"/>
              </a:rPr>
              <a:t>2 – </a:t>
            </a:r>
            <a:r>
              <a:rPr lang="nb-NO" sz="4000" b="1" dirty="0" err="1" smtClean="0">
                <a:solidFill>
                  <a:srgbClr val="0066CC"/>
                </a:solidFill>
                <a:latin typeface="Arial" panose="020B0604020202020204" pitchFamily="34" charset="0"/>
                <a:cs typeface="Arial" panose="020B0604020202020204" pitchFamily="34" charset="0"/>
              </a:rPr>
              <a:t>actions</a:t>
            </a:r>
            <a:r>
              <a:rPr lang="nb-NO" sz="4000" b="1" dirty="0" smtClean="0">
                <a:solidFill>
                  <a:srgbClr val="0066CC"/>
                </a:solidFill>
                <a:latin typeface="Arial" panose="020B0604020202020204" pitchFamily="34" charset="0"/>
                <a:cs typeface="Arial" panose="020B0604020202020204" pitchFamily="34" charset="0"/>
              </a:rPr>
              <a:t> for </a:t>
            </a:r>
            <a:r>
              <a:rPr lang="nb-NO" sz="4000" b="1" dirty="0" err="1" smtClean="0">
                <a:solidFill>
                  <a:srgbClr val="0066CC"/>
                </a:solidFill>
                <a:latin typeface="Arial" panose="020B0604020202020204" pitchFamily="34" charset="0"/>
                <a:cs typeface="Arial" panose="020B0604020202020204" pitchFamily="34" charset="0"/>
              </a:rPr>
              <a:t>improvement</a:t>
            </a:r>
            <a:endParaRPr lang="nb-NO" sz="4000" b="1" dirty="0">
              <a:solidFill>
                <a:srgbClr val="0066CC"/>
              </a:solidFill>
              <a:latin typeface="Arial" panose="020B0604020202020204" pitchFamily="34" charset="0"/>
              <a:cs typeface="Arial" panose="020B0604020202020204" pitchFamily="34" charset="0"/>
            </a:endParaRPr>
          </a:p>
        </p:txBody>
      </p:sp>
      <p:sp>
        <p:nvSpPr>
          <p:cNvPr id="4" name="Plassholder for innhold 3"/>
          <p:cNvSpPr>
            <a:spLocks noGrp="1"/>
          </p:cNvSpPr>
          <p:nvPr>
            <p:ph idx="1"/>
          </p:nvPr>
        </p:nvSpPr>
        <p:spPr>
          <a:xfrm>
            <a:off x="682580" y="1690688"/>
            <a:ext cx="11148810" cy="4639277"/>
          </a:xfrm>
        </p:spPr>
        <p:txBody>
          <a:bodyPr>
            <a:normAutofit/>
          </a:bodyPr>
          <a:lstStyle/>
          <a:p>
            <a:pPr marL="0" indent="0">
              <a:spcBef>
                <a:spcPts val="0"/>
              </a:spcBef>
              <a:buNone/>
            </a:pPr>
            <a:endParaRPr lang="nb-NO"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600" dirty="0" err="1" smtClean="0">
                <a:solidFill>
                  <a:srgbClr val="1C7FBD"/>
                </a:solidFill>
                <a:latin typeface="Arial" panose="020B0604020202020204" pitchFamily="34" charset="0"/>
                <a:cs typeface="Arial" panose="020B0604020202020204" pitchFamily="34" charset="0"/>
              </a:rPr>
              <a:t>Discuss</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various</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measures</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which</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can</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contribute</a:t>
            </a:r>
            <a:r>
              <a:rPr lang="nb-NO" sz="3600" dirty="0" smtClean="0">
                <a:solidFill>
                  <a:srgbClr val="1C7FBD"/>
                </a:solidFill>
                <a:latin typeface="Arial" panose="020B0604020202020204" pitchFamily="34" charset="0"/>
                <a:cs typeface="Arial" panose="020B0604020202020204" pitchFamily="34" charset="0"/>
              </a:rPr>
              <a:t> to </a:t>
            </a:r>
            <a:r>
              <a:rPr lang="nb-NO" sz="3600" dirty="0" err="1" smtClean="0">
                <a:solidFill>
                  <a:srgbClr val="1C7FBD"/>
                </a:solidFill>
                <a:latin typeface="Arial" panose="020B0604020202020204" pitchFamily="34" charset="0"/>
                <a:cs typeface="Arial" panose="020B0604020202020204" pitchFamily="34" charset="0"/>
              </a:rPr>
              <a:t>the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improvement</a:t>
            </a:r>
            <a:r>
              <a:rPr lang="nb-NO" sz="3600" dirty="0" smtClean="0">
                <a:solidFill>
                  <a:srgbClr val="1C7FBD"/>
                </a:solidFill>
                <a:latin typeface="Arial" panose="020B0604020202020204" pitchFamily="34" charset="0"/>
                <a:cs typeface="Arial" panose="020B0604020202020204" pitchFamily="34" charset="0"/>
              </a:rPr>
              <a:t>/</a:t>
            </a:r>
            <a:r>
              <a:rPr lang="nb-NO" sz="3600" dirty="0" err="1" smtClean="0">
                <a:solidFill>
                  <a:srgbClr val="1C7FBD"/>
                </a:solidFill>
                <a:latin typeface="Arial" panose="020B0604020202020204" pitchFamily="34" charset="0"/>
                <a:cs typeface="Arial" panose="020B0604020202020204" pitchFamily="34" charset="0"/>
              </a:rPr>
              <a:t>development</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of</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the</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two</a:t>
            </a:r>
            <a:r>
              <a:rPr lang="nb-NO" sz="3600" dirty="0" smtClean="0">
                <a:solidFill>
                  <a:srgbClr val="1C7FBD"/>
                </a:solidFill>
                <a:latin typeface="Arial" panose="020B0604020202020204" pitchFamily="34" charset="0"/>
                <a:cs typeface="Arial" panose="020B0604020202020204" pitchFamily="34" charset="0"/>
              </a:rPr>
              <a:t> </a:t>
            </a:r>
            <a:r>
              <a:rPr lang="nb-NO" sz="3600" dirty="0" err="1" smtClean="0">
                <a:solidFill>
                  <a:srgbClr val="1C7FBD"/>
                </a:solidFill>
                <a:latin typeface="Arial" panose="020B0604020202020204" pitchFamily="34" charset="0"/>
                <a:cs typeface="Arial" panose="020B0604020202020204" pitchFamily="34" charset="0"/>
              </a:rPr>
              <a:t>improvement</a:t>
            </a:r>
            <a:r>
              <a:rPr lang="nb-NO" sz="3600" dirty="0" smtClean="0">
                <a:solidFill>
                  <a:srgbClr val="1C7FBD"/>
                </a:solidFill>
                <a:latin typeface="Arial" panose="020B0604020202020204" pitchFamily="34" charset="0"/>
                <a:cs typeface="Arial" panose="020B0604020202020204" pitchFamily="34" charset="0"/>
              </a:rPr>
              <a:t> areas </a:t>
            </a:r>
            <a:r>
              <a:rPr lang="nb-NO" sz="3600" dirty="0" err="1" smtClean="0">
                <a:solidFill>
                  <a:srgbClr val="1C7FBD"/>
                </a:solidFill>
                <a:latin typeface="Arial" panose="020B0604020202020204" pitchFamily="34" charset="0"/>
                <a:cs typeface="Arial" panose="020B0604020202020204" pitchFamily="34" charset="0"/>
              </a:rPr>
              <a:t>selected</a:t>
            </a:r>
            <a:r>
              <a:rPr lang="nb-NO" sz="3600" dirty="0" smtClean="0">
                <a:solidFill>
                  <a:srgbClr val="1C7FBD"/>
                </a:solidFill>
                <a:latin typeface="Arial" panose="020B0604020202020204" pitchFamily="34" charset="0"/>
                <a:cs typeface="Arial" panose="020B0604020202020204" pitchFamily="34" charset="0"/>
              </a:rPr>
              <a:t/>
            </a:r>
            <a:br>
              <a:rPr lang="nb-NO" sz="3600" dirty="0" smtClean="0">
                <a:solidFill>
                  <a:srgbClr val="1C7FBD"/>
                </a:solidFill>
                <a:latin typeface="Arial" panose="020B0604020202020204" pitchFamily="34" charset="0"/>
                <a:cs typeface="Arial" panose="020B0604020202020204" pitchFamily="34" charset="0"/>
              </a:rPr>
            </a:br>
            <a:r>
              <a:rPr lang="nb-NO" sz="3200" dirty="0" smtClean="0">
                <a:solidFill>
                  <a:srgbClr val="1C7FBD"/>
                </a:solidFill>
                <a:latin typeface="Arial" panose="020B0604020202020204" pitchFamily="34" charset="0"/>
                <a:cs typeface="Arial" panose="020B0604020202020204" pitchFamily="34" charset="0"/>
              </a:rPr>
              <a:t>(</a:t>
            </a:r>
            <a:r>
              <a:rPr lang="nb-NO" sz="3200" dirty="0" err="1" smtClean="0">
                <a:solidFill>
                  <a:srgbClr val="1C7FBD"/>
                </a:solidFill>
                <a:latin typeface="Arial" panose="020B0604020202020204" pitchFamily="34" charset="0"/>
                <a:cs typeface="Arial" panose="020B0604020202020204" pitchFamily="34" charset="0"/>
              </a:rPr>
              <a:t>put</a:t>
            </a:r>
            <a:r>
              <a:rPr lang="nb-NO" sz="3200" dirty="0" smtClean="0">
                <a:solidFill>
                  <a:srgbClr val="1C7FBD"/>
                </a:solidFill>
                <a:latin typeface="Arial" panose="020B0604020202020204" pitchFamily="34" charset="0"/>
                <a:cs typeface="Arial" panose="020B0604020202020204" pitchFamily="34" charset="0"/>
              </a:rPr>
              <a:t> in </a:t>
            </a:r>
            <a:r>
              <a:rPr lang="nb-NO" sz="3200" dirty="0" err="1" smtClean="0">
                <a:solidFill>
                  <a:srgbClr val="1C7FBD"/>
                </a:solidFill>
                <a:latin typeface="Arial" panose="020B0604020202020204" pitchFamily="34" charset="0"/>
                <a:cs typeface="Arial" panose="020B0604020202020204" pitchFamily="34" charset="0"/>
              </a:rPr>
              <a:t>concrete</a:t>
            </a:r>
            <a:r>
              <a:rPr lang="nb-NO" sz="3200" dirty="0" smtClean="0">
                <a:solidFill>
                  <a:srgbClr val="1C7FBD"/>
                </a:solidFill>
                <a:latin typeface="Arial" panose="020B0604020202020204" pitchFamily="34" charset="0"/>
                <a:cs typeface="Arial" panose="020B0604020202020204" pitchFamily="34" charset="0"/>
              </a:rPr>
              <a:t> terms as </a:t>
            </a:r>
            <a:r>
              <a:rPr lang="nb-NO" sz="3200" dirty="0" err="1" smtClean="0">
                <a:solidFill>
                  <a:srgbClr val="1C7FBD"/>
                </a:solidFill>
                <a:latin typeface="Arial" panose="020B0604020202020204" pitchFamily="34" charset="0"/>
                <a:cs typeface="Arial" panose="020B0604020202020204" pitchFamily="34" charset="0"/>
              </a:rPr>
              <a:t>many</a:t>
            </a:r>
            <a:r>
              <a:rPr lang="nb-NO" sz="3200" dirty="0" smtClean="0">
                <a:solidFill>
                  <a:srgbClr val="1C7FBD"/>
                </a:solidFill>
                <a:latin typeface="Arial" panose="020B0604020202020204" pitchFamily="34" charset="0"/>
                <a:cs typeface="Arial" panose="020B0604020202020204" pitchFamily="34" charset="0"/>
              </a:rPr>
              <a:t> as </a:t>
            </a:r>
            <a:r>
              <a:rPr lang="nb-NO" sz="3200" dirty="0" err="1" smtClean="0">
                <a:solidFill>
                  <a:srgbClr val="1C7FBD"/>
                </a:solidFill>
                <a:latin typeface="Arial" panose="020B0604020202020204" pitchFamily="34" charset="0"/>
                <a:cs typeface="Arial" panose="020B0604020202020204" pitchFamily="34" charset="0"/>
              </a:rPr>
              <a:t>possible</a:t>
            </a:r>
            <a:r>
              <a:rPr lang="nb-NO" sz="3200" dirty="0" smtClean="0">
                <a:solidFill>
                  <a:srgbClr val="1C7FBD"/>
                </a:solidFill>
                <a:latin typeface="Arial" panose="020B0604020202020204" pitchFamily="34" charset="0"/>
                <a:cs typeface="Arial" panose="020B0604020202020204" pitchFamily="34" charset="0"/>
              </a:rPr>
              <a:t>)</a:t>
            </a:r>
          </a:p>
          <a:p>
            <a:pPr marL="0" indent="0">
              <a:spcBef>
                <a:spcPts val="0"/>
              </a:spcBef>
              <a:spcAft>
                <a:spcPts val="600"/>
              </a:spcAft>
              <a:buNone/>
            </a:pPr>
            <a:endParaRPr lang="nb-NO" sz="3200" dirty="0" smtClean="0">
              <a:solidFill>
                <a:srgbClr val="1C7FBD"/>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200" dirty="0" smtClean="0">
                <a:solidFill>
                  <a:srgbClr val="1C7FBD"/>
                </a:solidFill>
                <a:latin typeface="Arial" panose="020B0604020202020204" pitchFamily="34" charset="0"/>
                <a:cs typeface="Arial" panose="020B0604020202020204" pitchFamily="34" charset="0"/>
              </a:rPr>
              <a:t>Questions to </a:t>
            </a:r>
            <a:r>
              <a:rPr lang="nb-NO" sz="3200" dirty="0" err="1" smtClean="0">
                <a:solidFill>
                  <a:srgbClr val="1C7FBD"/>
                </a:solidFill>
                <a:latin typeface="Arial" panose="020B0604020202020204" pitchFamily="34" charset="0"/>
                <a:cs typeface="Arial" panose="020B0604020202020204" pitchFamily="34" charset="0"/>
              </a:rPr>
              <a:t>help</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set</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the</a:t>
            </a:r>
            <a:r>
              <a:rPr lang="nb-NO" sz="3200" dirty="0" smtClean="0">
                <a:solidFill>
                  <a:srgbClr val="1C7FBD"/>
                </a:solidFill>
                <a:latin typeface="Arial" panose="020B0604020202020204" pitchFamily="34" charset="0"/>
                <a:cs typeface="Arial" panose="020B0604020202020204" pitchFamily="34" charset="0"/>
              </a:rPr>
              <a:t> standard»:</a:t>
            </a:r>
          </a:p>
          <a:p>
            <a:pPr>
              <a:spcBef>
                <a:spcPts val="0"/>
              </a:spcBef>
              <a:spcAft>
                <a:spcPts val="600"/>
              </a:spcAft>
            </a:pPr>
            <a:r>
              <a:rPr lang="nb-NO" sz="3200" dirty="0" smtClean="0">
                <a:solidFill>
                  <a:srgbClr val="1C7FBD"/>
                </a:solidFill>
                <a:latin typeface="Arial" panose="020B0604020202020204" pitchFamily="34" charset="0"/>
                <a:cs typeface="Arial" panose="020B0604020202020204" pitchFamily="34" charset="0"/>
              </a:rPr>
              <a:t>How </a:t>
            </a:r>
            <a:r>
              <a:rPr lang="nb-NO" sz="3200" dirty="0" err="1" smtClean="0">
                <a:solidFill>
                  <a:srgbClr val="1C7FBD"/>
                </a:solidFill>
                <a:latin typeface="Arial" panose="020B0604020202020204" pitchFamily="34" charset="0"/>
                <a:cs typeface="Arial" panose="020B0604020202020204" pitchFamily="34" charset="0"/>
              </a:rPr>
              <a:t>does</a:t>
            </a:r>
            <a:r>
              <a:rPr lang="nb-NO" sz="3200" dirty="0" smtClean="0">
                <a:solidFill>
                  <a:srgbClr val="1C7FBD"/>
                </a:solidFill>
                <a:latin typeface="Arial" panose="020B0604020202020204" pitchFamily="34" charset="0"/>
                <a:cs typeface="Arial" panose="020B0604020202020204" pitchFamily="34" charset="0"/>
              </a:rPr>
              <a:t> it </a:t>
            </a:r>
            <a:r>
              <a:rPr lang="nb-NO" sz="3200" dirty="0" err="1" smtClean="0">
                <a:solidFill>
                  <a:srgbClr val="1C7FBD"/>
                </a:solidFill>
                <a:latin typeface="Arial" panose="020B0604020202020204" pitchFamily="34" charset="0"/>
                <a:cs typeface="Arial" panose="020B0604020202020204" pitchFamily="34" charset="0"/>
              </a:rPr>
              <a:t>look</a:t>
            </a:r>
            <a:r>
              <a:rPr lang="nb-NO" sz="3200" dirty="0" smtClean="0">
                <a:solidFill>
                  <a:srgbClr val="1C7FBD"/>
                </a:solidFill>
                <a:latin typeface="Arial" panose="020B0604020202020204" pitchFamily="34" charset="0"/>
                <a:cs typeface="Arial" panose="020B0604020202020204" pitchFamily="34" charset="0"/>
              </a:rPr>
              <a:t> like </a:t>
            </a:r>
            <a:r>
              <a:rPr lang="nb-NO" sz="3200" dirty="0" err="1" smtClean="0">
                <a:solidFill>
                  <a:srgbClr val="1C7FBD"/>
                </a:solidFill>
                <a:latin typeface="Arial" panose="020B0604020202020204" pitchFamily="34" charset="0"/>
                <a:cs typeface="Arial" panose="020B0604020202020204" pitchFamily="34" charset="0"/>
              </a:rPr>
              <a:t>when</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we</a:t>
            </a:r>
            <a:r>
              <a:rPr lang="nb-NO" sz="3200" dirty="0" smtClean="0">
                <a:solidFill>
                  <a:srgbClr val="1C7FBD"/>
                </a:solidFill>
                <a:latin typeface="Arial" panose="020B0604020202020204" pitchFamily="34" charset="0"/>
                <a:cs typeface="Arial" panose="020B0604020202020204" pitchFamily="34" charset="0"/>
              </a:rPr>
              <a:t> have </a:t>
            </a:r>
            <a:r>
              <a:rPr lang="nb-NO" sz="3200" dirty="0" err="1" smtClean="0">
                <a:solidFill>
                  <a:srgbClr val="1C7FBD"/>
                </a:solidFill>
                <a:latin typeface="Arial" panose="020B0604020202020204" pitchFamily="34" charset="0"/>
                <a:cs typeface="Arial" panose="020B0604020202020204" pitchFamily="34" charset="0"/>
              </a:rPr>
              <a:t>succeeded</a:t>
            </a:r>
            <a:r>
              <a:rPr lang="nb-NO" sz="3200" dirty="0" smtClean="0">
                <a:solidFill>
                  <a:srgbClr val="1C7FBD"/>
                </a:solidFill>
                <a:latin typeface="Arial" panose="020B0604020202020204" pitchFamily="34" charset="0"/>
                <a:cs typeface="Arial" panose="020B0604020202020204" pitchFamily="34" charset="0"/>
              </a:rPr>
              <a:t>?</a:t>
            </a:r>
          </a:p>
          <a:p>
            <a:pPr>
              <a:spcBef>
                <a:spcPts val="0"/>
              </a:spcBef>
              <a:spcAft>
                <a:spcPts val="600"/>
              </a:spcAft>
            </a:pPr>
            <a:r>
              <a:rPr lang="nb-NO" sz="3200" dirty="0" err="1" smtClean="0">
                <a:solidFill>
                  <a:srgbClr val="1C7FBD"/>
                </a:solidFill>
                <a:latin typeface="Arial" panose="020B0604020202020204" pitchFamily="34" charset="0"/>
                <a:cs typeface="Arial" panose="020B0604020202020204" pitchFamily="34" charset="0"/>
              </a:rPr>
              <a:t>What</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are</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we</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doing</a:t>
            </a:r>
            <a:r>
              <a:rPr lang="nb-NO" sz="3200" dirty="0" smtClean="0">
                <a:solidFill>
                  <a:srgbClr val="1C7FBD"/>
                </a:solidFill>
                <a:latin typeface="Arial" panose="020B0604020202020204" pitchFamily="34" charset="0"/>
                <a:cs typeface="Arial" panose="020B0604020202020204" pitchFamily="34" charset="0"/>
              </a:rPr>
              <a:t> </a:t>
            </a:r>
            <a:r>
              <a:rPr lang="nb-NO" sz="3200" dirty="0" err="1" smtClean="0">
                <a:solidFill>
                  <a:srgbClr val="1C7FBD"/>
                </a:solidFill>
                <a:latin typeface="Arial" panose="020B0604020202020204" pitchFamily="34" charset="0"/>
                <a:cs typeface="Arial" panose="020B0604020202020204" pitchFamily="34" charset="0"/>
              </a:rPr>
              <a:t>then</a:t>
            </a:r>
            <a:r>
              <a:rPr lang="nb-NO" sz="3200" dirty="0" smtClean="0">
                <a:solidFill>
                  <a:srgbClr val="1C7FBD"/>
                </a:solidFill>
                <a:latin typeface="Arial" panose="020B0604020202020204" pitchFamily="34" charset="0"/>
                <a:cs typeface="Arial" panose="020B0604020202020204" pitchFamily="34" charset="0"/>
              </a:rPr>
              <a:t>?</a:t>
            </a:r>
            <a:endParaRPr lang="nb-NO" sz="3730" dirty="0" smtClean="0">
              <a:solidFill>
                <a:srgbClr val="1C7FB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4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85" y="3672448"/>
            <a:ext cx="5518872" cy="3003960"/>
          </a:xfrm>
          <a:prstGeom prst="rect">
            <a:avLst/>
          </a:prstGeom>
        </p:spPr>
      </p:pic>
      <p:sp>
        <p:nvSpPr>
          <p:cNvPr id="3" name="Tittel 2"/>
          <p:cNvSpPr>
            <a:spLocks noGrp="1"/>
          </p:cNvSpPr>
          <p:nvPr>
            <p:ph type="title"/>
          </p:nvPr>
        </p:nvSpPr>
        <p:spPr>
          <a:xfrm>
            <a:off x="752475" y="365125"/>
            <a:ext cx="10601325" cy="1325563"/>
          </a:xfrm>
        </p:spPr>
        <p:txBody>
          <a:bodyPr>
            <a:normAutofit/>
          </a:bodyPr>
          <a:lstStyle/>
          <a:p>
            <a:r>
              <a:rPr lang="nb-NO" sz="4000" b="1" dirty="0" smtClean="0">
                <a:solidFill>
                  <a:srgbClr val="0066CC"/>
                </a:solidFill>
                <a:latin typeface="Arial" panose="020B0604020202020204" pitchFamily="34" charset="0"/>
                <a:cs typeface="Arial" panose="020B0604020202020204" pitchFamily="34" charset="0"/>
              </a:rPr>
              <a:t>Group </a:t>
            </a:r>
            <a:r>
              <a:rPr lang="nb-NO" sz="4000" b="1" dirty="0" err="1" smtClean="0">
                <a:solidFill>
                  <a:srgbClr val="0066CC"/>
                </a:solidFill>
                <a:latin typeface="Arial" panose="020B0604020202020204" pitchFamily="34" charset="0"/>
                <a:cs typeface="Arial" panose="020B0604020202020204" pitchFamily="34" charset="0"/>
              </a:rPr>
              <a:t>process</a:t>
            </a:r>
            <a:r>
              <a:rPr lang="nb-NO" sz="4000" b="1" dirty="0" smtClean="0">
                <a:solidFill>
                  <a:srgbClr val="0066CC"/>
                </a:solidFill>
                <a:latin typeface="Arial" panose="020B0604020202020204" pitchFamily="34" charset="0"/>
                <a:cs typeface="Arial" panose="020B0604020202020204" pitchFamily="34" charset="0"/>
              </a:rPr>
              <a:t> 2 – </a:t>
            </a:r>
            <a:r>
              <a:rPr lang="nb-NO" sz="4000" b="1" dirty="0" err="1" smtClean="0">
                <a:solidFill>
                  <a:srgbClr val="0066CC"/>
                </a:solidFill>
                <a:latin typeface="Arial" panose="020B0604020202020204" pitchFamily="34" charset="0"/>
                <a:cs typeface="Arial" panose="020B0604020202020204" pitchFamily="34" charset="0"/>
              </a:rPr>
              <a:t>prioritize</a:t>
            </a:r>
            <a:r>
              <a:rPr lang="nb-NO" sz="4000" b="1" dirty="0" smtClean="0">
                <a:solidFill>
                  <a:srgbClr val="0066CC"/>
                </a:solidFill>
                <a:latin typeface="Arial" panose="020B0604020202020204" pitchFamily="34" charset="0"/>
                <a:cs typeface="Arial" panose="020B0604020202020204" pitchFamily="34" charset="0"/>
              </a:rPr>
              <a:t> </a:t>
            </a:r>
            <a:r>
              <a:rPr lang="nb-NO" sz="4000" b="1" dirty="0" err="1" smtClean="0">
                <a:solidFill>
                  <a:srgbClr val="0066CC"/>
                </a:solidFill>
                <a:latin typeface="Arial" panose="020B0604020202020204" pitchFamily="34" charset="0"/>
                <a:cs typeface="Arial" panose="020B0604020202020204" pitchFamily="34" charset="0"/>
              </a:rPr>
              <a:t>actions</a:t>
            </a:r>
            <a:endParaRPr lang="nb-NO" sz="4000" b="1" dirty="0">
              <a:solidFill>
                <a:srgbClr val="0066CC"/>
              </a:solidFill>
              <a:latin typeface="Arial" panose="020B0604020202020204" pitchFamily="34" charset="0"/>
              <a:cs typeface="Arial" panose="020B0604020202020204" pitchFamily="34" charset="0"/>
            </a:endParaRPr>
          </a:p>
        </p:txBody>
      </p:sp>
      <p:sp>
        <p:nvSpPr>
          <p:cNvPr id="4" name="Plassholder for innhold 3"/>
          <p:cNvSpPr>
            <a:spLocks noGrp="1"/>
          </p:cNvSpPr>
          <p:nvPr>
            <p:ph idx="1"/>
          </p:nvPr>
        </p:nvSpPr>
        <p:spPr>
          <a:xfrm>
            <a:off x="752475" y="1985623"/>
            <a:ext cx="10601325" cy="4255157"/>
          </a:xfrm>
        </p:spPr>
        <p:txBody>
          <a:bodyPr>
            <a:normAutofit/>
          </a:bodyPr>
          <a:lstStyle/>
          <a:p>
            <a:pPr marL="0" indent="0">
              <a:spcBef>
                <a:spcPts val="0"/>
              </a:spcBef>
              <a:spcAft>
                <a:spcPts val="600"/>
              </a:spcAft>
              <a:buNone/>
            </a:pPr>
            <a:endParaRPr lang="nb-NO" dirty="0" smtClean="0">
              <a:solidFill>
                <a:srgbClr val="0033CC"/>
              </a:solidFill>
              <a:latin typeface="Arial" panose="020B0604020202020204" pitchFamily="34" charset="0"/>
              <a:cs typeface="Arial" panose="020B0604020202020204" pitchFamily="34" charset="0"/>
            </a:endParaRPr>
          </a:p>
          <a:p>
            <a:pPr marL="0" indent="0">
              <a:spcBef>
                <a:spcPts val="0"/>
              </a:spcBef>
              <a:spcAft>
                <a:spcPts val="600"/>
              </a:spcAft>
              <a:buNone/>
            </a:pPr>
            <a:r>
              <a:rPr lang="nb-NO" sz="3600" dirty="0" err="1" smtClean="0">
                <a:solidFill>
                  <a:srgbClr val="0066CC"/>
                </a:solidFill>
                <a:latin typeface="Arial" panose="020B0604020202020204" pitchFamily="34" charset="0"/>
                <a:cs typeface="Arial" panose="020B0604020202020204" pitchFamily="34" charset="0"/>
              </a:rPr>
              <a:t>Which</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concrete</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actions</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will</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you</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prioritize</a:t>
            </a:r>
            <a:r>
              <a:rPr lang="nb-NO" sz="3600" dirty="0" smtClean="0">
                <a:solidFill>
                  <a:srgbClr val="0066CC"/>
                </a:solidFill>
                <a:latin typeface="Arial" panose="020B0604020202020204" pitchFamily="34" charset="0"/>
                <a:cs typeface="Arial" panose="020B0604020202020204" pitchFamily="34" charset="0"/>
              </a:rPr>
              <a:t> to </a:t>
            </a:r>
            <a:r>
              <a:rPr lang="nb-NO" sz="3600" dirty="0" err="1" smtClean="0">
                <a:solidFill>
                  <a:srgbClr val="0066CC"/>
                </a:solidFill>
                <a:latin typeface="Arial" panose="020B0604020202020204" pitchFamily="34" charset="0"/>
                <a:cs typeface="Arial" panose="020B0604020202020204" pitchFamily="34" charset="0"/>
              </a:rPr>
              <a:t>implement</a:t>
            </a:r>
            <a:r>
              <a:rPr lang="nb-NO" sz="3600" dirty="0" smtClean="0">
                <a:solidFill>
                  <a:srgbClr val="0066CC"/>
                </a:solidFill>
                <a:latin typeface="Arial" panose="020B0604020202020204" pitchFamily="34" charset="0"/>
                <a:cs typeface="Arial" panose="020B0604020202020204" pitchFamily="34" charset="0"/>
              </a:rPr>
              <a:t> in 2018?</a:t>
            </a:r>
          </a:p>
          <a:p>
            <a:pPr>
              <a:spcBef>
                <a:spcPts val="0"/>
              </a:spcBef>
              <a:spcAft>
                <a:spcPts val="600"/>
              </a:spcAft>
            </a:pPr>
            <a:r>
              <a:rPr lang="nb-NO" sz="3600" dirty="0" err="1" smtClean="0">
                <a:solidFill>
                  <a:srgbClr val="0066CC"/>
                </a:solidFill>
                <a:latin typeface="Arial" panose="020B0604020202020204" pitchFamily="34" charset="0"/>
                <a:cs typeface="Arial" panose="020B0604020202020204" pitchFamily="34" charset="0"/>
              </a:rPr>
              <a:t>Prioritize</a:t>
            </a:r>
            <a:r>
              <a:rPr lang="nb-NO" sz="3600" dirty="0" smtClean="0">
                <a:solidFill>
                  <a:srgbClr val="0066CC"/>
                </a:solidFill>
                <a:latin typeface="Arial" panose="020B0604020202020204" pitchFamily="34" charset="0"/>
                <a:cs typeface="Arial" panose="020B0604020202020204" pitchFamily="34" charset="0"/>
              </a:rPr>
              <a:t> 3 </a:t>
            </a:r>
            <a:r>
              <a:rPr lang="nb-NO" sz="3600" dirty="0" err="1" smtClean="0">
                <a:solidFill>
                  <a:srgbClr val="0066CC"/>
                </a:solidFill>
                <a:latin typeface="Arial" panose="020B0604020202020204" pitchFamily="34" charset="0"/>
                <a:cs typeface="Arial" panose="020B0604020202020204" pitchFamily="34" charset="0"/>
              </a:rPr>
              <a:t>actions</a:t>
            </a:r>
            <a:r>
              <a:rPr lang="nb-NO" sz="3600" dirty="0" smtClean="0">
                <a:solidFill>
                  <a:srgbClr val="0066CC"/>
                </a:solidFill>
                <a:latin typeface="Arial" panose="020B0604020202020204" pitchFamily="34" charset="0"/>
                <a:cs typeface="Arial" panose="020B0604020202020204" pitchFamily="34" charset="0"/>
              </a:rPr>
              <a:t> for areas </a:t>
            </a:r>
          </a:p>
          <a:p>
            <a:pPr marL="0" indent="0">
              <a:spcBef>
                <a:spcPts val="0"/>
              </a:spcBef>
              <a:spcAft>
                <a:spcPts val="600"/>
              </a:spcAft>
              <a:buNone/>
            </a:pPr>
            <a:r>
              <a:rPr lang="nb-NO" sz="3600" dirty="0">
                <a:solidFill>
                  <a:srgbClr val="0066CC"/>
                </a:solidFill>
                <a:latin typeface="Arial" panose="020B0604020202020204" pitchFamily="34" charset="0"/>
                <a:cs typeface="Arial" panose="020B0604020202020204" pitchFamily="34" charset="0"/>
              </a:rPr>
              <a:t>	</a:t>
            </a:r>
            <a:r>
              <a:rPr lang="nb-NO" sz="3600" dirty="0" smtClean="0">
                <a:solidFill>
                  <a:srgbClr val="0066CC"/>
                </a:solidFill>
                <a:latin typeface="Arial" panose="020B0604020202020204" pitchFamily="34" charset="0"/>
                <a:cs typeface="Arial" panose="020B0604020202020204" pitchFamily="34" charset="0"/>
              </a:rPr>
              <a:t>to </a:t>
            </a:r>
            <a:r>
              <a:rPr lang="nb-NO" sz="3600" dirty="0" err="1" smtClean="0">
                <a:solidFill>
                  <a:srgbClr val="0066CC"/>
                </a:solidFill>
                <a:latin typeface="Arial" panose="020B0604020202020204" pitchFamily="34" charset="0"/>
                <a:cs typeface="Arial" panose="020B0604020202020204" pitchFamily="34" charset="0"/>
              </a:rPr>
              <a:t>maintain</a:t>
            </a:r>
            <a:endParaRPr lang="nb-NO" sz="3600" dirty="0" smtClean="0">
              <a:solidFill>
                <a:srgbClr val="0066CC"/>
              </a:solidFill>
              <a:latin typeface="Arial" panose="020B0604020202020204" pitchFamily="34" charset="0"/>
              <a:cs typeface="Arial" panose="020B0604020202020204" pitchFamily="34" charset="0"/>
            </a:endParaRPr>
          </a:p>
          <a:p>
            <a:pPr>
              <a:spcBef>
                <a:spcPts val="0"/>
              </a:spcBef>
              <a:spcAft>
                <a:spcPts val="600"/>
              </a:spcAft>
            </a:pPr>
            <a:r>
              <a:rPr lang="nb-NO" sz="3600" dirty="0" err="1" smtClean="0">
                <a:solidFill>
                  <a:srgbClr val="0066CC"/>
                </a:solidFill>
                <a:latin typeface="Arial" panose="020B0604020202020204" pitchFamily="34" charset="0"/>
                <a:cs typeface="Arial" panose="020B0604020202020204" pitchFamily="34" charset="0"/>
              </a:rPr>
              <a:t>Prioritize</a:t>
            </a:r>
            <a:r>
              <a:rPr lang="nb-NO" sz="3600" dirty="0" smtClean="0">
                <a:solidFill>
                  <a:srgbClr val="0066CC"/>
                </a:solidFill>
                <a:latin typeface="Arial" panose="020B0604020202020204" pitchFamily="34" charset="0"/>
                <a:cs typeface="Arial" panose="020B0604020202020204" pitchFamily="34" charset="0"/>
              </a:rPr>
              <a:t> 3 </a:t>
            </a:r>
            <a:r>
              <a:rPr lang="nb-NO" sz="3600" dirty="0" err="1" smtClean="0">
                <a:solidFill>
                  <a:srgbClr val="0066CC"/>
                </a:solidFill>
                <a:latin typeface="Arial" panose="020B0604020202020204" pitchFamily="34" charset="0"/>
                <a:cs typeface="Arial" panose="020B0604020202020204" pitchFamily="34" charset="0"/>
              </a:rPr>
              <a:t>actions</a:t>
            </a:r>
            <a:r>
              <a:rPr lang="nb-NO" sz="3600" dirty="0" smtClean="0">
                <a:solidFill>
                  <a:srgbClr val="0066CC"/>
                </a:solidFill>
                <a:latin typeface="Arial" panose="020B0604020202020204" pitchFamily="34" charset="0"/>
                <a:cs typeface="Arial" panose="020B0604020202020204" pitchFamily="34" charset="0"/>
              </a:rPr>
              <a:t> for </a:t>
            </a:r>
          </a:p>
          <a:p>
            <a:pPr marL="0" indent="0">
              <a:spcBef>
                <a:spcPts val="0"/>
              </a:spcBef>
              <a:spcAft>
                <a:spcPts val="600"/>
              </a:spcAft>
              <a:buNone/>
            </a:pPr>
            <a:r>
              <a:rPr lang="nb-NO" sz="3600" dirty="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improvement</a:t>
            </a:r>
            <a:endParaRPr lang="nb-NO" sz="3600" dirty="0" smtClean="0">
              <a:solidFill>
                <a:srgbClr val="0033CC"/>
              </a:solidFill>
              <a:latin typeface="Arial" panose="020B0604020202020204" pitchFamily="34" charset="0"/>
              <a:cs typeface="Arial" panose="020B0604020202020204" pitchFamily="34" charset="0"/>
            </a:endParaRPr>
          </a:p>
          <a:p>
            <a:pPr marL="0" indent="0">
              <a:spcBef>
                <a:spcPts val="0"/>
              </a:spcBef>
              <a:spcAft>
                <a:spcPts val="600"/>
              </a:spcAft>
              <a:buNone/>
            </a:pPr>
            <a:endParaRPr lang="nb-NO" dirty="0">
              <a:solidFill>
                <a:srgbClr val="0033CC"/>
              </a:solidFill>
              <a:latin typeface="Arial" panose="020B0604020202020204" pitchFamily="34" charset="0"/>
              <a:cs typeface="Arial" panose="020B0604020202020204" pitchFamily="34" charset="0"/>
            </a:endParaRPr>
          </a:p>
          <a:p>
            <a:pPr marL="0" indent="0">
              <a:spcBef>
                <a:spcPts val="0"/>
              </a:spcBef>
              <a:spcAft>
                <a:spcPts val="600"/>
              </a:spcAft>
              <a:buNone/>
            </a:pPr>
            <a:endParaRPr lang="nb-NO" dirty="0" smtClean="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4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6250" y="0"/>
            <a:ext cx="11087099" cy="944880"/>
          </a:xfrm>
        </p:spPr>
        <p:txBody>
          <a:bodyPr>
            <a:normAutofit fontScale="90000"/>
          </a:bodyPr>
          <a:lstStyle/>
          <a:p>
            <a:r>
              <a:rPr lang="nb-NO" dirty="0" smtClean="0">
                <a:solidFill>
                  <a:srgbClr val="0066CC"/>
                </a:solidFill>
                <a:latin typeface="Arial" panose="020B0604020202020204" pitchFamily="34" charset="0"/>
                <a:cs typeface="Arial" panose="020B0604020202020204" pitchFamily="34" charset="0"/>
              </a:rPr>
              <a:t/>
            </a:r>
            <a:br>
              <a:rPr lang="nb-NO" dirty="0" smtClean="0">
                <a:solidFill>
                  <a:srgbClr val="0066CC"/>
                </a:solidFill>
                <a:latin typeface="Arial" panose="020B0604020202020204" pitchFamily="34" charset="0"/>
                <a:cs typeface="Arial" panose="020B0604020202020204" pitchFamily="34" charset="0"/>
              </a:rPr>
            </a:br>
            <a:r>
              <a:rPr lang="nb-NO" b="1" dirty="0" err="1" smtClean="0">
                <a:solidFill>
                  <a:srgbClr val="0066CC"/>
                </a:solidFill>
                <a:latin typeface="Arial" panose="020B0604020202020204" pitchFamily="34" charset="0"/>
                <a:cs typeface="Arial" panose="020B0604020202020204" pitchFamily="34" charset="0"/>
              </a:rPr>
              <a:t>Work</a:t>
            </a:r>
            <a:r>
              <a:rPr lang="nb-NO" b="1" dirty="0" smtClean="0">
                <a:solidFill>
                  <a:srgbClr val="0066CC"/>
                </a:solidFill>
                <a:latin typeface="Arial" panose="020B0604020202020204" pitchFamily="34" charset="0"/>
                <a:cs typeface="Arial" panose="020B0604020202020204" pitchFamily="34" charset="0"/>
              </a:rPr>
              <a:t> Environment Survey </a:t>
            </a:r>
            <a:r>
              <a:rPr lang="nb-NO" b="1" dirty="0">
                <a:solidFill>
                  <a:srgbClr val="0066CC"/>
                </a:solidFill>
                <a:latin typeface="Arial" panose="020B0604020202020204" pitchFamily="34" charset="0"/>
                <a:cs typeface="Arial" panose="020B0604020202020204" pitchFamily="34" charset="0"/>
              </a:rPr>
              <a:t>2017 </a:t>
            </a:r>
            <a:r>
              <a:rPr lang="nb-NO" b="1" dirty="0" smtClean="0">
                <a:solidFill>
                  <a:srgbClr val="0066CC"/>
                </a:solidFill>
                <a:latin typeface="Arial" panose="020B0604020202020204" pitchFamily="34" charset="0"/>
                <a:cs typeface="Arial" panose="020B0604020202020204" pitchFamily="34" charset="0"/>
              </a:rPr>
              <a:t>– action plan</a:t>
            </a:r>
            <a:r>
              <a:rPr lang="nb-NO" sz="4000" b="1" dirty="0">
                <a:solidFill>
                  <a:srgbClr val="0066CC"/>
                </a:solidFill>
                <a:latin typeface="Arial" panose="020B0604020202020204" pitchFamily="34" charset="0"/>
                <a:cs typeface="Arial" panose="020B0604020202020204" pitchFamily="34" charset="0"/>
              </a:rPr>
              <a:t/>
            </a:r>
            <a:br>
              <a:rPr lang="nb-NO" sz="4000" b="1" dirty="0">
                <a:solidFill>
                  <a:srgbClr val="0066CC"/>
                </a:solidFill>
                <a:latin typeface="Arial" panose="020B0604020202020204" pitchFamily="34" charset="0"/>
                <a:cs typeface="Arial" panose="020B0604020202020204" pitchFamily="34" charset="0"/>
              </a:rPr>
            </a:br>
            <a:r>
              <a:rPr lang="nb-NO" sz="2200" dirty="0" smtClean="0">
                <a:solidFill>
                  <a:srgbClr val="0066CC"/>
                </a:solidFill>
                <a:latin typeface="Arial" panose="020B0604020202020204" pitchFamily="34" charset="0"/>
                <a:cs typeface="Arial" panose="020B0604020202020204" pitchFamily="34" charset="0"/>
              </a:rPr>
              <a:t>Date:…… </a:t>
            </a:r>
            <a:r>
              <a:rPr lang="nb-NO" sz="2200" dirty="0" err="1" smtClean="0">
                <a:solidFill>
                  <a:srgbClr val="0066CC"/>
                </a:solidFill>
                <a:latin typeface="Arial" panose="020B0604020202020204" pitchFamily="34" charset="0"/>
                <a:cs typeface="Arial" panose="020B0604020202020204" pitchFamily="34" charset="0"/>
              </a:rPr>
              <a:t>Name</a:t>
            </a:r>
            <a:r>
              <a:rPr lang="nb-NO" sz="2200" dirty="0" smtClean="0">
                <a:solidFill>
                  <a:srgbClr val="0066CC"/>
                </a:solidFill>
                <a:latin typeface="Arial" panose="020B0604020202020204" pitchFamily="34" charset="0"/>
                <a:cs typeface="Arial" panose="020B0604020202020204" pitchFamily="34" charset="0"/>
              </a:rPr>
              <a:t> </a:t>
            </a:r>
            <a:r>
              <a:rPr lang="nb-NO" sz="2200" dirty="0" err="1" smtClean="0">
                <a:solidFill>
                  <a:srgbClr val="0066CC"/>
                </a:solidFill>
                <a:latin typeface="Arial" panose="020B0604020202020204" pitchFamily="34" charset="0"/>
                <a:cs typeface="Arial" panose="020B0604020202020204" pitchFamily="34" charset="0"/>
              </a:rPr>
              <a:t>of</a:t>
            </a:r>
            <a:r>
              <a:rPr lang="nb-NO" sz="2200" dirty="0" smtClean="0">
                <a:solidFill>
                  <a:srgbClr val="0066CC"/>
                </a:solidFill>
                <a:latin typeface="Arial" panose="020B0604020202020204" pitchFamily="34" charset="0"/>
                <a:cs typeface="Arial" panose="020B0604020202020204" pitchFamily="34" charset="0"/>
              </a:rPr>
              <a:t> unit:…………………………………………………</a:t>
            </a:r>
            <a:r>
              <a:rPr lang="nb-NO" sz="1200" dirty="0" smtClean="0">
                <a:solidFill>
                  <a:srgbClr val="0066CC"/>
                </a:solidFill>
                <a:latin typeface="Arial" panose="020B0604020202020204" pitchFamily="34" charset="0"/>
                <a:cs typeface="Arial" panose="020B0604020202020204" pitchFamily="34" charset="0"/>
              </a:rPr>
              <a:t>(</a:t>
            </a:r>
            <a:r>
              <a:rPr lang="nb-NO" sz="1200" dirty="0" err="1" smtClean="0">
                <a:solidFill>
                  <a:srgbClr val="0066CC"/>
                </a:solidFill>
                <a:latin typeface="Arial" panose="020B0604020202020204" pitchFamily="34" charset="0"/>
                <a:cs typeface="Arial" panose="020B0604020202020204" pitchFamily="34" charset="0"/>
              </a:rPr>
              <a:t>place</a:t>
            </a:r>
            <a:r>
              <a:rPr lang="nb-NO" sz="1200" dirty="0" smtClean="0">
                <a:solidFill>
                  <a:srgbClr val="0066CC"/>
                </a:solidFill>
                <a:latin typeface="Arial" panose="020B0604020202020204" pitchFamily="34" charset="0"/>
                <a:cs typeface="Arial" panose="020B0604020202020204" pitchFamily="34" charset="0"/>
              </a:rPr>
              <a:t> </a:t>
            </a:r>
            <a:r>
              <a:rPr lang="nb-NO" sz="1200" dirty="0" err="1" smtClean="0">
                <a:solidFill>
                  <a:srgbClr val="0066CC"/>
                </a:solidFill>
                <a:latin typeface="Arial" panose="020B0604020202020204" pitchFamily="34" charset="0"/>
                <a:cs typeface="Arial" panose="020B0604020202020204" pitchFamily="34" charset="0"/>
              </a:rPr>
              <a:t>on</a:t>
            </a:r>
            <a:r>
              <a:rPr lang="nb-NO" sz="1200" dirty="0" smtClean="0">
                <a:solidFill>
                  <a:srgbClr val="0066CC"/>
                </a:solidFill>
                <a:latin typeface="Arial" panose="020B0604020202020204" pitchFamily="34" charset="0"/>
                <a:cs typeface="Arial" panose="020B0604020202020204" pitchFamily="34" charset="0"/>
              </a:rPr>
              <a:t> </a:t>
            </a:r>
            <a:r>
              <a:rPr lang="nb-NO" sz="1200" dirty="0" err="1" smtClean="0">
                <a:solidFill>
                  <a:srgbClr val="0066CC"/>
                </a:solidFill>
                <a:latin typeface="Arial" panose="020B0604020202020204" pitchFamily="34" charset="0"/>
                <a:cs typeface="Arial" panose="020B0604020202020204" pitchFamily="34" charset="0"/>
              </a:rPr>
              <a:t>the</a:t>
            </a:r>
            <a:r>
              <a:rPr lang="nb-NO" sz="1200" dirty="0" smtClean="0">
                <a:solidFill>
                  <a:srgbClr val="0066CC"/>
                </a:solidFill>
                <a:latin typeface="Arial" panose="020B0604020202020204" pitchFamily="34" charset="0"/>
                <a:cs typeface="Arial" panose="020B0604020202020204" pitchFamily="34" charset="0"/>
              </a:rPr>
              <a:t> </a:t>
            </a:r>
            <a:r>
              <a:rPr lang="nb-NO" sz="1200" dirty="0" err="1" smtClean="0">
                <a:solidFill>
                  <a:srgbClr val="0066CC"/>
                </a:solidFill>
                <a:latin typeface="Arial" panose="020B0604020202020204" pitchFamily="34" charset="0"/>
                <a:cs typeface="Arial" panose="020B0604020202020204" pitchFamily="34" charset="0"/>
              </a:rPr>
              <a:t>work</a:t>
            </a:r>
            <a:r>
              <a:rPr lang="nb-NO" sz="1200" dirty="0" smtClean="0">
                <a:solidFill>
                  <a:srgbClr val="0066CC"/>
                </a:solidFill>
                <a:latin typeface="Arial" panose="020B0604020202020204" pitchFamily="34" charset="0"/>
                <a:cs typeface="Arial" panose="020B0604020202020204" pitchFamily="34" charset="0"/>
              </a:rPr>
              <a:t> </a:t>
            </a:r>
            <a:r>
              <a:rPr lang="nb-NO" sz="1200" dirty="0" err="1" smtClean="0">
                <a:solidFill>
                  <a:srgbClr val="0066CC"/>
                </a:solidFill>
                <a:latin typeface="Arial" panose="020B0604020202020204" pitchFamily="34" charset="0"/>
                <a:cs typeface="Arial" panose="020B0604020202020204" pitchFamily="34" charset="0"/>
              </a:rPr>
              <a:t>environment</a:t>
            </a:r>
            <a:r>
              <a:rPr lang="nb-NO" sz="1200" dirty="0" smtClean="0">
                <a:solidFill>
                  <a:srgbClr val="0066CC"/>
                </a:solidFill>
                <a:latin typeface="Arial" panose="020B0604020202020204" pitchFamily="34" charset="0"/>
                <a:cs typeface="Arial" panose="020B0604020202020204" pitchFamily="34" charset="0"/>
              </a:rPr>
              <a:t> file </a:t>
            </a:r>
            <a:r>
              <a:rPr lang="nb-NO" sz="1200" dirty="0" err="1" smtClean="0">
                <a:solidFill>
                  <a:srgbClr val="0066CC"/>
                </a:solidFill>
                <a:latin typeface="Arial" panose="020B0604020202020204" pitchFamily="34" charset="0"/>
                <a:cs typeface="Arial" panose="020B0604020202020204" pitchFamily="34" charset="0"/>
              </a:rPr>
              <a:t>of</a:t>
            </a:r>
            <a:r>
              <a:rPr lang="nb-NO" sz="1200" dirty="0" smtClean="0">
                <a:solidFill>
                  <a:srgbClr val="0066CC"/>
                </a:solidFill>
                <a:latin typeface="Arial" panose="020B0604020202020204" pitchFamily="34" charset="0"/>
                <a:cs typeface="Arial" panose="020B0604020202020204" pitchFamily="34" charset="0"/>
              </a:rPr>
              <a:t> </a:t>
            </a:r>
            <a:r>
              <a:rPr lang="nb-NO" sz="1200" dirty="0" err="1" smtClean="0">
                <a:solidFill>
                  <a:srgbClr val="0066CC"/>
                </a:solidFill>
                <a:latin typeface="Arial" panose="020B0604020202020204" pitchFamily="34" charset="0"/>
                <a:cs typeface="Arial" panose="020B0604020202020204" pitchFamily="34" charset="0"/>
              </a:rPr>
              <a:t>the</a:t>
            </a:r>
            <a:r>
              <a:rPr lang="nb-NO" sz="1200" dirty="0" smtClean="0">
                <a:solidFill>
                  <a:srgbClr val="0066CC"/>
                </a:solidFill>
                <a:latin typeface="Arial" panose="020B0604020202020204" pitchFamily="34" charset="0"/>
                <a:cs typeface="Arial" panose="020B0604020202020204" pitchFamily="34" charset="0"/>
              </a:rPr>
              <a:t> unit)</a:t>
            </a:r>
            <a:r>
              <a:rPr lang="nb-NO" sz="1100" dirty="0">
                <a:solidFill>
                  <a:srgbClr val="0066CC"/>
                </a:solidFill>
                <a:latin typeface="Arial" panose="020B0604020202020204" pitchFamily="34" charset="0"/>
                <a:cs typeface="Arial" panose="020B0604020202020204" pitchFamily="34" charset="0"/>
              </a:rPr>
              <a:t/>
            </a:r>
            <a:br>
              <a:rPr lang="nb-NO" sz="1100" dirty="0">
                <a:solidFill>
                  <a:srgbClr val="0066CC"/>
                </a:solidFill>
                <a:latin typeface="Arial" panose="020B0604020202020204" pitchFamily="34" charset="0"/>
                <a:cs typeface="Arial" panose="020B0604020202020204" pitchFamily="34" charset="0"/>
              </a:rPr>
            </a:br>
            <a:r>
              <a:rPr lang="nb-NO" sz="1600" dirty="0">
                <a:solidFill>
                  <a:srgbClr val="0066CC"/>
                </a:solidFill>
                <a:latin typeface="Arial" panose="020B0604020202020204" pitchFamily="34" charset="0"/>
                <a:cs typeface="Arial" panose="020B0604020202020204" pitchFamily="34" charset="0"/>
              </a:rPr>
              <a:t/>
            </a:r>
            <a:br>
              <a:rPr lang="nb-NO" sz="1600" dirty="0">
                <a:solidFill>
                  <a:srgbClr val="0066CC"/>
                </a:solidFill>
                <a:latin typeface="Arial" panose="020B0604020202020204" pitchFamily="34" charset="0"/>
                <a:cs typeface="Arial" panose="020B0604020202020204" pitchFamily="34" charset="0"/>
              </a:rPr>
            </a:br>
            <a:endParaRPr lang="nb-NO" sz="1600" dirty="0">
              <a:solidFill>
                <a:srgbClr val="0066CC"/>
              </a:solidFill>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1521797854"/>
              </p:ext>
            </p:extLst>
          </p:nvPr>
        </p:nvGraphicFramePr>
        <p:xfrm>
          <a:off x="571500" y="1021087"/>
          <a:ext cx="10991850" cy="5189212"/>
        </p:xfrm>
        <a:graphic>
          <a:graphicData uri="http://schemas.openxmlformats.org/drawingml/2006/table">
            <a:tbl>
              <a:tblPr firstRow="1" bandRow="1">
                <a:tableStyleId>{5C22544A-7EE6-4342-B048-85BDC9FD1C3A}</a:tableStyleId>
              </a:tblPr>
              <a:tblGrid>
                <a:gridCol w="7500333">
                  <a:extLst>
                    <a:ext uri="{9D8B030D-6E8A-4147-A177-3AD203B41FA5}">
                      <a16:colId xmlns:a16="http://schemas.microsoft.com/office/drawing/2014/main" val="20000"/>
                    </a:ext>
                  </a:extLst>
                </a:gridCol>
                <a:gridCol w="2108836">
                  <a:extLst>
                    <a:ext uri="{9D8B030D-6E8A-4147-A177-3AD203B41FA5}">
                      <a16:colId xmlns:a16="http://schemas.microsoft.com/office/drawing/2014/main" val="20001"/>
                    </a:ext>
                  </a:extLst>
                </a:gridCol>
                <a:gridCol w="1382681">
                  <a:extLst>
                    <a:ext uri="{9D8B030D-6E8A-4147-A177-3AD203B41FA5}">
                      <a16:colId xmlns:a16="http://schemas.microsoft.com/office/drawing/2014/main" val="20002"/>
                    </a:ext>
                  </a:extLst>
                </a:gridCol>
              </a:tblGrid>
              <a:tr h="741316">
                <a:tc>
                  <a:txBody>
                    <a:bodyPr/>
                    <a:lstStyle/>
                    <a:p>
                      <a:r>
                        <a:rPr lang="nb-NO" sz="1900" b="1" dirty="0" err="1" smtClean="0">
                          <a:solidFill>
                            <a:schemeClr val="bg1"/>
                          </a:solidFill>
                        </a:rPr>
                        <a:t>Concrete</a:t>
                      </a:r>
                      <a:r>
                        <a:rPr lang="nb-NO" sz="1900" b="1" dirty="0" smtClean="0">
                          <a:solidFill>
                            <a:schemeClr val="bg1"/>
                          </a:solidFill>
                        </a:rPr>
                        <a:t> </a:t>
                      </a:r>
                      <a:r>
                        <a:rPr lang="nb-NO" sz="1900" b="1" dirty="0" err="1" smtClean="0">
                          <a:solidFill>
                            <a:schemeClr val="bg1"/>
                          </a:solidFill>
                        </a:rPr>
                        <a:t>actions</a:t>
                      </a:r>
                      <a:r>
                        <a:rPr lang="nb-NO" sz="1900" b="1" baseline="0" dirty="0" smtClean="0">
                          <a:solidFill>
                            <a:schemeClr val="bg1"/>
                          </a:solidFill>
                        </a:rPr>
                        <a:t> </a:t>
                      </a:r>
                      <a:r>
                        <a:rPr lang="nb-NO" sz="1900" b="1" baseline="0" dirty="0" err="1" smtClean="0">
                          <a:solidFill>
                            <a:schemeClr val="bg1"/>
                          </a:solidFill>
                        </a:rPr>
                        <a:t>relating</a:t>
                      </a:r>
                      <a:r>
                        <a:rPr lang="nb-NO" sz="1900" b="1" baseline="0" dirty="0" smtClean="0">
                          <a:solidFill>
                            <a:schemeClr val="bg1"/>
                          </a:solidFill>
                        </a:rPr>
                        <a:t> to areas to </a:t>
                      </a:r>
                      <a:r>
                        <a:rPr lang="nb-NO" sz="1900" b="1" baseline="0" dirty="0" err="1" smtClean="0">
                          <a:solidFill>
                            <a:schemeClr val="bg1"/>
                          </a:solidFill>
                        </a:rPr>
                        <a:t>maintain</a:t>
                      </a:r>
                      <a:r>
                        <a:rPr lang="nb-NO" sz="1900" b="1" baseline="0" dirty="0" smtClean="0">
                          <a:solidFill>
                            <a:schemeClr val="bg1"/>
                          </a:solidFill>
                        </a:rPr>
                        <a:t> and to </a:t>
                      </a:r>
                      <a:r>
                        <a:rPr lang="nb-NO" sz="1900" b="1" baseline="0" dirty="0" err="1" smtClean="0">
                          <a:solidFill>
                            <a:schemeClr val="bg1"/>
                          </a:solidFill>
                        </a:rPr>
                        <a:t>improve</a:t>
                      </a:r>
                      <a:endParaRPr lang="nb-NO" sz="1900" b="1" dirty="0">
                        <a:solidFill>
                          <a:schemeClr val="bg1"/>
                        </a:solidFill>
                      </a:endParaRPr>
                    </a:p>
                  </a:txBody>
                  <a:tcPr>
                    <a:solidFill>
                      <a:schemeClr val="accent1"/>
                    </a:solidFill>
                  </a:tcPr>
                </a:tc>
                <a:tc>
                  <a:txBody>
                    <a:bodyPr/>
                    <a:lstStyle/>
                    <a:p>
                      <a:r>
                        <a:rPr lang="nb-NO" sz="1900" b="1" dirty="0" err="1" smtClean="0">
                          <a:solidFill>
                            <a:schemeClr val="bg1"/>
                          </a:solidFill>
                        </a:rPr>
                        <a:t>Responsible</a:t>
                      </a:r>
                      <a:endParaRPr lang="nb-NO" sz="1900" b="1" dirty="0">
                        <a:solidFill>
                          <a:schemeClr val="bg1"/>
                        </a:solidFill>
                      </a:endParaRPr>
                    </a:p>
                  </a:txBody>
                  <a:tcPr>
                    <a:solidFill>
                      <a:schemeClr val="accent1"/>
                    </a:solidFill>
                  </a:tcPr>
                </a:tc>
                <a:tc>
                  <a:txBody>
                    <a:bodyPr/>
                    <a:lstStyle/>
                    <a:p>
                      <a:r>
                        <a:rPr lang="nb-NO" sz="1900" b="1" dirty="0" smtClean="0">
                          <a:solidFill>
                            <a:schemeClr val="bg1"/>
                          </a:solidFill>
                        </a:rPr>
                        <a:t>Deadline</a:t>
                      </a:r>
                      <a:endParaRPr lang="nb-NO" sz="1900" b="1" dirty="0">
                        <a:solidFill>
                          <a:schemeClr val="bg1"/>
                        </a:solidFill>
                      </a:endParaRPr>
                    </a:p>
                  </a:txBody>
                  <a:tcPr>
                    <a:solidFill>
                      <a:schemeClr val="accent1"/>
                    </a:solidFill>
                  </a:tcPr>
                </a:tc>
                <a:extLst>
                  <a:ext uri="{0D108BD9-81ED-4DB2-BD59-A6C34878D82A}">
                    <a16:rowId xmlns:a16="http://schemas.microsoft.com/office/drawing/2014/main" val="10010"/>
                  </a:ext>
                </a:extLst>
              </a:tr>
              <a:tr h="741316">
                <a:tc>
                  <a:txBody>
                    <a:bodyPr/>
                    <a:lstStyle/>
                    <a:p>
                      <a:endParaRPr lang="nb-NO" sz="1900" dirty="0"/>
                    </a:p>
                  </a:txBody>
                  <a:tcPr/>
                </a:tc>
                <a:tc>
                  <a:txBody>
                    <a:bodyPr/>
                    <a:lstStyle/>
                    <a:p>
                      <a:endParaRPr lang="nb-NO" sz="1200" dirty="0"/>
                    </a:p>
                  </a:txBody>
                  <a:tcPr/>
                </a:tc>
                <a:tc>
                  <a:txBody>
                    <a:bodyPr/>
                    <a:lstStyle/>
                    <a:p>
                      <a:endParaRPr lang="nb-NO" sz="1900"/>
                    </a:p>
                  </a:txBody>
                  <a:tcPr/>
                </a:tc>
                <a:extLst>
                  <a:ext uri="{0D108BD9-81ED-4DB2-BD59-A6C34878D82A}">
                    <a16:rowId xmlns:a16="http://schemas.microsoft.com/office/drawing/2014/main" val="10011"/>
                  </a:ext>
                </a:extLst>
              </a:tr>
              <a:tr h="741316">
                <a:tc>
                  <a:txBody>
                    <a:bodyPr/>
                    <a:lstStyle/>
                    <a:p>
                      <a:endParaRPr lang="nb-NO" sz="1900" dirty="0"/>
                    </a:p>
                  </a:txBody>
                  <a:tcPr/>
                </a:tc>
                <a:tc>
                  <a:txBody>
                    <a:bodyPr/>
                    <a:lstStyle/>
                    <a:p>
                      <a:endParaRPr lang="nb-NO" sz="1900"/>
                    </a:p>
                  </a:txBody>
                  <a:tcPr/>
                </a:tc>
                <a:tc>
                  <a:txBody>
                    <a:bodyPr/>
                    <a:lstStyle/>
                    <a:p>
                      <a:endParaRPr lang="nb-NO" sz="1900" dirty="0"/>
                    </a:p>
                  </a:txBody>
                  <a:tcPr/>
                </a:tc>
                <a:extLst>
                  <a:ext uri="{0D108BD9-81ED-4DB2-BD59-A6C34878D82A}">
                    <a16:rowId xmlns:a16="http://schemas.microsoft.com/office/drawing/2014/main" val="10012"/>
                  </a:ext>
                </a:extLst>
              </a:tr>
              <a:tr h="741316">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0013"/>
                  </a:ext>
                </a:extLst>
              </a:tr>
              <a:tr h="741316">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713258932"/>
                  </a:ext>
                </a:extLst>
              </a:tr>
              <a:tr h="741316">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0014"/>
                  </a:ext>
                </a:extLst>
              </a:tr>
              <a:tr h="741316">
                <a:tc>
                  <a:txBody>
                    <a:bodyPr/>
                    <a:lstStyle/>
                    <a:p>
                      <a:endParaRPr lang="nb-NO" sz="1900" dirty="0"/>
                    </a:p>
                  </a:txBody>
                  <a:tcPr/>
                </a:tc>
                <a:tc>
                  <a:txBody>
                    <a:bodyPr/>
                    <a:lstStyle/>
                    <a:p>
                      <a:endParaRPr lang="nb-NO" sz="1900" dirty="0"/>
                    </a:p>
                  </a:txBody>
                  <a:tcPr/>
                </a:tc>
                <a:tc>
                  <a:txBody>
                    <a:bodyPr/>
                    <a:lstStyle/>
                    <a:p>
                      <a:endParaRPr lang="nb-NO" sz="1900" dirty="0"/>
                    </a:p>
                  </a:txBody>
                  <a:tcPr/>
                </a:tc>
                <a:extLst>
                  <a:ext uri="{0D108BD9-81ED-4DB2-BD59-A6C34878D82A}">
                    <a16:rowId xmlns:a16="http://schemas.microsoft.com/office/drawing/2014/main" val="1988981097"/>
                  </a:ext>
                </a:extLst>
              </a:tr>
            </a:tbl>
          </a:graphicData>
        </a:graphic>
      </p:graphicFrame>
    </p:spTree>
    <p:extLst>
      <p:ext uri="{BB962C8B-B14F-4D97-AF65-F5344CB8AC3E}">
        <p14:creationId xmlns:p14="http://schemas.microsoft.com/office/powerpoint/2010/main" val="93608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39876" y="1158241"/>
            <a:ext cx="4300440" cy="2423650"/>
          </a:xfrm>
          <a:prstGeom prst="ellipse">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b="1" dirty="0">
                <a:solidFill>
                  <a:prstClr val="black"/>
                </a:solidFill>
                <a:latin typeface="Arial" panose="020B0604020202020204" pitchFamily="34" charset="0"/>
                <a:cs typeface="Arial" panose="020B0604020202020204" pitchFamily="34" charset="0"/>
              </a:rPr>
              <a:t>Job commitment </a:t>
            </a:r>
          </a:p>
          <a:p>
            <a:pPr lvl="0"/>
            <a:r>
              <a:rPr lang="en-US" sz="2400" dirty="0" smtClean="0">
                <a:solidFill>
                  <a:prstClr val="black"/>
                </a:solidFill>
                <a:latin typeface="Arial" panose="020B0604020202020204" pitchFamily="34" charset="0"/>
                <a:cs typeface="Arial" panose="020B0604020202020204" pitchFamily="34" charset="0"/>
              </a:rPr>
              <a:t>- </a:t>
            </a:r>
            <a:r>
              <a:rPr lang="en-US" sz="2400" dirty="0" err="1" smtClean="0">
                <a:solidFill>
                  <a:prstClr val="black"/>
                </a:solidFill>
                <a:latin typeface="Arial" panose="020B0604020202020204" pitchFamily="34" charset="0"/>
                <a:cs typeface="Arial" panose="020B0604020202020204" pitchFamily="34" charset="0"/>
              </a:rPr>
              <a:t>workaholism</a:t>
            </a:r>
            <a:endParaRPr lang="en-US" sz="2400" dirty="0">
              <a:solidFill>
                <a:prstClr val="black"/>
              </a:solidFill>
              <a:latin typeface="Arial" panose="020B0604020202020204" pitchFamily="34" charset="0"/>
              <a:cs typeface="Arial" panose="020B0604020202020204" pitchFamily="34" charset="0"/>
            </a:endParaRPr>
          </a:p>
          <a:p>
            <a:pPr lvl="0"/>
            <a:r>
              <a:rPr lang="en-US" sz="2400" dirty="0" smtClean="0">
                <a:solidFill>
                  <a:prstClr val="black"/>
                </a:solidFill>
                <a:latin typeface="Arial" panose="020B0604020202020204" pitchFamily="34" charset="0"/>
                <a:cs typeface="Arial" panose="020B0604020202020204" pitchFamily="34" charset="0"/>
              </a:rPr>
              <a:t>- work-family </a:t>
            </a:r>
            <a:r>
              <a:rPr lang="en-US" sz="2400" dirty="0">
                <a:solidFill>
                  <a:prstClr val="black"/>
                </a:solidFill>
                <a:latin typeface="Arial" panose="020B0604020202020204" pitchFamily="34" charset="0"/>
                <a:cs typeface="Arial" panose="020B0604020202020204" pitchFamily="34" charset="0"/>
              </a:rPr>
              <a:t>conflict</a:t>
            </a:r>
          </a:p>
          <a:p>
            <a:pPr lvl="0"/>
            <a:r>
              <a:rPr lang="en-US" sz="2400" dirty="0">
                <a:solidFill>
                  <a:prstClr val="black"/>
                </a:solidFill>
                <a:latin typeface="Arial" panose="020B0604020202020204" pitchFamily="34" charset="0"/>
                <a:cs typeface="Arial" panose="020B0604020202020204" pitchFamily="34" charset="0"/>
              </a:rPr>
              <a:t>+    meaning of work</a:t>
            </a:r>
          </a:p>
          <a:p>
            <a:pPr lvl="0"/>
            <a:r>
              <a:rPr lang="en-US" sz="2400" dirty="0">
                <a:solidFill>
                  <a:prstClr val="black"/>
                </a:solidFill>
                <a:latin typeface="Arial" panose="020B0604020202020204" pitchFamily="34" charset="0"/>
                <a:cs typeface="Arial" panose="020B0604020202020204" pitchFamily="34" charset="0"/>
              </a:rPr>
              <a:t>+    engagement</a:t>
            </a:r>
          </a:p>
        </p:txBody>
      </p:sp>
      <p:sp>
        <p:nvSpPr>
          <p:cNvPr id="3" name="Tittel 2"/>
          <p:cNvSpPr>
            <a:spLocks noGrp="1"/>
          </p:cNvSpPr>
          <p:nvPr>
            <p:ph type="title"/>
          </p:nvPr>
        </p:nvSpPr>
        <p:spPr>
          <a:xfrm>
            <a:off x="194256" y="-13412"/>
            <a:ext cx="11921544" cy="946215"/>
          </a:xfrm>
        </p:spPr>
        <p:txBody>
          <a:bodyPr>
            <a:noAutofit/>
          </a:bodyPr>
          <a:lstStyle/>
          <a:p>
            <a:r>
              <a:rPr lang="nb-NO" sz="3200" b="1" dirty="0">
                <a:solidFill>
                  <a:srgbClr val="0066CC"/>
                </a:solidFill>
                <a:latin typeface="Arial" panose="020B0604020202020204" pitchFamily="34" charset="0"/>
                <a:cs typeface="Arial" panose="020B0604020202020204" pitchFamily="34" charset="0"/>
              </a:rPr>
              <a:t>The survey </a:t>
            </a:r>
            <a:r>
              <a:rPr lang="nb-NO" sz="3200" b="1" dirty="0" err="1">
                <a:solidFill>
                  <a:srgbClr val="0066CC"/>
                </a:solidFill>
                <a:latin typeface="Arial" panose="020B0604020202020204" pitchFamily="34" charset="0"/>
                <a:cs typeface="Arial" panose="020B0604020202020204" pitchFamily="34" charset="0"/>
              </a:rPr>
              <a:t>shed</a:t>
            </a:r>
            <a:r>
              <a:rPr lang="nb-NO" sz="3200" b="1" dirty="0">
                <a:solidFill>
                  <a:srgbClr val="0066CC"/>
                </a:solidFill>
                <a:latin typeface="Arial" panose="020B0604020202020204" pitchFamily="34" charset="0"/>
                <a:cs typeface="Arial" panose="020B0604020202020204" pitchFamily="34" charset="0"/>
              </a:rPr>
              <a:t> </a:t>
            </a:r>
            <a:r>
              <a:rPr lang="nb-NO" sz="3200" b="1" dirty="0" err="1">
                <a:solidFill>
                  <a:srgbClr val="0066CC"/>
                </a:solidFill>
                <a:latin typeface="Arial" panose="020B0604020202020204" pitchFamily="34" charset="0"/>
                <a:cs typeface="Arial" panose="020B0604020202020204" pitchFamily="34" charset="0"/>
              </a:rPr>
              <a:t>light</a:t>
            </a:r>
            <a:r>
              <a:rPr lang="nb-NO" sz="3200" b="1" dirty="0">
                <a:solidFill>
                  <a:srgbClr val="0066CC"/>
                </a:solidFill>
                <a:latin typeface="Arial" panose="020B0604020202020204" pitchFamily="34" charset="0"/>
                <a:cs typeface="Arial" panose="020B0604020202020204" pitchFamily="34" charset="0"/>
              </a:rPr>
              <a:t> </a:t>
            </a:r>
            <a:r>
              <a:rPr lang="nb-NO" sz="3200" b="1" dirty="0" err="1" smtClean="0">
                <a:solidFill>
                  <a:srgbClr val="0066CC"/>
                </a:solidFill>
                <a:latin typeface="Arial" panose="020B0604020202020204" pitchFamily="34" charset="0"/>
                <a:cs typeface="Arial" panose="020B0604020202020204" pitchFamily="34" charset="0"/>
              </a:rPr>
              <a:t>on</a:t>
            </a:r>
            <a:r>
              <a:rPr lang="nb-NO" sz="3200" b="1" dirty="0" smtClean="0">
                <a:solidFill>
                  <a:srgbClr val="0066CC"/>
                </a:solidFill>
                <a:latin typeface="Arial" panose="020B0604020202020204" pitchFamily="34" charset="0"/>
                <a:cs typeface="Arial" panose="020B0604020202020204" pitchFamily="34" charset="0"/>
              </a:rPr>
              <a:t> </a:t>
            </a:r>
            <a:r>
              <a:rPr lang="nb-NO" sz="3200" b="1" dirty="0" err="1" smtClean="0">
                <a:solidFill>
                  <a:srgbClr val="0066CC"/>
                </a:solidFill>
                <a:latin typeface="Arial" panose="020B0604020202020204" pitchFamily="34" charset="0"/>
                <a:cs typeface="Arial" panose="020B0604020202020204" pitchFamily="34" charset="0"/>
              </a:rPr>
              <a:t>both</a:t>
            </a:r>
            <a:r>
              <a:rPr lang="nb-NO" sz="3200" b="1" dirty="0" smtClean="0">
                <a:solidFill>
                  <a:srgbClr val="0066CC"/>
                </a:solidFill>
                <a:latin typeface="Arial" panose="020B0604020202020204" pitchFamily="34" charset="0"/>
                <a:cs typeface="Arial" panose="020B0604020202020204" pitchFamily="34" charset="0"/>
              </a:rPr>
              <a:t> </a:t>
            </a:r>
            <a:r>
              <a:rPr lang="nb-NO" sz="3200" b="1" dirty="0" err="1" smtClean="0">
                <a:solidFill>
                  <a:srgbClr val="0066CC"/>
                </a:solidFill>
                <a:latin typeface="Arial" panose="020B0604020202020204" pitchFamily="34" charset="0"/>
                <a:cs typeface="Arial" panose="020B0604020202020204" pitchFamily="34" charset="0"/>
              </a:rPr>
              <a:t>demands</a:t>
            </a:r>
            <a:r>
              <a:rPr lang="nb-NO" sz="3200" b="1" dirty="0" smtClean="0">
                <a:solidFill>
                  <a:srgbClr val="0066CC"/>
                </a:solidFill>
                <a:latin typeface="Arial" panose="020B0604020202020204" pitchFamily="34" charset="0"/>
                <a:cs typeface="Arial" panose="020B0604020202020204" pitchFamily="34" charset="0"/>
              </a:rPr>
              <a:t> and </a:t>
            </a:r>
            <a:r>
              <a:rPr lang="nb-NO" sz="3200" b="1" dirty="0" err="1" smtClean="0">
                <a:solidFill>
                  <a:srgbClr val="0066CC"/>
                </a:solidFill>
                <a:latin typeface="Arial" panose="020B0604020202020204" pitchFamily="34" charset="0"/>
                <a:cs typeface="Arial" panose="020B0604020202020204" pitchFamily="34" charset="0"/>
              </a:rPr>
              <a:t>resources</a:t>
            </a:r>
            <a:r>
              <a:rPr lang="nb-NO" sz="3200" b="1" dirty="0" smtClean="0">
                <a:solidFill>
                  <a:srgbClr val="0066CC"/>
                </a:solidFill>
                <a:latin typeface="Arial" panose="020B0604020202020204" pitchFamily="34" charset="0"/>
                <a:cs typeface="Arial" panose="020B0604020202020204" pitchFamily="34" charset="0"/>
              </a:rPr>
              <a:t>:</a:t>
            </a:r>
            <a:endParaRPr lang="nb-NO" sz="3200" b="1" dirty="0">
              <a:solidFill>
                <a:schemeClr val="accent5">
                  <a:lumMod val="75000"/>
                </a:schemeClr>
              </a:solidFill>
              <a:latin typeface="Arial" panose="020B0604020202020204" pitchFamily="34" charset="0"/>
              <a:cs typeface="Arial" panose="020B0604020202020204" pitchFamily="34" charset="0"/>
            </a:endParaRPr>
          </a:p>
        </p:txBody>
      </p:sp>
      <p:sp>
        <p:nvSpPr>
          <p:cNvPr id="4" name="TekstSylinder 3"/>
          <p:cNvSpPr txBox="1"/>
          <p:nvPr/>
        </p:nvSpPr>
        <p:spPr>
          <a:xfrm>
            <a:off x="3553589" y="3520028"/>
            <a:ext cx="1201003" cy="369332"/>
          </a:xfrm>
          <a:prstGeom prst="rect">
            <a:avLst/>
          </a:prstGeom>
          <a:noFill/>
        </p:spPr>
        <p:txBody>
          <a:bodyPr wrap="square" rtlCol="0">
            <a:spAutoFit/>
          </a:bodyPr>
          <a:lstStyle/>
          <a:p>
            <a:pPr algn="ctr"/>
            <a:r>
              <a:rPr lang="nb-NO" b="1" dirty="0">
                <a:solidFill>
                  <a:schemeClr val="bg1"/>
                </a:solidFill>
              </a:rPr>
              <a:t>krav</a:t>
            </a:r>
          </a:p>
        </p:txBody>
      </p:sp>
      <p:sp>
        <p:nvSpPr>
          <p:cNvPr id="11" name="Rektangel 10"/>
          <p:cNvSpPr/>
          <p:nvPr/>
        </p:nvSpPr>
        <p:spPr>
          <a:xfrm>
            <a:off x="11452353" y="6453925"/>
            <a:ext cx="233348" cy="230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8" name="Ellipse 17"/>
          <p:cNvSpPr/>
          <p:nvPr/>
        </p:nvSpPr>
        <p:spPr>
          <a:xfrm>
            <a:off x="232388" y="4244423"/>
            <a:ext cx="4590783" cy="1936878"/>
          </a:xfrm>
          <a:prstGeom prst="ellipse">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Job demands </a:t>
            </a:r>
          </a:p>
          <a:p>
            <a:r>
              <a:rPr lang="en-US" sz="2400" dirty="0" smtClean="0">
                <a:solidFill>
                  <a:schemeClr val="tx1"/>
                </a:solidFill>
                <a:latin typeface="Arial" panose="020B0604020202020204" pitchFamily="34" charset="0"/>
                <a:cs typeface="Arial" panose="020B0604020202020204" pitchFamily="34" charset="0"/>
              </a:rPr>
              <a:t>- role </a:t>
            </a:r>
            <a:r>
              <a:rPr lang="en-US" sz="2400" dirty="0">
                <a:solidFill>
                  <a:schemeClr val="tx1"/>
                </a:solidFill>
                <a:latin typeface="Arial" panose="020B0604020202020204" pitchFamily="34" charset="0"/>
                <a:cs typeface="Arial" panose="020B0604020202020204" pitchFamily="34" charset="0"/>
              </a:rPr>
              <a:t>conflict</a:t>
            </a:r>
          </a:p>
          <a:p>
            <a:r>
              <a:rPr lang="en-US" sz="2400" dirty="0" smtClean="0">
                <a:solidFill>
                  <a:schemeClr val="tx1"/>
                </a:solidFill>
                <a:latin typeface="Arial" panose="020B0604020202020204" pitchFamily="34" charset="0"/>
                <a:cs typeface="Arial" panose="020B0604020202020204" pitchFamily="34" charset="0"/>
              </a:rPr>
              <a:t>- role </a:t>
            </a:r>
            <a:r>
              <a:rPr lang="en-US" sz="2400" dirty="0">
                <a:solidFill>
                  <a:schemeClr val="tx1"/>
                </a:solidFill>
                <a:latin typeface="Arial" panose="020B0604020202020204" pitchFamily="34" charset="0"/>
                <a:cs typeface="Arial" panose="020B0604020202020204" pitchFamily="34" charset="0"/>
              </a:rPr>
              <a:t>overload</a:t>
            </a:r>
          </a:p>
          <a:p>
            <a:r>
              <a:rPr lang="en-US" sz="2400" dirty="0" smtClean="0">
                <a:solidFill>
                  <a:schemeClr val="tx1"/>
                </a:solidFill>
                <a:latin typeface="Arial" panose="020B0604020202020204" pitchFamily="34" charset="0"/>
                <a:cs typeface="Arial" panose="020B0604020202020204" pitchFamily="34" charset="0"/>
              </a:rPr>
              <a:t>- Interpersonal conflict</a:t>
            </a:r>
            <a:endParaRPr lang="en-US" sz="2400" dirty="0">
              <a:solidFill>
                <a:schemeClr val="tx1"/>
              </a:solidFill>
              <a:latin typeface="Arial" panose="020B0604020202020204" pitchFamily="34" charset="0"/>
              <a:cs typeface="Arial" panose="020B0604020202020204" pitchFamily="34" charset="0"/>
            </a:endParaRPr>
          </a:p>
        </p:txBody>
      </p:sp>
      <p:sp>
        <p:nvSpPr>
          <p:cNvPr id="20" name="Ellipse 19"/>
          <p:cNvSpPr/>
          <p:nvPr/>
        </p:nvSpPr>
        <p:spPr>
          <a:xfrm>
            <a:off x="6492240" y="659631"/>
            <a:ext cx="5597339" cy="2233029"/>
          </a:xfrm>
          <a:prstGeom prst="ellipse">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Individual resources </a:t>
            </a:r>
            <a:br>
              <a:rPr lang="en-US" sz="2400" b="1"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autonomy</a:t>
            </a:r>
          </a:p>
          <a:p>
            <a:r>
              <a:rPr lang="en-US" sz="2400" dirty="0">
                <a:solidFill>
                  <a:schemeClr val="tx1"/>
                </a:solidFill>
                <a:latin typeface="Arial" panose="020B0604020202020204" pitchFamily="34" charset="0"/>
                <a:cs typeface="Arial" panose="020B0604020202020204" pitchFamily="34" charset="0"/>
              </a:rPr>
              <a:t>+    support from </a:t>
            </a:r>
            <a:r>
              <a:rPr lang="en-US" sz="2400" dirty="0" smtClean="0">
                <a:solidFill>
                  <a:schemeClr val="tx1"/>
                </a:solidFill>
                <a:latin typeface="Arial" panose="020B0604020202020204" pitchFamily="34" charset="0"/>
                <a:cs typeface="Arial" panose="020B0604020202020204" pitchFamily="34" charset="0"/>
              </a:rPr>
              <a:t>supervisor</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    competence demands</a:t>
            </a:r>
          </a:p>
        </p:txBody>
      </p:sp>
      <p:sp>
        <p:nvSpPr>
          <p:cNvPr id="21" name="Ellipse 20"/>
          <p:cNvSpPr/>
          <p:nvPr/>
        </p:nvSpPr>
        <p:spPr>
          <a:xfrm>
            <a:off x="7429500" y="3026159"/>
            <a:ext cx="4630083" cy="1740063"/>
          </a:xfrm>
          <a:prstGeom prst="ellipse">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b="1" dirty="0" err="1">
                <a:solidFill>
                  <a:schemeClr val="tx1"/>
                </a:solidFill>
                <a:latin typeface="Arial" panose="020B0604020202020204" pitchFamily="34" charset="0"/>
                <a:cs typeface="Arial" panose="020B0604020202020204" pitchFamily="34" charset="0"/>
              </a:rPr>
              <a:t>Colleague</a:t>
            </a:r>
            <a:r>
              <a:rPr lang="nb-NO" sz="2400" b="1" dirty="0">
                <a:solidFill>
                  <a:schemeClr val="tx1"/>
                </a:solidFill>
                <a:latin typeface="Arial" panose="020B0604020202020204" pitchFamily="34" charset="0"/>
                <a:cs typeface="Arial" panose="020B0604020202020204" pitchFamily="34" charset="0"/>
              </a:rPr>
              <a:t> </a:t>
            </a:r>
            <a:r>
              <a:rPr lang="nb-NO" sz="2400" b="1" dirty="0" err="1">
                <a:solidFill>
                  <a:schemeClr val="tx1"/>
                </a:solidFill>
                <a:latin typeface="Arial" panose="020B0604020202020204" pitchFamily="34" charset="0"/>
                <a:cs typeface="Arial" panose="020B0604020202020204" pitchFamily="34" charset="0"/>
              </a:rPr>
              <a:t>resources</a:t>
            </a:r>
            <a:endParaRPr lang="nb-NO" sz="2400" b="1" dirty="0">
              <a:solidFill>
                <a:schemeClr val="tx1"/>
              </a:solidFill>
              <a:latin typeface="Arial" panose="020B0604020202020204" pitchFamily="34" charset="0"/>
              <a:cs typeface="Arial" panose="020B0604020202020204" pitchFamily="34" charset="0"/>
            </a:endParaRPr>
          </a:p>
          <a:p>
            <a:r>
              <a:rPr lang="nb-NO" sz="2400" dirty="0">
                <a:solidFill>
                  <a:schemeClr val="tx1"/>
                </a:solidFill>
                <a:latin typeface="Arial" panose="020B0604020202020204" pitchFamily="34" charset="0"/>
                <a:cs typeface="Arial" panose="020B0604020202020204" pitchFamily="34" charset="0"/>
              </a:rPr>
              <a:t>+    </a:t>
            </a:r>
            <a:r>
              <a:rPr lang="nb-NO" sz="2400" dirty="0" err="1">
                <a:solidFill>
                  <a:schemeClr val="tx1"/>
                </a:solidFill>
                <a:latin typeface="Arial" panose="020B0604020202020204" pitchFamily="34" charset="0"/>
                <a:cs typeface="Arial" panose="020B0604020202020204" pitchFamily="34" charset="0"/>
              </a:rPr>
              <a:t>collaboration</a:t>
            </a:r>
            <a:endParaRPr lang="nb-NO" sz="2400" dirty="0">
              <a:solidFill>
                <a:schemeClr val="tx1"/>
              </a:solidFill>
              <a:latin typeface="Arial" panose="020B0604020202020204" pitchFamily="34" charset="0"/>
              <a:cs typeface="Arial" panose="020B0604020202020204" pitchFamily="34" charset="0"/>
            </a:endParaRPr>
          </a:p>
          <a:p>
            <a:r>
              <a:rPr lang="nb-NO" sz="2400" dirty="0">
                <a:solidFill>
                  <a:schemeClr val="tx1"/>
                </a:solidFill>
                <a:latin typeface="Arial" panose="020B0604020202020204" pitchFamily="34" charset="0"/>
                <a:cs typeface="Arial" panose="020B0604020202020204" pitchFamily="34" charset="0"/>
              </a:rPr>
              <a:t>+    </a:t>
            </a:r>
            <a:r>
              <a:rPr lang="nb-NO" sz="2400" dirty="0" err="1">
                <a:solidFill>
                  <a:schemeClr val="tx1"/>
                </a:solidFill>
                <a:latin typeface="Arial" panose="020B0604020202020204" pitchFamily="34" charset="0"/>
                <a:cs typeface="Arial" panose="020B0604020202020204" pitchFamily="34" charset="0"/>
              </a:rPr>
              <a:t>social</a:t>
            </a:r>
            <a:r>
              <a:rPr lang="nb-NO" sz="2400" dirty="0">
                <a:solidFill>
                  <a:schemeClr val="tx1"/>
                </a:solidFill>
                <a:latin typeface="Arial" panose="020B0604020202020204" pitchFamily="34" charset="0"/>
                <a:cs typeface="Arial" panose="020B0604020202020204" pitchFamily="34" charset="0"/>
              </a:rPr>
              <a:t> support</a:t>
            </a:r>
          </a:p>
        </p:txBody>
      </p:sp>
      <p:sp>
        <p:nvSpPr>
          <p:cNvPr id="22" name="Ellipse 21"/>
          <p:cNvSpPr/>
          <p:nvPr/>
        </p:nvSpPr>
        <p:spPr>
          <a:xfrm>
            <a:off x="6995160" y="4834802"/>
            <a:ext cx="5110576" cy="1977046"/>
          </a:xfrm>
          <a:prstGeom prst="ellipse">
            <a:avLst/>
          </a:prstGeom>
          <a:solidFill>
            <a:srgbClr val="DDD9C3"/>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Organizational resources</a:t>
            </a:r>
          </a:p>
          <a:p>
            <a:r>
              <a:rPr lang="en-US" sz="2400" dirty="0">
                <a:solidFill>
                  <a:schemeClr val="tx1"/>
                </a:solidFill>
                <a:latin typeface="Arial" panose="020B0604020202020204" pitchFamily="34" charset="0"/>
                <a:cs typeface="Arial" panose="020B0604020202020204" pitchFamily="34" charset="0"/>
              </a:rPr>
              <a:t>+    goal clarity</a:t>
            </a:r>
          </a:p>
          <a:p>
            <a:r>
              <a:rPr lang="en-US" sz="2400" dirty="0">
                <a:solidFill>
                  <a:schemeClr val="tx1"/>
                </a:solidFill>
                <a:latin typeface="Arial" panose="020B0604020202020204" pitchFamily="34" charset="0"/>
                <a:cs typeface="Arial" panose="020B0604020202020204" pitchFamily="34" charset="0"/>
              </a:rPr>
              <a:t>+    trust in management</a:t>
            </a: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57" y="2195665"/>
            <a:ext cx="4342185" cy="3753149"/>
          </a:xfrm>
          <a:prstGeom prst="rect">
            <a:avLst/>
          </a:prstGeom>
        </p:spPr>
      </p:pic>
    </p:spTree>
    <p:extLst>
      <p:ext uri="{BB962C8B-B14F-4D97-AF65-F5344CB8AC3E}">
        <p14:creationId xmlns:p14="http://schemas.microsoft.com/office/powerpoint/2010/main" val="42150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eforklaring formet som en sky 1"/>
          <p:cNvSpPr/>
          <p:nvPr/>
        </p:nvSpPr>
        <p:spPr>
          <a:xfrm>
            <a:off x="394297" y="841422"/>
            <a:ext cx="3924300" cy="1685927"/>
          </a:xfrm>
          <a:prstGeom prst="cloudCallout">
            <a:avLst>
              <a:gd name="adj1" fmla="val 46337"/>
              <a:gd name="adj2" fmla="val 5023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latin typeface="Arial" panose="020B0604020202020204" pitchFamily="34" charset="0"/>
                <a:cs typeface="Arial" panose="020B0604020202020204" pitchFamily="34" charset="0"/>
              </a:rPr>
              <a:t>What contributes to your job engagement?</a:t>
            </a:r>
          </a:p>
        </p:txBody>
      </p:sp>
      <p:sp>
        <p:nvSpPr>
          <p:cNvPr id="4" name="Bildeforklaring formet som en sky 3"/>
          <p:cNvSpPr/>
          <p:nvPr/>
        </p:nvSpPr>
        <p:spPr>
          <a:xfrm>
            <a:off x="7988060" y="500332"/>
            <a:ext cx="3527665" cy="2027016"/>
          </a:xfrm>
          <a:prstGeom prst="cloudCallout">
            <a:avLst>
              <a:gd name="adj1" fmla="val -35702"/>
              <a:gd name="adj2" fmla="val 7382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0"/>
                <a:solidFill>
                  <a:schemeClr val="tx2"/>
                </a:solidFill>
                <a:latin typeface="Arial" panose="020B0604020202020204" pitchFamily="34" charset="0"/>
                <a:cs typeface="Arial" panose="020B0604020202020204" pitchFamily="34" charset="0"/>
              </a:rPr>
              <a:t>What is demanding in your job situation??</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629" y="2176071"/>
            <a:ext cx="5568042" cy="4117746"/>
          </a:xfrm>
          <a:prstGeom prst="rect">
            <a:avLst/>
          </a:prstGeom>
        </p:spPr>
      </p:pic>
    </p:spTree>
    <p:extLst>
      <p:ext uri="{BB962C8B-B14F-4D97-AF65-F5344CB8AC3E}">
        <p14:creationId xmlns:p14="http://schemas.microsoft.com/office/powerpoint/2010/main" val="302790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11857" y="985879"/>
            <a:ext cx="11636303" cy="4183482"/>
          </a:xfrm>
        </p:spPr>
        <p:txBody>
          <a:bodyPr>
            <a:noAutofit/>
          </a:bodyPr>
          <a:lstStyle/>
          <a:p>
            <a:pPr marL="0" indent="0">
              <a:spcBef>
                <a:spcPct val="0"/>
              </a:spcBef>
              <a:buNone/>
            </a:pPr>
            <a:r>
              <a:rPr lang="nb-NO" altLang="nb-NO" sz="2600" u="sng" dirty="0">
                <a:solidFill>
                  <a:srgbClr val="1C7FBD"/>
                </a:solidFill>
                <a:latin typeface="Arial" panose="020B0604020202020204" pitchFamily="34" charset="0"/>
                <a:cs typeface="Arial" panose="020B0604020202020204" pitchFamily="34" charset="0"/>
              </a:rPr>
              <a:t>Nivå 1-L</a:t>
            </a:r>
          </a:p>
          <a:p>
            <a:pPr>
              <a:spcBef>
                <a:spcPct val="0"/>
              </a:spcBef>
            </a:pPr>
            <a:r>
              <a:rPr lang="en-US" altLang="nb-NO" sz="2600" dirty="0">
                <a:solidFill>
                  <a:srgbClr val="1C7FBD"/>
                </a:solidFill>
                <a:latin typeface="Arial" panose="020B0604020202020204" pitchFamily="34" charset="0"/>
                <a:cs typeface="Arial" panose="020B0604020202020204" pitchFamily="34" charset="0"/>
              </a:rPr>
              <a:t>64,8% of the 3341 employees that were invited to participate at 03.03.2017 </a:t>
            </a:r>
            <a:r>
              <a:rPr lang="en-US" altLang="nb-NO" sz="2600" dirty="0" smtClean="0">
                <a:solidFill>
                  <a:srgbClr val="1C7FBD"/>
                </a:solidFill>
                <a:latin typeface="Arial" panose="020B0604020202020204" pitchFamily="34" charset="0"/>
                <a:cs typeface="Arial" panose="020B0604020202020204" pitchFamily="34" charset="0"/>
              </a:rPr>
              <a:t>responded.</a:t>
            </a:r>
          </a:p>
          <a:p>
            <a:pPr>
              <a:spcBef>
                <a:spcPct val="0"/>
              </a:spcBef>
            </a:pPr>
            <a:r>
              <a:rPr lang="en-GB" altLang="nb-NO" sz="2600" dirty="0" smtClean="0">
                <a:solidFill>
                  <a:srgbClr val="1C7FBD"/>
                </a:solidFill>
                <a:latin typeface="Arial" panose="020B0604020202020204" pitchFamily="34" charset="0"/>
                <a:cs typeface="Arial" panose="020B0604020202020204" pitchFamily="34" charset="0"/>
              </a:rPr>
              <a:t>Response </a:t>
            </a:r>
            <a:r>
              <a:rPr lang="en-GB" altLang="nb-NO" sz="2600" dirty="0">
                <a:solidFill>
                  <a:srgbClr val="1C7FBD"/>
                </a:solidFill>
                <a:latin typeface="Arial" panose="020B0604020202020204" pitchFamily="34" charset="0"/>
                <a:cs typeface="Arial" panose="020B0604020202020204" pitchFamily="34" charset="0"/>
              </a:rPr>
              <a:t>rates:</a:t>
            </a:r>
          </a:p>
          <a:p>
            <a:pPr lvl="1">
              <a:spcBef>
                <a:spcPct val="0"/>
              </a:spcBef>
            </a:pPr>
            <a:r>
              <a:rPr lang="en-GB" altLang="nb-NO" sz="2600" dirty="0">
                <a:solidFill>
                  <a:srgbClr val="1C7FBD"/>
                </a:solidFill>
                <a:latin typeface="Arial" panose="020B0604020202020204" pitchFamily="34" charset="0"/>
                <a:cs typeface="Arial" panose="020B0604020202020204" pitchFamily="34" charset="0"/>
              </a:rPr>
              <a:t>Gender: female </a:t>
            </a:r>
            <a:r>
              <a:rPr lang="en-GB" altLang="nb-NO" sz="2600" dirty="0" smtClean="0">
                <a:solidFill>
                  <a:srgbClr val="1C7FBD"/>
                </a:solidFill>
                <a:latin typeface="Arial" panose="020B0604020202020204" pitchFamily="34" charset="0"/>
                <a:cs typeface="Arial" panose="020B0604020202020204" pitchFamily="34" charset="0"/>
              </a:rPr>
              <a:t>68,0%, </a:t>
            </a:r>
            <a:r>
              <a:rPr lang="en-GB" altLang="nb-NO" sz="2600" dirty="0">
                <a:solidFill>
                  <a:srgbClr val="1C7FBD"/>
                </a:solidFill>
                <a:latin typeface="Arial" panose="020B0604020202020204" pitchFamily="34" charset="0"/>
                <a:cs typeface="Arial" panose="020B0604020202020204" pitchFamily="34" charset="0"/>
              </a:rPr>
              <a:t>men </a:t>
            </a:r>
            <a:r>
              <a:rPr lang="en-GB" altLang="nb-NO" sz="2600" dirty="0" smtClean="0">
                <a:solidFill>
                  <a:srgbClr val="1C7FBD"/>
                </a:solidFill>
                <a:latin typeface="Arial" panose="020B0604020202020204" pitchFamily="34" charset="0"/>
                <a:cs typeface="Arial" panose="020B0604020202020204" pitchFamily="34" charset="0"/>
              </a:rPr>
              <a:t>61,0%</a:t>
            </a:r>
            <a:endParaRPr lang="en-GB" altLang="nb-NO" sz="2600" dirty="0">
              <a:solidFill>
                <a:srgbClr val="1C7FBD"/>
              </a:solidFill>
              <a:latin typeface="Arial" panose="020B0604020202020204" pitchFamily="34" charset="0"/>
              <a:cs typeface="Arial" panose="020B0604020202020204" pitchFamily="34" charset="0"/>
            </a:endParaRPr>
          </a:p>
          <a:p>
            <a:pPr lvl="1">
              <a:spcBef>
                <a:spcPct val="0"/>
              </a:spcBef>
            </a:pPr>
            <a:r>
              <a:rPr lang="en-GB" altLang="nb-NO" sz="2600" dirty="0">
                <a:solidFill>
                  <a:srgbClr val="1C7FBD"/>
                </a:solidFill>
                <a:latin typeface="Arial" panose="020B0604020202020204" pitchFamily="34" charset="0"/>
                <a:cs typeface="Arial" panose="020B0604020202020204" pitchFamily="34" charset="0"/>
              </a:rPr>
              <a:t>Job categories: Academics: </a:t>
            </a:r>
            <a:r>
              <a:rPr lang="en-GB" altLang="nb-NO" sz="2600" dirty="0" smtClean="0">
                <a:solidFill>
                  <a:srgbClr val="1C7FBD"/>
                </a:solidFill>
                <a:latin typeface="Arial" panose="020B0604020202020204" pitchFamily="34" charset="0"/>
                <a:cs typeface="Arial" panose="020B0604020202020204" pitchFamily="34" charset="0"/>
              </a:rPr>
              <a:t>61,3%, </a:t>
            </a:r>
            <a:r>
              <a:rPr lang="en-GB" altLang="nb-NO" sz="2600" dirty="0" err="1">
                <a:solidFill>
                  <a:srgbClr val="1C7FBD"/>
                </a:solidFill>
                <a:latin typeface="Arial" panose="020B0604020202020204" pitchFamily="34" charset="0"/>
                <a:cs typeface="Arial" panose="020B0604020202020204" pitchFamily="34" charset="0"/>
              </a:rPr>
              <a:t>Ph.d.</a:t>
            </a:r>
            <a:r>
              <a:rPr lang="en-GB" altLang="nb-NO" sz="2600" dirty="0">
                <a:solidFill>
                  <a:srgbClr val="1C7FBD"/>
                </a:solidFill>
                <a:latin typeface="Arial" panose="020B0604020202020204" pitchFamily="34" charset="0"/>
                <a:cs typeface="Arial" panose="020B0604020202020204" pitchFamily="34" charset="0"/>
              </a:rPr>
              <a:t>-candidates: </a:t>
            </a:r>
            <a:r>
              <a:rPr lang="en-GB" altLang="nb-NO" sz="2600" dirty="0" smtClean="0">
                <a:solidFill>
                  <a:srgbClr val="1C7FBD"/>
                </a:solidFill>
                <a:latin typeface="Arial" panose="020B0604020202020204" pitchFamily="34" charset="0"/>
                <a:cs typeface="Arial" panose="020B0604020202020204" pitchFamily="34" charset="0"/>
              </a:rPr>
              <a:t>52,5%, </a:t>
            </a:r>
            <a:r>
              <a:rPr lang="en-GB" altLang="nb-NO" sz="2600" dirty="0" err="1">
                <a:solidFill>
                  <a:srgbClr val="1C7FBD"/>
                </a:solidFill>
                <a:latin typeface="Arial" panose="020B0604020202020204" pitchFamily="34" charset="0"/>
                <a:cs typeface="Arial" panose="020B0604020202020204" pitchFamily="34" charset="0"/>
              </a:rPr>
              <a:t>Techn</a:t>
            </a:r>
            <a:r>
              <a:rPr lang="en-GB" altLang="nb-NO" sz="2600" dirty="0">
                <a:solidFill>
                  <a:srgbClr val="1C7FBD"/>
                </a:solidFill>
                <a:latin typeface="Arial" panose="020B0604020202020204" pitchFamily="34" charset="0"/>
                <a:cs typeface="Arial" panose="020B0604020202020204" pitchFamily="34" charset="0"/>
              </a:rPr>
              <a:t>/</a:t>
            </a:r>
            <a:r>
              <a:rPr lang="en-GB" altLang="nb-NO" sz="2600" dirty="0" err="1">
                <a:solidFill>
                  <a:srgbClr val="1C7FBD"/>
                </a:solidFill>
                <a:latin typeface="Arial" panose="020B0604020202020204" pitchFamily="34" charset="0"/>
                <a:cs typeface="Arial" panose="020B0604020202020204" pitchFamily="34" charset="0"/>
              </a:rPr>
              <a:t>adm</a:t>
            </a:r>
            <a:r>
              <a:rPr lang="en-GB" altLang="nb-NO" sz="2600" dirty="0">
                <a:solidFill>
                  <a:srgbClr val="1C7FBD"/>
                </a:solidFill>
                <a:latin typeface="Arial" panose="020B0604020202020204" pitchFamily="34" charset="0"/>
                <a:cs typeface="Arial" panose="020B0604020202020204" pitchFamily="34" charset="0"/>
              </a:rPr>
              <a:t>: </a:t>
            </a:r>
            <a:r>
              <a:rPr lang="en-GB" altLang="nb-NO" sz="2600" dirty="0" smtClean="0">
                <a:solidFill>
                  <a:srgbClr val="1C7FBD"/>
                </a:solidFill>
                <a:latin typeface="Arial" panose="020B0604020202020204" pitchFamily="34" charset="0"/>
                <a:cs typeface="Arial" panose="020B0604020202020204" pitchFamily="34" charset="0"/>
              </a:rPr>
              <a:t>71,5%, </a:t>
            </a:r>
            <a:r>
              <a:rPr lang="en-GB" altLang="nb-NO" sz="2600" dirty="0">
                <a:solidFill>
                  <a:srgbClr val="1C7FBD"/>
                </a:solidFill>
                <a:latin typeface="Arial" panose="020B0604020202020204" pitchFamily="34" charset="0"/>
                <a:cs typeface="Arial" panose="020B0604020202020204" pitchFamily="34" charset="0"/>
              </a:rPr>
              <a:t>Leaders: </a:t>
            </a:r>
            <a:r>
              <a:rPr lang="en-GB" altLang="nb-NO" sz="2600" dirty="0" smtClean="0">
                <a:solidFill>
                  <a:srgbClr val="1C7FBD"/>
                </a:solidFill>
                <a:latin typeface="Arial" panose="020B0604020202020204" pitchFamily="34" charset="0"/>
                <a:cs typeface="Arial" panose="020B0604020202020204" pitchFamily="34" charset="0"/>
              </a:rPr>
              <a:t>84,9%</a:t>
            </a:r>
            <a:endParaRPr lang="en-GB" altLang="nb-NO" sz="2600" dirty="0">
              <a:solidFill>
                <a:srgbClr val="1C7FBD"/>
              </a:solidFill>
              <a:latin typeface="Arial" panose="020B0604020202020204" pitchFamily="34" charset="0"/>
              <a:cs typeface="Arial" panose="020B0604020202020204" pitchFamily="34" charset="0"/>
            </a:endParaRPr>
          </a:p>
          <a:p>
            <a:pPr lvl="1">
              <a:spcBef>
                <a:spcPct val="0"/>
              </a:spcBef>
            </a:pPr>
            <a:r>
              <a:rPr lang="en-GB" altLang="nb-NO" sz="2600" dirty="0">
                <a:solidFill>
                  <a:srgbClr val="1C7FBD"/>
                </a:solidFill>
                <a:latin typeface="Arial" panose="020B0604020202020204" pitchFamily="34" charset="0"/>
                <a:cs typeface="Arial" panose="020B0604020202020204" pitchFamily="34" charset="0"/>
              </a:rPr>
              <a:t>Position size: </a:t>
            </a:r>
            <a:r>
              <a:rPr lang="en-GB" altLang="nb-NO" sz="2600" dirty="0" smtClean="0">
                <a:solidFill>
                  <a:srgbClr val="1C7FBD"/>
                </a:solidFill>
                <a:latin typeface="Arial" panose="020B0604020202020204" pitchFamily="34" charset="0"/>
                <a:cs typeface="Arial" panose="020B0604020202020204" pitchFamily="34" charset="0"/>
              </a:rPr>
              <a:t>50-99</a:t>
            </a:r>
            <a:r>
              <a:rPr lang="en-GB" altLang="nb-NO" sz="2600" dirty="0">
                <a:solidFill>
                  <a:srgbClr val="1C7FBD"/>
                </a:solidFill>
                <a:latin typeface="Arial" panose="020B0604020202020204" pitchFamily="34" charset="0"/>
                <a:cs typeface="Arial" panose="020B0604020202020204" pitchFamily="34" charset="0"/>
              </a:rPr>
              <a:t>% position: </a:t>
            </a:r>
            <a:r>
              <a:rPr lang="en-GB" altLang="nb-NO" sz="2600" dirty="0" smtClean="0">
                <a:solidFill>
                  <a:srgbClr val="1C7FBD"/>
                </a:solidFill>
                <a:latin typeface="Arial" panose="020B0604020202020204" pitchFamily="34" charset="0"/>
                <a:cs typeface="Arial" panose="020B0604020202020204" pitchFamily="34" charset="0"/>
              </a:rPr>
              <a:t>53,3%, </a:t>
            </a:r>
            <a:r>
              <a:rPr lang="en-GB" altLang="nb-NO" sz="2600" dirty="0">
                <a:solidFill>
                  <a:srgbClr val="1C7FBD"/>
                </a:solidFill>
                <a:latin typeface="Arial" panose="020B0604020202020204" pitchFamily="34" charset="0"/>
                <a:cs typeface="Arial" panose="020B0604020202020204" pitchFamily="34" charset="0"/>
              </a:rPr>
              <a:t>100% position: </a:t>
            </a:r>
            <a:r>
              <a:rPr lang="en-GB" altLang="nb-NO" sz="2600" dirty="0" smtClean="0">
                <a:solidFill>
                  <a:srgbClr val="1C7FBD"/>
                </a:solidFill>
                <a:latin typeface="Arial" panose="020B0604020202020204" pitchFamily="34" charset="0"/>
                <a:cs typeface="Arial" panose="020B0604020202020204" pitchFamily="34" charset="0"/>
              </a:rPr>
              <a:t>65,9%</a:t>
            </a:r>
          </a:p>
          <a:p>
            <a:pPr defTabSz="363530"/>
            <a:r>
              <a:rPr lang="nb-NO" sz="2600" dirty="0">
                <a:solidFill>
                  <a:srgbClr val="1C7FBD"/>
                </a:solidFill>
                <a:latin typeface="Arial" panose="020B0604020202020204" pitchFamily="34" charset="0"/>
                <a:cs typeface="Arial" panose="020B0604020202020204" pitchFamily="34" charset="0"/>
              </a:rPr>
              <a:t>Nivå</a:t>
            </a:r>
            <a:r>
              <a:rPr lang="nb-NO" sz="2600" u="sng" dirty="0">
                <a:solidFill>
                  <a:srgbClr val="1C7FBD"/>
                </a:solidFill>
                <a:latin typeface="Arial" panose="020B0604020202020204" pitchFamily="34" charset="0"/>
                <a:cs typeface="Arial" panose="020B0604020202020204" pitchFamily="34" charset="0"/>
              </a:rPr>
              <a:t> 3: svarprosent</a:t>
            </a:r>
          </a:p>
          <a:p>
            <a:pPr defTabSz="363530"/>
            <a:r>
              <a:rPr lang="nb-NO" sz="2600" dirty="0">
                <a:solidFill>
                  <a:srgbClr val="1C7FBD"/>
                </a:solidFill>
                <a:latin typeface="Arial" panose="020B0604020202020204" pitchFamily="34" charset="0"/>
                <a:cs typeface="Arial" panose="020B0604020202020204" pitchFamily="34" charset="0"/>
              </a:rPr>
              <a:t>Nivå</a:t>
            </a:r>
            <a:r>
              <a:rPr lang="nb-NO" sz="2600" u="sng" dirty="0">
                <a:solidFill>
                  <a:srgbClr val="1C7FBD"/>
                </a:solidFill>
                <a:latin typeface="Arial" panose="020B0604020202020204" pitchFamily="34" charset="0"/>
                <a:cs typeface="Arial" panose="020B0604020202020204" pitchFamily="34" charset="0"/>
              </a:rPr>
              <a:t> 4: </a:t>
            </a:r>
            <a:r>
              <a:rPr lang="nb-NO" sz="2600" u="sng" dirty="0" smtClean="0">
                <a:solidFill>
                  <a:srgbClr val="1C7FBD"/>
                </a:solidFill>
                <a:latin typeface="Arial" panose="020B0604020202020204" pitchFamily="34" charset="0"/>
                <a:cs typeface="Arial" panose="020B0604020202020204" pitchFamily="34" charset="0"/>
              </a:rPr>
              <a:t>svarprosent</a:t>
            </a:r>
          </a:p>
          <a:p>
            <a:pPr defTabSz="363530"/>
            <a:endParaRPr lang="nb-NO" sz="2600" u="sng" dirty="0" smtClean="0">
              <a:solidFill>
                <a:srgbClr val="1C7FBD"/>
              </a:solidFill>
              <a:latin typeface="Arial" panose="020B0604020202020204" pitchFamily="34" charset="0"/>
              <a:cs typeface="Arial" panose="020B0604020202020204" pitchFamily="34" charset="0"/>
            </a:endParaRPr>
          </a:p>
          <a:p>
            <a:pPr marL="0" indent="0" defTabSz="363530">
              <a:buNone/>
            </a:pPr>
            <a:r>
              <a:rPr lang="nb-NO" sz="2600" u="sng" dirty="0" smtClean="0">
                <a:solidFill>
                  <a:srgbClr val="1C7FBD"/>
                </a:solidFill>
                <a:latin typeface="Arial" panose="020B0604020202020204" pitchFamily="34" charset="0"/>
                <a:cs typeface="Arial" panose="020B0604020202020204" pitchFamily="34" charset="0"/>
              </a:rPr>
              <a:t>Egen enhet -L</a:t>
            </a:r>
            <a:endParaRPr lang="nb-NO" sz="2600" dirty="0" smtClean="0">
              <a:solidFill>
                <a:srgbClr val="1C7FBD"/>
              </a:solidFill>
              <a:latin typeface="Arial" panose="020B0604020202020204" pitchFamily="34" charset="0"/>
              <a:cs typeface="Arial" panose="020B0604020202020204" pitchFamily="34" charset="0"/>
            </a:endParaRPr>
          </a:p>
          <a:p>
            <a:pPr marL="0" indent="0" defTabSz="363538">
              <a:spcBef>
                <a:spcPts val="0"/>
              </a:spcBef>
              <a:spcAft>
                <a:spcPts val="800"/>
              </a:spcAft>
              <a:buNone/>
            </a:pPr>
            <a:r>
              <a:rPr lang="nb-NO" sz="2600" dirty="0" err="1" smtClean="0">
                <a:solidFill>
                  <a:srgbClr val="1C7FBD"/>
                </a:solidFill>
                <a:latin typeface="Arial" panose="020B0604020202020204" pitchFamily="34" charset="0"/>
                <a:cs typeface="Arial" panose="020B0604020202020204" pitchFamily="34" charset="0"/>
              </a:rPr>
              <a:t>Number</a:t>
            </a:r>
            <a:r>
              <a:rPr lang="nb-NO" sz="2600" dirty="0" smtClean="0">
                <a:solidFill>
                  <a:srgbClr val="1C7FBD"/>
                </a:solidFill>
                <a:latin typeface="Arial" panose="020B0604020202020204" pitchFamily="34" charset="0"/>
                <a:cs typeface="Arial" panose="020B0604020202020204" pitchFamily="34" charset="0"/>
              </a:rPr>
              <a:t> </a:t>
            </a:r>
            <a:r>
              <a:rPr lang="nb-NO" sz="2600" dirty="0" err="1">
                <a:solidFill>
                  <a:srgbClr val="1C7FBD"/>
                </a:solidFill>
                <a:latin typeface="Arial" panose="020B0604020202020204" pitchFamily="34" charset="0"/>
                <a:cs typeface="Arial" panose="020B0604020202020204" pitchFamily="34" charset="0"/>
              </a:rPr>
              <a:t>of</a:t>
            </a:r>
            <a:r>
              <a:rPr lang="nb-NO" sz="2600" dirty="0">
                <a:solidFill>
                  <a:srgbClr val="1C7FBD"/>
                </a:solidFill>
                <a:latin typeface="Arial" panose="020B0604020202020204" pitchFamily="34" charset="0"/>
                <a:cs typeface="Arial" panose="020B0604020202020204" pitchFamily="34" charset="0"/>
              </a:rPr>
              <a:t> </a:t>
            </a:r>
            <a:r>
              <a:rPr lang="nb-NO" sz="2600" dirty="0" err="1" smtClean="0">
                <a:solidFill>
                  <a:srgbClr val="1C7FBD"/>
                </a:solidFill>
                <a:latin typeface="Arial" panose="020B0604020202020204" pitchFamily="34" charset="0"/>
                <a:cs typeface="Arial" panose="020B0604020202020204" pitchFamily="34" charset="0"/>
              </a:rPr>
              <a:t>responses</a:t>
            </a:r>
            <a:r>
              <a:rPr lang="nb-NO" sz="2600" dirty="0" smtClean="0">
                <a:solidFill>
                  <a:srgbClr val="1C7FBD"/>
                </a:solidFill>
                <a:latin typeface="Arial" panose="020B0604020202020204" pitchFamily="34" charset="0"/>
                <a:cs typeface="Arial" panose="020B0604020202020204" pitchFamily="34" charset="0"/>
              </a:rPr>
              <a:t> 2017:				</a:t>
            </a:r>
            <a:r>
              <a:rPr lang="nb-NO" sz="2600" dirty="0" err="1" smtClean="0">
                <a:solidFill>
                  <a:srgbClr val="1C7FBD"/>
                </a:solidFill>
                <a:latin typeface="Arial" panose="020B0604020202020204" pitchFamily="34" charset="0"/>
                <a:cs typeface="Arial" panose="020B0604020202020204" pitchFamily="34" charset="0"/>
              </a:rPr>
              <a:t>Response</a:t>
            </a:r>
            <a:r>
              <a:rPr lang="nb-NO" sz="2600" dirty="0" smtClean="0">
                <a:solidFill>
                  <a:srgbClr val="1C7FBD"/>
                </a:solidFill>
                <a:latin typeface="Arial" panose="020B0604020202020204" pitchFamily="34" charset="0"/>
                <a:cs typeface="Arial" panose="020B0604020202020204" pitchFamily="34" charset="0"/>
              </a:rPr>
              <a:t> rate 2017: </a:t>
            </a:r>
            <a:r>
              <a:rPr lang="nb-NO" sz="2600" dirty="0">
                <a:solidFill>
                  <a:srgbClr val="1C7FBD"/>
                </a:solidFill>
                <a:latin typeface="Arial" panose="020B0604020202020204" pitchFamily="34" charset="0"/>
                <a:cs typeface="Arial" panose="020B0604020202020204" pitchFamily="34" charset="0"/>
              </a:rPr>
              <a:t>			 	</a:t>
            </a:r>
          </a:p>
          <a:p>
            <a:pPr marL="0" indent="0">
              <a:spcBef>
                <a:spcPts val="0"/>
              </a:spcBef>
              <a:buNone/>
            </a:pPr>
            <a:r>
              <a:rPr lang="nb-NO" sz="2600" dirty="0" err="1" smtClean="0">
                <a:solidFill>
                  <a:srgbClr val="1C7FBD"/>
                </a:solidFill>
                <a:latin typeface="Arial" panose="020B0604020202020204" pitchFamily="34" charset="0"/>
                <a:cs typeface="Arial" panose="020B0604020202020204" pitchFamily="34" charset="0"/>
              </a:rPr>
              <a:t>Number</a:t>
            </a:r>
            <a:r>
              <a:rPr lang="nb-NO" sz="2600" dirty="0" smtClean="0">
                <a:solidFill>
                  <a:srgbClr val="1C7FBD"/>
                </a:solidFill>
                <a:latin typeface="Arial" panose="020B0604020202020204" pitchFamily="34" charset="0"/>
                <a:cs typeface="Arial" panose="020B0604020202020204" pitchFamily="34" charset="0"/>
              </a:rPr>
              <a:t> </a:t>
            </a:r>
            <a:r>
              <a:rPr lang="nb-NO" sz="2600" dirty="0" err="1" smtClean="0">
                <a:solidFill>
                  <a:srgbClr val="1C7FBD"/>
                </a:solidFill>
                <a:latin typeface="Arial" panose="020B0604020202020204" pitchFamily="34" charset="0"/>
                <a:cs typeface="Arial" panose="020B0604020202020204" pitchFamily="34" charset="0"/>
              </a:rPr>
              <a:t>of</a:t>
            </a:r>
            <a:r>
              <a:rPr lang="nb-NO" sz="2600" dirty="0" smtClean="0">
                <a:solidFill>
                  <a:srgbClr val="1C7FBD"/>
                </a:solidFill>
                <a:latin typeface="Arial" panose="020B0604020202020204" pitchFamily="34" charset="0"/>
                <a:cs typeface="Arial" panose="020B0604020202020204" pitchFamily="34" charset="0"/>
              </a:rPr>
              <a:t> </a:t>
            </a:r>
            <a:r>
              <a:rPr lang="nb-NO" sz="2600" dirty="0" err="1" smtClean="0">
                <a:solidFill>
                  <a:srgbClr val="1C7FBD"/>
                </a:solidFill>
                <a:latin typeface="Arial" panose="020B0604020202020204" pitchFamily="34" charset="0"/>
                <a:cs typeface="Arial" panose="020B0604020202020204" pitchFamily="34" charset="0"/>
              </a:rPr>
              <a:t>responses</a:t>
            </a:r>
            <a:r>
              <a:rPr lang="nb-NO" sz="2600" dirty="0" smtClean="0">
                <a:solidFill>
                  <a:srgbClr val="1C7FBD"/>
                </a:solidFill>
                <a:latin typeface="Arial" panose="020B0604020202020204" pitchFamily="34" charset="0"/>
                <a:cs typeface="Arial" panose="020B0604020202020204" pitchFamily="34" charset="0"/>
              </a:rPr>
              <a:t> 2014:	</a:t>
            </a:r>
            <a:r>
              <a:rPr lang="nb-NO" sz="2600" dirty="0">
                <a:solidFill>
                  <a:srgbClr val="1C7FBD"/>
                </a:solidFill>
                <a:latin typeface="Arial" panose="020B0604020202020204" pitchFamily="34" charset="0"/>
                <a:cs typeface="Arial" panose="020B0604020202020204" pitchFamily="34" charset="0"/>
              </a:rPr>
              <a:t> </a:t>
            </a:r>
            <a:r>
              <a:rPr lang="nb-NO" sz="2600" dirty="0" smtClean="0">
                <a:solidFill>
                  <a:srgbClr val="1C7FBD"/>
                </a:solidFill>
                <a:latin typeface="Arial" panose="020B0604020202020204" pitchFamily="34" charset="0"/>
                <a:cs typeface="Arial" panose="020B0604020202020204" pitchFamily="34" charset="0"/>
              </a:rPr>
              <a:t>       	  </a:t>
            </a:r>
            <a:r>
              <a:rPr lang="nb-NO" sz="2600" dirty="0" err="1" smtClean="0">
                <a:solidFill>
                  <a:srgbClr val="1C7FBD"/>
                </a:solidFill>
                <a:latin typeface="Arial" panose="020B0604020202020204" pitchFamily="34" charset="0"/>
                <a:cs typeface="Arial" panose="020B0604020202020204" pitchFamily="34" charset="0"/>
              </a:rPr>
              <a:t>Response</a:t>
            </a:r>
            <a:r>
              <a:rPr lang="nb-NO" sz="2600" dirty="0" smtClean="0">
                <a:solidFill>
                  <a:srgbClr val="1C7FBD"/>
                </a:solidFill>
                <a:latin typeface="Arial" panose="020B0604020202020204" pitchFamily="34" charset="0"/>
                <a:cs typeface="Arial" panose="020B0604020202020204" pitchFamily="34" charset="0"/>
              </a:rPr>
              <a:t> rate 2014:		</a:t>
            </a:r>
            <a:endParaRPr lang="nb-NO" sz="2600" dirty="0">
              <a:solidFill>
                <a:srgbClr val="1C7FBD"/>
              </a:solidFill>
              <a:latin typeface="Arial" panose="020B0604020202020204" pitchFamily="34" charset="0"/>
              <a:cs typeface="Arial" panose="020B0604020202020204" pitchFamily="34" charset="0"/>
            </a:endParaRPr>
          </a:p>
        </p:txBody>
      </p:sp>
      <p:sp>
        <p:nvSpPr>
          <p:cNvPr id="18433" name="Rectangle 2"/>
          <p:cNvSpPr>
            <a:spLocks noGrp="1" noChangeArrowheads="1"/>
          </p:cNvSpPr>
          <p:nvPr>
            <p:ph type="title"/>
          </p:nvPr>
        </p:nvSpPr>
        <p:spPr>
          <a:xfrm>
            <a:off x="311858" y="207449"/>
            <a:ext cx="7344742" cy="864096"/>
          </a:xfrm>
        </p:spPr>
        <p:txBody>
          <a:bodyPr/>
          <a:lstStyle/>
          <a:p>
            <a:pPr algn="l"/>
            <a:r>
              <a:rPr lang="nb-NO" sz="3200" b="1" dirty="0" err="1" smtClean="0">
                <a:solidFill>
                  <a:srgbClr val="0066CC"/>
                </a:solidFill>
                <a:latin typeface="Arial" panose="020B0604020202020204" pitchFamily="34" charset="0"/>
                <a:cs typeface="Arial" panose="020B0604020202020204" pitchFamily="34" charset="0"/>
              </a:rPr>
              <a:t>Participation</a:t>
            </a:r>
            <a:r>
              <a:rPr lang="nb-NO" sz="3200" b="1" dirty="0" smtClean="0">
                <a:solidFill>
                  <a:srgbClr val="0066CC"/>
                </a:solidFill>
                <a:latin typeface="Arial" panose="020B0604020202020204" pitchFamily="34" charset="0"/>
                <a:cs typeface="Arial" panose="020B0604020202020204" pitchFamily="34" charset="0"/>
              </a:rPr>
              <a:t> in </a:t>
            </a:r>
            <a:r>
              <a:rPr lang="nb-NO" sz="3200" b="1" dirty="0" err="1" smtClean="0">
                <a:solidFill>
                  <a:srgbClr val="0066CC"/>
                </a:solidFill>
                <a:latin typeface="Arial" panose="020B0604020202020204" pitchFamily="34" charset="0"/>
                <a:cs typeface="Arial" panose="020B0604020202020204" pitchFamily="34" charset="0"/>
              </a:rPr>
              <a:t>the</a:t>
            </a:r>
            <a:r>
              <a:rPr lang="nb-NO" sz="3200" b="1" dirty="0" smtClean="0">
                <a:solidFill>
                  <a:srgbClr val="0066CC"/>
                </a:solidFill>
                <a:latin typeface="Arial" panose="020B0604020202020204" pitchFamily="34" charset="0"/>
                <a:cs typeface="Arial" panose="020B0604020202020204" pitchFamily="34" charset="0"/>
              </a:rPr>
              <a:t> survey</a:t>
            </a:r>
            <a:r>
              <a:rPr lang="nb-NO" sz="3200" b="1" dirty="0">
                <a:solidFill>
                  <a:srgbClr val="0066CC"/>
                </a:solidFill>
                <a:latin typeface="Arial" panose="020B0604020202020204" pitchFamily="34" charset="0"/>
                <a:cs typeface="Arial" panose="020B0604020202020204" pitchFamily="34" charset="0"/>
              </a:rPr>
              <a:t>:</a:t>
            </a:r>
          </a:p>
        </p:txBody>
      </p:sp>
      <p:pic>
        <p:nvPicPr>
          <p:cNvPr id="15" name="Picture 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18" y="116632"/>
            <a:ext cx="12255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884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1"/>
          </p:nvPr>
        </p:nvPicPr>
        <p:blipFill>
          <a:blip r:embed="rId3"/>
          <a:stretch>
            <a:fillRect/>
          </a:stretch>
        </p:blipFill>
        <p:spPr>
          <a:xfrm>
            <a:off x="481899" y="1615982"/>
            <a:ext cx="5181600" cy="3679270"/>
          </a:xfrm>
          <a:prstGeom prst="rect">
            <a:avLst/>
          </a:prstGeom>
        </p:spPr>
      </p:pic>
      <p:sp>
        <p:nvSpPr>
          <p:cNvPr id="2" name="Tittel 1"/>
          <p:cNvSpPr>
            <a:spLocks noGrp="1"/>
          </p:cNvSpPr>
          <p:nvPr>
            <p:ph type="title"/>
          </p:nvPr>
        </p:nvSpPr>
        <p:spPr>
          <a:xfrm>
            <a:off x="481899" y="274639"/>
            <a:ext cx="11100501" cy="1143000"/>
          </a:xfrm>
        </p:spPr>
        <p:txBody>
          <a:bodyPr>
            <a:noAutofit/>
          </a:bodyPr>
          <a:lstStyle/>
          <a:p>
            <a:r>
              <a:rPr lang="nb-NO" sz="3600" dirty="0" smtClean="0">
                <a:solidFill>
                  <a:srgbClr val="0066CC"/>
                </a:solidFill>
                <a:latin typeface="Arial" panose="020B0604020202020204" pitchFamily="34" charset="0"/>
                <a:cs typeface="Arial" panose="020B0604020202020204" pitchFamily="34" charset="0"/>
              </a:rPr>
              <a:t>How </a:t>
            </a:r>
            <a:r>
              <a:rPr lang="nb-NO" sz="3600" dirty="0" err="1" smtClean="0">
                <a:solidFill>
                  <a:srgbClr val="0066CC"/>
                </a:solidFill>
                <a:latin typeface="Arial" panose="020B0604020202020204" pitchFamily="34" charset="0"/>
                <a:cs typeface="Arial" panose="020B0604020202020204" pitchFamily="34" charset="0"/>
              </a:rPr>
              <a:t>the</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results</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of</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each</a:t>
            </a:r>
            <a:r>
              <a:rPr lang="nb-NO" sz="3600" dirty="0" smtClean="0">
                <a:solidFill>
                  <a:srgbClr val="0066CC"/>
                </a:solidFill>
                <a:latin typeface="Arial" panose="020B0604020202020204" pitchFamily="34" charset="0"/>
                <a:cs typeface="Arial" panose="020B0604020202020204" pitchFamily="34" charset="0"/>
              </a:rPr>
              <a:t> </a:t>
            </a:r>
            <a:r>
              <a:rPr lang="nb-NO" sz="3600" dirty="0" err="1" smtClean="0">
                <a:solidFill>
                  <a:srgbClr val="0066CC"/>
                </a:solidFill>
                <a:latin typeface="Arial" panose="020B0604020202020204" pitchFamily="34" charset="0"/>
                <a:cs typeface="Arial" panose="020B0604020202020204" pitchFamily="34" charset="0"/>
              </a:rPr>
              <a:t>thematic</a:t>
            </a:r>
            <a:r>
              <a:rPr lang="nb-NO" sz="3600" dirty="0" smtClean="0">
                <a:solidFill>
                  <a:srgbClr val="0066CC"/>
                </a:solidFill>
                <a:latin typeface="Arial" panose="020B0604020202020204" pitchFamily="34" charset="0"/>
                <a:cs typeface="Arial" panose="020B0604020202020204" pitchFamily="34" charset="0"/>
              </a:rPr>
              <a:t> area is </a:t>
            </a:r>
            <a:r>
              <a:rPr lang="nb-NO" sz="3600" dirty="0" err="1" smtClean="0">
                <a:solidFill>
                  <a:srgbClr val="0066CC"/>
                </a:solidFill>
                <a:latin typeface="Arial" panose="020B0604020202020204" pitchFamily="34" charset="0"/>
                <a:cs typeface="Arial" panose="020B0604020202020204" pitchFamily="34" charset="0"/>
              </a:rPr>
              <a:t>presented</a:t>
            </a:r>
            <a:r>
              <a:rPr lang="nb-NO" sz="3600" dirty="0" smtClean="0">
                <a:latin typeface="Arial" panose="020B0604020202020204" pitchFamily="34" charset="0"/>
                <a:cs typeface="Arial" panose="020B0604020202020204" pitchFamily="34" charset="0"/>
              </a:rPr>
              <a:t> </a:t>
            </a:r>
            <a:endParaRPr lang="nb-NO" sz="3600" dirty="0">
              <a:latin typeface="Arial" panose="020B0604020202020204" pitchFamily="34" charset="0"/>
              <a:cs typeface="Arial" panose="020B0604020202020204" pitchFamily="34" charset="0"/>
            </a:endParaRPr>
          </a:p>
        </p:txBody>
      </p:sp>
      <p:sp>
        <p:nvSpPr>
          <p:cNvPr id="12" name="Rektangel 11"/>
          <p:cNvSpPr/>
          <p:nvPr/>
        </p:nvSpPr>
        <p:spPr>
          <a:xfrm>
            <a:off x="481897" y="5578553"/>
            <a:ext cx="11498903" cy="830997"/>
          </a:xfrm>
          <a:prstGeom prst="rect">
            <a:avLst/>
          </a:prstGeom>
        </p:spPr>
        <p:txBody>
          <a:bodyPr wrap="square">
            <a:spAutoFit/>
          </a:bodyPr>
          <a:lstStyle/>
          <a:p>
            <a:pPr marL="380990" indent="-380990">
              <a:buFont typeface="Arial" panose="020B0604020202020204" pitchFamily="34" charset="0"/>
              <a:buChar char="•"/>
            </a:pPr>
            <a:r>
              <a:rPr lang="nb-NO" sz="2400" dirty="0" err="1" smtClean="0">
                <a:solidFill>
                  <a:srgbClr val="1C7FBD"/>
                </a:solidFill>
                <a:latin typeface="Arial Narrow" panose="020B0606020202030204" pitchFamily="34" charset="0"/>
              </a:rPr>
              <a:t>Scale</a:t>
            </a:r>
            <a:r>
              <a:rPr lang="nb-NO" sz="2400" dirty="0" smtClean="0">
                <a:solidFill>
                  <a:srgbClr val="1C7FBD"/>
                </a:solidFill>
                <a:latin typeface="Arial Narrow" panose="020B0606020202030204" pitchFamily="34" charset="0"/>
              </a:rPr>
              <a:t> from «</a:t>
            </a:r>
            <a:r>
              <a:rPr lang="nb-NO" sz="2400" dirty="0" err="1" smtClean="0">
                <a:solidFill>
                  <a:srgbClr val="1C7FBD"/>
                </a:solidFill>
                <a:latin typeface="Arial Narrow" panose="020B0606020202030204" pitchFamily="34" charset="0"/>
              </a:rPr>
              <a:t>strongly</a:t>
            </a:r>
            <a:r>
              <a:rPr lang="nb-NO" sz="2400" dirty="0" smtClean="0">
                <a:solidFill>
                  <a:srgbClr val="1C7FBD"/>
                </a:solidFill>
                <a:latin typeface="Arial Narrow" panose="020B0606020202030204" pitchFamily="34" charset="0"/>
              </a:rPr>
              <a:t> </a:t>
            </a:r>
            <a:r>
              <a:rPr lang="nb-NO" sz="2400" dirty="0" err="1" smtClean="0">
                <a:solidFill>
                  <a:srgbClr val="1C7FBD"/>
                </a:solidFill>
                <a:latin typeface="Arial Narrow" panose="020B0606020202030204" pitchFamily="34" charset="0"/>
              </a:rPr>
              <a:t>agree</a:t>
            </a:r>
            <a:r>
              <a:rPr lang="nb-NO" sz="2400" dirty="0" smtClean="0">
                <a:solidFill>
                  <a:srgbClr val="1C7FBD"/>
                </a:solidFill>
                <a:latin typeface="Arial Narrow" panose="020B0606020202030204" pitchFamily="34" charset="0"/>
              </a:rPr>
              <a:t>» (1) to «</a:t>
            </a:r>
            <a:r>
              <a:rPr lang="nb-NO" sz="2400" dirty="0" err="1" smtClean="0">
                <a:solidFill>
                  <a:srgbClr val="1C7FBD"/>
                </a:solidFill>
                <a:latin typeface="Arial Narrow" panose="020B0606020202030204" pitchFamily="34" charset="0"/>
              </a:rPr>
              <a:t>strongly</a:t>
            </a:r>
            <a:r>
              <a:rPr lang="nb-NO" sz="2400" dirty="0" smtClean="0">
                <a:solidFill>
                  <a:srgbClr val="1C7FBD"/>
                </a:solidFill>
                <a:latin typeface="Arial Narrow" panose="020B0606020202030204" pitchFamily="34" charset="0"/>
              </a:rPr>
              <a:t> </a:t>
            </a:r>
            <a:r>
              <a:rPr lang="nb-NO" sz="2400" dirty="0" err="1" smtClean="0">
                <a:solidFill>
                  <a:srgbClr val="1C7FBD"/>
                </a:solidFill>
                <a:latin typeface="Arial Narrow" panose="020B0606020202030204" pitchFamily="34" charset="0"/>
              </a:rPr>
              <a:t>agree</a:t>
            </a:r>
            <a:r>
              <a:rPr lang="nb-NO" sz="2400" dirty="0" smtClean="0">
                <a:solidFill>
                  <a:srgbClr val="1C7FBD"/>
                </a:solidFill>
                <a:latin typeface="Arial Narrow" panose="020B0606020202030204" pitchFamily="34" charset="0"/>
              </a:rPr>
              <a:t>» (5)</a:t>
            </a:r>
            <a:endParaRPr lang="nb-NO" sz="2400" dirty="0">
              <a:solidFill>
                <a:srgbClr val="1C7FBD"/>
              </a:solidFill>
              <a:latin typeface="Arial Narrow" panose="020B0606020202030204" pitchFamily="34" charset="0"/>
            </a:endParaRPr>
          </a:p>
          <a:p>
            <a:pPr marL="380990" indent="-380990">
              <a:buFont typeface="Arial" panose="020B0604020202020204" pitchFamily="34" charset="0"/>
              <a:buChar char="•"/>
            </a:pPr>
            <a:r>
              <a:rPr lang="nb-NO" sz="2400" dirty="0" smtClean="0">
                <a:solidFill>
                  <a:srgbClr val="1C7FBD"/>
                </a:solidFill>
                <a:latin typeface="Arial Narrow" panose="020B0606020202030204" pitchFamily="34" charset="0"/>
              </a:rPr>
              <a:t>The </a:t>
            </a:r>
            <a:r>
              <a:rPr lang="nb-NO" sz="2400" dirty="0" err="1" smtClean="0">
                <a:solidFill>
                  <a:srgbClr val="1C7FBD"/>
                </a:solidFill>
                <a:latin typeface="Arial Narrow" panose="020B0606020202030204" pitchFamily="34" charset="0"/>
              </a:rPr>
              <a:t>distribution</a:t>
            </a:r>
            <a:r>
              <a:rPr lang="nb-NO" sz="2400" dirty="0" smtClean="0">
                <a:solidFill>
                  <a:srgbClr val="1C7FBD"/>
                </a:solidFill>
                <a:latin typeface="Arial Narrow" panose="020B0606020202030204" pitchFamily="34" charset="0"/>
              </a:rPr>
              <a:t> </a:t>
            </a:r>
            <a:r>
              <a:rPr lang="nb-NO" sz="2400" dirty="0" err="1" smtClean="0">
                <a:solidFill>
                  <a:srgbClr val="1C7FBD"/>
                </a:solidFill>
                <a:latin typeface="Arial Narrow" panose="020B0606020202030204" pitchFamily="34" charset="0"/>
              </a:rPr>
              <a:t>of</a:t>
            </a:r>
            <a:r>
              <a:rPr lang="nb-NO" sz="2400" dirty="0" smtClean="0">
                <a:solidFill>
                  <a:srgbClr val="1C7FBD"/>
                </a:solidFill>
                <a:latin typeface="Arial Narrow" panose="020B0606020202030204" pitchFamily="34" charset="0"/>
              </a:rPr>
              <a:t> </a:t>
            </a:r>
            <a:r>
              <a:rPr lang="nb-NO" sz="2400" dirty="0" err="1" smtClean="0">
                <a:solidFill>
                  <a:srgbClr val="1C7FBD"/>
                </a:solidFill>
                <a:latin typeface="Arial Narrow" panose="020B0606020202030204" pitchFamily="34" charset="0"/>
              </a:rPr>
              <a:t>responses</a:t>
            </a:r>
            <a:r>
              <a:rPr lang="nb-NO" sz="2400" dirty="0" smtClean="0">
                <a:solidFill>
                  <a:srgbClr val="1C7FBD"/>
                </a:solidFill>
                <a:latin typeface="Arial Narrow" panose="020B0606020202030204" pitchFamily="34" charset="0"/>
              </a:rPr>
              <a:t> is </a:t>
            </a:r>
            <a:r>
              <a:rPr lang="nb-NO" sz="2400" dirty="0" err="1" smtClean="0">
                <a:solidFill>
                  <a:srgbClr val="1C7FBD"/>
                </a:solidFill>
                <a:latin typeface="Arial Narrow" panose="020B0606020202030204" pitchFamily="34" charset="0"/>
              </a:rPr>
              <a:t>represented</a:t>
            </a:r>
            <a:r>
              <a:rPr lang="nb-NO" sz="2400" dirty="0" smtClean="0">
                <a:solidFill>
                  <a:srgbClr val="1C7FBD"/>
                </a:solidFill>
                <a:latin typeface="Arial Narrow" panose="020B0606020202030204" pitchFamily="34" charset="0"/>
              </a:rPr>
              <a:t> by a standard </a:t>
            </a:r>
            <a:r>
              <a:rPr lang="nb-NO" sz="2400" dirty="0" err="1" smtClean="0">
                <a:solidFill>
                  <a:srgbClr val="1C7FBD"/>
                </a:solidFill>
                <a:latin typeface="Arial Narrow" panose="020B0606020202030204" pitchFamily="34" charset="0"/>
              </a:rPr>
              <a:t>deviation</a:t>
            </a:r>
            <a:r>
              <a:rPr lang="nb-NO" sz="2400" dirty="0" smtClean="0">
                <a:solidFill>
                  <a:srgbClr val="1C7FBD"/>
                </a:solidFill>
                <a:latin typeface="Arial Narrow" panose="020B0606020202030204" pitchFamily="34" charset="0"/>
              </a:rPr>
              <a:t> from </a:t>
            </a:r>
            <a:r>
              <a:rPr lang="nb-NO" sz="2400" dirty="0" err="1" smtClean="0">
                <a:solidFill>
                  <a:srgbClr val="1C7FBD"/>
                </a:solidFill>
                <a:latin typeface="Arial Narrow" panose="020B0606020202030204" pitchFamily="34" charset="0"/>
              </a:rPr>
              <a:t>the</a:t>
            </a:r>
            <a:r>
              <a:rPr lang="nb-NO" sz="2400" dirty="0" smtClean="0">
                <a:solidFill>
                  <a:srgbClr val="1C7FBD"/>
                </a:solidFill>
                <a:latin typeface="Arial Narrow" panose="020B0606020202030204" pitchFamily="34" charset="0"/>
              </a:rPr>
              <a:t> </a:t>
            </a:r>
            <a:r>
              <a:rPr lang="nb-NO" sz="2400" dirty="0" err="1" smtClean="0">
                <a:solidFill>
                  <a:srgbClr val="1C7FBD"/>
                </a:solidFill>
                <a:latin typeface="Arial Narrow" panose="020B0606020202030204" pitchFamily="34" charset="0"/>
              </a:rPr>
              <a:t>average</a:t>
            </a:r>
            <a:endParaRPr lang="nb-NO" sz="2400" dirty="0">
              <a:solidFill>
                <a:srgbClr val="1C7FBD"/>
              </a:solidFill>
              <a:latin typeface="Arial Narrow" panose="020B0606020202030204" pitchFamily="34" charset="0"/>
            </a:endParaRPr>
          </a:p>
        </p:txBody>
      </p:sp>
      <p:sp>
        <p:nvSpPr>
          <p:cNvPr id="13" name="Bildeforklaring formet som en sky 12"/>
          <p:cNvSpPr/>
          <p:nvPr/>
        </p:nvSpPr>
        <p:spPr>
          <a:xfrm>
            <a:off x="6155081" y="1668240"/>
            <a:ext cx="5825719" cy="2995528"/>
          </a:xfrm>
          <a:prstGeom prst="cloudCallout">
            <a:avLst>
              <a:gd name="adj1" fmla="val -62642"/>
              <a:gd name="adj2" fmla="val 15528"/>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sz="2400" dirty="0" smtClean="0">
                <a:latin typeface="Arial" panose="020B0604020202020204" pitchFamily="34" charset="0"/>
                <a:cs typeface="Arial" panose="020B0604020202020204" pitchFamily="34" charset="0"/>
              </a:rPr>
              <a:t>Note </a:t>
            </a:r>
            <a:r>
              <a:rPr lang="nb-NO" sz="2400" dirty="0" err="1" smtClean="0">
                <a:latin typeface="Arial" panose="020B0604020202020204" pitchFamily="34" charset="0"/>
                <a:cs typeface="Arial" panose="020B0604020202020204" pitchFamily="34" charset="0"/>
              </a:rPr>
              <a:t>what</a:t>
            </a:r>
            <a:r>
              <a:rPr lang="nb-NO" sz="2400" dirty="0" smtClean="0">
                <a:latin typeface="Arial" panose="020B0604020202020204" pitchFamily="34" charset="0"/>
                <a:cs typeface="Arial" panose="020B0604020202020204" pitchFamily="34" charset="0"/>
              </a:rPr>
              <a:t> </a:t>
            </a:r>
            <a:r>
              <a:rPr lang="nb-NO" sz="2400" dirty="0" err="1" smtClean="0">
                <a:latin typeface="Arial" panose="020B0604020202020204" pitchFamily="34" charset="0"/>
                <a:cs typeface="Arial" panose="020B0604020202020204" pitchFamily="34" charset="0"/>
              </a:rPr>
              <a:t>you</a:t>
            </a:r>
            <a:r>
              <a:rPr lang="nb-NO" sz="2400" dirty="0" smtClean="0">
                <a:latin typeface="Arial" panose="020B0604020202020204" pitchFamily="34" charset="0"/>
                <a:cs typeface="Arial" panose="020B0604020202020204" pitchFamily="34" charset="0"/>
              </a:rPr>
              <a:t> </a:t>
            </a:r>
            <a:r>
              <a:rPr lang="nb-NO" sz="2400" dirty="0" err="1" smtClean="0">
                <a:latin typeface="Arial" panose="020B0604020202020204" pitchFamily="34" charset="0"/>
                <a:cs typeface="Arial" panose="020B0604020202020204" pitchFamily="34" charset="0"/>
              </a:rPr>
              <a:t>think</a:t>
            </a:r>
            <a:r>
              <a:rPr lang="nb-NO" sz="2400" dirty="0" smtClean="0">
                <a:latin typeface="Arial" panose="020B0604020202020204" pitchFamily="34" charset="0"/>
                <a:cs typeface="Arial" panose="020B0604020202020204" pitchFamily="34" charset="0"/>
              </a:rPr>
              <a:t> is:</a:t>
            </a:r>
            <a:endParaRPr lang="nb-NO"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nb-NO" sz="2400" dirty="0" err="1" smtClean="0">
                <a:latin typeface="Arial" panose="020B0604020202020204" pitchFamily="34" charset="0"/>
                <a:cs typeface="Arial" panose="020B0604020202020204" pitchFamily="34" charset="0"/>
              </a:rPr>
              <a:t>important</a:t>
            </a:r>
            <a:r>
              <a:rPr lang="nb-NO" sz="2400" dirty="0" smtClean="0">
                <a:latin typeface="Arial" panose="020B0604020202020204" pitchFamily="34" charset="0"/>
                <a:cs typeface="Arial" panose="020B0604020202020204" pitchFamily="34" charset="0"/>
              </a:rPr>
              <a:t> to </a:t>
            </a:r>
            <a:r>
              <a:rPr lang="nb-NO" sz="2400" dirty="0" err="1" smtClean="0">
                <a:latin typeface="Arial" panose="020B0604020202020204" pitchFamily="34" charset="0"/>
                <a:cs typeface="Arial" panose="020B0604020202020204" pitchFamily="34" charset="0"/>
              </a:rPr>
              <a:t>maintain</a:t>
            </a:r>
            <a:endParaRPr lang="nb-NO" sz="24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nb-NO" sz="2400" dirty="0" err="1" smtClean="0">
                <a:latin typeface="Arial" panose="020B0604020202020204" pitchFamily="34" charset="0"/>
                <a:cs typeface="Arial" panose="020B0604020202020204" pitchFamily="34" charset="0"/>
              </a:rPr>
              <a:t>necessary</a:t>
            </a:r>
            <a:r>
              <a:rPr lang="nb-NO" sz="2400" dirty="0" smtClean="0">
                <a:latin typeface="Arial" panose="020B0604020202020204" pitchFamily="34" charset="0"/>
                <a:cs typeface="Arial" panose="020B0604020202020204" pitchFamily="34" charset="0"/>
              </a:rPr>
              <a:t> to </a:t>
            </a:r>
            <a:r>
              <a:rPr lang="nb-NO" sz="2400" dirty="0" err="1" smtClean="0">
                <a:latin typeface="Arial" panose="020B0604020202020204" pitchFamily="34" charset="0"/>
                <a:cs typeface="Arial" panose="020B0604020202020204" pitchFamily="34" charset="0"/>
              </a:rPr>
              <a:t>improve</a:t>
            </a:r>
            <a:endParaRPr lang="nb-N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008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23495"/>
            <a:ext cx="10515600" cy="892175"/>
          </a:xfrm>
        </p:spPr>
        <p:txBody>
          <a:bodyPr>
            <a:normAutofit/>
          </a:bodyPr>
          <a:lstStyle/>
          <a:p>
            <a:pPr algn="ctr"/>
            <a:r>
              <a:rPr lang="en-GB" sz="3600" b="1" dirty="0">
                <a:solidFill>
                  <a:srgbClr val="0066CC"/>
                </a:solidFill>
                <a:latin typeface="Arial" panose="020B0604020202020204" pitchFamily="34" charset="0"/>
                <a:cs typeface="Arial" panose="020B0604020202020204" pitchFamily="34" charset="0"/>
              </a:rPr>
              <a:t>Resources – The individual`s task completion:</a:t>
            </a:r>
          </a:p>
        </p:txBody>
      </p:sp>
      <p:pic>
        <p:nvPicPr>
          <p:cNvPr id="2" name="Bilde 1"/>
          <p:cNvPicPr/>
          <p:nvPr>
            <p:extLst/>
          </p:nvPr>
        </p:nvPicPr>
        <p:blipFill>
          <a:blip r:embed="rId3"/>
          <a:stretch>
            <a:fillRect/>
          </a:stretch>
        </p:blipFill>
        <p:spPr>
          <a:xfrm>
            <a:off x="1404939" y="822959"/>
            <a:ext cx="9270682" cy="6006465"/>
          </a:xfrm>
          <a:prstGeom prst="rect">
            <a:avLst/>
          </a:prstGeom>
        </p:spPr>
      </p:pic>
    </p:spTree>
    <p:extLst>
      <p:ext uri="{BB962C8B-B14F-4D97-AF65-F5344CB8AC3E}">
        <p14:creationId xmlns:p14="http://schemas.microsoft.com/office/powerpoint/2010/main" val="3651187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22225"/>
            <a:ext cx="10515600" cy="732155"/>
          </a:xfrm>
        </p:spPr>
        <p:txBody>
          <a:bodyPr>
            <a:noAutofit/>
          </a:bodyPr>
          <a:lstStyle/>
          <a:p>
            <a:pPr algn="ctr"/>
            <a:r>
              <a:rPr lang="nb-NO" sz="3600" b="1" dirty="0">
                <a:solidFill>
                  <a:srgbClr val="0066CC"/>
                </a:solidFill>
                <a:latin typeface="Arial" panose="020B0604020202020204" pitchFamily="34" charset="0"/>
                <a:cs typeface="Arial" panose="020B0604020202020204" pitchFamily="34" charset="0"/>
              </a:rPr>
              <a:t>Resources  – In </a:t>
            </a:r>
            <a:r>
              <a:rPr lang="nb-NO" sz="3600" b="1" dirty="0" err="1">
                <a:solidFill>
                  <a:srgbClr val="0066CC"/>
                </a:solidFill>
                <a:latin typeface="Arial" panose="020B0604020202020204" pitchFamily="34" charset="0"/>
                <a:cs typeface="Arial" panose="020B0604020202020204" pitchFamily="34" charset="0"/>
              </a:rPr>
              <a:t>the</a:t>
            </a:r>
            <a:r>
              <a:rPr lang="nb-NO" sz="3600" b="1" dirty="0">
                <a:solidFill>
                  <a:srgbClr val="0066CC"/>
                </a:solidFill>
                <a:latin typeface="Arial" panose="020B0604020202020204" pitchFamily="34" charset="0"/>
                <a:cs typeface="Arial" panose="020B0604020202020204" pitchFamily="34" charset="0"/>
              </a:rPr>
              <a:t> </a:t>
            </a:r>
            <a:r>
              <a:rPr lang="nb-NO" sz="3600" b="1" dirty="0" err="1">
                <a:solidFill>
                  <a:srgbClr val="0066CC"/>
                </a:solidFill>
                <a:latin typeface="Arial" panose="020B0604020202020204" pitchFamily="34" charset="0"/>
                <a:cs typeface="Arial" panose="020B0604020202020204" pitchFamily="34" charset="0"/>
              </a:rPr>
              <a:t>colleague</a:t>
            </a:r>
            <a:r>
              <a:rPr lang="nb-NO" sz="3600" b="1" dirty="0">
                <a:solidFill>
                  <a:srgbClr val="0066CC"/>
                </a:solidFill>
                <a:latin typeface="Arial" panose="020B0604020202020204" pitchFamily="34" charset="0"/>
                <a:cs typeface="Arial" panose="020B0604020202020204" pitchFamily="34" charset="0"/>
              </a:rPr>
              <a:t> </a:t>
            </a:r>
            <a:r>
              <a:rPr lang="nb-NO" sz="3600" b="1" dirty="0" err="1">
                <a:solidFill>
                  <a:srgbClr val="0066CC"/>
                </a:solidFill>
                <a:latin typeface="Arial" panose="020B0604020202020204" pitchFamily="34" charset="0"/>
                <a:cs typeface="Arial" panose="020B0604020202020204" pitchFamily="34" charset="0"/>
              </a:rPr>
              <a:t>fellowship</a:t>
            </a:r>
            <a:r>
              <a:rPr lang="nb-NO" sz="3600" b="1" dirty="0">
                <a:solidFill>
                  <a:srgbClr val="0066CC"/>
                </a:solidFill>
                <a:latin typeface="Arial" panose="020B0604020202020204" pitchFamily="34" charset="0"/>
                <a:cs typeface="Arial" panose="020B0604020202020204" pitchFamily="34" charset="0"/>
              </a:rPr>
              <a:t>:</a:t>
            </a:r>
          </a:p>
        </p:txBody>
      </p:sp>
      <p:pic>
        <p:nvPicPr>
          <p:cNvPr id="2" name="Bilde 1"/>
          <p:cNvPicPr/>
          <p:nvPr>
            <p:extLst/>
          </p:nvPr>
        </p:nvPicPr>
        <p:blipFill>
          <a:blip r:embed="rId3"/>
          <a:stretch>
            <a:fillRect/>
          </a:stretch>
        </p:blipFill>
        <p:spPr>
          <a:xfrm>
            <a:off x="1404938" y="657225"/>
            <a:ext cx="9382125" cy="6153150"/>
          </a:xfrm>
          <a:prstGeom prst="rect">
            <a:avLst/>
          </a:prstGeom>
        </p:spPr>
      </p:pic>
    </p:spTree>
    <p:extLst>
      <p:ext uri="{BB962C8B-B14F-4D97-AF65-F5344CB8AC3E}">
        <p14:creationId xmlns:p14="http://schemas.microsoft.com/office/powerpoint/2010/main" val="235925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extLst/>
          </p:nvPr>
        </p:nvPicPr>
        <p:blipFill>
          <a:blip r:embed="rId3"/>
          <a:stretch>
            <a:fillRect/>
          </a:stretch>
        </p:blipFill>
        <p:spPr>
          <a:xfrm>
            <a:off x="1347788" y="1257299"/>
            <a:ext cx="9382125" cy="5591175"/>
          </a:xfrm>
          <a:prstGeom prst="rect">
            <a:avLst/>
          </a:prstGeom>
        </p:spPr>
      </p:pic>
      <p:sp>
        <p:nvSpPr>
          <p:cNvPr id="4" name="Tittel 3"/>
          <p:cNvSpPr>
            <a:spLocks noGrp="1"/>
          </p:cNvSpPr>
          <p:nvPr>
            <p:ph type="title"/>
          </p:nvPr>
        </p:nvSpPr>
        <p:spPr>
          <a:xfrm>
            <a:off x="838200" y="182246"/>
            <a:ext cx="11163300" cy="892174"/>
          </a:xfrm>
        </p:spPr>
        <p:txBody>
          <a:bodyPr/>
          <a:lstStyle/>
          <a:p>
            <a:pPr algn="ctr"/>
            <a:r>
              <a:rPr lang="nb-NO" b="1" dirty="0">
                <a:solidFill>
                  <a:srgbClr val="0066CC"/>
                </a:solidFill>
                <a:latin typeface="Arial" panose="020B0604020202020204" pitchFamily="34" charset="0"/>
                <a:cs typeface="Arial" panose="020B0604020202020204" pitchFamily="34" charset="0"/>
              </a:rPr>
              <a:t>The </a:t>
            </a:r>
            <a:r>
              <a:rPr lang="nb-NO" b="1" dirty="0" err="1">
                <a:solidFill>
                  <a:srgbClr val="0066CC"/>
                </a:solidFill>
                <a:latin typeface="Arial" panose="020B0604020202020204" pitchFamily="34" charset="0"/>
                <a:cs typeface="Arial" panose="020B0604020202020204" pitchFamily="34" charset="0"/>
              </a:rPr>
              <a:t>social</a:t>
            </a:r>
            <a:r>
              <a:rPr lang="nb-NO" b="1" dirty="0">
                <a:solidFill>
                  <a:srgbClr val="0066CC"/>
                </a:solidFill>
                <a:latin typeface="Arial" panose="020B0604020202020204" pitchFamily="34" charset="0"/>
                <a:cs typeface="Arial" panose="020B0604020202020204" pitchFamily="34" charset="0"/>
              </a:rPr>
              <a:t> </a:t>
            </a:r>
            <a:r>
              <a:rPr lang="nb-NO" b="1" dirty="0" err="1">
                <a:solidFill>
                  <a:srgbClr val="0066CC"/>
                </a:solidFill>
                <a:latin typeface="Arial" panose="020B0604020202020204" pitchFamily="34" charset="0"/>
                <a:cs typeface="Arial" panose="020B0604020202020204" pitchFamily="34" charset="0"/>
              </a:rPr>
              <a:t>climate</a:t>
            </a:r>
            <a:r>
              <a:rPr lang="nb-NO" b="1" dirty="0">
                <a:solidFill>
                  <a:srgbClr val="0066CC"/>
                </a:solidFill>
                <a:latin typeface="Arial" panose="020B0604020202020204" pitchFamily="34" charset="0"/>
                <a:cs typeface="Arial" panose="020B0604020202020204" pitchFamily="34" charset="0"/>
              </a:rPr>
              <a:t> in </a:t>
            </a:r>
            <a:r>
              <a:rPr lang="nb-NO" b="1" dirty="0" err="1">
                <a:solidFill>
                  <a:srgbClr val="0066CC"/>
                </a:solidFill>
                <a:latin typeface="Arial" panose="020B0604020202020204" pitchFamily="34" charset="0"/>
                <a:cs typeface="Arial" panose="020B0604020202020204" pitchFamily="34" charset="0"/>
              </a:rPr>
              <a:t>your</a:t>
            </a:r>
            <a:r>
              <a:rPr lang="nb-NO" b="1" dirty="0">
                <a:solidFill>
                  <a:srgbClr val="0066CC"/>
                </a:solidFill>
                <a:latin typeface="Arial" panose="020B0604020202020204" pitchFamily="34" charset="0"/>
                <a:cs typeface="Arial" panose="020B0604020202020204" pitchFamily="34" charset="0"/>
              </a:rPr>
              <a:t> </a:t>
            </a:r>
            <a:r>
              <a:rPr lang="nb-NO" b="1" dirty="0" err="1">
                <a:solidFill>
                  <a:srgbClr val="0066CC"/>
                </a:solidFill>
                <a:latin typeface="Arial" panose="020B0604020202020204" pitchFamily="34" charset="0"/>
                <a:cs typeface="Arial" panose="020B0604020202020204" pitchFamily="34" charset="0"/>
              </a:rPr>
              <a:t>work</a:t>
            </a:r>
            <a:r>
              <a:rPr lang="nb-NO" b="1" dirty="0">
                <a:solidFill>
                  <a:srgbClr val="0066CC"/>
                </a:solidFill>
                <a:latin typeface="Arial" panose="020B0604020202020204" pitchFamily="34" charset="0"/>
                <a:cs typeface="Arial" panose="020B0604020202020204" pitchFamily="34" charset="0"/>
              </a:rPr>
              <a:t> unit is…</a:t>
            </a:r>
            <a:endParaRPr lang="nb-NO" dirty="0">
              <a:solidFill>
                <a:srgbClr val="0066CC"/>
              </a:solidFill>
            </a:endParaRPr>
          </a:p>
        </p:txBody>
      </p:sp>
    </p:spTree>
    <p:extLst>
      <p:ext uri="{BB962C8B-B14F-4D97-AF65-F5344CB8AC3E}">
        <p14:creationId xmlns:p14="http://schemas.microsoft.com/office/powerpoint/2010/main" val="3284837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5189</Words>
  <Application>Microsoft Office PowerPoint</Application>
  <PresentationFormat>Widescreen</PresentationFormat>
  <Paragraphs>501</Paragraphs>
  <Slides>24</Slides>
  <Notes>24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24</vt:i4>
      </vt:variant>
    </vt:vector>
  </HeadingPairs>
  <TitlesOfParts>
    <vt:vector size="32" baseType="lpstr">
      <vt:lpstr>MS Gothic</vt:lpstr>
      <vt:lpstr>Arial</vt:lpstr>
      <vt:lpstr>Arial Narrow</vt:lpstr>
      <vt:lpstr>Arial Unicode MS</vt:lpstr>
      <vt:lpstr>Calibri</vt:lpstr>
      <vt:lpstr>Calibri Light</vt:lpstr>
      <vt:lpstr>Times New Roman</vt:lpstr>
      <vt:lpstr>Office-tema</vt:lpstr>
      <vt:lpstr>PowerPoint-presentasjon</vt:lpstr>
      <vt:lpstr>Organizational and psychososial work environment </vt:lpstr>
      <vt:lpstr>The survey shed light on both demands and resources:</vt:lpstr>
      <vt:lpstr>PowerPoint-presentasjon</vt:lpstr>
      <vt:lpstr>Participation in the survey:</vt:lpstr>
      <vt:lpstr>How the results of each thematic area is presented </vt:lpstr>
      <vt:lpstr>Resources – The individual`s task completion:</vt:lpstr>
      <vt:lpstr>Resources  – In the colleague fellowship:</vt:lpstr>
      <vt:lpstr>The social climate in your work unit is…</vt:lpstr>
      <vt:lpstr>Resources – In the organizational unit:</vt:lpstr>
      <vt:lpstr>Support – research and teaching:</vt:lpstr>
      <vt:lpstr>Demands – in the individual`s work situation:</vt:lpstr>
      <vt:lpstr>Commitment to the work</vt:lpstr>
      <vt:lpstr>PowerPoint-presentasjon</vt:lpstr>
      <vt:lpstr>Employee review</vt:lpstr>
      <vt:lpstr>PowerPoint-presentasjon</vt:lpstr>
      <vt:lpstr>The unit's response to the survey</vt:lpstr>
      <vt:lpstr>Group process</vt:lpstr>
      <vt:lpstr>Group process from results to actions  </vt:lpstr>
      <vt:lpstr>Group process 1  – areas to maintain and improve</vt:lpstr>
      <vt:lpstr>Group process 2 – actions for areas to maintain</vt:lpstr>
      <vt:lpstr>Group process 2 – actions for improvement</vt:lpstr>
      <vt:lpstr>Group process 2 – prioritize actions</vt:lpstr>
      <vt:lpstr> Work Environment Survey 2017 – action plan Date:…… Name of unit:…………………………………………………(place on the work environment file of the unit)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Wergeland Brekke</dc:creator>
  <cp:lastModifiedBy>Kristin Wergeland Brekke</cp:lastModifiedBy>
  <cp:revision>178</cp:revision>
  <dcterms:created xsi:type="dcterms:W3CDTF">2017-10-25T13:01:20Z</dcterms:created>
  <dcterms:modified xsi:type="dcterms:W3CDTF">2017-11-29T15:58:38Z</dcterms:modified>
</cp:coreProperties>
</file>