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0" r:id="rId2"/>
    <p:sldId id="261" r:id="rId3"/>
    <p:sldId id="262" r:id="rId4"/>
    <p:sldId id="263" r:id="rId5"/>
    <p:sldId id="264" r:id="rId6"/>
    <p:sldId id="265" r:id="rId7"/>
    <p:sldId id="266" r:id="rId8"/>
    <p:sldId id="267" r:id="rId9"/>
    <p:sldId id="268" r:id="rId10"/>
  </p:sldIdLst>
  <p:sldSz cx="9144000" cy="6858000" type="screen4x3"/>
  <p:notesSz cx="6808788" cy="9940925"/>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55102" autoAdjust="0"/>
  </p:normalViewPr>
  <p:slideViewPr>
    <p:cSldViewPr snapToGrid="0" snapToObjects="1">
      <p:cViewPr varScale="1">
        <p:scale>
          <a:sx n="72" d="100"/>
          <a:sy n="72" d="100"/>
        </p:scale>
        <p:origin x="234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7275604509108401"/>
          <c:y val="5.5861014916133003E-2"/>
          <c:w val="0.59521616180538806"/>
          <c:h val="0.91170243064290601"/>
        </c:manualLayout>
      </c:layout>
      <c:radarChart>
        <c:radarStyle val="marker"/>
        <c:varyColors val="0"/>
        <c:ser>
          <c:idx val="0"/>
          <c:order val="0"/>
          <c:tx>
            <c:strRef>
              <c:f>Grunnlagsdata!$B$3</c:f>
              <c:strCache>
                <c:ptCount val="1"/>
                <c:pt idx="0">
                  <c:v>HiL</c:v>
                </c:pt>
              </c:strCache>
            </c:strRef>
          </c:tx>
          <c:spPr>
            <a:ln>
              <a:solidFill>
                <a:srgbClr val="CCECFF"/>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Grunnlagsdata!$CF$3:$DE$3</c:f>
              <c:numCache>
                <c:formatCode>General</c:formatCode>
                <c:ptCount val="26"/>
                <c:pt idx="0">
                  <c:v>3.81</c:v>
                </c:pt>
                <c:pt idx="1">
                  <c:v>3.71</c:v>
                </c:pt>
                <c:pt idx="2">
                  <c:v>3.22</c:v>
                </c:pt>
                <c:pt idx="3">
                  <c:v>3.32</c:v>
                </c:pt>
                <c:pt idx="4">
                  <c:v>3.68</c:v>
                </c:pt>
                <c:pt idx="5">
                  <c:v>3.69</c:v>
                </c:pt>
                <c:pt idx="6">
                  <c:v>3.92</c:v>
                </c:pt>
                <c:pt idx="7">
                  <c:v>3.52</c:v>
                </c:pt>
                <c:pt idx="8">
                  <c:v>3.85</c:v>
                </c:pt>
                <c:pt idx="9">
                  <c:v>3.97</c:v>
                </c:pt>
                <c:pt idx="10">
                  <c:v>3.23</c:v>
                </c:pt>
                <c:pt idx="11">
                  <c:v>3.66</c:v>
                </c:pt>
                <c:pt idx="12">
                  <c:v>3.6</c:v>
                </c:pt>
                <c:pt idx="13">
                  <c:v>3.39</c:v>
                </c:pt>
                <c:pt idx="14">
                  <c:v>4.0999999999999996</c:v>
                </c:pt>
                <c:pt idx="15">
                  <c:v>3.26</c:v>
                </c:pt>
                <c:pt idx="16">
                  <c:v>3.33</c:v>
                </c:pt>
                <c:pt idx="17">
                  <c:v>2.99</c:v>
                </c:pt>
                <c:pt idx="18">
                  <c:v>3.5</c:v>
                </c:pt>
                <c:pt idx="19">
                  <c:v>3.92</c:v>
                </c:pt>
                <c:pt idx="20">
                  <c:v>3.52</c:v>
                </c:pt>
                <c:pt idx="21">
                  <c:v>3.44</c:v>
                </c:pt>
                <c:pt idx="22">
                  <c:v>3.81</c:v>
                </c:pt>
                <c:pt idx="23">
                  <c:v>2.75</c:v>
                </c:pt>
                <c:pt idx="24">
                  <c:v>3.24</c:v>
                </c:pt>
                <c:pt idx="25">
                  <c:v>3.46</c:v>
                </c:pt>
              </c:numCache>
            </c:numRef>
          </c:val>
          <c:extLst>
            <c:ext xmlns:c16="http://schemas.microsoft.com/office/drawing/2014/chart" uri="{C3380CC4-5D6E-409C-BE32-E72D297353CC}">
              <c16:uniqueId val="{00000000-E430-4E6B-AA2F-22BDAE2775E4}"/>
            </c:ext>
          </c:extLst>
        </c:ser>
        <c:ser>
          <c:idx val="1"/>
          <c:order val="1"/>
          <c:tx>
            <c:strRef>
              <c:f>Grunnlagsdata!$D$3</c:f>
              <c:strCache>
                <c:ptCount val="1"/>
                <c:pt idx="0">
                  <c:v>ASV</c:v>
                </c:pt>
              </c:strCache>
            </c:strRef>
          </c:tx>
          <c:spPr>
            <a:ln w="28575">
              <a:solidFill>
                <a:srgbClr val="3399FF"/>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Grunnlagsdata!$DF$3:$EE$3</c:f>
              <c:numCache>
                <c:formatCode>General</c:formatCode>
                <c:ptCount val="26"/>
                <c:pt idx="0">
                  <c:v>3.74</c:v>
                </c:pt>
                <c:pt idx="1">
                  <c:v>3.69</c:v>
                </c:pt>
                <c:pt idx="2">
                  <c:v>3.18</c:v>
                </c:pt>
                <c:pt idx="3">
                  <c:v>3.33</c:v>
                </c:pt>
                <c:pt idx="4">
                  <c:v>3.84</c:v>
                </c:pt>
                <c:pt idx="5">
                  <c:v>3.95</c:v>
                </c:pt>
                <c:pt idx="6">
                  <c:v>4.01</c:v>
                </c:pt>
                <c:pt idx="7">
                  <c:v>3.51</c:v>
                </c:pt>
                <c:pt idx="8">
                  <c:v>3.83</c:v>
                </c:pt>
                <c:pt idx="9">
                  <c:v>3.91</c:v>
                </c:pt>
                <c:pt idx="10">
                  <c:v>3.3</c:v>
                </c:pt>
                <c:pt idx="11">
                  <c:v>3.79</c:v>
                </c:pt>
                <c:pt idx="12">
                  <c:v>3.7</c:v>
                </c:pt>
                <c:pt idx="13">
                  <c:v>3.38</c:v>
                </c:pt>
                <c:pt idx="14">
                  <c:v>3.98</c:v>
                </c:pt>
                <c:pt idx="15">
                  <c:v>3.29</c:v>
                </c:pt>
                <c:pt idx="16">
                  <c:v>3.36</c:v>
                </c:pt>
                <c:pt idx="17">
                  <c:v>3.17</c:v>
                </c:pt>
                <c:pt idx="18">
                  <c:v>3.05</c:v>
                </c:pt>
                <c:pt idx="19">
                  <c:v>4.01</c:v>
                </c:pt>
                <c:pt idx="20">
                  <c:v>3.59</c:v>
                </c:pt>
                <c:pt idx="21">
                  <c:v>3.76</c:v>
                </c:pt>
                <c:pt idx="22">
                  <c:v>3.74</c:v>
                </c:pt>
                <c:pt idx="23">
                  <c:v>2.95</c:v>
                </c:pt>
                <c:pt idx="24">
                  <c:v>2.92</c:v>
                </c:pt>
                <c:pt idx="25">
                  <c:v>3.53</c:v>
                </c:pt>
              </c:numCache>
            </c:numRef>
          </c:val>
          <c:extLst>
            <c:ext xmlns:c16="http://schemas.microsoft.com/office/drawing/2014/chart" uri="{C3380CC4-5D6E-409C-BE32-E72D297353CC}">
              <c16:uniqueId val="{00000001-E430-4E6B-AA2F-22BDAE2775E4}"/>
            </c:ext>
          </c:extLst>
        </c:ser>
        <c:ser>
          <c:idx val="2"/>
          <c:order val="2"/>
          <c:tx>
            <c:strRef>
              <c:f>Grunnlagsdata!$F$3</c:f>
              <c:strCache>
                <c:ptCount val="1"/>
                <c:pt idx="0">
                  <c:v>FIL</c:v>
                </c:pt>
              </c:strCache>
            </c:strRef>
          </c:tx>
          <c:spPr>
            <a:ln>
              <a:solidFill>
                <a:srgbClr val="0000FF"/>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Grunnlagsdata!$EF$3:$FE$3</c:f>
              <c:numCache>
                <c:formatCode>General</c:formatCode>
                <c:ptCount val="26"/>
                <c:pt idx="0">
                  <c:v>3.7</c:v>
                </c:pt>
                <c:pt idx="1">
                  <c:v>3.8</c:v>
                </c:pt>
                <c:pt idx="2">
                  <c:v>2.8</c:v>
                </c:pt>
                <c:pt idx="3">
                  <c:v>3.24</c:v>
                </c:pt>
                <c:pt idx="4">
                  <c:v>3.71</c:v>
                </c:pt>
                <c:pt idx="5">
                  <c:v>4.1199999999999992</c:v>
                </c:pt>
                <c:pt idx="6">
                  <c:v>3.89</c:v>
                </c:pt>
                <c:pt idx="7">
                  <c:v>3.56</c:v>
                </c:pt>
                <c:pt idx="8">
                  <c:v>3.91</c:v>
                </c:pt>
                <c:pt idx="9">
                  <c:v>4.04</c:v>
                </c:pt>
                <c:pt idx="10">
                  <c:v>3.2</c:v>
                </c:pt>
                <c:pt idx="11">
                  <c:v>3.67</c:v>
                </c:pt>
                <c:pt idx="12">
                  <c:v>3.38</c:v>
                </c:pt>
                <c:pt idx="13">
                  <c:v>3.48</c:v>
                </c:pt>
                <c:pt idx="14">
                  <c:v>4.38</c:v>
                </c:pt>
                <c:pt idx="15">
                  <c:v>3.39</c:v>
                </c:pt>
                <c:pt idx="16">
                  <c:v>3.38</c:v>
                </c:pt>
                <c:pt idx="17">
                  <c:v>2.71</c:v>
                </c:pt>
                <c:pt idx="18">
                  <c:v>3.05</c:v>
                </c:pt>
                <c:pt idx="19">
                  <c:v>3.94</c:v>
                </c:pt>
                <c:pt idx="20">
                  <c:v>3.84</c:v>
                </c:pt>
                <c:pt idx="21">
                  <c:v>4.1199999999999992</c:v>
                </c:pt>
                <c:pt idx="22">
                  <c:v>3.7</c:v>
                </c:pt>
                <c:pt idx="23">
                  <c:v>3.51</c:v>
                </c:pt>
                <c:pt idx="24">
                  <c:v>2.71</c:v>
                </c:pt>
                <c:pt idx="25">
                  <c:v>3.76</c:v>
                </c:pt>
              </c:numCache>
            </c:numRef>
          </c:val>
          <c:extLst>
            <c:ext xmlns:c16="http://schemas.microsoft.com/office/drawing/2014/chart" uri="{C3380CC4-5D6E-409C-BE32-E72D297353CC}">
              <c16:uniqueId val="{00000002-E430-4E6B-AA2F-22BDAE2775E4}"/>
            </c:ext>
          </c:extLst>
        </c:ser>
        <c:ser>
          <c:idx val="3"/>
          <c:order val="3"/>
          <c:tx>
            <c:strRef>
              <c:f>Grunnlagsdata!$H$3</c:f>
              <c:strCache>
                <c:ptCount val="1"/>
              </c:strCache>
            </c:strRef>
          </c:tx>
          <c:spPr>
            <a:ln>
              <a:solidFill>
                <a:schemeClr val="tx1"/>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Grunnlagsdata!$FF$3:$GE$3</c:f>
              <c:numCache>
                <c:formatCode>General</c:formatCode>
                <c:ptCount val="26"/>
              </c:numCache>
            </c:numRef>
          </c:val>
          <c:extLst>
            <c:ext xmlns:c16="http://schemas.microsoft.com/office/drawing/2014/chart" uri="{C3380CC4-5D6E-409C-BE32-E72D297353CC}">
              <c16:uniqueId val="{00000003-E430-4E6B-AA2F-22BDAE2775E4}"/>
            </c:ext>
          </c:extLst>
        </c:ser>
        <c:dLbls>
          <c:showLegendKey val="0"/>
          <c:showVal val="0"/>
          <c:showCatName val="0"/>
          <c:showSerName val="0"/>
          <c:showPercent val="0"/>
          <c:showBubbleSize val="0"/>
        </c:dLbls>
        <c:axId val="1769293520"/>
        <c:axId val="1764250480"/>
      </c:radarChart>
      <c:catAx>
        <c:axId val="1769293520"/>
        <c:scaling>
          <c:orientation val="minMax"/>
        </c:scaling>
        <c:delete val="0"/>
        <c:axPos val="b"/>
        <c:majorGridlines/>
        <c:numFmt formatCode="General" sourceLinked="1"/>
        <c:majorTickMark val="out"/>
        <c:minorTickMark val="none"/>
        <c:tickLblPos val="nextTo"/>
        <c:crossAx val="1764250480"/>
        <c:crosses val="autoZero"/>
        <c:auto val="1"/>
        <c:lblAlgn val="ctr"/>
        <c:lblOffset val="100"/>
        <c:noMultiLvlLbl val="0"/>
      </c:catAx>
      <c:valAx>
        <c:axId val="1764250480"/>
        <c:scaling>
          <c:orientation val="minMax"/>
          <c:max val="5"/>
          <c:min val="1"/>
        </c:scaling>
        <c:delete val="0"/>
        <c:axPos val="l"/>
        <c:majorGridlines>
          <c:spPr>
            <a:ln w="6350"/>
          </c:spPr>
        </c:majorGridlines>
        <c:numFmt formatCode="General" sourceLinked="1"/>
        <c:majorTickMark val="cross"/>
        <c:minorTickMark val="none"/>
        <c:tickLblPos val="nextTo"/>
        <c:spPr>
          <a:ln w="6350"/>
        </c:spPr>
        <c:crossAx val="1769293520"/>
        <c:crosses val="autoZero"/>
        <c:crossBetween val="between"/>
        <c:majorUnit val="0.5"/>
        <c:minorUnit val="0.1"/>
      </c:valAx>
    </c:plotArea>
    <c:legend>
      <c:legendPos val="r"/>
      <c:layout>
        <c:manualLayout>
          <c:xMode val="edge"/>
          <c:yMode val="edge"/>
          <c:x val="0.88648801704290603"/>
          <c:y val="4.6014859427837996E-3"/>
          <c:w val="6.2968441496084507E-2"/>
          <c:h val="0.15144818581094499"/>
        </c:manualLayout>
      </c:layout>
      <c:overlay val="0"/>
    </c:legend>
    <c:plotVisOnly val="1"/>
    <c:dispBlanksAs val="gap"/>
    <c:showDLblsOverMax val="0"/>
  </c:chart>
  <c:spPr>
    <a:solidFill>
      <a:srgbClr val="FFFFFF"/>
    </a:solidFill>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12DDA-483C-4486-A463-D33EED70D936}"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nb-NO"/>
        </a:p>
      </dgm:t>
    </dgm:pt>
    <dgm:pt modelId="{8B3555F5-D238-410F-8FC5-23004936CB71}">
      <dgm:prSet phldrT="[Tekst]" custT="1"/>
      <dgm:spPr/>
      <dgm:t>
        <a:bodyPr/>
        <a:lstStyle/>
        <a:p>
          <a:r>
            <a:rPr lang="nb-NO" sz="1600" smtClean="0"/>
            <a:t>Jan</a:t>
          </a:r>
          <a:endParaRPr lang="nb-NO" sz="1600" dirty="0"/>
        </a:p>
      </dgm:t>
    </dgm:pt>
    <dgm:pt modelId="{02949B06-356C-45DA-BAD4-FD3B6FE6748D}" type="parTrans" cxnId="{72720577-29EB-44B1-9D27-298C798D5E85}">
      <dgm:prSet/>
      <dgm:spPr/>
      <dgm:t>
        <a:bodyPr/>
        <a:lstStyle/>
        <a:p>
          <a:endParaRPr lang="nb-NO" sz="1200">
            <a:solidFill>
              <a:schemeClr val="accent1">
                <a:lumMod val="20000"/>
                <a:lumOff val="80000"/>
              </a:schemeClr>
            </a:solidFill>
          </a:endParaRPr>
        </a:p>
      </dgm:t>
    </dgm:pt>
    <dgm:pt modelId="{62747787-6679-4C0E-AB56-5A9BE5D144CD}" type="sibTrans" cxnId="{72720577-29EB-44B1-9D27-298C798D5E85}">
      <dgm:prSet/>
      <dgm:spPr/>
      <dgm:t>
        <a:bodyPr/>
        <a:lstStyle/>
        <a:p>
          <a:endParaRPr lang="nb-NO" sz="1200">
            <a:solidFill>
              <a:schemeClr val="accent1">
                <a:lumMod val="20000"/>
                <a:lumOff val="80000"/>
              </a:schemeClr>
            </a:solidFill>
          </a:endParaRPr>
        </a:p>
      </dgm:t>
    </dgm:pt>
    <dgm:pt modelId="{06CEC10B-7A50-4EB0-8353-2FDEF679532B}">
      <dgm:prSet phldrT="[Tekst]" custT="1"/>
      <dgm:spPr/>
      <dgm:t>
        <a:bodyPr/>
        <a:lstStyle/>
        <a:p>
          <a:r>
            <a:rPr lang="nb-NO" sz="1600" smtClean="0"/>
            <a:t>Jun</a:t>
          </a:r>
          <a:endParaRPr lang="nb-NO" sz="1600" dirty="0"/>
        </a:p>
      </dgm:t>
    </dgm:pt>
    <dgm:pt modelId="{F2263B78-F46C-465E-81E1-9896450B378D}" type="parTrans" cxnId="{1BA0FA80-BC1D-4694-9886-5C06CE57050F}">
      <dgm:prSet/>
      <dgm:spPr/>
      <dgm:t>
        <a:bodyPr/>
        <a:lstStyle/>
        <a:p>
          <a:endParaRPr lang="nb-NO" sz="1200">
            <a:solidFill>
              <a:schemeClr val="accent1">
                <a:lumMod val="20000"/>
                <a:lumOff val="80000"/>
              </a:schemeClr>
            </a:solidFill>
          </a:endParaRPr>
        </a:p>
      </dgm:t>
    </dgm:pt>
    <dgm:pt modelId="{C9709045-A714-4D86-9010-17F0D206F3FD}" type="sibTrans" cxnId="{1BA0FA80-BC1D-4694-9886-5C06CE57050F}">
      <dgm:prSet/>
      <dgm:spPr/>
      <dgm:t>
        <a:bodyPr/>
        <a:lstStyle/>
        <a:p>
          <a:endParaRPr lang="nb-NO" sz="1200">
            <a:solidFill>
              <a:schemeClr val="accent1">
                <a:lumMod val="20000"/>
                <a:lumOff val="80000"/>
              </a:schemeClr>
            </a:solidFill>
          </a:endParaRPr>
        </a:p>
      </dgm:t>
    </dgm:pt>
    <dgm:pt modelId="{668C2379-10D7-4773-938F-5E2B5B0B929D}">
      <dgm:prSet phldrT="[Tekst]" custT="1"/>
      <dgm:spPr/>
      <dgm:t>
        <a:bodyPr/>
        <a:lstStyle/>
        <a:p>
          <a:r>
            <a:rPr lang="nb-NO" sz="1600" smtClean="0"/>
            <a:t>Jul</a:t>
          </a:r>
          <a:endParaRPr lang="nb-NO" sz="1600" dirty="0"/>
        </a:p>
      </dgm:t>
    </dgm:pt>
    <dgm:pt modelId="{0B9BD3B2-4B20-4AA4-91F3-B522F4211566}" type="parTrans" cxnId="{79E03BC3-642C-46E0-960E-FB3F837D3148}">
      <dgm:prSet/>
      <dgm:spPr/>
      <dgm:t>
        <a:bodyPr/>
        <a:lstStyle/>
        <a:p>
          <a:endParaRPr lang="nb-NO" sz="1200">
            <a:solidFill>
              <a:schemeClr val="accent1">
                <a:lumMod val="20000"/>
                <a:lumOff val="80000"/>
              </a:schemeClr>
            </a:solidFill>
          </a:endParaRPr>
        </a:p>
      </dgm:t>
    </dgm:pt>
    <dgm:pt modelId="{BF775F10-11FA-498E-95A8-96608B522131}" type="sibTrans" cxnId="{79E03BC3-642C-46E0-960E-FB3F837D3148}">
      <dgm:prSet/>
      <dgm:spPr/>
      <dgm:t>
        <a:bodyPr/>
        <a:lstStyle/>
        <a:p>
          <a:endParaRPr lang="nb-NO" sz="1200">
            <a:solidFill>
              <a:schemeClr val="accent1">
                <a:lumMod val="20000"/>
                <a:lumOff val="80000"/>
              </a:schemeClr>
            </a:solidFill>
          </a:endParaRPr>
        </a:p>
      </dgm:t>
    </dgm:pt>
    <dgm:pt modelId="{87288E05-C5F7-475B-9849-D1E97029339F}">
      <dgm:prSet phldrT="[Tekst]" custT="1"/>
      <dgm:spPr/>
      <dgm:t>
        <a:bodyPr/>
        <a:lstStyle/>
        <a:p>
          <a:r>
            <a:rPr lang="nb-NO" sz="1600" dirty="0" err="1" smtClean="0"/>
            <a:t>Oct</a:t>
          </a:r>
          <a:endParaRPr lang="nb-NO" sz="1600" dirty="0"/>
        </a:p>
      </dgm:t>
    </dgm:pt>
    <dgm:pt modelId="{4F19F68F-12F9-408D-9FF8-414E3C3ACDE2}" type="parTrans" cxnId="{F77A0B32-240A-432E-BF81-B91224B85C03}">
      <dgm:prSet/>
      <dgm:spPr/>
      <dgm:t>
        <a:bodyPr/>
        <a:lstStyle/>
        <a:p>
          <a:endParaRPr lang="nb-NO" sz="1200">
            <a:solidFill>
              <a:schemeClr val="accent1">
                <a:lumMod val="20000"/>
                <a:lumOff val="80000"/>
              </a:schemeClr>
            </a:solidFill>
          </a:endParaRPr>
        </a:p>
      </dgm:t>
    </dgm:pt>
    <dgm:pt modelId="{E73DE4D0-539B-4E12-BFB0-320B70E89849}" type="sibTrans" cxnId="{F77A0B32-240A-432E-BF81-B91224B85C03}">
      <dgm:prSet/>
      <dgm:spPr/>
      <dgm:t>
        <a:bodyPr/>
        <a:lstStyle/>
        <a:p>
          <a:endParaRPr lang="nb-NO" sz="1200">
            <a:solidFill>
              <a:schemeClr val="accent1">
                <a:lumMod val="20000"/>
                <a:lumOff val="80000"/>
              </a:schemeClr>
            </a:solidFill>
          </a:endParaRPr>
        </a:p>
      </dgm:t>
    </dgm:pt>
    <dgm:pt modelId="{EE2F4E97-AF8D-4E7C-825E-F8D67CF41ABE}">
      <dgm:prSet phldrT="[Tekst]" custT="1"/>
      <dgm:spPr/>
      <dgm:t>
        <a:bodyPr/>
        <a:lstStyle/>
        <a:p>
          <a:r>
            <a:rPr lang="nb-NO" sz="1600" smtClean="0"/>
            <a:t>Nov</a:t>
          </a:r>
          <a:endParaRPr lang="nb-NO" sz="1600" dirty="0"/>
        </a:p>
      </dgm:t>
    </dgm:pt>
    <dgm:pt modelId="{AA626BC3-4905-46D6-99F8-90227F267F3D}" type="parTrans" cxnId="{7292843C-CE28-4B99-B5CD-58B53A24EF62}">
      <dgm:prSet/>
      <dgm:spPr/>
      <dgm:t>
        <a:bodyPr/>
        <a:lstStyle/>
        <a:p>
          <a:endParaRPr lang="nb-NO" sz="1200">
            <a:solidFill>
              <a:schemeClr val="accent1">
                <a:lumMod val="20000"/>
                <a:lumOff val="80000"/>
              </a:schemeClr>
            </a:solidFill>
          </a:endParaRPr>
        </a:p>
      </dgm:t>
    </dgm:pt>
    <dgm:pt modelId="{1DC530B0-0B4A-4125-9EE0-2C516F20E382}" type="sibTrans" cxnId="{7292843C-CE28-4B99-B5CD-58B53A24EF62}">
      <dgm:prSet/>
      <dgm:spPr/>
      <dgm:t>
        <a:bodyPr/>
        <a:lstStyle/>
        <a:p>
          <a:endParaRPr lang="nb-NO" sz="1200">
            <a:solidFill>
              <a:schemeClr val="accent1">
                <a:lumMod val="20000"/>
                <a:lumOff val="80000"/>
              </a:schemeClr>
            </a:solidFill>
          </a:endParaRPr>
        </a:p>
      </dgm:t>
    </dgm:pt>
    <dgm:pt modelId="{1BBC3994-5A13-4AF9-A5AD-6E6A246EC5F2}">
      <dgm:prSet phldrT="[Tekst]" custT="1"/>
      <dgm:spPr/>
      <dgm:t>
        <a:bodyPr/>
        <a:lstStyle/>
        <a:p>
          <a:r>
            <a:rPr lang="nb-NO" sz="1600" smtClean="0"/>
            <a:t>Feb</a:t>
          </a:r>
          <a:endParaRPr lang="nb-NO" sz="1600" dirty="0"/>
        </a:p>
      </dgm:t>
    </dgm:pt>
    <dgm:pt modelId="{3DA06E70-29B6-4D48-805E-A56992BF776E}" type="parTrans" cxnId="{F692DB47-E0DF-4DEE-AAD8-65C3196B4B69}">
      <dgm:prSet/>
      <dgm:spPr/>
      <dgm:t>
        <a:bodyPr/>
        <a:lstStyle/>
        <a:p>
          <a:endParaRPr lang="nb-NO" sz="1200">
            <a:solidFill>
              <a:schemeClr val="accent1">
                <a:lumMod val="20000"/>
                <a:lumOff val="80000"/>
              </a:schemeClr>
            </a:solidFill>
          </a:endParaRPr>
        </a:p>
      </dgm:t>
    </dgm:pt>
    <dgm:pt modelId="{8573548B-A941-4E09-928A-0524D3DDB994}" type="sibTrans" cxnId="{F692DB47-E0DF-4DEE-AAD8-65C3196B4B69}">
      <dgm:prSet/>
      <dgm:spPr/>
      <dgm:t>
        <a:bodyPr/>
        <a:lstStyle/>
        <a:p>
          <a:endParaRPr lang="nb-NO" sz="1200">
            <a:solidFill>
              <a:schemeClr val="accent1">
                <a:lumMod val="20000"/>
                <a:lumOff val="80000"/>
              </a:schemeClr>
            </a:solidFill>
          </a:endParaRPr>
        </a:p>
      </dgm:t>
    </dgm:pt>
    <dgm:pt modelId="{25DDEFA2-2AC7-4555-8B48-F83F1741095E}">
      <dgm:prSet phldrT="[Tekst]" custT="1"/>
      <dgm:spPr/>
      <dgm:t>
        <a:bodyPr/>
        <a:lstStyle/>
        <a:p>
          <a:r>
            <a:rPr lang="nb-NO" sz="1600" smtClean="0"/>
            <a:t>Mar</a:t>
          </a:r>
          <a:endParaRPr lang="nb-NO" sz="1600" dirty="0"/>
        </a:p>
      </dgm:t>
    </dgm:pt>
    <dgm:pt modelId="{A0BE4DA0-C193-4A9A-B41E-9BEEFFEF9A88}" type="parTrans" cxnId="{6C687715-C694-4FE3-97C8-B92913741114}">
      <dgm:prSet/>
      <dgm:spPr/>
      <dgm:t>
        <a:bodyPr/>
        <a:lstStyle/>
        <a:p>
          <a:endParaRPr lang="nb-NO" sz="1200">
            <a:solidFill>
              <a:schemeClr val="accent1">
                <a:lumMod val="20000"/>
                <a:lumOff val="80000"/>
              </a:schemeClr>
            </a:solidFill>
          </a:endParaRPr>
        </a:p>
      </dgm:t>
    </dgm:pt>
    <dgm:pt modelId="{E8FDB7F1-4FCE-4634-9CF1-91787A55B1E1}" type="sibTrans" cxnId="{6C687715-C694-4FE3-97C8-B92913741114}">
      <dgm:prSet/>
      <dgm:spPr/>
      <dgm:t>
        <a:bodyPr/>
        <a:lstStyle/>
        <a:p>
          <a:endParaRPr lang="nb-NO" sz="1200">
            <a:solidFill>
              <a:schemeClr val="accent1">
                <a:lumMod val="20000"/>
                <a:lumOff val="80000"/>
              </a:schemeClr>
            </a:solidFill>
          </a:endParaRPr>
        </a:p>
      </dgm:t>
    </dgm:pt>
    <dgm:pt modelId="{924A6365-17F3-4FD9-929A-E48436A4FF40}">
      <dgm:prSet phldrT="[Tekst]" custT="1"/>
      <dgm:spPr/>
      <dgm:t>
        <a:bodyPr/>
        <a:lstStyle/>
        <a:p>
          <a:r>
            <a:rPr lang="nb-NO" sz="1600" smtClean="0"/>
            <a:t>Apr</a:t>
          </a:r>
          <a:endParaRPr lang="nb-NO" sz="1600" dirty="0"/>
        </a:p>
      </dgm:t>
    </dgm:pt>
    <dgm:pt modelId="{88D2922E-5ED0-4CF2-AEF6-7BA402DD635C}" type="parTrans" cxnId="{2CE43EF7-4191-49FD-9E90-91FCA5E04D64}">
      <dgm:prSet/>
      <dgm:spPr/>
      <dgm:t>
        <a:bodyPr/>
        <a:lstStyle/>
        <a:p>
          <a:endParaRPr lang="nb-NO" sz="1200">
            <a:solidFill>
              <a:schemeClr val="accent1">
                <a:lumMod val="20000"/>
                <a:lumOff val="80000"/>
              </a:schemeClr>
            </a:solidFill>
          </a:endParaRPr>
        </a:p>
      </dgm:t>
    </dgm:pt>
    <dgm:pt modelId="{9D7881B0-1E3A-4375-875A-FD782C3B11B3}" type="sibTrans" cxnId="{2CE43EF7-4191-49FD-9E90-91FCA5E04D64}">
      <dgm:prSet/>
      <dgm:spPr/>
      <dgm:t>
        <a:bodyPr/>
        <a:lstStyle/>
        <a:p>
          <a:endParaRPr lang="nb-NO" sz="1200">
            <a:solidFill>
              <a:schemeClr val="accent1">
                <a:lumMod val="20000"/>
                <a:lumOff val="80000"/>
              </a:schemeClr>
            </a:solidFill>
          </a:endParaRPr>
        </a:p>
      </dgm:t>
    </dgm:pt>
    <dgm:pt modelId="{111E1431-A530-4834-8A7D-889218D79A02}">
      <dgm:prSet phldrT="[Tekst]" custT="1"/>
      <dgm:spPr/>
      <dgm:t>
        <a:bodyPr/>
        <a:lstStyle/>
        <a:p>
          <a:r>
            <a:rPr lang="nb-NO" sz="1600" dirty="0" smtClean="0"/>
            <a:t>May</a:t>
          </a:r>
          <a:endParaRPr lang="nb-NO" sz="1600" dirty="0"/>
        </a:p>
      </dgm:t>
    </dgm:pt>
    <dgm:pt modelId="{993A96A3-0926-4E19-8308-F25C87578056}" type="parTrans" cxnId="{7B14D572-FCCF-481F-AFAA-36098B900630}">
      <dgm:prSet/>
      <dgm:spPr/>
      <dgm:t>
        <a:bodyPr/>
        <a:lstStyle/>
        <a:p>
          <a:endParaRPr lang="nb-NO" sz="1200">
            <a:solidFill>
              <a:schemeClr val="accent1">
                <a:lumMod val="20000"/>
                <a:lumOff val="80000"/>
              </a:schemeClr>
            </a:solidFill>
          </a:endParaRPr>
        </a:p>
      </dgm:t>
    </dgm:pt>
    <dgm:pt modelId="{D8D0F3CB-38EB-4A03-9F88-A08E4A9D3AD3}" type="sibTrans" cxnId="{7B14D572-FCCF-481F-AFAA-36098B900630}">
      <dgm:prSet/>
      <dgm:spPr/>
      <dgm:t>
        <a:bodyPr/>
        <a:lstStyle/>
        <a:p>
          <a:endParaRPr lang="nb-NO" sz="1200">
            <a:solidFill>
              <a:schemeClr val="accent1">
                <a:lumMod val="20000"/>
                <a:lumOff val="80000"/>
              </a:schemeClr>
            </a:solidFill>
          </a:endParaRPr>
        </a:p>
      </dgm:t>
    </dgm:pt>
    <dgm:pt modelId="{9C0884B9-D146-44AB-A6AD-A50C9AAE857B}">
      <dgm:prSet phldrT="[Tekst]" custT="1"/>
      <dgm:spPr/>
      <dgm:t>
        <a:bodyPr/>
        <a:lstStyle/>
        <a:p>
          <a:r>
            <a:rPr lang="nb-NO" sz="1600" smtClean="0"/>
            <a:t>Aug</a:t>
          </a:r>
          <a:endParaRPr lang="nb-NO" sz="1600" dirty="0"/>
        </a:p>
      </dgm:t>
    </dgm:pt>
    <dgm:pt modelId="{FB897581-A6A2-4A93-9478-149A76437E8B}" type="parTrans" cxnId="{94282174-911B-4F00-AD72-8DE41B3FB9B8}">
      <dgm:prSet/>
      <dgm:spPr/>
      <dgm:t>
        <a:bodyPr/>
        <a:lstStyle/>
        <a:p>
          <a:endParaRPr lang="nb-NO" sz="1200">
            <a:solidFill>
              <a:schemeClr val="accent1">
                <a:lumMod val="20000"/>
                <a:lumOff val="80000"/>
              </a:schemeClr>
            </a:solidFill>
          </a:endParaRPr>
        </a:p>
      </dgm:t>
    </dgm:pt>
    <dgm:pt modelId="{61D21A97-C7FB-4610-877A-945EF7A372A1}" type="sibTrans" cxnId="{94282174-911B-4F00-AD72-8DE41B3FB9B8}">
      <dgm:prSet/>
      <dgm:spPr/>
      <dgm:t>
        <a:bodyPr/>
        <a:lstStyle/>
        <a:p>
          <a:endParaRPr lang="nb-NO" sz="1200">
            <a:solidFill>
              <a:schemeClr val="accent1">
                <a:lumMod val="20000"/>
                <a:lumOff val="80000"/>
              </a:schemeClr>
            </a:solidFill>
          </a:endParaRPr>
        </a:p>
      </dgm:t>
    </dgm:pt>
    <dgm:pt modelId="{0C369F1A-9946-4F47-9924-E0D2F8FCB5F7}">
      <dgm:prSet phldrT="[Tekst]" custT="1"/>
      <dgm:spPr/>
      <dgm:t>
        <a:bodyPr/>
        <a:lstStyle/>
        <a:p>
          <a:r>
            <a:rPr lang="nb-NO" sz="1600" dirty="0" err="1" smtClean="0"/>
            <a:t>Sep</a:t>
          </a:r>
          <a:endParaRPr lang="nb-NO" sz="1600" dirty="0"/>
        </a:p>
      </dgm:t>
    </dgm:pt>
    <dgm:pt modelId="{20AE756F-9EE6-4B93-A2E0-CC04645865B8}" type="parTrans" cxnId="{E3A61DC5-02B9-4BB6-93F3-341C39BA2ADC}">
      <dgm:prSet/>
      <dgm:spPr/>
      <dgm:t>
        <a:bodyPr/>
        <a:lstStyle/>
        <a:p>
          <a:endParaRPr lang="nb-NO" sz="1200">
            <a:solidFill>
              <a:schemeClr val="accent1">
                <a:lumMod val="20000"/>
                <a:lumOff val="80000"/>
              </a:schemeClr>
            </a:solidFill>
          </a:endParaRPr>
        </a:p>
      </dgm:t>
    </dgm:pt>
    <dgm:pt modelId="{CC4F8A4A-0352-4A16-92C1-A6C195867D7C}" type="sibTrans" cxnId="{E3A61DC5-02B9-4BB6-93F3-341C39BA2ADC}">
      <dgm:prSet/>
      <dgm:spPr/>
      <dgm:t>
        <a:bodyPr/>
        <a:lstStyle/>
        <a:p>
          <a:endParaRPr lang="nb-NO" sz="1200">
            <a:solidFill>
              <a:schemeClr val="accent1">
                <a:lumMod val="20000"/>
                <a:lumOff val="80000"/>
              </a:schemeClr>
            </a:solidFill>
          </a:endParaRPr>
        </a:p>
      </dgm:t>
    </dgm:pt>
    <dgm:pt modelId="{B65E011D-7809-417B-815D-8922BF301D32}">
      <dgm:prSet phldrT="[Tekst]" custT="1"/>
      <dgm:spPr/>
      <dgm:t>
        <a:bodyPr/>
        <a:lstStyle/>
        <a:p>
          <a:r>
            <a:rPr lang="nb-NO" sz="1600" smtClean="0"/>
            <a:t>Des</a:t>
          </a:r>
          <a:endParaRPr lang="nb-NO" sz="1600" dirty="0"/>
        </a:p>
      </dgm:t>
    </dgm:pt>
    <dgm:pt modelId="{7B6983F2-CBFA-4259-8DB3-A36EFC346647}" type="parTrans" cxnId="{782C4F88-AD9F-44CE-99EE-1BE255B70CA8}">
      <dgm:prSet/>
      <dgm:spPr/>
      <dgm:t>
        <a:bodyPr/>
        <a:lstStyle/>
        <a:p>
          <a:endParaRPr lang="nb-NO" sz="1200">
            <a:solidFill>
              <a:schemeClr val="accent1">
                <a:lumMod val="20000"/>
                <a:lumOff val="80000"/>
              </a:schemeClr>
            </a:solidFill>
          </a:endParaRPr>
        </a:p>
      </dgm:t>
    </dgm:pt>
    <dgm:pt modelId="{E0A405EF-1EA0-47FE-A015-AA4EB0379A76}" type="sibTrans" cxnId="{782C4F88-AD9F-44CE-99EE-1BE255B70CA8}">
      <dgm:prSet/>
      <dgm:spPr/>
      <dgm:t>
        <a:bodyPr/>
        <a:lstStyle/>
        <a:p>
          <a:endParaRPr lang="nb-NO" sz="1200">
            <a:solidFill>
              <a:schemeClr val="accent1">
                <a:lumMod val="20000"/>
                <a:lumOff val="80000"/>
              </a:schemeClr>
            </a:solidFill>
          </a:endParaRPr>
        </a:p>
      </dgm:t>
    </dgm:pt>
    <dgm:pt modelId="{23607956-102B-4BD0-A169-934FD3371BC9}" type="pres">
      <dgm:prSet presAssocID="{80412DDA-483C-4486-A463-D33EED70D936}" presName="cycle" presStyleCnt="0">
        <dgm:presLayoutVars>
          <dgm:dir/>
          <dgm:resizeHandles val="exact"/>
        </dgm:presLayoutVars>
      </dgm:prSet>
      <dgm:spPr/>
      <dgm:t>
        <a:bodyPr/>
        <a:lstStyle/>
        <a:p>
          <a:endParaRPr lang="nb-NO"/>
        </a:p>
      </dgm:t>
    </dgm:pt>
    <dgm:pt modelId="{2F3D434C-4EA5-4DA7-909C-A27DC61B21E1}" type="pres">
      <dgm:prSet presAssocID="{8B3555F5-D238-410F-8FC5-23004936CB71}" presName="dummy" presStyleCnt="0"/>
      <dgm:spPr/>
      <dgm:t>
        <a:bodyPr/>
        <a:lstStyle/>
        <a:p>
          <a:endParaRPr lang="nb-NO"/>
        </a:p>
      </dgm:t>
    </dgm:pt>
    <dgm:pt modelId="{8E5D4BF3-1FFE-4444-9747-F31950F64DAF}" type="pres">
      <dgm:prSet presAssocID="{8B3555F5-D238-410F-8FC5-23004936CB71}" presName="node" presStyleLbl="revTx" presStyleIdx="0" presStyleCnt="12">
        <dgm:presLayoutVars>
          <dgm:bulletEnabled val="1"/>
        </dgm:presLayoutVars>
      </dgm:prSet>
      <dgm:spPr/>
      <dgm:t>
        <a:bodyPr/>
        <a:lstStyle/>
        <a:p>
          <a:endParaRPr lang="nb-NO"/>
        </a:p>
      </dgm:t>
    </dgm:pt>
    <dgm:pt modelId="{38700DD8-1407-416F-BBE4-0109ADABD735}" type="pres">
      <dgm:prSet presAssocID="{62747787-6679-4C0E-AB56-5A9BE5D144CD}" presName="sibTrans" presStyleLbl="node1" presStyleIdx="0" presStyleCnt="12"/>
      <dgm:spPr/>
      <dgm:t>
        <a:bodyPr/>
        <a:lstStyle/>
        <a:p>
          <a:endParaRPr lang="nb-NO"/>
        </a:p>
      </dgm:t>
    </dgm:pt>
    <dgm:pt modelId="{9F47F597-ABBA-4487-BF42-789DACF39A82}" type="pres">
      <dgm:prSet presAssocID="{1BBC3994-5A13-4AF9-A5AD-6E6A246EC5F2}" presName="dummy" presStyleCnt="0"/>
      <dgm:spPr/>
      <dgm:t>
        <a:bodyPr/>
        <a:lstStyle/>
        <a:p>
          <a:endParaRPr lang="nb-NO"/>
        </a:p>
      </dgm:t>
    </dgm:pt>
    <dgm:pt modelId="{36A2869B-06CE-48B7-9D30-29C5F81BCB6B}" type="pres">
      <dgm:prSet presAssocID="{1BBC3994-5A13-4AF9-A5AD-6E6A246EC5F2}" presName="node" presStyleLbl="revTx" presStyleIdx="1" presStyleCnt="12">
        <dgm:presLayoutVars>
          <dgm:bulletEnabled val="1"/>
        </dgm:presLayoutVars>
      </dgm:prSet>
      <dgm:spPr/>
      <dgm:t>
        <a:bodyPr/>
        <a:lstStyle/>
        <a:p>
          <a:endParaRPr lang="nb-NO"/>
        </a:p>
      </dgm:t>
    </dgm:pt>
    <dgm:pt modelId="{C06E6F52-5E19-45E6-9B85-3358EE6E49FD}" type="pres">
      <dgm:prSet presAssocID="{8573548B-A941-4E09-928A-0524D3DDB994}" presName="sibTrans" presStyleLbl="node1" presStyleIdx="1" presStyleCnt="12"/>
      <dgm:spPr/>
      <dgm:t>
        <a:bodyPr/>
        <a:lstStyle/>
        <a:p>
          <a:endParaRPr lang="nb-NO"/>
        </a:p>
      </dgm:t>
    </dgm:pt>
    <dgm:pt modelId="{D12005D1-AB95-4F3A-AB73-FAB31EEC895B}" type="pres">
      <dgm:prSet presAssocID="{25DDEFA2-2AC7-4555-8B48-F83F1741095E}" presName="dummy" presStyleCnt="0"/>
      <dgm:spPr/>
      <dgm:t>
        <a:bodyPr/>
        <a:lstStyle/>
        <a:p>
          <a:endParaRPr lang="nb-NO"/>
        </a:p>
      </dgm:t>
    </dgm:pt>
    <dgm:pt modelId="{0ABD2D1F-1E33-45E4-B059-19E0835E598B}" type="pres">
      <dgm:prSet presAssocID="{25DDEFA2-2AC7-4555-8B48-F83F1741095E}" presName="node" presStyleLbl="revTx" presStyleIdx="2" presStyleCnt="12">
        <dgm:presLayoutVars>
          <dgm:bulletEnabled val="1"/>
        </dgm:presLayoutVars>
      </dgm:prSet>
      <dgm:spPr/>
      <dgm:t>
        <a:bodyPr/>
        <a:lstStyle/>
        <a:p>
          <a:endParaRPr lang="nb-NO"/>
        </a:p>
      </dgm:t>
    </dgm:pt>
    <dgm:pt modelId="{0199BEB5-FFE4-40FC-B161-65EAE9756062}" type="pres">
      <dgm:prSet presAssocID="{E8FDB7F1-4FCE-4634-9CF1-91787A55B1E1}" presName="sibTrans" presStyleLbl="node1" presStyleIdx="2" presStyleCnt="12"/>
      <dgm:spPr/>
      <dgm:t>
        <a:bodyPr/>
        <a:lstStyle/>
        <a:p>
          <a:endParaRPr lang="nb-NO"/>
        </a:p>
      </dgm:t>
    </dgm:pt>
    <dgm:pt modelId="{25C0F5F0-78DE-4022-99FB-55E54FF3F0FD}" type="pres">
      <dgm:prSet presAssocID="{924A6365-17F3-4FD9-929A-E48436A4FF40}" presName="dummy" presStyleCnt="0"/>
      <dgm:spPr/>
      <dgm:t>
        <a:bodyPr/>
        <a:lstStyle/>
        <a:p>
          <a:endParaRPr lang="nb-NO"/>
        </a:p>
      </dgm:t>
    </dgm:pt>
    <dgm:pt modelId="{7FE6F4B9-6A27-4913-9987-C38D4E3FF88A}" type="pres">
      <dgm:prSet presAssocID="{924A6365-17F3-4FD9-929A-E48436A4FF40}" presName="node" presStyleLbl="revTx" presStyleIdx="3" presStyleCnt="12">
        <dgm:presLayoutVars>
          <dgm:bulletEnabled val="1"/>
        </dgm:presLayoutVars>
      </dgm:prSet>
      <dgm:spPr/>
      <dgm:t>
        <a:bodyPr/>
        <a:lstStyle/>
        <a:p>
          <a:endParaRPr lang="nb-NO"/>
        </a:p>
      </dgm:t>
    </dgm:pt>
    <dgm:pt modelId="{83E4EF11-60C6-487C-B543-80D6904A41D5}" type="pres">
      <dgm:prSet presAssocID="{9D7881B0-1E3A-4375-875A-FD782C3B11B3}" presName="sibTrans" presStyleLbl="node1" presStyleIdx="3" presStyleCnt="12"/>
      <dgm:spPr/>
      <dgm:t>
        <a:bodyPr/>
        <a:lstStyle/>
        <a:p>
          <a:endParaRPr lang="nb-NO"/>
        </a:p>
      </dgm:t>
    </dgm:pt>
    <dgm:pt modelId="{F6841498-845D-41B6-B436-EB6560A30015}" type="pres">
      <dgm:prSet presAssocID="{111E1431-A530-4834-8A7D-889218D79A02}" presName="dummy" presStyleCnt="0"/>
      <dgm:spPr/>
      <dgm:t>
        <a:bodyPr/>
        <a:lstStyle/>
        <a:p>
          <a:endParaRPr lang="nb-NO"/>
        </a:p>
      </dgm:t>
    </dgm:pt>
    <dgm:pt modelId="{DC08E32B-7FE7-4865-8B0D-5AAD6622B467}" type="pres">
      <dgm:prSet presAssocID="{111E1431-A530-4834-8A7D-889218D79A02}" presName="node" presStyleLbl="revTx" presStyleIdx="4" presStyleCnt="12">
        <dgm:presLayoutVars>
          <dgm:bulletEnabled val="1"/>
        </dgm:presLayoutVars>
      </dgm:prSet>
      <dgm:spPr/>
      <dgm:t>
        <a:bodyPr/>
        <a:lstStyle/>
        <a:p>
          <a:endParaRPr lang="nb-NO"/>
        </a:p>
      </dgm:t>
    </dgm:pt>
    <dgm:pt modelId="{53FC2C93-21DD-45D5-9885-83ACBA337387}" type="pres">
      <dgm:prSet presAssocID="{D8D0F3CB-38EB-4A03-9F88-A08E4A9D3AD3}" presName="sibTrans" presStyleLbl="node1" presStyleIdx="4" presStyleCnt="12"/>
      <dgm:spPr/>
      <dgm:t>
        <a:bodyPr/>
        <a:lstStyle/>
        <a:p>
          <a:endParaRPr lang="nb-NO"/>
        </a:p>
      </dgm:t>
    </dgm:pt>
    <dgm:pt modelId="{7AA1A9A6-BBDC-4107-BD43-C094E862583A}" type="pres">
      <dgm:prSet presAssocID="{06CEC10B-7A50-4EB0-8353-2FDEF679532B}" presName="dummy" presStyleCnt="0"/>
      <dgm:spPr/>
      <dgm:t>
        <a:bodyPr/>
        <a:lstStyle/>
        <a:p>
          <a:endParaRPr lang="nb-NO"/>
        </a:p>
      </dgm:t>
    </dgm:pt>
    <dgm:pt modelId="{74E487E0-9728-43EF-AD00-D94A354D20D8}" type="pres">
      <dgm:prSet presAssocID="{06CEC10B-7A50-4EB0-8353-2FDEF679532B}" presName="node" presStyleLbl="revTx" presStyleIdx="5" presStyleCnt="12">
        <dgm:presLayoutVars>
          <dgm:bulletEnabled val="1"/>
        </dgm:presLayoutVars>
      </dgm:prSet>
      <dgm:spPr/>
      <dgm:t>
        <a:bodyPr/>
        <a:lstStyle/>
        <a:p>
          <a:endParaRPr lang="nb-NO"/>
        </a:p>
      </dgm:t>
    </dgm:pt>
    <dgm:pt modelId="{CD93A79E-58C6-4775-A9A0-D87975396E8B}" type="pres">
      <dgm:prSet presAssocID="{C9709045-A714-4D86-9010-17F0D206F3FD}" presName="sibTrans" presStyleLbl="node1" presStyleIdx="5" presStyleCnt="12"/>
      <dgm:spPr/>
      <dgm:t>
        <a:bodyPr/>
        <a:lstStyle/>
        <a:p>
          <a:endParaRPr lang="nb-NO"/>
        </a:p>
      </dgm:t>
    </dgm:pt>
    <dgm:pt modelId="{62506F70-67EA-4520-9A0D-65E49741F229}" type="pres">
      <dgm:prSet presAssocID="{668C2379-10D7-4773-938F-5E2B5B0B929D}" presName="dummy" presStyleCnt="0"/>
      <dgm:spPr/>
      <dgm:t>
        <a:bodyPr/>
        <a:lstStyle/>
        <a:p>
          <a:endParaRPr lang="nb-NO"/>
        </a:p>
      </dgm:t>
    </dgm:pt>
    <dgm:pt modelId="{7E78B716-9551-4C51-B105-E75EED3BBD28}" type="pres">
      <dgm:prSet presAssocID="{668C2379-10D7-4773-938F-5E2B5B0B929D}" presName="node" presStyleLbl="revTx" presStyleIdx="6" presStyleCnt="12">
        <dgm:presLayoutVars>
          <dgm:bulletEnabled val="1"/>
        </dgm:presLayoutVars>
      </dgm:prSet>
      <dgm:spPr/>
      <dgm:t>
        <a:bodyPr/>
        <a:lstStyle/>
        <a:p>
          <a:endParaRPr lang="nb-NO"/>
        </a:p>
      </dgm:t>
    </dgm:pt>
    <dgm:pt modelId="{5ABB1F2D-6FE8-4039-A8A8-A58552E355E6}" type="pres">
      <dgm:prSet presAssocID="{BF775F10-11FA-498E-95A8-96608B522131}" presName="sibTrans" presStyleLbl="node1" presStyleIdx="6" presStyleCnt="12"/>
      <dgm:spPr/>
      <dgm:t>
        <a:bodyPr/>
        <a:lstStyle/>
        <a:p>
          <a:endParaRPr lang="nb-NO"/>
        </a:p>
      </dgm:t>
    </dgm:pt>
    <dgm:pt modelId="{E6F5EEA9-900A-413D-AD03-81E46CF4B645}" type="pres">
      <dgm:prSet presAssocID="{9C0884B9-D146-44AB-A6AD-A50C9AAE857B}" presName="dummy" presStyleCnt="0"/>
      <dgm:spPr/>
      <dgm:t>
        <a:bodyPr/>
        <a:lstStyle/>
        <a:p>
          <a:endParaRPr lang="nb-NO"/>
        </a:p>
      </dgm:t>
    </dgm:pt>
    <dgm:pt modelId="{98DAB231-0354-47FB-B838-9037F88BD4C6}" type="pres">
      <dgm:prSet presAssocID="{9C0884B9-D146-44AB-A6AD-A50C9AAE857B}" presName="node" presStyleLbl="revTx" presStyleIdx="7" presStyleCnt="12">
        <dgm:presLayoutVars>
          <dgm:bulletEnabled val="1"/>
        </dgm:presLayoutVars>
      </dgm:prSet>
      <dgm:spPr/>
      <dgm:t>
        <a:bodyPr/>
        <a:lstStyle/>
        <a:p>
          <a:endParaRPr lang="nb-NO"/>
        </a:p>
      </dgm:t>
    </dgm:pt>
    <dgm:pt modelId="{B8573D78-F193-40D8-B4D6-C8A018E4AB8C}" type="pres">
      <dgm:prSet presAssocID="{61D21A97-C7FB-4610-877A-945EF7A372A1}" presName="sibTrans" presStyleLbl="node1" presStyleIdx="7" presStyleCnt="12"/>
      <dgm:spPr/>
      <dgm:t>
        <a:bodyPr/>
        <a:lstStyle/>
        <a:p>
          <a:endParaRPr lang="nb-NO"/>
        </a:p>
      </dgm:t>
    </dgm:pt>
    <dgm:pt modelId="{D8DD75D2-0972-45BB-9D94-0C5FA21ECA53}" type="pres">
      <dgm:prSet presAssocID="{0C369F1A-9946-4F47-9924-E0D2F8FCB5F7}" presName="dummy" presStyleCnt="0"/>
      <dgm:spPr/>
      <dgm:t>
        <a:bodyPr/>
        <a:lstStyle/>
        <a:p>
          <a:endParaRPr lang="nb-NO"/>
        </a:p>
      </dgm:t>
    </dgm:pt>
    <dgm:pt modelId="{3285A3FD-7C72-4A50-A728-D97C95E7AE48}" type="pres">
      <dgm:prSet presAssocID="{0C369F1A-9946-4F47-9924-E0D2F8FCB5F7}" presName="node" presStyleLbl="revTx" presStyleIdx="8" presStyleCnt="12">
        <dgm:presLayoutVars>
          <dgm:bulletEnabled val="1"/>
        </dgm:presLayoutVars>
      </dgm:prSet>
      <dgm:spPr/>
      <dgm:t>
        <a:bodyPr/>
        <a:lstStyle/>
        <a:p>
          <a:endParaRPr lang="nb-NO"/>
        </a:p>
      </dgm:t>
    </dgm:pt>
    <dgm:pt modelId="{9F192E0C-9252-464A-BFE8-4B73DFC1C4F3}" type="pres">
      <dgm:prSet presAssocID="{CC4F8A4A-0352-4A16-92C1-A6C195867D7C}" presName="sibTrans" presStyleLbl="node1" presStyleIdx="8" presStyleCnt="12"/>
      <dgm:spPr/>
      <dgm:t>
        <a:bodyPr/>
        <a:lstStyle/>
        <a:p>
          <a:endParaRPr lang="nb-NO"/>
        </a:p>
      </dgm:t>
    </dgm:pt>
    <dgm:pt modelId="{1DCFAA46-CDA4-4D8C-9069-03A3266B84ED}" type="pres">
      <dgm:prSet presAssocID="{87288E05-C5F7-475B-9849-D1E97029339F}" presName="dummy" presStyleCnt="0"/>
      <dgm:spPr/>
      <dgm:t>
        <a:bodyPr/>
        <a:lstStyle/>
        <a:p>
          <a:endParaRPr lang="nb-NO"/>
        </a:p>
      </dgm:t>
    </dgm:pt>
    <dgm:pt modelId="{3E87A1F4-DBD3-4443-B32B-7DC7476C8743}" type="pres">
      <dgm:prSet presAssocID="{87288E05-C5F7-475B-9849-D1E97029339F}" presName="node" presStyleLbl="revTx" presStyleIdx="9" presStyleCnt="12">
        <dgm:presLayoutVars>
          <dgm:bulletEnabled val="1"/>
        </dgm:presLayoutVars>
      </dgm:prSet>
      <dgm:spPr/>
      <dgm:t>
        <a:bodyPr/>
        <a:lstStyle/>
        <a:p>
          <a:endParaRPr lang="nb-NO"/>
        </a:p>
      </dgm:t>
    </dgm:pt>
    <dgm:pt modelId="{784B5B55-67C3-41A7-ACAE-588C3F4E3655}" type="pres">
      <dgm:prSet presAssocID="{E73DE4D0-539B-4E12-BFB0-320B70E89849}" presName="sibTrans" presStyleLbl="node1" presStyleIdx="9" presStyleCnt="12"/>
      <dgm:spPr/>
      <dgm:t>
        <a:bodyPr/>
        <a:lstStyle/>
        <a:p>
          <a:endParaRPr lang="nb-NO"/>
        </a:p>
      </dgm:t>
    </dgm:pt>
    <dgm:pt modelId="{46FC5208-B81D-41F2-AB3A-0EE2D1699FE6}" type="pres">
      <dgm:prSet presAssocID="{EE2F4E97-AF8D-4E7C-825E-F8D67CF41ABE}" presName="dummy" presStyleCnt="0"/>
      <dgm:spPr/>
      <dgm:t>
        <a:bodyPr/>
        <a:lstStyle/>
        <a:p>
          <a:endParaRPr lang="nb-NO"/>
        </a:p>
      </dgm:t>
    </dgm:pt>
    <dgm:pt modelId="{F4446782-612D-495C-B9F9-DCC5C6D4FEA1}" type="pres">
      <dgm:prSet presAssocID="{EE2F4E97-AF8D-4E7C-825E-F8D67CF41ABE}" presName="node" presStyleLbl="revTx" presStyleIdx="10" presStyleCnt="12">
        <dgm:presLayoutVars>
          <dgm:bulletEnabled val="1"/>
        </dgm:presLayoutVars>
      </dgm:prSet>
      <dgm:spPr/>
      <dgm:t>
        <a:bodyPr/>
        <a:lstStyle/>
        <a:p>
          <a:endParaRPr lang="nb-NO"/>
        </a:p>
      </dgm:t>
    </dgm:pt>
    <dgm:pt modelId="{9354C336-61F5-44FC-9759-81084FF80D1D}" type="pres">
      <dgm:prSet presAssocID="{1DC530B0-0B4A-4125-9EE0-2C516F20E382}" presName="sibTrans" presStyleLbl="node1" presStyleIdx="10" presStyleCnt="12"/>
      <dgm:spPr/>
      <dgm:t>
        <a:bodyPr/>
        <a:lstStyle/>
        <a:p>
          <a:endParaRPr lang="nb-NO"/>
        </a:p>
      </dgm:t>
    </dgm:pt>
    <dgm:pt modelId="{386F3332-6C46-4C63-91E7-E2337F123F2D}" type="pres">
      <dgm:prSet presAssocID="{B65E011D-7809-417B-815D-8922BF301D32}" presName="dummy" presStyleCnt="0"/>
      <dgm:spPr/>
      <dgm:t>
        <a:bodyPr/>
        <a:lstStyle/>
        <a:p>
          <a:endParaRPr lang="nb-NO"/>
        </a:p>
      </dgm:t>
    </dgm:pt>
    <dgm:pt modelId="{7F532921-8940-45CF-8A88-2352EB2C5112}" type="pres">
      <dgm:prSet presAssocID="{B65E011D-7809-417B-815D-8922BF301D32}" presName="node" presStyleLbl="revTx" presStyleIdx="11" presStyleCnt="12">
        <dgm:presLayoutVars>
          <dgm:bulletEnabled val="1"/>
        </dgm:presLayoutVars>
      </dgm:prSet>
      <dgm:spPr/>
      <dgm:t>
        <a:bodyPr/>
        <a:lstStyle/>
        <a:p>
          <a:endParaRPr lang="nb-NO"/>
        </a:p>
      </dgm:t>
    </dgm:pt>
    <dgm:pt modelId="{6C8C1806-F5CB-4909-8CF5-73691140E036}" type="pres">
      <dgm:prSet presAssocID="{E0A405EF-1EA0-47FE-A015-AA4EB0379A76}" presName="sibTrans" presStyleLbl="node1" presStyleIdx="11" presStyleCnt="12"/>
      <dgm:spPr/>
      <dgm:t>
        <a:bodyPr/>
        <a:lstStyle/>
        <a:p>
          <a:endParaRPr lang="nb-NO"/>
        </a:p>
      </dgm:t>
    </dgm:pt>
  </dgm:ptLst>
  <dgm:cxnLst>
    <dgm:cxn modelId="{782C4F88-AD9F-44CE-99EE-1BE255B70CA8}" srcId="{80412DDA-483C-4486-A463-D33EED70D936}" destId="{B65E011D-7809-417B-815D-8922BF301D32}" srcOrd="11" destOrd="0" parTransId="{7B6983F2-CBFA-4259-8DB3-A36EFC346647}" sibTransId="{E0A405EF-1EA0-47FE-A015-AA4EB0379A76}"/>
    <dgm:cxn modelId="{47BE27F3-D668-4FD5-809C-A6D14C8CE86B}" type="presOf" srcId="{87288E05-C5F7-475B-9849-D1E97029339F}" destId="{3E87A1F4-DBD3-4443-B32B-7DC7476C8743}" srcOrd="0" destOrd="0" presId="urn:microsoft.com/office/officeart/2005/8/layout/cycle1"/>
    <dgm:cxn modelId="{AC096744-AB9E-4438-9049-35AD7B046B09}" type="presOf" srcId="{E0A405EF-1EA0-47FE-A015-AA4EB0379A76}" destId="{6C8C1806-F5CB-4909-8CF5-73691140E036}" srcOrd="0" destOrd="0" presId="urn:microsoft.com/office/officeart/2005/8/layout/cycle1"/>
    <dgm:cxn modelId="{CE2E3D12-8C21-418B-8BC2-4757CD5FBBF8}" type="presOf" srcId="{0C369F1A-9946-4F47-9924-E0D2F8FCB5F7}" destId="{3285A3FD-7C72-4A50-A728-D97C95E7AE48}" srcOrd="0" destOrd="0" presId="urn:microsoft.com/office/officeart/2005/8/layout/cycle1"/>
    <dgm:cxn modelId="{1BA0FA80-BC1D-4694-9886-5C06CE57050F}" srcId="{80412DDA-483C-4486-A463-D33EED70D936}" destId="{06CEC10B-7A50-4EB0-8353-2FDEF679532B}" srcOrd="5" destOrd="0" parTransId="{F2263B78-F46C-465E-81E1-9896450B378D}" sibTransId="{C9709045-A714-4D86-9010-17F0D206F3FD}"/>
    <dgm:cxn modelId="{9C0C0948-4892-40C7-9247-B7AECC5C165A}" type="presOf" srcId="{CC4F8A4A-0352-4A16-92C1-A6C195867D7C}" destId="{9F192E0C-9252-464A-BFE8-4B73DFC1C4F3}" srcOrd="0" destOrd="0" presId="urn:microsoft.com/office/officeart/2005/8/layout/cycle1"/>
    <dgm:cxn modelId="{7292843C-CE28-4B99-B5CD-58B53A24EF62}" srcId="{80412DDA-483C-4486-A463-D33EED70D936}" destId="{EE2F4E97-AF8D-4E7C-825E-F8D67CF41ABE}" srcOrd="10" destOrd="0" parTransId="{AA626BC3-4905-46D6-99F8-90227F267F3D}" sibTransId="{1DC530B0-0B4A-4125-9EE0-2C516F20E382}"/>
    <dgm:cxn modelId="{E3A61DC5-02B9-4BB6-93F3-341C39BA2ADC}" srcId="{80412DDA-483C-4486-A463-D33EED70D936}" destId="{0C369F1A-9946-4F47-9924-E0D2F8FCB5F7}" srcOrd="8" destOrd="0" parTransId="{20AE756F-9EE6-4B93-A2E0-CC04645865B8}" sibTransId="{CC4F8A4A-0352-4A16-92C1-A6C195867D7C}"/>
    <dgm:cxn modelId="{5F643A5D-228E-4114-A1F2-DFCF16F68ED5}" type="presOf" srcId="{8573548B-A941-4E09-928A-0524D3DDB994}" destId="{C06E6F52-5E19-45E6-9B85-3358EE6E49FD}" srcOrd="0" destOrd="0" presId="urn:microsoft.com/office/officeart/2005/8/layout/cycle1"/>
    <dgm:cxn modelId="{FF6729F7-191A-44CE-B6FF-C87DAC4C8D21}" type="presOf" srcId="{EE2F4E97-AF8D-4E7C-825E-F8D67CF41ABE}" destId="{F4446782-612D-495C-B9F9-DCC5C6D4FEA1}" srcOrd="0" destOrd="0" presId="urn:microsoft.com/office/officeart/2005/8/layout/cycle1"/>
    <dgm:cxn modelId="{94282174-911B-4F00-AD72-8DE41B3FB9B8}" srcId="{80412DDA-483C-4486-A463-D33EED70D936}" destId="{9C0884B9-D146-44AB-A6AD-A50C9AAE857B}" srcOrd="7" destOrd="0" parTransId="{FB897581-A6A2-4A93-9478-149A76437E8B}" sibTransId="{61D21A97-C7FB-4610-877A-945EF7A372A1}"/>
    <dgm:cxn modelId="{CEF336FB-490F-40E2-BC16-1967F7EEFE0C}" type="presOf" srcId="{668C2379-10D7-4773-938F-5E2B5B0B929D}" destId="{7E78B716-9551-4C51-B105-E75EED3BBD28}" srcOrd="0" destOrd="0" presId="urn:microsoft.com/office/officeart/2005/8/layout/cycle1"/>
    <dgm:cxn modelId="{72720577-29EB-44B1-9D27-298C798D5E85}" srcId="{80412DDA-483C-4486-A463-D33EED70D936}" destId="{8B3555F5-D238-410F-8FC5-23004936CB71}" srcOrd="0" destOrd="0" parTransId="{02949B06-356C-45DA-BAD4-FD3B6FE6748D}" sibTransId="{62747787-6679-4C0E-AB56-5A9BE5D144CD}"/>
    <dgm:cxn modelId="{A12DF4A2-4108-41BA-9AD8-D442A0E8185B}" type="presOf" srcId="{C9709045-A714-4D86-9010-17F0D206F3FD}" destId="{CD93A79E-58C6-4775-A9A0-D87975396E8B}" srcOrd="0" destOrd="0" presId="urn:microsoft.com/office/officeart/2005/8/layout/cycle1"/>
    <dgm:cxn modelId="{900EACC6-B492-4419-AA0D-811032F18B5D}" type="presOf" srcId="{D8D0F3CB-38EB-4A03-9F88-A08E4A9D3AD3}" destId="{53FC2C93-21DD-45D5-9885-83ACBA337387}" srcOrd="0" destOrd="0" presId="urn:microsoft.com/office/officeart/2005/8/layout/cycle1"/>
    <dgm:cxn modelId="{9B206FA6-2347-4287-B075-E6889D149DF6}" type="presOf" srcId="{BF775F10-11FA-498E-95A8-96608B522131}" destId="{5ABB1F2D-6FE8-4039-A8A8-A58552E355E6}" srcOrd="0" destOrd="0" presId="urn:microsoft.com/office/officeart/2005/8/layout/cycle1"/>
    <dgm:cxn modelId="{EEF223ED-3781-4F09-8895-F93DEF561D07}" type="presOf" srcId="{06CEC10B-7A50-4EB0-8353-2FDEF679532B}" destId="{74E487E0-9728-43EF-AD00-D94A354D20D8}" srcOrd="0" destOrd="0" presId="urn:microsoft.com/office/officeart/2005/8/layout/cycle1"/>
    <dgm:cxn modelId="{3A4EA20C-3CAE-45DB-8877-75E93F28FCBF}" type="presOf" srcId="{8B3555F5-D238-410F-8FC5-23004936CB71}" destId="{8E5D4BF3-1FFE-4444-9747-F31950F64DAF}" srcOrd="0" destOrd="0" presId="urn:microsoft.com/office/officeart/2005/8/layout/cycle1"/>
    <dgm:cxn modelId="{1B3874AF-3548-4F69-B08C-80FE419CEF36}" type="presOf" srcId="{62747787-6679-4C0E-AB56-5A9BE5D144CD}" destId="{38700DD8-1407-416F-BBE4-0109ADABD735}" srcOrd="0" destOrd="0" presId="urn:microsoft.com/office/officeart/2005/8/layout/cycle1"/>
    <dgm:cxn modelId="{B8A61B3F-84AF-4E59-9450-CBC31B398C45}" type="presOf" srcId="{E73DE4D0-539B-4E12-BFB0-320B70E89849}" destId="{784B5B55-67C3-41A7-ACAE-588C3F4E3655}" srcOrd="0" destOrd="0" presId="urn:microsoft.com/office/officeart/2005/8/layout/cycle1"/>
    <dgm:cxn modelId="{2CE43EF7-4191-49FD-9E90-91FCA5E04D64}" srcId="{80412DDA-483C-4486-A463-D33EED70D936}" destId="{924A6365-17F3-4FD9-929A-E48436A4FF40}" srcOrd="3" destOrd="0" parTransId="{88D2922E-5ED0-4CF2-AEF6-7BA402DD635C}" sibTransId="{9D7881B0-1E3A-4375-875A-FD782C3B11B3}"/>
    <dgm:cxn modelId="{B76A6FF1-CC5D-42D5-8ED4-8153D60DFB13}" type="presOf" srcId="{1BBC3994-5A13-4AF9-A5AD-6E6A246EC5F2}" destId="{36A2869B-06CE-48B7-9D30-29C5F81BCB6B}" srcOrd="0" destOrd="0" presId="urn:microsoft.com/office/officeart/2005/8/layout/cycle1"/>
    <dgm:cxn modelId="{79E03BC3-642C-46E0-960E-FB3F837D3148}" srcId="{80412DDA-483C-4486-A463-D33EED70D936}" destId="{668C2379-10D7-4773-938F-5E2B5B0B929D}" srcOrd="6" destOrd="0" parTransId="{0B9BD3B2-4B20-4AA4-91F3-B522F4211566}" sibTransId="{BF775F10-11FA-498E-95A8-96608B522131}"/>
    <dgm:cxn modelId="{F77A0B32-240A-432E-BF81-B91224B85C03}" srcId="{80412DDA-483C-4486-A463-D33EED70D936}" destId="{87288E05-C5F7-475B-9849-D1E97029339F}" srcOrd="9" destOrd="0" parTransId="{4F19F68F-12F9-408D-9FF8-414E3C3ACDE2}" sibTransId="{E73DE4D0-539B-4E12-BFB0-320B70E89849}"/>
    <dgm:cxn modelId="{BA2E4692-6E57-4E83-939F-152971B56A55}" type="presOf" srcId="{111E1431-A530-4834-8A7D-889218D79A02}" destId="{DC08E32B-7FE7-4865-8B0D-5AAD6622B467}" srcOrd="0" destOrd="0" presId="urn:microsoft.com/office/officeart/2005/8/layout/cycle1"/>
    <dgm:cxn modelId="{53E668D1-CB4F-4712-BD05-65FDF5913360}" type="presOf" srcId="{1DC530B0-0B4A-4125-9EE0-2C516F20E382}" destId="{9354C336-61F5-44FC-9759-81084FF80D1D}" srcOrd="0" destOrd="0" presId="urn:microsoft.com/office/officeart/2005/8/layout/cycle1"/>
    <dgm:cxn modelId="{F692DB47-E0DF-4DEE-AAD8-65C3196B4B69}" srcId="{80412DDA-483C-4486-A463-D33EED70D936}" destId="{1BBC3994-5A13-4AF9-A5AD-6E6A246EC5F2}" srcOrd="1" destOrd="0" parTransId="{3DA06E70-29B6-4D48-805E-A56992BF776E}" sibTransId="{8573548B-A941-4E09-928A-0524D3DDB994}"/>
    <dgm:cxn modelId="{DB265ACC-FD76-4CF8-97CE-F3A447891AB7}" type="presOf" srcId="{E8FDB7F1-4FCE-4634-9CF1-91787A55B1E1}" destId="{0199BEB5-FFE4-40FC-B161-65EAE9756062}" srcOrd="0" destOrd="0" presId="urn:microsoft.com/office/officeart/2005/8/layout/cycle1"/>
    <dgm:cxn modelId="{20DB4DD1-8999-4807-A10A-B1E270808C90}" type="presOf" srcId="{61D21A97-C7FB-4610-877A-945EF7A372A1}" destId="{B8573D78-F193-40D8-B4D6-C8A018E4AB8C}" srcOrd="0" destOrd="0" presId="urn:microsoft.com/office/officeart/2005/8/layout/cycle1"/>
    <dgm:cxn modelId="{1AC1AA3C-DEDC-49C0-8DA5-ED9538A9F203}" type="presOf" srcId="{B65E011D-7809-417B-815D-8922BF301D32}" destId="{7F532921-8940-45CF-8A88-2352EB2C5112}" srcOrd="0" destOrd="0" presId="urn:microsoft.com/office/officeart/2005/8/layout/cycle1"/>
    <dgm:cxn modelId="{2D86C9F9-F79F-42C3-AA94-46A31C3437FA}" type="presOf" srcId="{9D7881B0-1E3A-4375-875A-FD782C3B11B3}" destId="{83E4EF11-60C6-487C-B543-80D6904A41D5}" srcOrd="0" destOrd="0" presId="urn:microsoft.com/office/officeart/2005/8/layout/cycle1"/>
    <dgm:cxn modelId="{6C687715-C694-4FE3-97C8-B92913741114}" srcId="{80412DDA-483C-4486-A463-D33EED70D936}" destId="{25DDEFA2-2AC7-4555-8B48-F83F1741095E}" srcOrd="2" destOrd="0" parTransId="{A0BE4DA0-C193-4A9A-B41E-9BEEFFEF9A88}" sibTransId="{E8FDB7F1-4FCE-4634-9CF1-91787A55B1E1}"/>
    <dgm:cxn modelId="{240860A8-664C-427E-86FC-06B42E63D871}" type="presOf" srcId="{25DDEFA2-2AC7-4555-8B48-F83F1741095E}" destId="{0ABD2D1F-1E33-45E4-B059-19E0835E598B}" srcOrd="0" destOrd="0" presId="urn:microsoft.com/office/officeart/2005/8/layout/cycle1"/>
    <dgm:cxn modelId="{F1E60A10-D8ED-4BBF-AD08-AA92CD9EC196}" type="presOf" srcId="{924A6365-17F3-4FD9-929A-E48436A4FF40}" destId="{7FE6F4B9-6A27-4913-9987-C38D4E3FF88A}" srcOrd="0" destOrd="0" presId="urn:microsoft.com/office/officeart/2005/8/layout/cycle1"/>
    <dgm:cxn modelId="{E168C7C0-403D-4F85-9BBE-5C473451873B}" type="presOf" srcId="{9C0884B9-D146-44AB-A6AD-A50C9AAE857B}" destId="{98DAB231-0354-47FB-B838-9037F88BD4C6}" srcOrd="0" destOrd="0" presId="urn:microsoft.com/office/officeart/2005/8/layout/cycle1"/>
    <dgm:cxn modelId="{7B14D572-FCCF-481F-AFAA-36098B900630}" srcId="{80412DDA-483C-4486-A463-D33EED70D936}" destId="{111E1431-A530-4834-8A7D-889218D79A02}" srcOrd="4" destOrd="0" parTransId="{993A96A3-0926-4E19-8308-F25C87578056}" sibTransId="{D8D0F3CB-38EB-4A03-9F88-A08E4A9D3AD3}"/>
    <dgm:cxn modelId="{B1F9E233-FC35-4CB2-98BB-949FC712F6A9}" type="presOf" srcId="{80412DDA-483C-4486-A463-D33EED70D936}" destId="{23607956-102B-4BD0-A169-934FD3371BC9}" srcOrd="0" destOrd="0" presId="urn:microsoft.com/office/officeart/2005/8/layout/cycle1"/>
    <dgm:cxn modelId="{FFC58994-6E27-4320-B10C-A5B4447CD4EA}" type="presParOf" srcId="{23607956-102B-4BD0-A169-934FD3371BC9}" destId="{2F3D434C-4EA5-4DA7-909C-A27DC61B21E1}" srcOrd="0" destOrd="0" presId="urn:microsoft.com/office/officeart/2005/8/layout/cycle1"/>
    <dgm:cxn modelId="{CB54F45C-E269-43B5-B226-52B8FB1F748C}" type="presParOf" srcId="{23607956-102B-4BD0-A169-934FD3371BC9}" destId="{8E5D4BF3-1FFE-4444-9747-F31950F64DAF}" srcOrd="1" destOrd="0" presId="urn:microsoft.com/office/officeart/2005/8/layout/cycle1"/>
    <dgm:cxn modelId="{0E9C5210-FBFC-4218-AFD6-428ADB7FE6AC}" type="presParOf" srcId="{23607956-102B-4BD0-A169-934FD3371BC9}" destId="{38700DD8-1407-416F-BBE4-0109ADABD735}" srcOrd="2" destOrd="0" presId="urn:microsoft.com/office/officeart/2005/8/layout/cycle1"/>
    <dgm:cxn modelId="{326BA79B-0E8B-44B7-9BBB-7FCC074F086F}" type="presParOf" srcId="{23607956-102B-4BD0-A169-934FD3371BC9}" destId="{9F47F597-ABBA-4487-BF42-789DACF39A82}" srcOrd="3" destOrd="0" presId="urn:microsoft.com/office/officeart/2005/8/layout/cycle1"/>
    <dgm:cxn modelId="{AAE2354B-17C1-4DEC-9A21-900D7896FC54}" type="presParOf" srcId="{23607956-102B-4BD0-A169-934FD3371BC9}" destId="{36A2869B-06CE-48B7-9D30-29C5F81BCB6B}" srcOrd="4" destOrd="0" presId="urn:microsoft.com/office/officeart/2005/8/layout/cycle1"/>
    <dgm:cxn modelId="{35192641-68B0-4D7D-A664-3613EDCEF1C4}" type="presParOf" srcId="{23607956-102B-4BD0-A169-934FD3371BC9}" destId="{C06E6F52-5E19-45E6-9B85-3358EE6E49FD}" srcOrd="5" destOrd="0" presId="urn:microsoft.com/office/officeart/2005/8/layout/cycle1"/>
    <dgm:cxn modelId="{686B0712-46F0-4ED3-A7F6-5BEEA685AE73}" type="presParOf" srcId="{23607956-102B-4BD0-A169-934FD3371BC9}" destId="{D12005D1-AB95-4F3A-AB73-FAB31EEC895B}" srcOrd="6" destOrd="0" presId="urn:microsoft.com/office/officeart/2005/8/layout/cycle1"/>
    <dgm:cxn modelId="{BF3922C9-33ED-4DE7-B169-028F588B4184}" type="presParOf" srcId="{23607956-102B-4BD0-A169-934FD3371BC9}" destId="{0ABD2D1F-1E33-45E4-B059-19E0835E598B}" srcOrd="7" destOrd="0" presId="urn:microsoft.com/office/officeart/2005/8/layout/cycle1"/>
    <dgm:cxn modelId="{EFAA5DD0-3899-4BC1-BECD-98CB4E8FFAE9}" type="presParOf" srcId="{23607956-102B-4BD0-A169-934FD3371BC9}" destId="{0199BEB5-FFE4-40FC-B161-65EAE9756062}" srcOrd="8" destOrd="0" presId="urn:microsoft.com/office/officeart/2005/8/layout/cycle1"/>
    <dgm:cxn modelId="{B392512B-4DDF-4C79-A783-124595DB9D1E}" type="presParOf" srcId="{23607956-102B-4BD0-A169-934FD3371BC9}" destId="{25C0F5F0-78DE-4022-99FB-55E54FF3F0FD}" srcOrd="9" destOrd="0" presId="urn:microsoft.com/office/officeart/2005/8/layout/cycle1"/>
    <dgm:cxn modelId="{12DD65B9-C419-4B88-9166-5DC0B6D7363D}" type="presParOf" srcId="{23607956-102B-4BD0-A169-934FD3371BC9}" destId="{7FE6F4B9-6A27-4913-9987-C38D4E3FF88A}" srcOrd="10" destOrd="0" presId="urn:microsoft.com/office/officeart/2005/8/layout/cycle1"/>
    <dgm:cxn modelId="{D672F2C1-68ED-4A01-97CC-AAA13C2F9A0B}" type="presParOf" srcId="{23607956-102B-4BD0-A169-934FD3371BC9}" destId="{83E4EF11-60C6-487C-B543-80D6904A41D5}" srcOrd="11" destOrd="0" presId="urn:microsoft.com/office/officeart/2005/8/layout/cycle1"/>
    <dgm:cxn modelId="{9B1CA6B3-4FE5-418B-AF23-5FE1A49CF62F}" type="presParOf" srcId="{23607956-102B-4BD0-A169-934FD3371BC9}" destId="{F6841498-845D-41B6-B436-EB6560A30015}" srcOrd="12" destOrd="0" presId="urn:microsoft.com/office/officeart/2005/8/layout/cycle1"/>
    <dgm:cxn modelId="{52D031A5-9575-4CEE-9C63-DA9871575B0B}" type="presParOf" srcId="{23607956-102B-4BD0-A169-934FD3371BC9}" destId="{DC08E32B-7FE7-4865-8B0D-5AAD6622B467}" srcOrd="13" destOrd="0" presId="urn:microsoft.com/office/officeart/2005/8/layout/cycle1"/>
    <dgm:cxn modelId="{FCE27281-9FFD-40DB-AF7B-D61AF33951AD}" type="presParOf" srcId="{23607956-102B-4BD0-A169-934FD3371BC9}" destId="{53FC2C93-21DD-45D5-9885-83ACBA337387}" srcOrd="14" destOrd="0" presId="urn:microsoft.com/office/officeart/2005/8/layout/cycle1"/>
    <dgm:cxn modelId="{06B9D9AB-6FAA-4B01-887E-BE3EFAB404C5}" type="presParOf" srcId="{23607956-102B-4BD0-A169-934FD3371BC9}" destId="{7AA1A9A6-BBDC-4107-BD43-C094E862583A}" srcOrd="15" destOrd="0" presId="urn:microsoft.com/office/officeart/2005/8/layout/cycle1"/>
    <dgm:cxn modelId="{9F58B97C-CC07-4BF4-8BC6-BBE89B538D52}" type="presParOf" srcId="{23607956-102B-4BD0-A169-934FD3371BC9}" destId="{74E487E0-9728-43EF-AD00-D94A354D20D8}" srcOrd="16" destOrd="0" presId="urn:microsoft.com/office/officeart/2005/8/layout/cycle1"/>
    <dgm:cxn modelId="{36AFA636-C49F-4EF3-AC21-7D95CFE6D9EF}" type="presParOf" srcId="{23607956-102B-4BD0-A169-934FD3371BC9}" destId="{CD93A79E-58C6-4775-A9A0-D87975396E8B}" srcOrd="17" destOrd="0" presId="urn:microsoft.com/office/officeart/2005/8/layout/cycle1"/>
    <dgm:cxn modelId="{40108C4B-06A0-41CA-BF9D-89F10C2029A1}" type="presParOf" srcId="{23607956-102B-4BD0-A169-934FD3371BC9}" destId="{62506F70-67EA-4520-9A0D-65E49741F229}" srcOrd="18" destOrd="0" presId="urn:microsoft.com/office/officeart/2005/8/layout/cycle1"/>
    <dgm:cxn modelId="{34FD8F0C-4773-4904-B4BE-7ACA423ECFD3}" type="presParOf" srcId="{23607956-102B-4BD0-A169-934FD3371BC9}" destId="{7E78B716-9551-4C51-B105-E75EED3BBD28}" srcOrd="19" destOrd="0" presId="urn:microsoft.com/office/officeart/2005/8/layout/cycle1"/>
    <dgm:cxn modelId="{25CF880B-8CA5-40E8-AC5B-EEF1D02F77C7}" type="presParOf" srcId="{23607956-102B-4BD0-A169-934FD3371BC9}" destId="{5ABB1F2D-6FE8-4039-A8A8-A58552E355E6}" srcOrd="20" destOrd="0" presId="urn:microsoft.com/office/officeart/2005/8/layout/cycle1"/>
    <dgm:cxn modelId="{A2943756-433D-40FA-9441-B63D9AA52042}" type="presParOf" srcId="{23607956-102B-4BD0-A169-934FD3371BC9}" destId="{E6F5EEA9-900A-413D-AD03-81E46CF4B645}" srcOrd="21" destOrd="0" presId="urn:microsoft.com/office/officeart/2005/8/layout/cycle1"/>
    <dgm:cxn modelId="{690AFD8D-180F-4FB9-A7F0-163D4A539F94}" type="presParOf" srcId="{23607956-102B-4BD0-A169-934FD3371BC9}" destId="{98DAB231-0354-47FB-B838-9037F88BD4C6}" srcOrd="22" destOrd="0" presId="urn:microsoft.com/office/officeart/2005/8/layout/cycle1"/>
    <dgm:cxn modelId="{EE707B5E-D6FE-4815-BEB1-ECB315788E0E}" type="presParOf" srcId="{23607956-102B-4BD0-A169-934FD3371BC9}" destId="{B8573D78-F193-40D8-B4D6-C8A018E4AB8C}" srcOrd="23" destOrd="0" presId="urn:microsoft.com/office/officeart/2005/8/layout/cycle1"/>
    <dgm:cxn modelId="{DAA041D8-0DA5-422F-A0A3-80FCF8E9E44D}" type="presParOf" srcId="{23607956-102B-4BD0-A169-934FD3371BC9}" destId="{D8DD75D2-0972-45BB-9D94-0C5FA21ECA53}" srcOrd="24" destOrd="0" presId="urn:microsoft.com/office/officeart/2005/8/layout/cycle1"/>
    <dgm:cxn modelId="{3465E82F-76A8-4E35-B50C-ABA6E0E03698}" type="presParOf" srcId="{23607956-102B-4BD0-A169-934FD3371BC9}" destId="{3285A3FD-7C72-4A50-A728-D97C95E7AE48}" srcOrd="25" destOrd="0" presId="urn:microsoft.com/office/officeart/2005/8/layout/cycle1"/>
    <dgm:cxn modelId="{444C0083-4B63-4D66-8E7C-61CDA5A7158E}" type="presParOf" srcId="{23607956-102B-4BD0-A169-934FD3371BC9}" destId="{9F192E0C-9252-464A-BFE8-4B73DFC1C4F3}" srcOrd="26" destOrd="0" presId="urn:microsoft.com/office/officeart/2005/8/layout/cycle1"/>
    <dgm:cxn modelId="{00986C9C-34EF-41CD-B424-EB336F9259C6}" type="presParOf" srcId="{23607956-102B-4BD0-A169-934FD3371BC9}" destId="{1DCFAA46-CDA4-4D8C-9069-03A3266B84ED}" srcOrd="27" destOrd="0" presId="urn:microsoft.com/office/officeart/2005/8/layout/cycle1"/>
    <dgm:cxn modelId="{BA34B462-4E95-4100-8EF4-246F8F9B8168}" type="presParOf" srcId="{23607956-102B-4BD0-A169-934FD3371BC9}" destId="{3E87A1F4-DBD3-4443-B32B-7DC7476C8743}" srcOrd="28" destOrd="0" presId="urn:microsoft.com/office/officeart/2005/8/layout/cycle1"/>
    <dgm:cxn modelId="{7CBF45F5-0AAC-4429-A974-92C723DF2663}" type="presParOf" srcId="{23607956-102B-4BD0-A169-934FD3371BC9}" destId="{784B5B55-67C3-41A7-ACAE-588C3F4E3655}" srcOrd="29" destOrd="0" presId="urn:microsoft.com/office/officeart/2005/8/layout/cycle1"/>
    <dgm:cxn modelId="{88B117B1-9491-4C97-93CF-E2EBBB979B81}" type="presParOf" srcId="{23607956-102B-4BD0-A169-934FD3371BC9}" destId="{46FC5208-B81D-41F2-AB3A-0EE2D1699FE6}" srcOrd="30" destOrd="0" presId="urn:microsoft.com/office/officeart/2005/8/layout/cycle1"/>
    <dgm:cxn modelId="{038ADBB6-FB74-48E4-97D8-E43088BA3955}" type="presParOf" srcId="{23607956-102B-4BD0-A169-934FD3371BC9}" destId="{F4446782-612D-495C-B9F9-DCC5C6D4FEA1}" srcOrd="31" destOrd="0" presId="urn:microsoft.com/office/officeart/2005/8/layout/cycle1"/>
    <dgm:cxn modelId="{6FBA8217-5837-4A0A-A523-DD922F76B757}" type="presParOf" srcId="{23607956-102B-4BD0-A169-934FD3371BC9}" destId="{9354C336-61F5-44FC-9759-81084FF80D1D}" srcOrd="32" destOrd="0" presId="urn:microsoft.com/office/officeart/2005/8/layout/cycle1"/>
    <dgm:cxn modelId="{8C1AD37B-C731-4F34-A02A-5409F92D4BB5}" type="presParOf" srcId="{23607956-102B-4BD0-A169-934FD3371BC9}" destId="{386F3332-6C46-4C63-91E7-E2337F123F2D}" srcOrd="33" destOrd="0" presId="urn:microsoft.com/office/officeart/2005/8/layout/cycle1"/>
    <dgm:cxn modelId="{A0124CDD-FEED-4D38-862E-13423CC4FB36}" type="presParOf" srcId="{23607956-102B-4BD0-A169-934FD3371BC9}" destId="{7F532921-8940-45CF-8A88-2352EB2C5112}" srcOrd="34" destOrd="0" presId="urn:microsoft.com/office/officeart/2005/8/layout/cycle1"/>
    <dgm:cxn modelId="{574A9B9A-B302-4935-ACCB-BD427408AFB1}" type="presParOf" srcId="{23607956-102B-4BD0-A169-934FD3371BC9}" destId="{6C8C1806-F5CB-4909-8CF5-73691140E036}"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4BF3-1FFE-4444-9747-F31950F64DAF}">
      <dsp:nvSpPr>
        <dsp:cNvPr id="0" name=""/>
        <dsp:cNvSpPr/>
      </dsp:nvSpPr>
      <dsp:spPr>
        <a:xfrm>
          <a:off x="2560082" y="30"/>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Jan</a:t>
          </a:r>
          <a:endParaRPr lang="nb-NO" sz="1600" kern="1200" dirty="0"/>
        </a:p>
      </dsp:txBody>
      <dsp:txXfrm>
        <a:off x="2560082" y="30"/>
        <a:ext cx="440176" cy="440176"/>
      </dsp:txXfrm>
    </dsp:sp>
    <dsp:sp modelId="{38700DD8-1407-416F-BBE4-0109ADABD735}">
      <dsp:nvSpPr>
        <dsp:cNvPr id="0" name=""/>
        <dsp:cNvSpPr/>
      </dsp:nvSpPr>
      <dsp:spPr>
        <a:xfrm>
          <a:off x="465623" y="66997"/>
          <a:ext cx="3715567" cy="3715567"/>
        </a:xfrm>
        <a:prstGeom prst="circularArrow">
          <a:avLst>
            <a:gd name="adj1" fmla="val 2310"/>
            <a:gd name="adj2" fmla="val 139344"/>
            <a:gd name="adj3" fmla="val 18197812"/>
            <a:gd name="adj4" fmla="val 175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A2869B-06CE-48B7-9D30-29C5F81BCB6B}">
      <dsp:nvSpPr>
        <dsp:cNvPr id="0" name=""/>
        <dsp:cNvSpPr/>
      </dsp:nvSpPr>
      <dsp:spPr>
        <a:xfrm>
          <a:off x="3351218" y="4567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Feb</a:t>
          </a:r>
          <a:endParaRPr lang="nb-NO" sz="1600" kern="1200" dirty="0"/>
        </a:p>
      </dsp:txBody>
      <dsp:txXfrm>
        <a:off x="3351218" y="456792"/>
        <a:ext cx="440176" cy="440176"/>
      </dsp:txXfrm>
    </dsp:sp>
    <dsp:sp modelId="{C06E6F52-5E19-45E6-9B85-3358EE6E49FD}">
      <dsp:nvSpPr>
        <dsp:cNvPr id="0" name=""/>
        <dsp:cNvSpPr/>
      </dsp:nvSpPr>
      <dsp:spPr>
        <a:xfrm>
          <a:off x="465623" y="66997"/>
          <a:ext cx="3715567" cy="3715567"/>
        </a:xfrm>
        <a:prstGeom prst="circularArrow">
          <a:avLst>
            <a:gd name="adj1" fmla="val 2310"/>
            <a:gd name="adj2" fmla="val 139344"/>
            <a:gd name="adj3" fmla="val 20107507"/>
            <a:gd name="adj4" fmla="val 194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BD2D1F-1E33-45E4-B059-19E0835E598B}">
      <dsp:nvSpPr>
        <dsp:cNvPr id="0" name=""/>
        <dsp:cNvSpPr/>
      </dsp:nvSpPr>
      <dsp:spPr>
        <a:xfrm>
          <a:off x="3807981" y="1247929"/>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Mar</a:t>
          </a:r>
          <a:endParaRPr lang="nb-NO" sz="1600" kern="1200" dirty="0"/>
        </a:p>
      </dsp:txBody>
      <dsp:txXfrm>
        <a:off x="3807981" y="1247929"/>
        <a:ext cx="440176" cy="440176"/>
      </dsp:txXfrm>
    </dsp:sp>
    <dsp:sp modelId="{0199BEB5-FFE4-40FC-B161-65EAE9756062}">
      <dsp:nvSpPr>
        <dsp:cNvPr id="0" name=""/>
        <dsp:cNvSpPr/>
      </dsp:nvSpPr>
      <dsp:spPr>
        <a:xfrm>
          <a:off x="465623" y="66997"/>
          <a:ext cx="3715567" cy="3715567"/>
        </a:xfrm>
        <a:prstGeom prst="circularArrow">
          <a:avLst>
            <a:gd name="adj1" fmla="val 2310"/>
            <a:gd name="adj2" fmla="val 139344"/>
            <a:gd name="adj3" fmla="val 323081"/>
            <a:gd name="adj4" fmla="val 211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E6F4B9-6A27-4913-9987-C38D4E3FF88A}">
      <dsp:nvSpPr>
        <dsp:cNvPr id="0" name=""/>
        <dsp:cNvSpPr/>
      </dsp:nvSpPr>
      <dsp:spPr>
        <a:xfrm>
          <a:off x="3807981" y="21614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Apr</a:t>
          </a:r>
          <a:endParaRPr lang="nb-NO" sz="1600" kern="1200" dirty="0"/>
        </a:p>
      </dsp:txBody>
      <dsp:txXfrm>
        <a:off x="3807981" y="2161455"/>
        <a:ext cx="440176" cy="440176"/>
      </dsp:txXfrm>
    </dsp:sp>
    <dsp:sp modelId="{83E4EF11-60C6-487C-B543-80D6904A41D5}">
      <dsp:nvSpPr>
        <dsp:cNvPr id="0" name=""/>
        <dsp:cNvSpPr/>
      </dsp:nvSpPr>
      <dsp:spPr>
        <a:xfrm>
          <a:off x="465623" y="66997"/>
          <a:ext cx="3715567" cy="3715567"/>
        </a:xfrm>
        <a:prstGeom prst="circularArrow">
          <a:avLst>
            <a:gd name="adj1" fmla="val 2310"/>
            <a:gd name="adj2" fmla="val 139344"/>
            <a:gd name="adj3" fmla="val 1997812"/>
            <a:gd name="adj4" fmla="val 13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08E32B-7FE7-4865-8B0D-5AAD6622B467}">
      <dsp:nvSpPr>
        <dsp:cNvPr id="0" name=""/>
        <dsp:cNvSpPr/>
      </dsp:nvSpPr>
      <dsp:spPr>
        <a:xfrm>
          <a:off x="3351218" y="29525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smtClean="0"/>
            <a:t>May</a:t>
          </a:r>
          <a:endParaRPr lang="nb-NO" sz="1600" kern="1200" dirty="0"/>
        </a:p>
      </dsp:txBody>
      <dsp:txXfrm>
        <a:off x="3351218" y="2952592"/>
        <a:ext cx="440176" cy="440176"/>
      </dsp:txXfrm>
    </dsp:sp>
    <dsp:sp modelId="{53FC2C93-21DD-45D5-9885-83ACBA337387}">
      <dsp:nvSpPr>
        <dsp:cNvPr id="0" name=""/>
        <dsp:cNvSpPr/>
      </dsp:nvSpPr>
      <dsp:spPr>
        <a:xfrm>
          <a:off x="465623" y="66997"/>
          <a:ext cx="3715567" cy="3715567"/>
        </a:xfrm>
        <a:prstGeom prst="circularArrow">
          <a:avLst>
            <a:gd name="adj1" fmla="val 2310"/>
            <a:gd name="adj2" fmla="val 139344"/>
            <a:gd name="adj3" fmla="val 3907507"/>
            <a:gd name="adj4" fmla="val 32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E487E0-9728-43EF-AD00-D94A354D20D8}">
      <dsp:nvSpPr>
        <dsp:cNvPr id="0" name=""/>
        <dsp:cNvSpPr/>
      </dsp:nvSpPr>
      <dsp:spPr>
        <a:xfrm>
          <a:off x="2560082" y="34093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Jun</a:t>
          </a:r>
          <a:endParaRPr lang="nb-NO" sz="1600" kern="1200" dirty="0"/>
        </a:p>
      </dsp:txBody>
      <dsp:txXfrm>
        <a:off x="2560082" y="3409355"/>
        <a:ext cx="440176" cy="440176"/>
      </dsp:txXfrm>
    </dsp:sp>
    <dsp:sp modelId="{CD93A79E-58C6-4775-A9A0-D87975396E8B}">
      <dsp:nvSpPr>
        <dsp:cNvPr id="0" name=""/>
        <dsp:cNvSpPr/>
      </dsp:nvSpPr>
      <dsp:spPr>
        <a:xfrm>
          <a:off x="465623" y="66997"/>
          <a:ext cx="3715567" cy="3715567"/>
        </a:xfrm>
        <a:prstGeom prst="circularArrow">
          <a:avLst>
            <a:gd name="adj1" fmla="val 2310"/>
            <a:gd name="adj2" fmla="val 139344"/>
            <a:gd name="adj3" fmla="val 5723081"/>
            <a:gd name="adj4" fmla="val 49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78B716-9551-4C51-B105-E75EED3BBD28}">
      <dsp:nvSpPr>
        <dsp:cNvPr id="0" name=""/>
        <dsp:cNvSpPr/>
      </dsp:nvSpPr>
      <dsp:spPr>
        <a:xfrm>
          <a:off x="1646556" y="34093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Jul</a:t>
          </a:r>
          <a:endParaRPr lang="nb-NO" sz="1600" kern="1200" dirty="0"/>
        </a:p>
      </dsp:txBody>
      <dsp:txXfrm>
        <a:off x="1646556" y="3409355"/>
        <a:ext cx="440176" cy="440176"/>
      </dsp:txXfrm>
    </dsp:sp>
    <dsp:sp modelId="{5ABB1F2D-6FE8-4039-A8A8-A58552E355E6}">
      <dsp:nvSpPr>
        <dsp:cNvPr id="0" name=""/>
        <dsp:cNvSpPr/>
      </dsp:nvSpPr>
      <dsp:spPr>
        <a:xfrm>
          <a:off x="465623" y="66997"/>
          <a:ext cx="3715567" cy="3715567"/>
        </a:xfrm>
        <a:prstGeom prst="circularArrow">
          <a:avLst>
            <a:gd name="adj1" fmla="val 2310"/>
            <a:gd name="adj2" fmla="val 139344"/>
            <a:gd name="adj3" fmla="val 7397812"/>
            <a:gd name="adj4" fmla="val 67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DAB231-0354-47FB-B838-9037F88BD4C6}">
      <dsp:nvSpPr>
        <dsp:cNvPr id="0" name=""/>
        <dsp:cNvSpPr/>
      </dsp:nvSpPr>
      <dsp:spPr>
        <a:xfrm>
          <a:off x="855419" y="29525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Aug</a:t>
          </a:r>
          <a:endParaRPr lang="nb-NO" sz="1600" kern="1200" dirty="0"/>
        </a:p>
      </dsp:txBody>
      <dsp:txXfrm>
        <a:off x="855419" y="2952592"/>
        <a:ext cx="440176" cy="440176"/>
      </dsp:txXfrm>
    </dsp:sp>
    <dsp:sp modelId="{B8573D78-F193-40D8-B4D6-C8A018E4AB8C}">
      <dsp:nvSpPr>
        <dsp:cNvPr id="0" name=""/>
        <dsp:cNvSpPr/>
      </dsp:nvSpPr>
      <dsp:spPr>
        <a:xfrm>
          <a:off x="465623" y="66997"/>
          <a:ext cx="3715567" cy="3715567"/>
        </a:xfrm>
        <a:prstGeom prst="circularArrow">
          <a:avLst>
            <a:gd name="adj1" fmla="val 2310"/>
            <a:gd name="adj2" fmla="val 139344"/>
            <a:gd name="adj3" fmla="val 9307507"/>
            <a:gd name="adj4" fmla="val 86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285A3FD-7C72-4A50-A728-D97C95E7AE48}">
      <dsp:nvSpPr>
        <dsp:cNvPr id="0" name=""/>
        <dsp:cNvSpPr/>
      </dsp:nvSpPr>
      <dsp:spPr>
        <a:xfrm>
          <a:off x="398656" y="21614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err="1" smtClean="0"/>
            <a:t>Sep</a:t>
          </a:r>
          <a:endParaRPr lang="nb-NO" sz="1600" kern="1200" dirty="0"/>
        </a:p>
      </dsp:txBody>
      <dsp:txXfrm>
        <a:off x="398656" y="2161455"/>
        <a:ext cx="440176" cy="440176"/>
      </dsp:txXfrm>
    </dsp:sp>
    <dsp:sp modelId="{9F192E0C-9252-464A-BFE8-4B73DFC1C4F3}">
      <dsp:nvSpPr>
        <dsp:cNvPr id="0" name=""/>
        <dsp:cNvSpPr/>
      </dsp:nvSpPr>
      <dsp:spPr>
        <a:xfrm>
          <a:off x="465623" y="66997"/>
          <a:ext cx="3715567" cy="3715567"/>
        </a:xfrm>
        <a:prstGeom prst="circularArrow">
          <a:avLst>
            <a:gd name="adj1" fmla="val 2310"/>
            <a:gd name="adj2" fmla="val 139344"/>
            <a:gd name="adj3" fmla="val 11123081"/>
            <a:gd name="adj4" fmla="val 103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87A1F4-DBD3-4443-B32B-7DC7476C8743}">
      <dsp:nvSpPr>
        <dsp:cNvPr id="0" name=""/>
        <dsp:cNvSpPr/>
      </dsp:nvSpPr>
      <dsp:spPr>
        <a:xfrm>
          <a:off x="398656" y="1247929"/>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err="1" smtClean="0"/>
            <a:t>Oct</a:t>
          </a:r>
          <a:endParaRPr lang="nb-NO" sz="1600" kern="1200" dirty="0"/>
        </a:p>
      </dsp:txBody>
      <dsp:txXfrm>
        <a:off x="398656" y="1247929"/>
        <a:ext cx="440176" cy="440176"/>
      </dsp:txXfrm>
    </dsp:sp>
    <dsp:sp modelId="{784B5B55-67C3-41A7-ACAE-588C3F4E3655}">
      <dsp:nvSpPr>
        <dsp:cNvPr id="0" name=""/>
        <dsp:cNvSpPr/>
      </dsp:nvSpPr>
      <dsp:spPr>
        <a:xfrm>
          <a:off x="465623" y="66997"/>
          <a:ext cx="3715567" cy="3715567"/>
        </a:xfrm>
        <a:prstGeom prst="circularArrow">
          <a:avLst>
            <a:gd name="adj1" fmla="val 2310"/>
            <a:gd name="adj2" fmla="val 139344"/>
            <a:gd name="adj3" fmla="val 12797812"/>
            <a:gd name="adj4" fmla="val 121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446782-612D-495C-B9F9-DCC5C6D4FEA1}">
      <dsp:nvSpPr>
        <dsp:cNvPr id="0" name=""/>
        <dsp:cNvSpPr/>
      </dsp:nvSpPr>
      <dsp:spPr>
        <a:xfrm>
          <a:off x="855419" y="4567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Nov</a:t>
          </a:r>
          <a:endParaRPr lang="nb-NO" sz="1600" kern="1200" dirty="0"/>
        </a:p>
      </dsp:txBody>
      <dsp:txXfrm>
        <a:off x="855419" y="456792"/>
        <a:ext cx="440176" cy="440176"/>
      </dsp:txXfrm>
    </dsp:sp>
    <dsp:sp modelId="{9354C336-61F5-44FC-9759-81084FF80D1D}">
      <dsp:nvSpPr>
        <dsp:cNvPr id="0" name=""/>
        <dsp:cNvSpPr/>
      </dsp:nvSpPr>
      <dsp:spPr>
        <a:xfrm>
          <a:off x="465623" y="66997"/>
          <a:ext cx="3715567" cy="3715567"/>
        </a:xfrm>
        <a:prstGeom prst="circularArrow">
          <a:avLst>
            <a:gd name="adj1" fmla="val 2310"/>
            <a:gd name="adj2" fmla="val 139344"/>
            <a:gd name="adj3" fmla="val 14707507"/>
            <a:gd name="adj4" fmla="val 140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532921-8940-45CF-8A88-2352EB2C5112}">
      <dsp:nvSpPr>
        <dsp:cNvPr id="0" name=""/>
        <dsp:cNvSpPr/>
      </dsp:nvSpPr>
      <dsp:spPr>
        <a:xfrm>
          <a:off x="1646556" y="30"/>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Des</a:t>
          </a:r>
          <a:endParaRPr lang="nb-NO" sz="1600" kern="1200" dirty="0"/>
        </a:p>
      </dsp:txBody>
      <dsp:txXfrm>
        <a:off x="1646556" y="30"/>
        <a:ext cx="440176" cy="440176"/>
      </dsp:txXfrm>
    </dsp:sp>
    <dsp:sp modelId="{6C8C1806-F5CB-4909-8CF5-73691140E036}">
      <dsp:nvSpPr>
        <dsp:cNvPr id="0" name=""/>
        <dsp:cNvSpPr/>
      </dsp:nvSpPr>
      <dsp:spPr>
        <a:xfrm>
          <a:off x="465623" y="66997"/>
          <a:ext cx="3715567" cy="3715567"/>
        </a:xfrm>
        <a:prstGeom prst="circularArrow">
          <a:avLst>
            <a:gd name="adj1" fmla="val 2310"/>
            <a:gd name="adj2" fmla="val 139344"/>
            <a:gd name="adj3" fmla="val 16523081"/>
            <a:gd name="adj4" fmla="val 157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0.92373</cdr:x>
      <cdr:y>0.00699</cdr:y>
    </cdr:from>
    <cdr:to>
      <cdr:x>0.94943</cdr:x>
      <cdr:y>0.15775</cdr:y>
    </cdr:to>
    <cdr:sp macro="" textlink="">
      <cdr:nvSpPr>
        <cdr:cNvPr id="2" name="TekstSylinder 1"/>
        <cdr:cNvSpPr txBox="1"/>
      </cdr:nvSpPr>
      <cdr:spPr>
        <a:xfrm xmlns:a="http://schemas.openxmlformats.org/drawingml/2006/main">
          <a:off x="8283624" y="42412"/>
          <a:ext cx="230449" cy="914400"/>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rtlCol="0"/>
        <a:lstStyle xmlns:a="http://schemas.openxmlformats.org/drawingml/2006/main"/>
        <a:p xmlns:a="http://schemas.openxmlformats.org/drawingml/2006/main">
          <a:endParaRPr lang="nb-NO" sz="3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81C857A-277B-4B00-BAA5-7128B2DB2377}" type="datetimeFigureOut">
              <a:rPr lang="nb-NO" smtClean="0"/>
              <a:t>01.11.2017</a:t>
            </a:fld>
            <a:endParaRPr lang="nb-NO"/>
          </a:p>
        </p:txBody>
      </p:sp>
      <p:sp>
        <p:nvSpPr>
          <p:cNvPr id="4" name="Plassholder for lysbilde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1C1CEFE-2179-4BB8-9BB9-6BC7AC2CC6A6}" type="slidenum">
              <a:rPr lang="nb-NO" smtClean="0"/>
              <a:t>‹#›</a:t>
            </a:fld>
            <a:endParaRPr lang="nb-NO"/>
          </a:p>
        </p:txBody>
      </p:sp>
    </p:spTree>
    <p:extLst>
      <p:ext uri="{BB962C8B-B14F-4D97-AF65-F5344CB8AC3E}">
        <p14:creationId xmlns:p14="http://schemas.microsoft.com/office/powerpoint/2010/main" val="44951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ymsTWoPpPk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Zl4vxAtgXPg&amp;index=1&amp;list=PLUHTGp7T4Zn8yPeDpg2cba64KOPlahKz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Tre råd til leder før informasjonsmøtet på enheten:</a:t>
            </a:r>
          </a:p>
          <a:p>
            <a:pPr marL="171707" indent="-171707">
              <a:buFont typeface="Arial" panose="020B0604020202020204" pitchFamily="34" charset="0"/>
              <a:buChar char="•"/>
            </a:pPr>
            <a:r>
              <a:rPr lang="nb-NO" b="0" baseline="0" dirty="0" smtClean="0"/>
              <a:t>Vær personlig. Dette er viktig for deg som leder. Det gir deg oversikt over arbeidsmiljøsituasjonen på din enhet slik at du kan bidra til å skape gode rammer for de ansatte og for virksomheten hos dere.</a:t>
            </a:r>
          </a:p>
          <a:p>
            <a:pPr marL="171707" indent="-171707">
              <a:buFont typeface="Arial" panose="020B0604020202020204" pitchFamily="34" charset="0"/>
              <a:buChar char="•"/>
            </a:pPr>
            <a:r>
              <a:rPr lang="nb-NO" b="0" baseline="0" dirty="0" smtClean="0"/>
              <a:t>Vær konkret. Vi gjør dette fordi det gir oss et felles grunnlag for å forbedre arbeidsmiljøet, arbeidsprosessene og organiseringen av arbeidet på enheten. </a:t>
            </a:r>
          </a:p>
          <a:p>
            <a:pPr marL="171707" indent="-171707">
              <a:buFont typeface="Arial" panose="020B0604020202020204" pitchFamily="34" charset="0"/>
              <a:buChar char="•"/>
            </a:pPr>
            <a:r>
              <a:rPr lang="nb-NO" b="0" baseline="0" dirty="0" smtClean="0"/>
              <a:t>Vær lokal. Det handler om hvordan vi vil ha det hos oss – verdier og kultur.</a:t>
            </a:r>
          </a:p>
          <a:p>
            <a:endParaRPr lang="nb-NO" baseline="0" dirty="0" smtClean="0"/>
          </a:p>
          <a:p>
            <a:r>
              <a:rPr lang="nb-NO" b="1" baseline="0" dirty="0" smtClean="0"/>
              <a:t>Det kan komme kritiske spørsmål og kommentarer. </a:t>
            </a:r>
            <a:r>
              <a:rPr lang="nb-NO" b="0" baseline="0" dirty="0" smtClean="0"/>
              <a:t>Lytt til hva den ansatte/tillitsvalgte sier og unngå å gå i forsvar. Kanskje er det en oppfordring til at du må passe på å unngå å gjøre feil man erfarte sist. Kanskje er det bare behov for et oppklarende svar. Du finner svar på en del spørsmål i merknadene til disse lysarkene. Mer informasjon og ressurspersoner finnes på Intranett «arbeidsmiljøundersøkelse».  </a:t>
            </a:r>
          </a:p>
          <a:p>
            <a:endParaRPr lang="nb-NO" b="1" baseline="0" dirty="0" smtClean="0"/>
          </a:p>
          <a:p>
            <a:r>
              <a:rPr lang="nb-NO" b="1" baseline="0" dirty="0" smtClean="0"/>
              <a:t>Arbeidsmiljøundersøkelsen setter det psykososiale arbeidsmiljøet på dagsorden. Det handler også om hvordan vi organiserer arbeidet på enheten. </a:t>
            </a:r>
            <a:br>
              <a:rPr lang="nb-NO" b="1" baseline="0" dirty="0" smtClean="0"/>
            </a:br>
            <a:r>
              <a:rPr lang="nb-NO" baseline="0" dirty="0" smtClean="0"/>
              <a:t>(Fysisk arbeidsmiljø jobber vi med på andre måter, eks. vernerunder, risikoanalyser). </a:t>
            </a:r>
          </a:p>
          <a:p>
            <a:endParaRPr lang="nb-NO" baseline="0" dirty="0" smtClean="0"/>
          </a:p>
          <a:p>
            <a:r>
              <a:rPr lang="nb-NO" b="1" baseline="0" dirty="0" smtClean="0"/>
              <a:t>Bildene illustrerer mangfoldet i NTNUs arbeidsmiljøer. </a:t>
            </a:r>
            <a:r>
              <a:rPr lang="nb-NO" b="0" baseline="0" dirty="0" smtClean="0"/>
              <a:t>Det er lov å bytte ut et av bildene med et bilde fra eget fagmiljø for å skape lokal forankring </a:t>
            </a:r>
            <a:r>
              <a:rPr lang="nb-NO" b="0" baseline="0" dirty="0" smtClean="0">
                <a:sym typeface="Wingdings" panose="05000000000000000000" pitchFamily="2" charset="2"/>
              </a:rPr>
              <a:t></a:t>
            </a:r>
            <a:endParaRPr lang="nb-NO" b="0" dirty="0"/>
          </a:p>
        </p:txBody>
      </p:sp>
    </p:spTree>
    <p:extLst>
      <p:ext uri="{BB962C8B-B14F-4D97-AF65-F5344CB8AC3E}">
        <p14:creationId xmlns:p14="http://schemas.microsoft.com/office/powerpoint/2010/main" val="6477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Her er tre viktige årsaker til at vi gjennomfører arbeidsmiljøundersøkelsen på</a:t>
            </a:r>
            <a:r>
              <a:rPr lang="nb-NO" b="1" baseline="0" dirty="0" smtClean="0"/>
              <a:t> NTNU (se merknad foran: Vær gjerne personlig, konkret og lokal mht. hvorfor det er viktig for deg og utviklingen på deres enhet)</a:t>
            </a:r>
            <a:endParaRPr lang="nb-NO" b="1" dirty="0" smtClean="0"/>
          </a:p>
          <a:p>
            <a:endParaRPr lang="nb-NO" dirty="0" smtClean="0"/>
          </a:p>
          <a:p>
            <a:r>
              <a:rPr lang="nb-NO" u="sng" dirty="0" smtClean="0"/>
              <a:t>Litt bakgrunnsinformasjon til leder</a:t>
            </a:r>
            <a:r>
              <a:rPr lang="nb-NO" dirty="0" smtClean="0"/>
              <a:t>:</a:t>
            </a:r>
          </a:p>
          <a:p>
            <a:endParaRPr lang="nb-NO" dirty="0" smtClean="0"/>
          </a:p>
          <a:p>
            <a:r>
              <a:rPr lang="nb-NO" dirty="0" smtClean="0"/>
              <a:t>I</a:t>
            </a:r>
            <a:r>
              <a:rPr lang="nb-NO" baseline="0" dirty="0" smtClean="0"/>
              <a:t> en kunnskapsorganisasjon er </a:t>
            </a:r>
            <a:r>
              <a:rPr lang="nb-NO" b="1" baseline="0" dirty="0" smtClean="0"/>
              <a:t>humankapitalen </a:t>
            </a:r>
            <a:r>
              <a:rPr lang="nb-NO" baseline="0" dirty="0" smtClean="0"/>
              <a:t>den aller viktigste ressursen vi har. På samme måte som vi legger planer for hvordan vi skal organisere den faglige virksomheten, må vi også ha planer for hvordan vi skal ivareta menneskene i organisasjonen. </a:t>
            </a:r>
          </a:p>
          <a:p>
            <a:endParaRPr lang="nb-NO" baseline="0" dirty="0" smtClean="0"/>
          </a:p>
          <a:p>
            <a:r>
              <a:rPr lang="nb-NO" b="1" baseline="0" dirty="0" smtClean="0"/>
              <a:t>NTNUs verdier</a:t>
            </a:r>
            <a:r>
              <a:rPr lang="nb-NO" baseline="0" dirty="0" smtClean="0"/>
              <a:t>: «Kreativ, konstruktiv, kritisk», «respektfull og omtenksom». </a:t>
            </a:r>
          </a:p>
          <a:p>
            <a:endParaRPr lang="nb-NO" baseline="0" dirty="0" smtClean="0"/>
          </a:p>
          <a:p>
            <a:r>
              <a:rPr lang="nb-NO" b="1" baseline="0" dirty="0" smtClean="0"/>
              <a:t>Arbeidsmiljøloven § 1.1 «Lovens formål</a:t>
            </a:r>
            <a:r>
              <a:rPr lang="nb-NO" baseline="0" dirty="0" smtClean="0"/>
              <a:t> er å sikre et arbeidsmiljø som gir grunnlag for en helsefremmende og meningsfylt arbeidssituasjon, som gir full trygghet mot fysiske og psykiske skadevirkninger, og med en velferdsmessig standard som til enhver tid er i samsvar med den teknologiske og sosiale utviklingen i samfunnet.»</a:t>
            </a:r>
          </a:p>
          <a:p>
            <a:endParaRPr lang="nb-NO" baseline="0" dirty="0" smtClean="0"/>
          </a:p>
          <a:p>
            <a:r>
              <a:rPr lang="nb-NO" b="1" baseline="0" dirty="0" smtClean="0"/>
              <a:t>Arbeidsmiljøloven § 1.3 stiller krav til systematisk helse-, miljø- og sikkerhetsarbeid</a:t>
            </a:r>
            <a:r>
              <a:rPr lang="nb-NO" baseline="0" dirty="0" smtClean="0"/>
              <a:t>. Det innebærer bl.a. at arbeidsgiver skal: «kartlegge farer og problemer og på denne bakgrunn vurdere risikoforholdene i virksomheten, utarbeide planer og iverksette tiltak for å reduser risiko». </a:t>
            </a:r>
          </a:p>
          <a:p>
            <a:endParaRPr lang="nb-NO" baseline="0" dirty="0" smtClean="0"/>
          </a:p>
          <a:p>
            <a:r>
              <a:rPr lang="nb-NO" b="1" baseline="0" dirty="0" smtClean="0"/>
              <a:t>NTNUs ledere har et klart ansvar etter arbeidsmiljøloven for å forebygge, :</a:t>
            </a:r>
          </a:p>
          <a:p>
            <a:pPr marL="171450" indent="-171450">
              <a:buFont typeface="Arial" panose="020B0604020202020204" pitchFamily="34" charset="0"/>
              <a:buChar char="•"/>
            </a:pPr>
            <a:r>
              <a:rPr lang="nb-NO" baseline="0" dirty="0" smtClean="0"/>
              <a:t>omsorgsplikt mht. å skape gode rammer som fremmer et helsefremmende arbeidsmiljø. Når jobbkravene er store, er det viktig å ta vare på det som fungerer godt og styrke ressursene rundt de ansatte (se merknad til neste lysark). </a:t>
            </a:r>
          </a:p>
          <a:p>
            <a:pPr marL="171450" indent="-171450">
              <a:buFont typeface="Arial" panose="020B0604020202020204" pitchFamily="34" charset="0"/>
              <a:buChar char="•"/>
            </a:pPr>
            <a:r>
              <a:rPr lang="nb-NO" baseline="0" dirty="0" smtClean="0"/>
              <a:t>undersøkelsesplikt og aktivitetsplikt dersom det er tegn på at arbeidsmiljøet kan være uforsvarlig med fare for sykdom. I så fall bør du søke råd hos ressursperson på fakultetet, HR-HMS, Bedriftshelsetjeneste om mulig problemløsning eller konflikthåndtering. </a:t>
            </a:r>
          </a:p>
          <a:p>
            <a:pPr marL="0" indent="0">
              <a:buFont typeface="Arial" panose="020B0604020202020204" pitchFamily="34" charset="0"/>
              <a:buNone/>
            </a:pPr>
            <a:r>
              <a:rPr lang="nb-NO" baseline="0" dirty="0" smtClean="0"/>
              <a:t>Arbeidsmiljøundersøkelsen vil gi et godt utgangspunkt for å jobbe forebyggende og helsefremmende, men vil også gi indikasjoner på usunne arbeidsforhold (eks. personkonflikter). På oppfølgingsmøtet i februar-mars jobber vi med det forebyggende og helsefremmende. </a:t>
            </a:r>
            <a:r>
              <a:rPr lang="nb-NO" baseline="0" dirty="0" err="1" smtClean="0"/>
              <a:t>Evnt</a:t>
            </a:r>
            <a:r>
              <a:rPr lang="nb-NO" baseline="0" dirty="0" smtClean="0"/>
              <a:t>. tilfeller av mobbing og trakassering, eller personkonflikter håndteres på andre måter. </a:t>
            </a:r>
            <a:endParaRPr lang="nb-NO" dirty="0"/>
          </a:p>
        </p:txBody>
      </p:sp>
    </p:spTree>
    <p:extLst>
      <p:ext uri="{BB962C8B-B14F-4D97-AF65-F5344CB8AC3E}">
        <p14:creationId xmlns:p14="http://schemas.microsoft.com/office/powerpoint/2010/main" val="212018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772">
              <a:defRPr/>
            </a:pPr>
            <a:r>
              <a:rPr lang="nb-NO" b="1" dirty="0" smtClean="0">
                <a:solidFill>
                  <a:schemeClr val="tx2"/>
                </a:solidFill>
              </a:rPr>
              <a:t>Bruk</a:t>
            </a:r>
            <a:r>
              <a:rPr lang="nb-NO" b="1" baseline="0" dirty="0" smtClean="0">
                <a:solidFill>
                  <a:schemeClr val="tx2"/>
                </a:solidFill>
              </a:rPr>
              <a:t> lysarket til å skape en felles forståelse av hva vi mener med organisatorisk og psykososialt arbeidsmiljø. </a:t>
            </a:r>
          </a:p>
          <a:p>
            <a:pPr defTabSz="915772">
              <a:defRPr/>
            </a:pPr>
            <a:endParaRPr lang="nb-NO" b="1" baseline="0" dirty="0" smtClean="0">
              <a:solidFill>
                <a:schemeClr val="tx2"/>
              </a:solidFill>
            </a:endParaRPr>
          </a:p>
          <a:p>
            <a:pPr defTabSz="915772">
              <a:defRPr/>
            </a:pPr>
            <a:r>
              <a:rPr lang="nb-NO" b="1" baseline="0" dirty="0" smtClean="0">
                <a:solidFill>
                  <a:schemeClr val="tx2"/>
                </a:solidFill>
              </a:rPr>
              <a:t>Forbered dere til informasjonsmøtet på enheten ved å se filmene om helsefremmende arbeidsplasser og jobbkrav-ressursmodellen som arbeidsmiljøundersøkelsen bygger på. </a:t>
            </a:r>
            <a:r>
              <a:rPr lang="nb-NO" b="0" baseline="0" dirty="0" smtClean="0">
                <a:solidFill>
                  <a:schemeClr val="tx2"/>
                </a:solidFill>
              </a:rPr>
              <a:t>Det handler om balanse mellom krav og ressurser i jobben. Med den rette balansen kan vi skape gode sirkler som sikrer et helsefremmende arbeidsmiljø preget av jobbengasjement, god arbeidsflyt og måloppnåelse. Vurder om også ansatte kan ha nytte av å se en av filmene (eks. vise i plenum, lenke opp i melding på innsida eller på en nettside dere har på enheten). Hvis dere skal vise filmen i plenum, er det lurt å legge filmen klar på </a:t>
            </a:r>
            <a:r>
              <a:rPr lang="nb-NO" b="0" baseline="0" dirty="0" err="1" smtClean="0">
                <a:solidFill>
                  <a:schemeClr val="tx2"/>
                </a:solidFill>
              </a:rPr>
              <a:t>PCen</a:t>
            </a:r>
            <a:r>
              <a:rPr lang="nb-NO" b="0" baseline="0" dirty="0" smtClean="0">
                <a:solidFill>
                  <a:schemeClr val="tx2"/>
                </a:solidFill>
              </a:rPr>
              <a:t> før møtet starter.</a:t>
            </a:r>
            <a:r>
              <a:rPr lang="nb-NO" b="0" baseline="0" dirty="0" smtClean="0">
                <a:solidFill>
                  <a:schemeClr val="tx2"/>
                </a:solidFill>
                <a:sym typeface="Wingdings" panose="05000000000000000000" pitchFamily="2" charset="2"/>
              </a:rPr>
              <a:t> Lenkene i lysarkene virker bare i «visningsmodus».</a:t>
            </a:r>
          </a:p>
          <a:p>
            <a:pPr marL="171707" marR="0" lvl="0" indent="-171707" algn="l" defTabSz="9157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smtClean="0"/>
              <a:t>Film om </a:t>
            </a:r>
            <a:r>
              <a:rPr lang="nb-NO" sz="1200" dirty="0" smtClean="0">
                <a:hlinkClick r:id="rId3"/>
              </a:rPr>
              <a:t>helsefremmende arbeidsplasser </a:t>
            </a:r>
            <a:r>
              <a:rPr lang="nb-NO" sz="1200" dirty="0" smtClean="0"/>
              <a:t>(Idebanken)</a:t>
            </a:r>
          </a:p>
          <a:p>
            <a:pPr marL="171707" indent="-171707" defTabSz="915772">
              <a:buFont typeface="Arial" panose="020B0604020202020204" pitchFamily="34" charset="0"/>
              <a:buChar char="•"/>
              <a:defRPr/>
            </a:pPr>
            <a:r>
              <a:rPr lang="nb-NO" sz="1200" b="0" baseline="0" dirty="0" smtClean="0">
                <a:solidFill>
                  <a:schemeClr val="tx2"/>
                </a:solidFill>
                <a:sym typeface="Wingdings" panose="05000000000000000000" pitchFamily="2" charset="2"/>
              </a:rPr>
              <a:t>Film om </a:t>
            </a:r>
            <a:r>
              <a:rPr lang="nb-NO" dirty="0" smtClean="0">
                <a:hlinkClick r:id="rId4"/>
              </a:rPr>
              <a:t>jobbkrav-ressursmodellen</a:t>
            </a:r>
            <a:r>
              <a:rPr lang="nb-NO" dirty="0" smtClean="0"/>
              <a:t> (ARK). </a:t>
            </a:r>
            <a:r>
              <a:rPr lang="nb-NO" b="0" baseline="0" dirty="0" smtClean="0">
                <a:solidFill>
                  <a:schemeClr val="tx2"/>
                </a:solidFill>
                <a:sym typeface="Wingdings" panose="05000000000000000000" pitchFamily="2" charset="2"/>
              </a:rPr>
              <a:t>Filmen finnes også på engelsk</a:t>
            </a:r>
          </a:p>
          <a:p>
            <a:pPr marL="0" indent="0" defTabSz="915772">
              <a:buFont typeface="Arial" panose="020B0604020202020204" pitchFamily="34" charset="0"/>
              <a:buNone/>
              <a:defRPr/>
            </a:pPr>
            <a:endParaRPr lang="nb-NO" b="0" dirty="0" smtClean="0">
              <a:solidFill>
                <a:schemeClr val="tx2"/>
              </a:solidFill>
            </a:endParaRPr>
          </a:p>
          <a:p>
            <a:pPr defTabSz="915772">
              <a:defRPr/>
            </a:pPr>
            <a:endParaRPr lang="nb-NO" dirty="0" smtClean="0">
              <a:solidFill>
                <a:schemeClr val="tx2"/>
              </a:solidFill>
            </a:endParaRPr>
          </a:p>
          <a:p>
            <a:pPr marL="629593" lvl="1" indent="-171707" defTabSz="915772">
              <a:buFont typeface="Arial" panose="020B0604020202020204" pitchFamily="34" charset="0"/>
              <a:buChar char="•"/>
              <a:defRPr/>
            </a:pPr>
            <a:endParaRPr lang="nb-NO" dirty="0" smtClean="0">
              <a:solidFill>
                <a:schemeClr val="tx2"/>
              </a:solidFill>
            </a:endParaRPr>
          </a:p>
          <a:p>
            <a:endParaRPr lang="nb-NO" dirty="0"/>
          </a:p>
        </p:txBody>
      </p:sp>
      <p:sp>
        <p:nvSpPr>
          <p:cNvPr id="4" name="Plassholder for lysbildenummer 3"/>
          <p:cNvSpPr>
            <a:spLocks noGrp="1"/>
          </p:cNvSpPr>
          <p:nvPr>
            <p:ph type="sldNum" sz="quarter" idx="10"/>
          </p:nvPr>
        </p:nvSpPr>
        <p:spPr/>
        <p:txBody>
          <a:bodyPr/>
          <a:lstStyle/>
          <a:p>
            <a:fld id="{EB6A7CA1-E9BC-497A-A6F3-189025DC6984}" type="slidenum">
              <a:rPr lang="nb-NO" smtClean="0"/>
              <a:t>3</a:t>
            </a:fld>
            <a:endParaRPr lang="nb-NO"/>
          </a:p>
        </p:txBody>
      </p:sp>
    </p:spTree>
    <p:extLst>
      <p:ext uri="{BB962C8B-B14F-4D97-AF65-F5344CB8AC3E}">
        <p14:creationId xmlns:p14="http://schemas.microsoft.com/office/powerpoint/2010/main" val="144520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772">
              <a:defRPr/>
            </a:pPr>
            <a:r>
              <a:rPr lang="nb-NO" b="1" dirty="0" smtClean="0"/>
              <a:t>Motiver</a:t>
            </a:r>
            <a:r>
              <a:rPr lang="nb-NO" b="1" baseline="0" dirty="0" smtClean="0"/>
              <a:t> til deltakelse ved å få fram hva dere har gjort siden vi satte «arbeidsmiljø på dagsorden» i 2016.</a:t>
            </a:r>
          </a:p>
          <a:p>
            <a:pPr defTabSz="915772">
              <a:defRPr/>
            </a:pPr>
            <a:endParaRPr lang="nb-NO" b="1" baseline="0" dirty="0" smtClean="0"/>
          </a:p>
          <a:p>
            <a:pPr defTabSz="915772">
              <a:defRPr/>
            </a:pPr>
            <a:r>
              <a:rPr lang="nb-NO" b="1" baseline="0" dirty="0" smtClean="0"/>
              <a:t>Reflekter også over hvilken funksjon arbeidsmiljøundersøkelsen vil ha på deres enhet. </a:t>
            </a:r>
            <a:r>
              <a:rPr lang="nb-NO" baseline="0" dirty="0" smtClean="0"/>
              <a:t>Få fram at dette ikke er et stunt, men en kontinuerlig prosess for å utvikle gode arbeidsprosesser og sundt samspill mellom ansatte og med ledere på enheten. </a:t>
            </a:r>
          </a:p>
          <a:p>
            <a:pPr defTabSz="915772">
              <a:defRPr/>
            </a:pPr>
            <a:endParaRPr lang="nb-NO" baseline="0" dirty="0" smtClean="0"/>
          </a:p>
          <a:p>
            <a:pPr defTabSz="915772">
              <a:defRPr/>
            </a:pPr>
            <a:r>
              <a:rPr lang="nb-NO" b="1" baseline="0" dirty="0" smtClean="0"/>
              <a:t>Hva er ambisjonen for svarprosent på deres enhet? </a:t>
            </a:r>
            <a:r>
              <a:rPr lang="nb-NO" baseline="0" dirty="0" smtClean="0"/>
              <a:t>Blir det f.eks. en feiring hvis dere kommer over x % deltakelse?</a:t>
            </a:r>
            <a:endParaRPr lang="nb-NO" dirty="0" smtClean="0"/>
          </a:p>
          <a:p>
            <a:endParaRPr lang="nb-NO" b="1" baseline="0" dirty="0" smtClean="0"/>
          </a:p>
          <a:p>
            <a:r>
              <a:rPr lang="nb-NO" b="0" baseline="0" dirty="0" smtClean="0"/>
              <a:t>(Hvis deres enhet er lite påvirket av fusjon og omstilling, kan du ta ut første ledd og fokusere på hva dere har gjort siden vi satte «arbeidsmiljø på dagsorden» i 2016 eller siden forrige arbeidsmiljøundersøkelse i 2014.)  </a:t>
            </a:r>
          </a:p>
        </p:txBody>
      </p:sp>
      <p:sp>
        <p:nvSpPr>
          <p:cNvPr id="4" name="Plassholder for lysbildenummer 3"/>
          <p:cNvSpPr>
            <a:spLocks noGrp="1"/>
          </p:cNvSpPr>
          <p:nvPr>
            <p:ph type="sldNum" sz="quarter" idx="10"/>
          </p:nvPr>
        </p:nvSpPr>
        <p:spPr/>
        <p:txBody>
          <a:bodyPr/>
          <a:lstStyle/>
          <a:p>
            <a:fld id="{EB6A7CA1-E9BC-497A-A6F3-189025DC6984}" type="slidenum">
              <a:rPr lang="nb-NO" smtClean="0"/>
              <a:t>4</a:t>
            </a:fld>
            <a:endParaRPr lang="nb-NO"/>
          </a:p>
        </p:txBody>
      </p:sp>
    </p:spTree>
    <p:extLst>
      <p:ext uri="{BB962C8B-B14F-4D97-AF65-F5344CB8AC3E}">
        <p14:creationId xmlns:p14="http://schemas.microsoft.com/office/powerpoint/2010/main" val="130112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772">
              <a:defRPr/>
            </a:pPr>
            <a:r>
              <a:rPr lang="nb-NO" b="1" baseline="0" dirty="0" smtClean="0">
                <a:solidFill>
                  <a:schemeClr val="tx2"/>
                </a:solidFill>
              </a:rPr>
              <a:t>Si noe om hva arbeidsmiljøundersøkelsen handler om (hovedtemaene). </a:t>
            </a:r>
            <a:r>
              <a:rPr lang="nb-NO" b="0" baseline="0" dirty="0" smtClean="0">
                <a:solidFill>
                  <a:schemeClr val="tx2"/>
                </a:solidFill>
              </a:rPr>
              <a:t>Undersøkelsen omfatter 28 tema. Det er typisk 3-5 spørsmål til hvert tema.  Det tar 15-30 minutter å besvare undersøkelsen.</a:t>
            </a:r>
            <a:endParaRPr lang="nb-NO" b="1" baseline="0" dirty="0" smtClean="0">
              <a:solidFill>
                <a:schemeClr val="tx2"/>
              </a:solidFill>
            </a:endParaRPr>
          </a:p>
          <a:p>
            <a:pPr defTabSz="915772">
              <a:defRPr/>
            </a:pPr>
            <a:endParaRPr lang="nb-NO" b="1" baseline="0" dirty="0" smtClean="0">
              <a:solidFill>
                <a:schemeClr val="tx2"/>
              </a:solidFill>
            </a:endParaRPr>
          </a:p>
          <a:p>
            <a:pPr marL="0" indent="0" defTabSz="915772">
              <a:buFont typeface="Arial" panose="020B0604020202020204" pitchFamily="34" charset="0"/>
              <a:buNone/>
              <a:defRPr/>
            </a:pPr>
            <a:r>
              <a:rPr lang="nb-NO" b="1" dirty="0" smtClean="0">
                <a:solidFill>
                  <a:schemeClr val="tx2"/>
                </a:solidFill>
              </a:rPr>
              <a:t>Relasjonen</a:t>
            </a:r>
            <a:r>
              <a:rPr lang="nb-NO" b="1" baseline="0" dirty="0" smtClean="0">
                <a:solidFill>
                  <a:schemeClr val="tx2"/>
                </a:solidFill>
              </a:rPr>
              <a:t> mellom ledere og ansatte er ett av flere tema i undersøkelsen, men det er lurt å bli enige om hvordan disse spørsmålene skal forstås. Det er spesielt viktig at alle vet </a:t>
            </a:r>
            <a:r>
              <a:rPr lang="nb-NO" b="1" u="sng" baseline="0" dirty="0" smtClean="0">
                <a:solidFill>
                  <a:schemeClr val="tx2"/>
                </a:solidFill>
              </a:rPr>
              <a:t>hvem de har medarbeidersamtale med</a:t>
            </a:r>
            <a:r>
              <a:rPr lang="nb-NO" b="1" baseline="0" dirty="0" smtClean="0">
                <a:solidFill>
                  <a:schemeClr val="tx2"/>
                </a:solidFill>
              </a:rPr>
              <a:t>.</a:t>
            </a:r>
            <a:endParaRPr lang="nb-NO" b="1" dirty="0" smtClean="0">
              <a:solidFill>
                <a:schemeClr val="tx2"/>
              </a:solidFill>
            </a:endParaRPr>
          </a:p>
          <a:p>
            <a:pPr marL="172393" lvl="0" indent="-171707" defTabSz="915772">
              <a:buFont typeface="Arial" panose="020B0604020202020204" pitchFamily="34" charset="0"/>
              <a:buChar char="•"/>
              <a:defRPr/>
            </a:pPr>
            <a:r>
              <a:rPr lang="nb-NO" dirty="0" smtClean="0">
                <a:solidFill>
                  <a:schemeClr val="tx2"/>
                </a:solidFill>
              </a:rPr>
              <a:t>Hvem</a:t>
            </a:r>
            <a:r>
              <a:rPr lang="nb-NO" baseline="0" dirty="0" smtClean="0">
                <a:solidFill>
                  <a:schemeClr val="tx2"/>
                </a:solidFill>
              </a:rPr>
              <a:t> er ledelsen på min enhet? (navnet på enheten flettes inn i spørreskjemaet)</a:t>
            </a:r>
          </a:p>
          <a:p>
            <a:pPr marL="172393" lvl="0" indent="-171707" defTabSz="915772">
              <a:buFont typeface="Arial" panose="020B0604020202020204" pitchFamily="34" charset="0"/>
              <a:buChar char="•"/>
              <a:defRPr/>
            </a:pPr>
            <a:r>
              <a:rPr lang="nb-NO" baseline="0" dirty="0" smtClean="0">
                <a:solidFill>
                  <a:schemeClr val="tx2"/>
                </a:solidFill>
              </a:rPr>
              <a:t>Hvem er ledelsen ved overliggende enhet?</a:t>
            </a:r>
          </a:p>
          <a:p>
            <a:pPr marL="172393" lvl="0" indent="-171707" defTabSz="915772">
              <a:buFont typeface="Arial" panose="020B0604020202020204" pitchFamily="34" charset="0"/>
              <a:buChar char="•"/>
              <a:defRPr/>
            </a:pPr>
            <a:r>
              <a:rPr lang="nb-NO" baseline="0" dirty="0" smtClean="0">
                <a:solidFill>
                  <a:schemeClr val="tx2"/>
                </a:solidFill>
              </a:rPr>
              <a:t>Hvilken leder har jeg </a:t>
            </a:r>
            <a:r>
              <a:rPr lang="nb-NO" dirty="0" smtClean="0">
                <a:solidFill>
                  <a:schemeClr val="tx2"/>
                </a:solidFill>
              </a:rPr>
              <a:t>medarbeidersamtale med?</a:t>
            </a:r>
          </a:p>
          <a:p>
            <a:pPr marL="172393" lvl="0" indent="-171707" defTabSz="915772">
              <a:buFont typeface="Arial" panose="020B0604020202020204" pitchFamily="34" charset="0"/>
              <a:buChar char="•"/>
              <a:defRPr/>
            </a:pPr>
            <a:endParaRPr lang="nb-NO" dirty="0" smtClean="0">
              <a:solidFill>
                <a:schemeClr val="tx2"/>
              </a:solidFill>
            </a:endParaRPr>
          </a:p>
          <a:p>
            <a:pPr marL="686" lvl="0" indent="0" defTabSz="915772">
              <a:buFont typeface="Arial" panose="020B0604020202020204" pitchFamily="34" charset="0"/>
              <a:buNone/>
              <a:defRPr/>
            </a:pPr>
            <a:r>
              <a:rPr lang="nb-NO" b="1" dirty="0" smtClean="0">
                <a:solidFill>
                  <a:schemeClr val="tx2"/>
                </a:solidFill>
              </a:rPr>
              <a:t>På siste side i undersøkelsen er det noen spørsmål om «</a:t>
            </a:r>
            <a:r>
              <a:rPr lang="nb-NO" b="1" dirty="0" err="1" smtClean="0">
                <a:solidFill>
                  <a:schemeClr val="tx2"/>
                </a:solidFill>
              </a:rPr>
              <a:t>bakgrunnsvariable</a:t>
            </a:r>
            <a:r>
              <a:rPr lang="nb-NO" b="1" dirty="0" smtClean="0">
                <a:solidFill>
                  <a:schemeClr val="tx2"/>
                </a:solidFill>
              </a:rPr>
              <a:t>» </a:t>
            </a:r>
            <a:r>
              <a:rPr lang="nb-NO" dirty="0" smtClean="0">
                <a:solidFill>
                  <a:schemeClr val="tx2"/>
                </a:solidFill>
              </a:rPr>
              <a:t>som kjønn, alder, stillingskategori og tid</a:t>
            </a:r>
            <a:r>
              <a:rPr lang="nb-NO" baseline="0" dirty="0" smtClean="0">
                <a:solidFill>
                  <a:schemeClr val="tx2"/>
                </a:solidFill>
              </a:rPr>
              <a:t> du har vært ansatt på NTNU. Denne informasjonen </a:t>
            </a:r>
            <a:r>
              <a:rPr lang="nb-NO" u="sng" baseline="0" dirty="0" smtClean="0">
                <a:solidFill>
                  <a:schemeClr val="tx2"/>
                </a:solidFill>
              </a:rPr>
              <a:t>brukes bare</a:t>
            </a:r>
            <a:r>
              <a:rPr lang="nb-NO" u="none" baseline="0" dirty="0" smtClean="0">
                <a:solidFill>
                  <a:schemeClr val="tx2"/>
                </a:solidFill>
              </a:rPr>
              <a:t> </a:t>
            </a:r>
            <a:r>
              <a:rPr lang="nb-NO" baseline="0" dirty="0" smtClean="0">
                <a:solidFill>
                  <a:schemeClr val="tx2"/>
                </a:solidFill>
              </a:rPr>
              <a:t>på NTNU- og fakultetsnivå. </a:t>
            </a:r>
            <a:r>
              <a:rPr lang="nb-NO" u="sng" baseline="0" dirty="0" smtClean="0">
                <a:solidFill>
                  <a:schemeClr val="tx2"/>
                </a:solidFill>
              </a:rPr>
              <a:t>Ikke</a:t>
            </a:r>
            <a:r>
              <a:rPr lang="nb-NO" u="none" baseline="0" dirty="0" smtClean="0">
                <a:solidFill>
                  <a:schemeClr val="tx2"/>
                </a:solidFill>
                <a:effectLst/>
              </a:rPr>
              <a:t> på lavere nivå slik som institutt eller administrativt avdeling. </a:t>
            </a:r>
            <a:endParaRPr lang="nb-NO" dirty="0" smtClean="0">
              <a:solidFill>
                <a:schemeClr val="tx2"/>
              </a:solidFill>
            </a:endParaRPr>
          </a:p>
        </p:txBody>
      </p:sp>
    </p:spTree>
    <p:extLst>
      <p:ext uri="{BB962C8B-B14F-4D97-AF65-F5344CB8AC3E}">
        <p14:creationId xmlns:p14="http://schemas.microsoft.com/office/powerpoint/2010/main" val="361755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baseline="0" dirty="0" smtClean="0"/>
              <a:t>Se merknad på neste lysark om oppfølgingsmøtet og nettsiden om arbeidsmiljøundersøkelsen.</a:t>
            </a:r>
          </a:p>
        </p:txBody>
      </p:sp>
    </p:spTree>
    <p:extLst>
      <p:ext uri="{BB962C8B-B14F-4D97-AF65-F5344CB8AC3E}">
        <p14:creationId xmlns:p14="http://schemas.microsoft.com/office/powerpoint/2010/main" val="279703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OPPSUMMERING: Gå gjennom </a:t>
            </a:r>
            <a:r>
              <a:rPr lang="nb-NO" b="1" dirty="0" err="1" smtClean="0"/>
              <a:t>årshjulet</a:t>
            </a:r>
            <a:r>
              <a:rPr lang="nb-NO" b="1" dirty="0" smtClean="0"/>
              <a:t> for undersøkelsen. Fortell når dere skal ha oppfølgingsmøtet i februar-mars</a:t>
            </a:r>
            <a:r>
              <a:rPr lang="nb-NO" b="1" baseline="0" dirty="0" smtClean="0"/>
              <a:t> (sett av 2-3 timer på et møte eller som del av et internseminar).</a:t>
            </a:r>
            <a:r>
              <a:rPr lang="nb-NO" b="1" dirty="0" smtClean="0"/>
              <a:t> </a:t>
            </a:r>
          </a:p>
          <a:p>
            <a:endParaRPr lang="nb-NO" b="1" dirty="0" smtClean="0"/>
          </a:p>
          <a:p>
            <a:r>
              <a:rPr lang="nb-NO" b="1" dirty="0" smtClean="0"/>
              <a:t>Påminnelse til leder mht.</a:t>
            </a:r>
            <a:r>
              <a:rPr lang="nb-NO" b="1" baseline="0" dirty="0" smtClean="0"/>
              <a:t> involvering av verneombud</a:t>
            </a:r>
            <a:r>
              <a:rPr lang="nb-NO" b="1" dirty="0" smtClean="0"/>
              <a:t>:</a:t>
            </a:r>
          </a:p>
          <a:p>
            <a:pPr marL="171707" indent="-171707">
              <a:buFont typeface="Arial" panose="020B0604020202020204" pitchFamily="34" charset="0"/>
              <a:buChar char="•"/>
            </a:pPr>
            <a:r>
              <a:rPr lang="nb-NO" dirty="0" smtClean="0"/>
              <a:t>Avtal møte med</a:t>
            </a:r>
            <a:r>
              <a:rPr lang="nb-NO" baseline="0" dirty="0" smtClean="0"/>
              <a:t> verneombud til utfylling av </a:t>
            </a:r>
            <a:r>
              <a:rPr lang="nb-NO" baseline="0" dirty="0" err="1" smtClean="0"/>
              <a:t>FaktaARK</a:t>
            </a:r>
            <a:r>
              <a:rPr lang="nb-NO" baseline="0" dirty="0" smtClean="0"/>
              <a:t> I, dvs. tiltak gjennomført siste år og organisatoriske forhold som kan påvirke arbeidsmiljøet på enheten (16.-27. oktober)</a:t>
            </a:r>
          </a:p>
          <a:p>
            <a:pPr marL="171707" indent="-171707">
              <a:buFont typeface="Arial" panose="020B0604020202020204" pitchFamily="34" charset="0"/>
              <a:buChar char="•"/>
            </a:pPr>
            <a:r>
              <a:rPr lang="nb-NO" baseline="0" dirty="0" smtClean="0"/>
              <a:t>Verneombudet skal delta på opplæringsdagen på fakultet/avdeling i desember og i forberedelse av oppfølgingsmøtet på enheten.</a:t>
            </a:r>
          </a:p>
          <a:p>
            <a:pPr marL="171707" indent="-171707">
              <a:buFont typeface="Arial" panose="020B0604020202020204" pitchFamily="34" charset="0"/>
              <a:buChar char="•"/>
            </a:pPr>
            <a:r>
              <a:rPr lang="nb-NO" baseline="0" dirty="0" smtClean="0"/>
              <a:t>Avtale møte med verneombud til utfylling av </a:t>
            </a:r>
            <a:r>
              <a:rPr lang="nb-NO" baseline="0" dirty="0" err="1" smtClean="0"/>
              <a:t>FaktaARK</a:t>
            </a:r>
            <a:r>
              <a:rPr lang="nb-NO" baseline="0" dirty="0" smtClean="0"/>
              <a:t> II, </a:t>
            </a:r>
            <a:r>
              <a:rPr lang="nb-NO" baseline="0" dirty="0" err="1" smtClean="0"/>
              <a:t>dvs</a:t>
            </a:r>
            <a:r>
              <a:rPr lang="nb-NO" baseline="0" dirty="0" smtClean="0"/>
              <a:t> rapportering av tiltak og evaluering (9.-25. april)</a:t>
            </a:r>
          </a:p>
        </p:txBody>
      </p:sp>
    </p:spTree>
    <p:extLst>
      <p:ext uri="{BB962C8B-B14F-4D97-AF65-F5344CB8AC3E}">
        <p14:creationId xmlns:p14="http://schemas.microsoft.com/office/powerpoint/2010/main" val="232784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Arbeidsmiljøloven stiller krav til helsefremmende arbeidsplasser. Loven stiller krav til en systematisk kartlegging av arbeidsmiljøet. Alle ansatte har en medvirkningsplikt for å sikre et forsvarlig arbeidsmiljø.  </a:t>
            </a:r>
          </a:p>
          <a:p>
            <a:pPr marL="171707" indent="-171707">
              <a:buFont typeface="Arial" panose="020B0604020202020204" pitchFamily="34" charset="0"/>
              <a:buChar char="•"/>
            </a:pPr>
            <a:r>
              <a:rPr lang="nb-NO" dirty="0" smtClean="0"/>
              <a:t>Det forventes at alle medarbeidere deltar i undersøkelsen, på oppfølgingsmøte</a:t>
            </a:r>
            <a:r>
              <a:rPr lang="nb-NO" baseline="0" dirty="0" smtClean="0"/>
              <a:t> og gjennomføring av tiltak</a:t>
            </a:r>
            <a:r>
              <a:rPr lang="nb-NO" dirty="0" smtClean="0"/>
              <a:t>.</a:t>
            </a:r>
            <a:endParaRPr lang="nb-NO" b="1" baseline="0" dirty="0" smtClean="0"/>
          </a:p>
          <a:p>
            <a:endParaRPr lang="nb-NO" b="1" baseline="0" dirty="0" smtClean="0"/>
          </a:p>
          <a:p>
            <a:r>
              <a:rPr lang="nb-NO" b="1" baseline="0" dirty="0" smtClean="0"/>
              <a:t>Alle ansatte får en </a:t>
            </a:r>
            <a:r>
              <a:rPr lang="nb-NO" b="1" u="sng" baseline="0" dirty="0" smtClean="0"/>
              <a:t>personlig</a:t>
            </a:r>
            <a:r>
              <a:rPr lang="nb-NO" b="1" baseline="0" dirty="0" smtClean="0"/>
              <a:t> lenke til undersøkelsen. </a:t>
            </a:r>
            <a:r>
              <a:rPr lang="nb-NO" b="0" baseline="0" dirty="0" smtClean="0"/>
              <a:t>Dersom man videresender epost og lenke til andre, vil ARK få inn flere svar fra samme person. I så fall må ARK slette svaret. </a:t>
            </a:r>
          </a:p>
          <a:p>
            <a:pPr marL="171707" indent="-171707">
              <a:buFont typeface="Arial" panose="020B0604020202020204" pitchFamily="34" charset="0"/>
              <a:buChar char="•"/>
            </a:pPr>
            <a:r>
              <a:rPr lang="nb-NO" b="0" baseline="0" dirty="0" smtClean="0"/>
              <a:t>Hvis man mot formodning ikke har fått tilsendt undersøkelsen eller lenken ikke virker, får man hjelp av kontaktpersonene på fakultetet/fellesadministrasjonen (se nettsiden for arbeidsmiljøundersøkelsen).</a:t>
            </a:r>
          </a:p>
          <a:p>
            <a:endParaRPr lang="nb-NO" b="1" baseline="0" dirty="0" smtClean="0"/>
          </a:p>
          <a:p>
            <a:r>
              <a:rPr lang="nb-NO" b="1" baseline="0" dirty="0" smtClean="0"/>
              <a:t>Forbedring fra sist: Hvis man blir avbrutt, kan man åpne lenken igjen og fortsette der man slapp. </a:t>
            </a:r>
            <a:r>
              <a:rPr lang="nb-NO" b="0" baseline="0" dirty="0" smtClean="0"/>
              <a:t>Når man har trykket «done» er endelig svar avgitt. Man kan velge å få tilsendt svarene sine på epost. Undersøkelsen tar ca15-30 minutter. </a:t>
            </a:r>
          </a:p>
          <a:p>
            <a:endParaRPr lang="nb-NO" b="0" baseline="0" dirty="0" smtClean="0"/>
          </a:p>
          <a:p>
            <a:r>
              <a:rPr lang="nb-NO" b="1" dirty="0" smtClean="0"/>
              <a:t>Din anonymitet er sikret: </a:t>
            </a:r>
          </a:p>
          <a:p>
            <a:pPr marL="171707" indent="-171707">
              <a:buFont typeface="Arial" panose="020B0604020202020204" pitchFamily="34" charset="0"/>
              <a:buChar char="•"/>
            </a:pPr>
            <a:r>
              <a:rPr lang="nb-NO" dirty="0" smtClean="0"/>
              <a:t>Mens undersøkelsen pågår kan man bare få ut svarprosent.</a:t>
            </a:r>
          </a:p>
          <a:p>
            <a:pPr marL="171707" indent="-171707">
              <a:buFont typeface="Arial" panose="020B0604020202020204" pitchFamily="34" charset="0"/>
              <a:buChar char="•"/>
            </a:pPr>
            <a:r>
              <a:rPr lang="nb-NO" dirty="0" smtClean="0"/>
              <a:t>Når undersøkelsen lukkes, slettes koplingen mellom person og spørreskjema. </a:t>
            </a:r>
          </a:p>
          <a:p>
            <a:pPr marL="171707" indent="-171707">
              <a:buFont typeface="Arial" panose="020B0604020202020204" pitchFamily="34" charset="0"/>
              <a:buChar char="•"/>
            </a:pPr>
            <a:r>
              <a:rPr lang="nb-NO" dirty="0" smtClean="0"/>
              <a:t>Det er ikke mulig å ta ut resultatrapport for færre enn fire ansatte. </a:t>
            </a:r>
          </a:p>
          <a:p>
            <a:pPr marL="171707" indent="-171707">
              <a:buFont typeface="Arial" panose="020B0604020202020204" pitchFamily="34" charset="0"/>
              <a:buChar char="•"/>
            </a:pPr>
            <a:r>
              <a:rPr lang="nb-NO" dirty="0" err="1" smtClean="0"/>
              <a:t>Bakgrunnsvariable</a:t>
            </a:r>
            <a:r>
              <a:rPr lang="nb-NO" dirty="0" smtClean="0"/>
              <a:t> som kjønn og alder, vil bare bli brukt på fakultets- og NTNU-nivå.</a:t>
            </a:r>
          </a:p>
          <a:p>
            <a:pPr marL="171707" indent="-171707">
              <a:buFont typeface="Arial" panose="020B0604020202020204" pitchFamily="34" charset="0"/>
              <a:buChar char="•"/>
            </a:pPr>
            <a:r>
              <a:rPr lang="nb-NO" dirty="0" smtClean="0"/>
              <a:t>Store institutt kan få resultatet brutt ned på </a:t>
            </a:r>
            <a:r>
              <a:rPr lang="nb-NO" dirty="0" err="1" smtClean="0"/>
              <a:t>ansattegrupper</a:t>
            </a:r>
            <a:r>
              <a:rPr lang="nb-NO" dirty="0" smtClean="0"/>
              <a:t>: teknisk-administrative,</a:t>
            </a:r>
            <a:r>
              <a:rPr lang="nb-NO" baseline="0" dirty="0" smtClean="0"/>
              <a:t> vitenskapelige og rekrutteringsstillinger</a:t>
            </a:r>
            <a:r>
              <a:rPr lang="nb-NO" dirty="0" smtClean="0"/>
              <a:t>. (MH har dessuten bestilt rapport</a:t>
            </a:r>
            <a:r>
              <a:rPr lang="nb-NO" baseline="0" dirty="0" smtClean="0"/>
              <a:t> for ansatte i bistilling)</a:t>
            </a:r>
            <a:endParaRPr lang="nb-NO" dirty="0" smtClean="0"/>
          </a:p>
          <a:p>
            <a:pPr marL="171707" indent="-171707">
              <a:buFont typeface="Arial" panose="020B0604020202020204" pitchFamily="34" charset="0"/>
              <a:buChar char="•"/>
            </a:pPr>
            <a:r>
              <a:rPr lang="nb-NO" dirty="0" smtClean="0"/>
              <a:t>Undersøkelsen er godkjent av Norsk samfunnsvitenskapelig datatjeneste (NSD). </a:t>
            </a:r>
          </a:p>
          <a:p>
            <a:pPr marL="171707" indent="-171707">
              <a:buFont typeface="Arial" panose="020B0604020202020204" pitchFamily="34" charset="0"/>
              <a:buChar char="•"/>
            </a:pPr>
            <a:endParaRPr lang="nb-NO" dirty="0" smtClean="0"/>
          </a:p>
          <a:p>
            <a:r>
              <a:rPr lang="nb-NO" b="1" dirty="0" smtClean="0"/>
              <a:t>Dataene</a:t>
            </a:r>
            <a:r>
              <a:rPr lang="nb-NO" b="1" baseline="0" dirty="0" smtClean="0"/>
              <a:t> inngår i en database som forvaltes av </a:t>
            </a:r>
            <a:r>
              <a:rPr lang="nb-NO" b="1" dirty="0" smtClean="0"/>
              <a:t>NTNU HUNT:</a:t>
            </a:r>
          </a:p>
          <a:p>
            <a:pPr marL="171707" indent="-171707">
              <a:buFont typeface="Arial" panose="020B0604020202020204" pitchFamily="34" charset="0"/>
              <a:buChar char="•"/>
            </a:pPr>
            <a:r>
              <a:rPr lang="nb-NO" dirty="0" smtClean="0"/>
              <a:t>NTNU kan sammenlikne utviklingen</a:t>
            </a:r>
            <a:r>
              <a:rPr lang="nb-NO" baseline="0" dirty="0" smtClean="0"/>
              <a:t> med resultatet fra tidligere undersøkelse i 2014 og 2012 (dvs. enheter som er uendret etter fusjon og omorganisering)</a:t>
            </a:r>
          </a:p>
          <a:p>
            <a:pPr marL="171707" indent="-171707">
              <a:buFont typeface="Arial" panose="020B0604020202020204" pitchFamily="34" charset="0"/>
              <a:buChar char="•"/>
            </a:pPr>
            <a:r>
              <a:rPr lang="nb-NO" baseline="0" dirty="0" smtClean="0"/>
              <a:t>NTNU kan sammenlikne sine resultater med «normdata» fra databasen (19 institusjoner i sektoren bruker ARK)</a:t>
            </a:r>
          </a:p>
          <a:p>
            <a:pPr marL="171707" indent="-171707">
              <a:buFont typeface="Arial" panose="020B0604020202020204" pitchFamily="34" charset="0"/>
              <a:buChar char="•"/>
            </a:pPr>
            <a:r>
              <a:rPr lang="nb-NO" baseline="0" dirty="0" smtClean="0"/>
              <a:t>Forskere kan søke om å få bruke databasen til forskningsprosjekter </a:t>
            </a:r>
            <a:endParaRPr lang="nb-NO" dirty="0" smtClean="0"/>
          </a:p>
          <a:p>
            <a:endParaRPr lang="nb-NO" b="1" dirty="0" smtClean="0"/>
          </a:p>
          <a:p>
            <a:r>
              <a:rPr lang="nb-NO" b="1" dirty="0" smtClean="0"/>
              <a:t>NTNU har</a:t>
            </a:r>
            <a:r>
              <a:rPr lang="nb-NO" b="1" baseline="0" dirty="0" smtClean="0"/>
              <a:t> bestilt følgende resultatrapporter fra ARK:</a:t>
            </a:r>
          </a:p>
          <a:p>
            <a:endParaRPr lang="nb-NO" b="1" baseline="0" dirty="0" smtClean="0"/>
          </a:p>
          <a:p>
            <a:r>
              <a:rPr lang="nb-NO" b="1" baseline="0" dirty="0" smtClean="0"/>
              <a:t>Alle enheter får resultatrapport</a:t>
            </a:r>
            <a:endParaRPr lang="nb-NO" b="0" baseline="0" dirty="0" smtClean="0"/>
          </a:p>
          <a:p>
            <a:pPr marL="171707" indent="-171707">
              <a:buFont typeface="Arial" panose="020B0604020202020204" pitchFamily="34" charset="0"/>
              <a:buChar char="•"/>
            </a:pPr>
            <a:r>
              <a:rPr lang="nb-NO" b="0" baseline="0" dirty="0" smtClean="0"/>
              <a:t>Svarprosent</a:t>
            </a:r>
          </a:p>
          <a:p>
            <a:pPr marL="171707" indent="-171707">
              <a:buFont typeface="Arial" panose="020B0604020202020204" pitchFamily="34" charset="0"/>
              <a:buChar char="•"/>
            </a:pPr>
            <a:r>
              <a:rPr lang="nb-NO" b="0" baseline="0" dirty="0" smtClean="0"/>
              <a:t>Gjennomsnitt og standardavvik for de 28 temaene i undersøkelsen</a:t>
            </a:r>
          </a:p>
          <a:p>
            <a:pPr marL="171707" indent="-171707">
              <a:buFont typeface="Arial" panose="020B0604020202020204" pitchFamily="34" charset="0"/>
              <a:buChar char="•"/>
            </a:pPr>
            <a:r>
              <a:rPr lang="nb-NO" b="0" baseline="0" dirty="0" smtClean="0"/>
              <a:t>Store institutt kan velge å få resultatrapport etter faggruppe, alternativt etter </a:t>
            </a:r>
            <a:r>
              <a:rPr lang="nb-NO" b="0" baseline="0" dirty="0" err="1" smtClean="0"/>
              <a:t>ansattegruppe</a:t>
            </a:r>
            <a:endParaRPr lang="nb-NO" b="0" baseline="0" dirty="0" smtClean="0"/>
          </a:p>
          <a:p>
            <a:pPr marL="0" indent="0">
              <a:buFont typeface="Arial" panose="020B0604020202020204" pitchFamily="34" charset="0"/>
              <a:buNone/>
            </a:pPr>
            <a:endParaRPr lang="nb-NO" dirty="0" smtClean="0"/>
          </a:p>
          <a:p>
            <a:r>
              <a:rPr lang="nb-NO" b="1" dirty="0" smtClean="0"/>
              <a:t>Alle fakultet får resultatrapport </a:t>
            </a:r>
          </a:p>
          <a:p>
            <a:pPr marL="171707" indent="-171707">
              <a:buFont typeface="Arial" panose="020B0604020202020204" pitchFamily="34" charset="0"/>
              <a:buChar char="•"/>
            </a:pPr>
            <a:r>
              <a:rPr lang="nb-NO" dirty="0" smtClean="0"/>
              <a:t>Svarprosent (fordelt</a:t>
            </a:r>
            <a:r>
              <a:rPr lang="nb-NO" baseline="0" dirty="0" smtClean="0"/>
              <a:t> etter kjønn og </a:t>
            </a:r>
            <a:r>
              <a:rPr lang="nb-NO" baseline="0" dirty="0" err="1" smtClean="0"/>
              <a:t>ansattegrupper</a:t>
            </a:r>
            <a:r>
              <a:rPr lang="nb-NO" baseline="0" dirty="0" smtClean="0"/>
              <a:t>)</a:t>
            </a:r>
          </a:p>
          <a:p>
            <a:pPr marL="171707" indent="-171707">
              <a:buFont typeface="Arial" panose="020B0604020202020204" pitchFamily="34" charset="0"/>
              <a:buChar char="•"/>
            </a:pPr>
            <a:r>
              <a:rPr lang="nb-NO" baseline="0" dirty="0" smtClean="0"/>
              <a:t>Gjennomsnitt og standardavvik for de 28 temaene i undersøkelsen.</a:t>
            </a:r>
          </a:p>
          <a:p>
            <a:pPr marL="171707" indent="-171707">
              <a:buFont typeface="Arial" panose="020B0604020202020204" pitchFamily="34" charset="0"/>
              <a:buChar char="•"/>
            </a:pPr>
            <a:r>
              <a:rPr lang="nb-NO" baseline="0" dirty="0" err="1" smtClean="0"/>
              <a:t>Tilleggsrapport</a:t>
            </a:r>
            <a:r>
              <a:rPr lang="nb-NO" baseline="0" dirty="0" smtClean="0"/>
              <a:t> for de tre hovedgruppene av ansatte: teknisk-administrative, vitenskapelige og stipendiater</a:t>
            </a:r>
          </a:p>
          <a:p>
            <a:pPr marL="171707" indent="-171707">
              <a:buFont typeface="Arial" panose="020B0604020202020204" pitchFamily="34" charset="0"/>
              <a:buChar char="•"/>
            </a:pPr>
            <a:endParaRPr lang="nb-NO" b="1" baseline="0" dirty="0" smtClean="0"/>
          </a:p>
          <a:p>
            <a:r>
              <a:rPr lang="nb-NO" b="1" dirty="0" smtClean="0"/>
              <a:t>Resultatpresentasjoner eies av den enkelte enhet</a:t>
            </a:r>
          </a:p>
          <a:p>
            <a:pPr marL="171707" indent="-171707">
              <a:buFont typeface="Arial" panose="020B0604020202020204" pitchFamily="34" charset="0"/>
              <a:buChar char="•"/>
            </a:pPr>
            <a:r>
              <a:rPr lang="nb-NO" dirty="0" smtClean="0"/>
              <a:t>Alle resultatrapporter fordeles i </a:t>
            </a:r>
            <a:r>
              <a:rPr lang="nb-NO" dirty="0" err="1" smtClean="0"/>
              <a:t>ephorte</a:t>
            </a:r>
            <a:r>
              <a:rPr lang="nb-NO" baseline="0" dirty="0" smtClean="0"/>
              <a:t> med begrenset tilgang for linjeledelsen. Der ligger også undersøkelsene fra 2014, 2012, 2009 og 2007.</a:t>
            </a:r>
          </a:p>
          <a:p>
            <a:pPr marL="171707" indent="-171707">
              <a:buFont typeface="Arial" panose="020B0604020202020204" pitchFamily="34" charset="0"/>
              <a:buChar char="•"/>
            </a:pPr>
            <a:r>
              <a:rPr lang="nb-NO" baseline="0" dirty="0" smtClean="0"/>
              <a:t>Resultatrapporter deles ut i papirutgave på oppfølgingsmøtet ved enheten </a:t>
            </a:r>
            <a:r>
              <a:rPr lang="nb-NO" u="sng" baseline="0" dirty="0" smtClean="0"/>
              <a:t>(ikke</a:t>
            </a:r>
            <a:r>
              <a:rPr lang="nb-NO" u="none" baseline="0" dirty="0" smtClean="0"/>
              <a:t> per epost/nettsider da rapporten er unntatt offentlighet utover NTNUs </a:t>
            </a:r>
            <a:r>
              <a:rPr lang="nb-NO" u="none" baseline="0" dirty="0" err="1" smtClean="0"/>
              <a:t>lederlinje</a:t>
            </a:r>
            <a:r>
              <a:rPr lang="nb-NO" u="none" baseline="0" dirty="0" smtClean="0"/>
              <a:t> og enheten selv).</a:t>
            </a:r>
            <a:endParaRPr lang="nb-NO" u="sng" baseline="0" dirty="0" smtClean="0"/>
          </a:p>
          <a:p>
            <a:pPr marL="171707" indent="-171707">
              <a:buFont typeface="Arial" panose="020B0604020202020204" pitchFamily="34" charset="0"/>
              <a:buChar char="•"/>
            </a:pPr>
            <a:r>
              <a:rPr lang="nb-NO" baseline="0" dirty="0" smtClean="0"/>
              <a:t>Fakultetsrapporter drøftes i LOSAM, ledermøte, fakultetsstyre. </a:t>
            </a:r>
          </a:p>
          <a:p>
            <a:pPr marL="171707" indent="-171707">
              <a:buFont typeface="Arial" panose="020B0604020202020204" pitchFamily="34" charset="0"/>
              <a:buChar char="•"/>
            </a:pPr>
            <a:r>
              <a:rPr lang="nb-NO" baseline="0" dirty="0" smtClean="0"/>
              <a:t>NTNU-rapport drøftes i SESAM, AMU, Styret. Kun NTNU-rapporten offentliggjøres på Intranett.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EB6A7CA1-E9BC-497A-A6F3-189025DC6984}" type="slidenum">
              <a:rPr lang="nb-NO" smtClean="0"/>
              <a:t>8</a:t>
            </a:fld>
            <a:endParaRPr lang="nb-NO"/>
          </a:p>
        </p:txBody>
      </p:sp>
    </p:spTree>
    <p:extLst>
      <p:ext uri="{BB962C8B-B14F-4D97-AF65-F5344CB8AC3E}">
        <p14:creationId xmlns:p14="http://schemas.microsoft.com/office/powerpoint/2010/main" val="208306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smtClean="0"/>
              <a:t>Legg gjerne inn din enhets «motto» for arbeidsmiljøundersøkelsen her </a:t>
            </a:r>
            <a:r>
              <a:rPr lang="nb-NO" b="0" dirty="0" smtClean="0">
                <a:sym typeface="Wingdings" panose="05000000000000000000" pitchFamily="2" charset="2"/>
              </a:rPr>
              <a:t></a:t>
            </a:r>
            <a:endParaRPr lang="nb-NO" b="0" dirty="0"/>
          </a:p>
        </p:txBody>
      </p:sp>
    </p:spTree>
    <p:extLst>
      <p:ext uri="{BB962C8B-B14F-4D97-AF65-F5344CB8AC3E}">
        <p14:creationId xmlns:p14="http://schemas.microsoft.com/office/powerpoint/2010/main" val="236326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lysbildenummer 5"/>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lysbildenummer 5"/>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7" name="Plassholder for lysbildenummer 5"/>
          <p:cNvSpPr>
            <a:spLocks noGrp="1"/>
          </p:cNvSpPr>
          <p:nvPr>
            <p:ph type="sldNum" sz="quarter" idx="12"/>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lysbildenummer 6"/>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lysbildenummer 8"/>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lysbildenummer 4"/>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7" name="Plassholder for lysbildenummer 6"/>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7" name="Plassholder for lysbildenummer 6"/>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lysbildenummer 5"/>
          <p:cNvSpPr>
            <a:spLocks noGrp="1"/>
          </p:cNvSpPr>
          <p:nvPr>
            <p:ph type="sldNum" sz="quarter" idx="4"/>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
        <p:nvSpPr>
          <p:cNvPr id="5" name="TekstSylinder 4"/>
          <p:cNvSpPr txBox="1"/>
          <p:nvPr userDrawn="1"/>
        </p:nvSpPr>
        <p:spPr>
          <a:xfrm>
            <a:off x="1627359" y="6393434"/>
            <a:ext cx="3809897" cy="276999"/>
          </a:xfrm>
          <a:prstGeom prst="rect">
            <a:avLst/>
          </a:prstGeom>
          <a:noFill/>
        </p:spPr>
        <p:txBody>
          <a:bodyPr wrap="square" rtlCol="0">
            <a:spAutoFit/>
          </a:bodyPr>
          <a:lstStyle/>
          <a:p>
            <a:r>
              <a:rPr lang="en-US" sz="1200" kern="1200" dirty="0" smtClean="0">
                <a:solidFill>
                  <a:schemeClr val="tx1"/>
                </a:solidFill>
                <a:latin typeface="Arial"/>
                <a:ea typeface="+mn-ea"/>
                <a:cs typeface="Arial"/>
              </a:rPr>
              <a:t>Norwegian University of Science and Technology</a:t>
            </a:r>
            <a:endParaRPr lang="nb-NO" sz="1200" dirty="0">
              <a:effectLst/>
              <a:latin typeface="Arial"/>
              <a:cs typeface="Arial"/>
            </a:endParaRPr>
          </a:p>
        </p:txBody>
      </p:sp>
      <p:pic>
        <p:nvPicPr>
          <p:cNvPr id="6" name="Bilde 5"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0697" y="6425083"/>
            <a:ext cx="976089" cy="183326"/>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7SpNwY7gobU"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youtube.com/watch?v=Zl4vxAtgXPg" TargetMode="External"/><Relationship Id="rId5" Type="http://schemas.openxmlformats.org/officeDocument/2006/relationships/image" Target="../media/image14.png"/><Relationship Id="rId4" Type="http://schemas.openxmlformats.org/officeDocument/2006/relationships/hyperlink" Target="https://www.youtube.com/watch?v=ymsTWoPpPk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mailto:ark-kontakt@ntnu.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347841" y="1005624"/>
            <a:ext cx="8483537" cy="674241"/>
          </a:xfrm>
        </p:spPr>
        <p:txBody>
          <a:bodyPr>
            <a:normAutofit fontScale="90000"/>
          </a:bodyPr>
          <a:lstStyle/>
          <a:p>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smtClean="0"/>
              <a:t/>
            </a:r>
            <a:br>
              <a:rPr lang="nb-NO" dirty="0" smtClean="0"/>
            </a:br>
            <a:r>
              <a:rPr lang="nb-NO" sz="3100" dirty="0" err="1"/>
              <a:t>Psychosocial</a:t>
            </a:r>
            <a:r>
              <a:rPr lang="nb-NO" sz="3100" dirty="0"/>
              <a:t> </a:t>
            </a:r>
            <a:r>
              <a:rPr lang="nb-NO" sz="3100" dirty="0" err="1"/>
              <a:t>Work</a:t>
            </a:r>
            <a:r>
              <a:rPr lang="nb-NO" sz="3100" dirty="0"/>
              <a:t> Environment Survey 2017</a:t>
            </a:r>
            <a:r>
              <a:rPr lang="nb-NO" b="1" dirty="0"/>
              <a:t/>
            </a:r>
            <a:br>
              <a:rPr lang="nb-NO" b="1" dirty="0"/>
            </a:br>
            <a:r>
              <a:rPr lang="nb-NO" dirty="0" smtClean="0"/>
              <a:t/>
            </a:r>
            <a:br>
              <a:rPr lang="nb-NO" dirty="0" smtClean="0"/>
            </a:br>
            <a:r>
              <a:rPr lang="nb-NO" dirty="0" smtClean="0"/>
              <a:t/>
            </a:r>
            <a:br>
              <a:rPr lang="nb-NO" dirty="0" smtClean="0"/>
            </a:br>
            <a:r>
              <a:rPr lang="nb-NO" dirty="0" smtClean="0"/>
              <a:t> </a:t>
            </a:r>
            <a:br>
              <a:rPr lang="nb-NO" dirty="0" smtClean="0"/>
            </a:br>
            <a:r>
              <a:rPr lang="nb-NO" dirty="0" smtClean="0"/>
              <a:t>									</a:t>
            </a:r>
            <a:br>
              <a:rPr lang="nb-NO" dirty="0" smtClean="0"/>
            </a:br>
            <a:r>
              <a:rPr lang="nb-NO" dirty="0"/>
              <a:t>	</a:t>
            </a:r>
            <a:r>
              <a:rPr lang="nb-NO" dirty="0" smtClean="0"/>
              <a:t>						</a:t>
            </a:r>
            <a:endParaRPr lang="nb-NO" sz="1350" dirty="0"/>
          </a:p>
        </p:txBody>
      </p:sp>
      <p:pic>
        <p:nvPicPr>
          <p:cNvPr id="11" name="Bilde 10"/>
          <p:cNvPicPr>
            <a:picLocks noChangeAspect="1"/>
          </p:cNvPicPr>
          <p:nvPr/>
        </p:nvPicPr>
        <p:blipFill rotWithShape="1">
          <a:blip r:embed="rId3" cstate="print">
            <a:extLst>
              <a:ext uri="{28A0092B-C50C-407E-A947-70E740481C1C}">
                <a14:useLocalDpi xmlns:a14="http://schemas.microsoft.com/office/drawing/2010/main" val="0"/>
              </a:ext>
            </a:extLst>
          </a:blip>
          <a:srcRect t="18356" b="19753"/>
          <a:stretch/>
        </p:blipFill>
        <p:spPr>
          <a:xfrm>
            <a:off x="2116595" y="4401241"/>
            <a:ext cx="1425200" cy="1204322"/>
          </a:xfrm>
          <a:prstGeom prst="rect">
            <a:avLst/>
          </a:prstGeom>
        </p:spPr>
      </p:pic>
      <p:pic>
        <p:nvPicPr>
          <p:cNvPr id="2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7775"/>
          <a:stretch/>
        </p:blipFill>
        <p:spPr bwMode="auto">
          <a:xfrm>
            <a:off x="7482780" y="3417539"/>
            <a:ext cx="1139138" cy="21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de 8"/>
          <p:cNvPicPr>
            <a:picLocks noChangeAspect="1"/>
          </p:cNvPicPr>
          <p:nvPr/>
        </p:nvPicPr>
        <p:blipFill rotWithShape="1">
          <a:blip r:embed="rId5" cstate="print">
            <a:extLst>
              <a:ext uri="{28A0092B-C50C-407E-A947-70E740481C1C}">
                <a14:useLocalDpi xmlns:a14="http://schemas.microsoft.com/office/drawing/2010/main" val="0"/>
              </a:ext>
            </a:extLst>
          </a:blip>
          <a:srcRect t="-1" r="11600" b="3363"/>
          <a:stretch/>
        </p:blipFill>
        <p:spPr>
          <a:xfrm>
            <a:off x="3605655" y="4407731"/>
            <a:ext cx="1969856" cy="1197833"/>
          </a:xfrm>
          <a:prstGeom prst="rect">
            <a:avLst/>
          </a:prstGeom>
        </p:spPr>
      </p:pic>
      <p:pic>
        <p:nvPicPr>
          <p:cNvPr id="10" name="Bilde 9"/>
          <p:cNvPicPr>
            <a:picLocks noChangeAspect="1"/>
          </p:cNvPicPr>
          <p:nvPr/>
        </p:nvPicPr>
        <p:blipFill rotWithShape="1">
          <a:blip r:embed="rId6" cstate="print">
            <a:extLst>
              <a:ext uri="{28A0092B-C50C-407E-A947-70E740481C1C}">
                <a14:useLocalDpi xmlns:a14="http://schemas.microsoft.com/office/drawing/2010/main" val="0"/>
              </a:ext>
            </a:extLst>
          </a:blip>
          <a:srcRect t="5874"/>
          <a:stretch/>
        </p:blipFill>
        <p:spPr>
          <a:xfrm>
            <a:off x="3422526" y="1820719"/>
            <a:ext cx="1889216" cy="1185500"/>
          </a:xfrm>
          <a:prstGeom prst="rect">
            <a:avLst/>
          </a:prstGeom>
        </p:spPr>
      </p:pic>
      <p:pic>
        <p:nvPicPr>
          <p:cNvPr id="21" name="Bilde 20"/>
          <p:cNvPicPr>
            <a:picLocks noChangeAspect="1"/>
          </p:cNvPicPr>
          <p:nvPr/>
        </p:nvPicPr>
        <p:blipFill rotWithShape="1">
          <a:blip r:embed="rId7" cstate="print">
            <a:extLst>
              <a:ext uri="{28A0092B-C50C-407E-A947-70E740481C1C}">
                <a14:useLocalDpi xmlns:a14="http://schemas.microsoft.com/office/drawing/2010/main" val="0"/>
              </a:ext>
            </a:extLst>
          </a:blip>
          <a:srcRect l="1" t="3525" r="251" b="3642"/>
          <a:stretch/>
        </p:blipFill>
        <p:spPr>
          <a:xfrm>
            <a:off x="5706784" y="4399727"/>
            <a:ext cx="1680445" cy="1205837"/>
          </a:xfrm>
          <a:prstGeom prst="rect">
            <a:avLst/>
          </a:prstGeom>
        </p:spPr>
      </p:pic>
      <p:pic>
        <p:nvPicPr>
          <p:cNvPr id="22" name="Bilde 21"/>
          <p:cNvPicPr>
            <a:picLocks noChangeAspect="1"/>
          </p:cNvPicPr>
          <p:nvPr/>
        </p:nvPicPr>
        <p:blipFill rotWithShape="1">
          <a:blip r:embed="rId8"/>
          <a:srcRect t="2822"/>
          <a:stretch/>
        </p:blipFill>
        <p:spPr>
          <a:xfrm>
            <a:off x="5362260" y="1820719"/>
            <a:ext cx="2062710" cy="1189520"/>
          </a:xfrm>
          <a:prstGeom prst="rect">
            <a:avLst/>
          </a:prstGeom>
        </p:spPr>
      </p:pic>
      <p:pic>
        <p:nvPicPr>
          <p:cNvPr id="19" name="Bilde 18"/>
          <p:cNvPicPr>
            <a:picLocks noChangeAspect="1"/>
          </p:cNvPicPr>
          <p:nvPr/>
        </p:nvPicPr>
        <p:blipFill>
          <a:blip r:embed="rId9"/>
          <a:stretch>
            <a:fillRect/>
          </a:stretch>
        </p:blipFill>
        <p:spPr>
          <a:xfrm>
            <a:off x="3991349" y="3068069"/>
            <a:ext cx="3402182" cy="1258823"/>
          </a:xfrm>
          <a:prstGeom prst="rect">
            <a:avLst/>
          </a:prstGeom>
        </p:spPr>
      </p:pic>
      <p:pic>
        <p:nvPicPr>
          <p:cNvPr id="13" name="Picture 2"/>
          <p:cNvPicPr>
            <a:picLocks noGrp="1" noChangeAspect="1" noChangeArrowheads="1"/>
          </p:cNvPicPr>
          <p:nvPr>
            <p:ph idx="1"/>
          </p:nvPr>
        </p:nvPicPr>
        <p:blipFill rotWithShape="1">
          <a:blip r:embed="rId10" cstate="print">
            <a:extLst>
              <a:ext uri="{28A0092B-C50C-407E-A947-70E740481C1C}">
                <a14:useLocalDpi xmlns:a14="http://schemas.microsoft.com/office/drawing/2010/main" val="0"/>
              </a:ext>
            </a:extLst>
          </a:blip>
          <a:srcRect t="2324" b="17320"/>
          <a:stretch/>
        </p:blipFill>
        <p:spPr bwMode="auto">
          <a:xfrm>
            <a:off x="7489924" y="1820718"/>
            <a:ext cx="1131994" cy="15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Bilde 17"/>
          <p:cNvPicPr>
            <a:picLocks noChangeAspect="1"/>
          </p:cNvPicPr>
          <p:nvPr/>
        </p:nvPicPr>
        <p:blipFill rotWithShape="1">
          <a:blip r:embed="rId11" cstate="print">
            <a:extLst>
              <a:ext uri="{28A0092B-C50C-407E-A947-70E740481C1C}">
                <a14:useLocalDpi xmlns:a14="http://schemas.microsoft.com/office/drawing/2010/main" val="0"/>
              </a:ext>
            </a:extLst>
          </a:blip>
          <a:srcRect l="-323" r="1" b="41178"/>
          <a:stretch/>
        </p:blipFill>
        <p:spPr>
          <a:xfrm>
            <a:off x="347841" y="1820719"/>
            <a:ext cx="3024167" cy="1183544"/>
          </a:xfrm>
          <a:prstGeom prst="rect">
            <a:avLst/>
          </a:prstGeom>
        </p:spPr>
      </p:pic>
      <p:pic>
        <p:nvPicPr>
          <p:cNvPr id="20" name="Bilde 19"/>
          <p:cNvPicPr>
            <a:picLocks noChangeAspect="1"/>
          </p:cNvPicPr>
          <p:nvPr/>
        </p:nvPicPr>
        <p:blipFill rotWithShape="1">
          <a:blip r:embed="rId12" cstate="print">
            <a:extLst>
              <a:ext uri="{28A0092B-C50C-407E-A947-70E740481C1C}">
                <a14:useLocalDpi xmlns:a14="http://schemas.microsoft.com/office/drawing/2010/main" val="0"/>
              </a:ext>
            </a:extLst>
          </a:blip>
          <a:srcRect l="30633" t="5025" r="24732" b="48738"/>
          <a:stretch/>
        </p:blipFill>
        <p:spPr>
          <a:xfrm>
            <a:off x="2116595" y="3068069"/>
            <a:ext cx="1820580" cy="1258823"/>
          </a:xfrm>
          <a:prstGeom prst="rect">
            <a:avLst/>
          </a:prstGeom>
        </p:spPr>
      </p:pic>
      <p:pic>
        <p:nvPicPr>
          <p:cNvPr id="4" name="Bild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42" y="3068068"/>
            <a:ext cx="1704895" cy="2537494"/>
          </a:xfrm>
          <a:prstGeom prst="rect">
            <a:avLst/>
          </a:prstGeom>
        </p:spPr>
      </p:pic>
    </p:spTree>
    <p:extLst>
      <p:ext uri="{BB962C8B-B14F-4D97-AF65-F5344CB8AC3E}">
        <p14:creationId xmlns:p14="http://schemas.microsoft.com/office/powerpoint/2010/main" val="345515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colorful_tree_mind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1268" y="1366890"/>
            <a:ext cx="2144770" cy="2356624"/>
          </a:xfrm>
          <a:prstGeom prst="rect">
            <a:avLst/>
          </a:prstGeom>
        </p:spPr>
      </p:pic>
      <p:sp>
        <p:nvSpPr>
          <p:cNvPr id="2" name="Tittel 1"/>
          <p:cNvSpPr>
            <a:spLocks noGrp="1"/>
          </p:cNvSpPr>
          <p:nvPr>
            <p:ph type="title"/>
          </p:nvPr>
        </p:nvSpPr>
        <p:spPr>
          <a:xfrm>
            <a:off x="364332" y="719162"/>
            <a:ext cx="8434069" cy="857250"/>
          </a:xfrm>
        </p:spPr>
        <p:txBody>
          <a:bodyPr>
            <a:noAutofit/>
          </a:bodyPr>
          <a:lstStyle/>
          <a:p>
            <a:r>
              <a:rPr lang="nb-NO" sz="3200" dirty="0" err="1" smtClean="0"/>
              <a:t>Why</a:t>
            </a:r>
            <a:r>
              <a:rPr lang="nb-NO" sz="3200" dirty="0" smtClean="0"/>
              <a:t> </a:t>
            </a:r>
            <a:r>
              <a:rPr lang="nb-NO" sz="3200" dirty="0" err="1" smtClean="0"/>
              <a:t>we</a:t>
            </a:r>
            <a:r>
              <a:rPr lang="nb-NO" sz="3200" dirty="0" smtClean="0"/>
              <a:t> </a:t>
            </a:r>
            <a:r>
              <a:rPr lang="nb-NO" sz="3200" dirty="0" err="1" smtClean="0"/>
              <a:t>conduct</a:t>
            </a:r>
            <a:r>
              <a:rPr lang="nb-NO" sz="3200" dirty="0" smtClean="0"/>
              <a:t> </a:t>
            </a:r>
            <a:r>
              <a:rPr lang="nb-NO" sz="3200" dirty="0" err="1" smtClean="0"/>
              <a:t>the</a:t>
            </a:r>
            <a:r>
              <a:rPr lang="nb-NO" sz="3200" dirty="0" smtClean="0"/>
              <a:t> survey?</a:t>
            </a:r>
            <a:endParaRPr lang="nb-NO" sz="3200" dirty="0"/>
          </a:p>
        </p:txBody>
      </p:sp>
      <p:sp>
        <p:nvSpPr>
          <p:cNvPr id="3" name="Plassholder for innhold 2"/>
          <p:cNvSpPr>
            <a:spLocks noGrp="1"/>
          </p:cNvSpPr>
          <p:nvPr>
            <p:ph sz="half" idx="1"/>
          </p:nvPr>
        </p:nvSpPr>
        <p:spPr>
          <a:xfrm>
            <a:off x="364332" y="2381337"/>
            <a:ext cx="8434069" cy="3394472"/>
          </a:xfrm>
        </p:spPr>
        <p:txBody>
          <a:bodyPr>
            <a:normAutofit fontScale="77500" lnSpcReduction="20000"/>
          </a:bodyPr>
          <a:lstStyle/>
          <a:p>
            <a:endParaRPr lang="nb-NO" dirty="0" smtClean="0"/>
          </a:p>
          <a:p>
            <a:r>
              <a:rPr lang="nb-NO" dirty="0" smtClean="0"/>
              <a:t>A </a:t>
            </a:r>
            <a:r>
              <a:rPr lang="nb-NO" dirty="0" err="1" smtClean="0"/>
              <a:t>healthy</a:t>
            </a:r>
            <a:r>
              <a:rPr lang="nb-NO" dirty="0" smtClean="0"/>
              <a:t> and </a:t>
            </a:r>
            <a:r>
              <a:rPr lang="nb-NO" dirty="0" err="1" smtClean="0"/>
              <a:t>productive</a:t>
            </a:r>
            <a:r>
              <a:rPr lang="nb-NO" dirty="0" smtClean="0"/>
              <a:t> </a:t>
            </a:r>
            <a:r>
              <a:rPr lang="nb-NO" dirty="0" err="1" smtClean="0"/>
              <a:t>work</a:t>
            </a:r>
            <a:r>
              <a:rPr lang="nb-NO" dirty="0" smtClean="0"/>
              <a:t> </a:t>
            </a:r>
            <a:r>
              <a:rPr lang="nb-NO" dirty="0" err="1" smtClean="0"/>
              <a:t>environment</a:t>
            </a:r>
            <a:r>
              <a:rPr lang="nb-NO" dirty="0" smtClean="0"/>
              <a:t> </a:t>
            </a:r>
            <a:br>
              <a:rPr lang="nb-NO" dirty="0" smtClean="0"/>
            </a:br>
            <a:r>
              <a:rPr lang="nb-NO" dirty="0" smtClean="0"/>
              <a:t>is </a:t>
            </a:r>
            <a:r>
              <a:rPr lang="nb-NO" dirty="0" err="1" smtClean="0"/>
              <a:t>important</a:t>
            </a:r>
            <a:r>
              <a:rPr lang="nb-NO" dirty="0" smtClean="0"/>
              <a:t> in order to </a:t>
            </a:r>
            <a:r>
              <a:rPr lang="nb-NO" dirty="0" err="1" smtClean="0"/>
              <a:t>realize</a:t>
            </a:r>
            <a:r>
              <a:rPr lang="nb-NO" dirty="0" smtClean="0"/>
              <a:t> </a:t>
            </a:r>
            <a:r>
              <a:rPr lang="nb-NO" dirty="0" err="1" smtClean="0"/>
              <a:t>the</a:t>
            </a:r>
            <a:r>
              <a:rPr lang="nb-NO" dirty="0" smtClean="0"/>
              <a:t> </a:t>
            </a:r>
            <a:r>
              <a:rPr lang="nb-NO" dirty="0" err="1" smtClean="0"/>
              <a:t>values</a:t>
            </a:r>
            <a:r>
              <a:rPr lang="nb-NO" dirty="0" smtClean="0"/>
              <a:t> and </a:t>
            </a:r>
            <a:br>
              <a:rPr lang="nb-NO" dirty="0" smtClean="0"/>
            </a:br>
            <a:r>
              <a:rPr lang="nb-NO" dirty="0" err="1" smtClean="0"/>
              <a:t>objectives</a:t>
            </a:r>
            <a:r>
              <a:rPr lang="nb-NO" dirty="0" smtClean="0"/>
              <a:t> </a:t>
            </a:r>
            <a:r>
              <a:rPr lang="nb-NO" dirty="0" err="1" smtClean="0"/>
              <a:t>of</a:t>
            </a:r>
            <a:r>
              <a:rPr lang="nb-NO" dirty="0" smtClean="0"/>
              <a:t> NTNU</a:t>
            </a:r>
          </a:p>
          <a:p>
            <a:endParaRPr lang="nb-NO" dirty="0" smtClean="0"/>
          </a:p>
          <a:p>
            <a:r>
              <a:rPr lang="nb-NO" dirty="0" smtClean="0"/>
              <a:t>A </a:t>
            </a:r>
            <a:r>
              <a:rPr lang="nb-NO" dirty="0" err="1" smtClean="0"/>
              <a:t>tool</a:t>
            </a:r>
            <a:r>
              <a:rPr lang="nb-NO" dirty="0" smtClean="0"/>
              <a:t> to </a:t>
            </a:r>
            <a:r>
              <a:rPr lang="nb-NO" dirty="0" err="1" smtClean="0"/>
              <a:t>prioritise</a:t>
            </a:r>
            <a:r>
              <a:rPr lang="nb-NO" dirty="0" smtClean="0"/>
              <a:t> </a:t>
            </a:r>
            <a:r>
              <a:rPr lang="nb-NO" dirty="0" err="1" smtClean="0"/>
              <a:t>measures</a:t>
            </a:r>
            <a:r>
              <a:rPr lang="nb-NO" dirty="0" smtClean="0"/>
              <a:t> for </a:t>
            </a:r>
            <a:r>
              <a:rPr lang="nb-NO" dirty="0" err="1" smtClean="0"/>
              <a:t>work</a:t>
            </a:r>
            <a:r>
              <a:rPr lang="nb-NO" dirty="0" smtClean="0"/>
              <a:t> </a:t>
            </a:r>
            <a:r>
              <a:rPr lang="nb-NO" dirty="0" err="1" smtClean="0"/>
              <a:t>environment</a:t>
            </a:r>
            <a:r>
              <a:rPr lang="nb-NO" dirty="0" smtClean="0"/>
              <a:t> </a:t>
            </a:r>
            <a:r>
              <a:rPr lang="nb-NO" dirty="0" err="1" smtClean="0"/>
              <a:t>development</a:t>
            </a:r>
            <a:r>
              <a:rPr lang="nb-NO" dirty="0" smtClean="0"/>
              <a:t> in </a:t>
            </a:r>
            <a:r>
              <a:rPr lang="nb-NO" dirty="0" err="1" smtClean="0"/>
              <a:t>the</a:t>
            </a:r>
            <a:r>
              <a:rPr lang="nb-NO" dirty="0" smtClean="0"/>
              <a:t> action plan </a:t>
            </a:r>
            <a:r>
              <a:rPr lang="nb-NO" dirty="0" err="1" smtClean="0"/>
              <a:t>of</a:t>
            </a:r>
            <a:r>
              <a:rPr lang="nb-NO" dirty="0" smtClean="0"/>
              <a:t> </a:t>
            </a:r>
            <a:r>
              <a:rPr lang="nb-NO" dirty="0" err="1" smtClean="0"/>
              <a:t>our</a:t>
            </a:r>
            <a:r>
              <a:rPr lang="nb-NO" dirty="0" smtClean="0"/>
              <a:t> unit</a:t>
            </a:r>
          </a:p>
          <a:p>
            <a:endParaRPr lang="nb-NO" dirty="0" smtClean="0"/>
          </a:p>
          <a:p>
            <a:r>
              <a:rPr lang="nb-NO" dirty="0" err="1" smtClean="0"/>
              <a:t>Satisfy</a:t>
            </a:r>
            <a:r>
              <a:rPr lang="nb-NO" dirty="0" smtClean="0"/>
              <a:t> </a:t>
            </a:r>
            <a:r>
              <a:rPr lang="nb-NO" dirty="0" err="1" smtClean="0"/>
              <a:t>the</a:t>
            </a:r>
            <a:r>
              <a:rPr lang="nb-NO" dirty="0" smtClean="0"/>
              <a:t> </a:t>
            </a:r>
            <a:r>
              <a:rPr lang="nb-NO" dirty="0" err="1" smtClean="0"/>
              <a:t>requirements</a:t>
            </a:r>
            <a:r>
              <a:rPr lang="nb-NO" dirty="0" smtClean="0"/>
              <a:t> </a:t>
            </a:r>
            <a:r>
              <a:rPr lang="nb-NO" dirty="0" err="1" smtClean="0"/>
              <a:t>of</a:t>
            </a:r>
            <a:r>
              <a:rPr lang="nb-NO" dirty="0" smtClean="0"/>
              <a:t> </a:t>
            </a:r>
            <a:r>
              <a:rPr lang="nb-NO" dirty="0" err="1" smtClean="0"/>
              <a:t>the</a:t>
            </a:r>
            <a:r>
              <a:rPr lang="nb-NO" dirty="0" smtClean="0"/>
              <a:t> </a:t>
            </a:r>
            <a:r>
              <a:rPr lang="nb-NO" dirty="0" err="1" smtClean="0"/>
              <a:t>Work</a:t>
            </a:r>
            <a:r>
              <a:rPr lang="nb-NO" dirty="0" smtClean="0"/>
              <a:t> Environment </a:t>
            </a:r>
            <a:r>
              <a:rPr lang="nb-NO" dirty="0" err="1" smtClean="0"/>
              <a:t>Act</a:t>
            </a:r>
            <a:r>
              <a:rPr lang="nb-NO" dirty="0" smtClean="0"/>
              <a:t> </a:t>
            </a:r>
            <a:r>
              <a:rPr lang="nb-NO" dirty="0" err="1" smtClean="0"/>
              <a:t>with</a:t>
            </a:r>
            <a:r>
              <a:rPr lang="nb-NO" dirty="0" smtClean="0"/>
              <a:t> </a:t>
            </a:r>
            <a:r>
              <a:rPr lang="nb-NO" dirty="0" err="1" smtClean="0"/>
              <a:t>respect</a:t>
            </a:r>
            <a:r>
              <a:rPr lang="nb-NO" dirty="0" smtClean="0"/>
              <a:t> to </a:t>
            </a:r>
            <a:r>
              <a:rPr lang="nb-NO" dirty="0" err="1" smtClean="0"/>
              <a:t>systematic</a:t>
            </a:r>
            <a:r>
              <a:rPr lang="nb-NO" dirty="0" smtClean="0"/>
              <a:t> </a:t>
            </a:r>
            <a:r>
              <a:rPr lang="nb-NO" dirty="0" err="1" smtClean="0"/>
              <a:t>supervision</a:t>
            </a:r>
            <a:r>
              <a:rPr lang="nb-NO" dirty="0" smtClean="0"/>
              <a:t> and </a:t>
            </a:r>
            <a:r>
              <a:rPr lang="nb-NO" dirty="0" err="1" smtClean="0"/>
              <a:t>corrective</a:t>
            </a:r>
            <a:r>
              <a:rPr lang="nb-NO" dirty="0" smtClean="0"/>
              <a:t> action to </a:t>
            </a:r>
            <a:r>
              <a:rPr lang="nb-NO" dirty="0" err="1" smtClean="0"/>
              <a:t>ensure</a:t>
            </a:r>
            <a:r>
              <a:rPr lang="nb-NO" dirty="0" smtClean="0"/>
              <a:t> </a:t>
            </a:r>
            <a:r>
              <a:rPr lang="nb-NO" dirty="0" err="1" smtClean="0"/>
              <a:t>that</a:t>
            </a:r>
            <a:r>
              <a:rPr lang="nb-NO" dirty="0" smtClean="0"/>
              <a:t> all </a:t>
            </a:r>
            <a:r>
              <a:rPr lang="nb-NO" dirty="0" err="1" smtClean="0"/>
              <a:t>employees</a:t>
            </a:r>
            <a:r>
              <a:rPr lang="nb-NO" dirty="0" smtClean="0"/>
              <a:t> have a </a:t>
            </a:r>
            <a:r>
              <a:rPr lang="nb-NO" dirty="0" err="1" smtClean="0"/>
              <a:t>healthy</a:t>
            </a:r>
            <a:r>
              <a:rPr lang="nb-NO" dirty="0" smtClean="0"/>
              <a:t> </a:t>
            </a:r>
            <a:r>
              <a:rPr lang="nb-NO" dirty="0" err="1"/>
              <a:t>working</a:t>
            </a:r>
            <a:r>
              <a:rPr lang="nb-NO" dirty="0"/>
              <a:t> </a:t>
            </a:r>
            <a:r>
              <a:rPr lang="nb-NO" dirty="0" err="1" smtClean="0"/>
              <a:t>situation</a:t>
            </a:r>
            <a:endParaRPr lang="nb-NO" dirty="0"/>
          </a:p>
        </p:txBody>
      </p:sp>
    </p:spTree>
    <p:extLst>
      <p:ext uri="{BB962C8B-B14F-4D97-AF65-F5344CB8AC3E}">
        <p14:creationId xmlns:p14="http://schemas.microsoft.com/office/powerpoint/2010/main" val="1890396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003595"/>
            <a:ext cx="8229600" cy="857250"/>
          </a:xfrm>
        </p:spPr>
        <p:txBody>
          <a:bodyPr>
            <a:normAutofit/>
          </a:bodyPr>
          <a:lstStyle/>
          <a:p>
            <a:r>
              <a:rPr lang="nb-NO" sz="3200" dirty="0" smtClean="0"/>
              <a:t>The </a:t>
            </a:r>
            <a:r>
              <a:rPr lang="nb-NO" sz="3200" dirty="0" err="1" smtClean="0"/>
              <a:t>foundation</a:t>
            </a:r>
            <a:r>
              <a:rPr lang="nb-NO" sz="3200" dirty="0" smtClean="0"/>
              <a:t> </a:t>
            </a:r>
            <a:r>
              <a:rPr lang="nb-NO" sz="3200" dirty="0" err="1" smtClean="0"/>
              <a:t>of</a:t>
            </a:r>
            <a:r>
              <a:rPr lang="nb-NO" sz="3200" dirty="0" smtClean="0"/>
              <a:t> </a:t>
            </a:r>
            <a:r>
              <a:rPr lang="nb-NO" sz="3200" dirty="0" err="1" smtClean="0"/>
              <a:t>the</a:t>
            </a:r>
            <a:r>
              <a:rPr lang="nb-NO" sz="3200" dirty="0" smtClean="0"/>
              <a:t> survey</a:t>
            </a:r>
            <a:endParaRPr lang="nb-NO" dirty="0"/>
          </a:p>
        </p:txBody>
      </p:sp>
      <p:sp>
        <p:nvSpPr>
          <p:cNvPr id="3" name="Plassholder for innhold 2"/>
          <p:cNvSpPr>
            <a:spLocks noGrp="1"/>
          </p:cNvSpPr>
          <p:nvPr>
            <p:ph sz="half" idx="1"/>
          </p:nvPr>
        </p:nvSpPr>
        <p:spPr>
          <a:xfrm>
            <a:off x="533400" y="2172615"/>
            <a:ext cx="6395830" cy="3525926"/>
          </a:xfrm>
        </p:spPr>
        <p:txBody>
          <a:bodyPr>
            <a:normAutofit lnSpcReduction="10000"/>
          </a:bodyPr>
          <a:lstStyle/>
          <a:p>
            <a:pPr marL="0" indent="0">
              <a:buNone/>
            </a:pPr>
            <a:r>
              <a:rPr lang="nb-NO" sz="2400" dirty="0" err="1" smtClean="0"/>
              <a:t>Work</a:t>
            </a:r>
            <a:r>
              <a:rPr lang="nb-NO" sz="2400" dirty="0" smtClean="0"/>
              <a:t> Environment </a:t>
            </a:r>
            <a:r>
              <a:rPr lang="nb-NO" sz="2400" dirty="0" err="1" smtClean="0"/>
              <a:t>Act</a:t>
            </a:r>
            <a:r>
              <a:rPr lang="nb-NO" sz="2400" dirty="0" smtClean="0"/>
              <a:t>:</a:t>
            </a:r>
          </a:p>
          <a:p>
            <a:r>
              <a:rPr lang="nb-NO" sz="2400" dirty="0" smtClean="0"/>
              <a:t>A </a:t>
            </a:r>
            <a:r>
              <a:rPr lang="nb-NO" sz="2400" dirty="0" err="1" smtClean="0"/>
              <a:t>healthy</a:t>
            </a:r>
            <a:r>
              <a:rPr lang="nb-NO" sz="2400" dirty="0" smtClean="0"/>
              <a:t> </a:t>
            </a:r>
            <a:r>
              <a:rPr lang="nb-NO" sz="2400" dirty="0" err="1" smtClean="0"/>
              <a:t>working</a:t>
            </a:r>
            <a:r>
              <a:rPr lang="nb-NO" sz="2400" dirty="0" smtClean="0"/>
              <a:t> </a:t>
            </a:r>
            <a:r>
              <a:rPr lang="nb-NO" sz="2400" dirty="0" err="1" smtClean="0"/>
              <a:t>environment</a:t>
            </a:r>
            <a:r>
              <a:rPr lang="nb-NO" sz="2400" dirty="0" smtClean="0"/>
              <a:t> is </a:t>
            </a:r>
            <a:r>
              <a:rPr lang="nb-NO" sz="2400" dirty="0" err="1" smtClean="0"/>
              <a:t>good</a:t>
            </a:r>
            <a:r>
              <a:rPr lang="nb-NO" sz="2400" dirty="0" smtClean="0"/>
              <a:t> for  </a:t>
            </a:r>
            <a:r>
              <a:rPr lang="nb-NO" sz="2400" dirty="0" err="1" smtClean="0"/>
              <a:t>both</a:t>
            </a:r>
            <a:r>
              <a:rPr lang="nb-NO" sz="2400" dirty="0" smtClean="0"/>
              <a:t> staff and </a:t>
            </a:r>
            <a:r>
              <a:rPr lang="nb-NO" sz="2400" dirty="0" err="1" smtClean="0"/>
              <a:t>university</a:t>
            </a:r>
            <a:endParaRPr lang="nb-NO" sz="2400" dirty="0"/>
          </a:p>
          <a:p>
            <a:endParaRPr lang="nb-NO" sz="2400" dirty="0"/>
          </a:p>
          <a:p>
            <a:pPr marL="0" indent="0">
              <a:buNone/>
            </a:pPr>
            <a:r>
              <a:rPr lang="nb-NO" sz="2400" dirty="0" smtClean="0"/>
              <a:t>Job </a:t>
            </a:r>
            <a:r>
              <a:rPr lang="nb-NO" sz="2400" dirty="0" err="1" smtClean="0"/>
              <a:t>demands-resources</a:t>
            </a:r>
            <a:r>
              <a:rPr lang="nb-NO" sz="2400" dirty="0" smtClean="0"/>
              <a:t> </a:t>
            </a:r>
            <a:r>
              <a:rPr lang="nb-NO" sz="2400" dirty="0" err="1" smtClean="0"/>
              <a:t>model</a:t>
            </a:r>
            <a:r>
              <a:rPr lang="nb-NO" sz="2400" dirty="0" smtClean="0"/>
              <a:t> (</a:t>
            </a:r>
            <a:r>
              <a:rPr lang="nb-NO" sz="2400" dirty="0" smtClean="0">
                <a:hlinkClick r:id="rId3"/>
              </a:rPr>
              <a:t>JD-R</a:t>
            </a:r>
            <a:r>
              <a:rPr lang="nb-NO" sz="2400" dirty="0" smtClean="0"/>
              <a:t>):</a:t>
            </a:r>
          </a:p>
          <a:p>
            <a:r>
              <a:rPr lang="nb-NO" sz="2400" dirty="0" smtClean="0"/>
              <a:t>A </a:t>
            </a:r>
            <a:r>
              <a:rPr lang="nb-NO" sz="2400" dirty="0" err="1" smtClean="0"/>
              <a:t>suitable</a:t>
            </a:r>
            <a:r>
              <a:rPr lang="nb-NO" sz="2400" dirty="0" smtClean="0"/>
              <a:t> </a:t>
            </a:r>
            <a:r>
              <a:rPr lang="nb-NO" sz="2400" dirty="0" err="1" smtClean="0"/>
              <a:t>balance</a:t>
            </a:r>
            <a:r>
              <a:rPr lang="nb-NO" sz="2400" dirty="0" smtClean="0"/>
              <a:t> </a:t>
            </a:r>
            <a:r>
              <a:rPr lang="nb-NO" sz="2400" dirty="0" err="1" smtClean="0"/>
              <a:t>between</a:t>
            </a:r>
            <a:r>
              <a:rPr lang="nb-NO" sz="2400" dirty="0" smtClean="0"/>
              <a:t> </a:t>
            </a:r>
            <a:r>
              <a:rPr lang="nb-NO" sz="2400" dirty="0" err="1" smtClean="0"/>
              <a:t>job</a:t>
            </a:r>
            <a:r>
              <a:rPr lang="nb-NO" sz="2400" dirty="0" smtClean="0"/>
              <a:t> </a:t>
            </a:r>
            <a:r>
              <a:rPr lang="nb-NO" sz="2400" dirty="0" err="1" smtClean="0"/>
              <a:t>demands</a:t>
            </a:r>
            <a:r>
              <a:rPr lang="nb-NO" sz="2400" dirty="0" smtClean="0"/>
              <a:t> and </a:t>
            </a:r>
            <a:r>
              <a:rPr lang="nb-NO" sz="2400" dirty="0" err="1" smtClean="0"/>
              <a:t>resources</a:t>
            </a:r>
            <a:r>
              <a:rPr lang="nb-NO" sz="2400" dirty="0" smtClean="0"/>
              <a:t> has a positive </a:t>
            </a:r>
            <a:r>
              <a:rPr lang="nb-NO" sz="2400" dirty="0" err="1" smtClean="0"/>
              <a:t>impact</a:t>
            </a:r>
            <a:r>
              <a:rPr lang="nb-NO" sz="2400" dirty="0" smtClean="0"/>
              <a:t> </a:t>
            </a:r>
            <a:r>
              <a:rPr lang="nb-NO" sz="2400" dirty="0" err="1" smtClean="0"/>
              <a:t>on</a:t>
            </a:r>
            <a:r>
              <a:rPr lang="nb-NO" sz="2400" dirty="0" smtClean="0"/>
              <a:t> </a:t>
            </a:r>
            <a:r>
              <a:rPr lang="nb-NO" sz="2400" dirty="0" err="1" smtClean="0"/>
              <a:t>our</a:t>
            </a:r>
            <a:r>
              <a:rPr lang="nb-NO" sz="2400" dirty="0" smtClean="0"/>
              <a:t> </a:t>
            </a:r>
            <a:r>
              <a:rPr lang="nb-NO" sz="2400" dirty="0" err="1" smtClean="0"/>
              <a:t>job</a:t>
            </a:r>
            <a:r>
              <a:rPr lang="nb-NO" sz="2400" dirty="0" smtClean="0"/>
              <a:t> </a:t>
            </a:r>
            <a:r>
              <a:rPr lang="nb-NO" sz="2400" dirty="0" err="1" smtClean="0"/>
              <a:t>engagement</a:t>
            </a:r>
            <a:r>
              <a:rPr lang="nb-NO" sz="2400" dirty="0" smtClean="0"/>
              <a:t> and </a:t>
            </a:r>
            <a:r>
              <a:rPr lang="nb-NO" sz="2400" dirty="0" err="1" smtClean="0"/>
              <a:t>achievements</a:t>
            </a:r>
            <a:r>
              <a:rPr lang="nb-NO" sz="2400" dirty="0" smtClean="0"/>
              <a:t> </a:t>
            </a:r>
            <a:br>
              <a:rPr lang="nb-NO" sz="2400" dirty="0" smtClean="0"/>
            </a:br>
            <a:endParaRPr lang="nb-NO" sz="2400" dirty="0"/>
          </a:p>
        </p:txBody>
      </p:sp>
      <p:pic>
        <p:nvPicPr>
          <p:cNvPr id="7" name="Plassholder for innhold 6">
            <a:hlinkClick r:id="rId4"/>
          </p:cNvPr>
          <p:cNvPicPr>
            <a:picLocks noGrp="1" noChangeAspect="1"/>
          </p:cNvPicPr>
          <p:nvPr>
            <p:ph sz="half" idx="2"/>
          </p:nvPr>
        </p:nvPicPr>
        <p:blipFill>
          <a:blip r:embed="rId5"/>
          <a:stretch>
            <a:fillRect/>
          </a:stretch>
        </p:blipFill>
        <p:spPr>
          <a:xfrm>
            <a:off x="6929230" y="2301546"/>
            <a:ext cx="2045406" cy="1141813"/>
          </a:xfrm>
          <a:prstGeom prst="rect">
            <a:avLst/>
          </a:prstGeom>
        </p:spPr>
      </p:pic>
      <p:pic>
        <p:nvPicPr>
          <p:cNvPr id="5" name="Bilde 4">
            <a:hlinkClick r:id="rId6"/>
          </p:cNvPr>
          <p:cNvPicPr>
            <a:picLocks noChangeAspect="1"/>
          </p:cNvPicPr>
          <p:nvPr/>
        </p:nvPicPr>
        <p:blipFill>
          <a:blip r:embed="rId7"/>
          <a:stretch>
            <a:fillRect/>
          </a:stretch>
        </p:blipFill>
        <p:spPr>
          <a:xfrm>
            <a:off x="6929231" y="3884060"/>
            <a:ext cx="2086451" cy="1171341"/>
          </a:xfrm>
          <a:prstGeom prst="rect">
            <a:avLst/>
          </a:prstGeom>
        </p:spPr>
      </p:pic>
    </p:spTree>
    <p:extLst>
      <p:ext uri="{BB962C8B-B14F-4D97-AF65-F5344CB8AC3E}">
        <p14:creationId xmlns:p14="http://schemas.microsoft.com/office/powerpoint/2010/main" val="79643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8401" y="987557"/>
            <a:ext cx="8328945" cy="994172"/>
          </a:xfrm>
        </p:spPr>
        <p:txBody>
          <a:bodyPr>
            <a:normAutofit/>
          </a:bodyPr>
          <a:lstStyle/>
          <a:p>
            <a:r>
              <a:rPr lang="nb-NO" sz="3200" dirty="0" err="1" smtClean="0"/>
              <a:t>Continuous</a:t>
            </a:r>
            <a:r>
              <a:rPr lang="nb-NO" sz="3200" dirty="0" smtClean="0"/>
              <a:t> </a:t>
            </a:r>
            <a:r>
              <a:rPr lang="nb-NO" sz="3200" dirty="0" err="1" smtClean="0"/>
              <a:t>improvement</a:t>
            </a:r>
            <a:endParaRPr lang="nb-NO" sz="3150" dirty="0"/>
          </a:p>
        </p:txBody>
      </p:sp>
      <p:sp>
        <p:nvSpPr>
          <p:cNvPr id="3" name="Plassholder for innhold 2"/>
          <p:cNvSpPr>
            <a:spLocks noGrp="1"/>
          </p:cNvSpPr>
          <p:nvPr>
            <p:ph idx="1"/>
          </p:nvPr>
        </p:nvSpPr>
        <p:spPr>
          <a:xfrm>
            <a:off x="338400" y="1981729"/>
            <a:ext cx="8553600" cy="3263504"/>
          </a:xfrm>
        </p:spPr>
        <p:txBody>
          <a:bodyPr/>
          <a:lstStyle/>
          <a:p>
            <a:endParaRPr lang="nb-NO" dirty="0" smtClean="0"/>
          </a:p>
          <a:p>
            <a:r>
              <a:rPr lang="nb-NO" dirty="0" err="1" smtClean="0"/>
              <a:t>What</a:t>
            </a:r>
            <a:r>
              <a:rPr lang="nb-NO" dirty="0" smtClean="0"/>
              <a:t> </a:t>
            </a:r>
            <a:r>
              <a:rPr lang="nb-NO" dirty="0" err="1" smtClean="0"/>
              <a:t>kind</a:t>
            </a:r>
            <a:r>
              <a:rPr lang="nb-NO" dirty="0" smtClean="0"/>
              <a:t> </a:t>
            </a:r>
            <a:r>
              <a:rPr lang="nb-NO" dirty="0" err="1" smtClean="0"/>
              <a:t>of</a:t>
            </a:r>
            <a:r>
              <a:rPr lang="nb-NO" dirty="0" smtClean="0"/>
              <a:t> </a:t>
            </a:r>
            <a:r>
              <a:rPr lang="nb-NO" dirty="0" err="1" smtClean="0"/>
              <a:t>measures</a:t>
            </a:r>
            <a:r>
              <a:rPr lang="nb-NO" dirty="0" smtClean="0"/>
              <a:t> </a:t>
            </a:r>
            <a:r>
              <a:rPr lang="nb-NO" dirty="0" err="1" smtClean="0"/>
              <a:t>did</a:t>
            </a:r>
            <a:r>
              <a:rPr lang="nb-NO" dirty="0" smtClean="0"/>
              <a:t> </a:t>
            </a:r>
            <a:r>
              <a:rPr lang="nb-NO" dirty="0" err="1" smtClean="0"/>
              <a:t>we</a:t>
            </a:r>
            <a:r>
              <a:rPr lang="nb-NO" dirty="0"/>
              <a:t> </a:t>
            </a:r>
            <a:r>
              <a:rPr lang="nb-NO" dirty="0" err="1" smtClean="0"/>
              <a:t>implement</a:t>
            </a:r>
            <a:r>
              <a:rPr lang="nb-NO" dirty="0" smtClean="0"/>
              <a:t> </a:t>
            </a:r>
            <a:r>
              <a:rPr lang="nb-NO" dirty="0" err="1" smtClean="0"/>
              <a:t>the</a:t>
            </a:r>
            <a:r>
              <a:rPr lang="nb-NO" dirty="0" smtClean="0"/>
              <a:t> </a:t>
            </a:r>
            <a:r>
              <a:rPr lang="nb-NO" dirty="0" err="1" smtClean="0"/>
              <a:t>past</a:t>
            </a:r>
            <a:r>
              <a:rPr lang="nb-NO" dirty="0" smtClean="0"/>
              <a:t> </a:t>
            </a:r>
            <a:r>
              <a:rPr lang="nb-NO" dirty="0" err="1" smtClean="0"/>
              <a:t>year</a:t>
            </a:r>
            <a:r>
              <a:rPr lang="nb-NO" dirty="0" smtClean="0"/>
              <a:t> </a:t>
            </a:r>
            <a:r>
              <a:rPr lang="nb-NO" dirty="0" err="1"/>
              <a:t>of</a:t>
            </a:r>
            <a:r>
              <a:rPr lang="nb-NO" dirty="0"/>
              <a:t> </a:t>
            </a:r>
            <a:r>
              <a:rPr lang="nb-NO" dirty="0" err="1"/>
              <a:t>relevance</a:t>
            </a:r>
            <a:r>
              <a:rPr lang="nb-NO" dirty="0"/>
              <a:t> to </a:t>
            </a:r>
            <a:r>
              <a:rPr lang="nb-NO" dirty="0" err="1"/>
              <a:t>our</a:t>
            </a:r>
            <a:r>
              <a:rPr lang="nb-NO" dirty="0"/>
              <a:t> </a:t>
            </a:r>
            <a:r>
              <a:rPr lang="nb-NO" dirty="0" err="1"/>
              <a:t>work</a:t>
            </a:r>
            <a:r>
              <a:rPr lang="nb-NO" dirty="0"/>
              <a:t> </a:t>
            </a:r>
            <a:r>
              <a:rPr lang="nb-NO" dirty="0" err="1" smtClean="0"/>
              <a:t>environment</a:t>
            </a:r>
            <a:r>
              <a:rPr lang="nb-NO" dirty="0" smtClean="0"/>
              <a:t>? </a:t>
            </a:r>
            <a:endParaRPr lang="nb-NO" dirty="0"/>
          </a:p>
          <a:p>
            <a:r>
              <a:rPr lang="nb-NO" dirty="0" err="1" smtClean="0"/>
              <a:t>What</a:t>
            </a:r>
            <a:r>
              <a:rPr lang="nb-NO" dirty="0" smtClean="0"/>
              <a:t> is </a:t>
            </a:r>
            <a:r>
              <a:rPr lang="nb-NO" dirty="0" err="1" smtClean="0"/>
              <a:t>our</a:t>
            </a:r>
            <a:r>
              <a:rPr lang="nb-NO" dirty="0" smtClean="0"/>
              <a:t> </a:t>
            </a:r>
            <a:r>
              <a:rPr lang="nb-NO" dirty="0" err="1" smtClean="0"/>
              <a:t>ambition</a:t>
            </a:r>
            <a:r>
              <a:rPr lang="nb-NO" dirty="0" smtClean="0"/>
              <a:t> for </a:t>
            </a:r>
            <a:r>
              <a:rPr lang="nb-NO" dirty="0" err="1" smtClean="0"/>
              <a:t>the</a:t>
            </a:r>
            <a:r>
              <a:rPr lang="nb-NO" dirty="0" smtClean="0"/>
              <a:t> </a:t>
            </a:r>
            <a:r>
              <a:rPr lang="nb-NO" dirty="0" err="1" smtClean="0"/>
              <a:t>work</a:t>
            </a:r>
            <a:r>
              <a:rPr lang="nb-NO" dirty="0" smtClean="0"/>
              <a:t> </a:t>
            </a:r>
            <a:r>
              <a:rPr lang="nb-NO" dirty="0" err="1" smtClean="0"/>
              <a:t>environment</a:t>
            </a:r>
            <a:r>
              <a:rPr lang="nb-NO" dirty="0" smtClean="0"/>
              <a:t> survey? </a:t>
            </a:r>
          </a:p>
          <a:p>
            <a:endParaRPr lang="nb-NO" dirty="0"/>
          </a:p>
        </p:txBody>
      </p:sp>
      <p:pic>
        <p:nvPicPr>
          <p:cNvPr id="5" name="Bilde 4" descr="kuler_mindre.jpg"/>
          <p:cNvPicPr>
            <a:picLocks noChangeAspect="1"/>
          </p:cNvPicPr>
          <p:nvPr/>
        </p:nvPicPr>
        <p:blipFill rotWithShape="1">
          <a:blip r:embed="rId3" cstate="screen">
            <a:extLst>
              <a:ext uri="{28A0092B-C50C-407E-A947-70E740481C1C}">
                <a14:useLocalDpi xmlns:a14="http://schemas.microsoft.com/office/drawing/2010/main"/>
              </a:ext>
            </a:extLst>
          </a:blip>
          <a:srcRect t="23355"/>
          <a:stretch/>
        </p:blipFill>
        <p:spPr>
          <a:xfrm>
            <a:off x="3131263" y="4381024"/>
            <a:ext cx="5536082" cy="1021405"/>
          </a:xfrm>
          <a:prstGeom prst="rect">
            <a:avLst/>
          </a:prstGeom>
        </p:spPr>
      </p:pic>
    </p:spTree>
    <p:extLst>
      <p:ext uri="{BB962C8B-B14F-4D97-AF65-F5344CB8AC3E}">
        <p14:creationId xmlns:p14="http://schemas.microsoft.com/office/powerpoint/2010/main" val="2255795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78595" y="2001686"/>
            <a:ext cx="8779668" cy="4371121"/>
          </a:xfrm>
        </p:spPr>
        <p:txBody>
          <a:bodyPr>
            <a:normAutofit/>
          </a:bodyPr>
          <a:lstStyle/>
          <a:p>
            <a:r>
              <a:rPr lang="nb-NO" dirty="0" smtClean="0"/>
              <a:t>The </a:t>
            </a:r>
            <a:r>
              <a:rPr lang="nb-NO" dirty="0" err="1" smtClean="0"/>
              <a:t>main</a:t>
            </a:r>
            <a:r>
              <a:rPr lang="nb-NO" dirty="0" smtClean="0"/>
              <a:t> </a:t>
            </a:r>
            <a:r>
              <a:rPr lang="nb-NO" dirty="0" err="1" smtClean="0"/>
              <a:t>themes</a:t>
            </a:r>
            <a:r>
              <a:rPr lang="nb-NO" dirty="0" smtClean="0"/>
              <a:t> </a:t>
            </a:r>
            <a:r>
              <a:rPr lang="nb-NO" dirty="0" err="1" smtClean="0"/>
              <a:t>of</a:t>
            </a:r>
            <a:r>
              <a:rPr lang="nb-NO" dirty="0" smtClean="0"/>
              <a:t> </a:t>
            </a:r>
            <a:r>
              <a:rPr lang="nb-NO" dirty="0" err="1" smtClean="0"/>
              <a:t>the</a:t>
            </a:r>
            <a:r>
              <a:rPr lang="nb-NO" dirty="0" smtClean="0"/>
              <a:t> survey </a:t>
            </a:r>
            <a:r>
              <a:rPr lang="nb-NO" dirty="0" err="1" smtClean="0"/>
              <a:t>are</a:t>
            </a:r>
            <a:r>
              <a:rPr lang="nb-NO" dirty="0" smtClean="0"/>
              <a:t>:</a:t>
            </a:r>
          </a:p>
          <a:p>
            <a:pPr lvl="1"/>
            <a:r>
              <a:rPr lang="nb-NO" sz="1600" dirty="0" smtClean="0"/>
              <a:t>Interpersonal </a:t>
            </a:r>
            <a:r>
              <a:rPr lang="nb-NO" sz="1600" dirty="0" err="1" smtClean="0"/>
              <a:t>relations</a:t>
            </a:r>
            <a:r>
              <a:rPr lang="nb-NO" sz="1600" dirty="0" smtClean="0"/>
              <a:t> at my unit</a:t>
            </a:r>
            <a:endParaRPr lang="nb-NO" sz="1600" dirty="0"/>
          </a:p>
          <a:p>
            <a:pPr lvl="1"/>
            <a:r>
              <a:rPr lang="nb-NO" sz="1600" dirty="0" smtClean="0"/>
              <a:t>Relations </a:t>
            </a:r>
            <a:r>
              <a:rPr lang="nb-NO" sz="1600" dirty="0" err="1" smtClean="0"/>
              <a:t>with</a:t>
            </a:r>
            <a:r>
              <a:rPr lang="nb-NO" sz="1600" dirty="0" smtClean="0"/>
              <a:t> management</a:t>
            </a:r>
            <a:endParaRPr lang="nb-NO" sz="1200" dirty="0"/>
          </a:p>
          <a:p>
            <a:pPr lvl="1"/>
            <a:r>
              <a:rPr lang="nb-NO" sz="1600" dirty="0" smtClean="0"/>
              <a:t>How </a:t>
            </a:r>
            <a:r>
              <a:rPr lang="nb-NO" sz="1600" dirty="0" err="1" smtClean="0"/>
              <a:t>job</a:t>
            </a:r>
            <a:r>
              <a:rPr lang="nb-NO" sz="1600" dirty="0" smtClean="0"/>
              <a:t> </a:t>
            </a:r>
            <a:r>
              <a:rPr lang="nb-NO" sz="1600" dirty="0" err="1" smtClean="0"/>
              <a:t>demands</a:t>
            </a:r>
            <a:r>
              <a:rPr lang="nb-NO" sz="1600" dirty="0" smtClean="0"/>
              <a:t> and </a:t>
            </a:r>
            <a:r>
              <a:rPr lang="nb-NO" sz="1600" dirty="0" err="1" smtClean="0"/>
              <a:t>resources</a:t>
            </a:r>
            <a:r>
              <a:rPr lang="nb-NO" sz="1600" dirty="0" smtClean="0"/>
              <a:t> </a:t>
            </a:r>
            <a:r>
              <a:rPr lang="nb-NO" sz="1600" dirty="0" err="1" smtClean="0"/>
              <a:t>affects</a:t>
            </a:r>
            <a:r>
              <a:rPr lang="nb-NO" sz="1600" dirty="0" smtClean="0"/>
              <a:t> </a:t>
            </a:r>
            <a:r>
              <a:rPr lang="nb-NO" sz="1600" dirty="0" err="1" smtClean="0"/>
              <a:t>your</a:t>
            </a:r>
            <a:r>
              <a:rPr lang="nb-NO" sz="1600" dirty="0" smtClean="0"/>
              <a:t> </a:t>
            </a:r>
            <a:r>
              <a:rPr lang="nb-NO" sz="1600" dirty="0" err="1" smtClean="0"/>
              <a:t>health</a:t>
            </a:r>
            <a:endParaRPr lang="nb-NO" sz="1600" dirty="0"/>
          </a:p>
          <a:p>
            <a:pPr lvl="1"/>
            <a:r>
              <a:rPr lang="nb-NO" sz="1600" dirty="0" smtClean="0"/>
              <a:t>Your </a:t>
            </a:r>
            <a:r>
              <a:rPr lang="nb-NO" sz="1600" dirty="0" err="1" smtClean="0"/>
              <a:t>relationship</a:t>
            </a:r>
            <a:r>
              <a:rPr lang="nb-NO" sz="1600" dirty="0" smtClean="0"/>
              <a:t> </a:t>
            </a:r>
            <a:r>
              <a:rPr lang="nb-NO" sz="1600" dirty="0" err="1" smtClean="0"/>
              <a:t>with</a:t>
            </a:r>
            <a:r>
              <a:rPr lang="nb-NO" sz="1600" dirty="0" smtClean="0"/>
              <a:t> </a:t>
            </a:r>
            <a:r>
              <a:rPr lang="nb-NO" sz="1600" dirty="0" err="1" smtClean="0"/>
              <a:t>your</a:t>
            </a:r>
            <a:r>
              <a:rPr lang="nb-NO" sz="1600" dirty="0" smtClean="0"/>
              <a:t> </a:t>
            </a:r>
            <a:r>
              <a:rPr lang="nb-NO" sz="1600" dirty="0" err="1" smtClean="0"/>
              <a:t>job</a:t>
            </a:r>
            <a:r>
              <a:rPr lang="nb-NO" sz="1600" dirty="0"/>
              <a:t/>
            </a:r>
            <a:br>
              <a:rPr lang="nb-NO" sz="1600" dirty="0"/>
            </a:br>
            <a:endParaRPr lang="nb-NO" dirty="0" smtClean="0"/>
          </a:p>
          <a:p>
            <a:r>
              <a:rPr lang="nb-NO" dirty="0" err="1" smtClean="0"/>
              <a:t>Useful</a:t>
            </a:r>
            <a:r>
              <a:rPr lang="nb-NO" dirty="0" smtClean="0"/>
              <a:t> to </a:t>
            </a:r>
            <a:r>
              <a:rPr lang="nb-NO" dirty="0" err="1" smtClean="0"/>
              <a:t>know</a:t>
            </a:r>
            <a:r>
              <a:rPr lang="nb-NO" dirty="0" smtClean="0"/>
              <a:t> </a:t>
            </a:r>
            <a:r>
              <a:rPr lang="nb-NO" dirty="0" err="1" smtClean="0"/>
              <a:t>before</a:t>
            </a:r>
            <a:r>
              <a:rPr lang="nb-NO" dirty="0" smtClean="0"/>
              <a:t> </a:t>
            </a:r>
            <a:r>
              <a:rPr lang="nb-NO" dirty="0" err="1" smtClean="0"/>
              <a:t>the</a:t>
            </a:r>
            <a:r>
              <a:rPr lang="nb-NO" dirty="0" smtClean="0"/>
              <a:t> survey:</a:t>
            </a:r>
          </a:p>
          <a:p>
            <a:pPr lvl="1"/>
            <a:r>
              <a:rPr lang="nb-NO" sz="1600" dirty="0" smtClean="0"/>
              <a:t>Do </a:t>
            </a:r>
            <a:r>
              <a:rPr lang="nb-NO" sz="1600" dirty="0" err="1" smtClean="0"/>
              <a:t>you</a:t>
            </a:r>
            <a:r>
              <a:rPr lang="nb-NO" sz="1600" dirty="0" smtClean="0"/>
              <a:t> </a:t>
            </a:r>
            <a:r>
              <a:rPr lang="nb-NO" sz="1600" dirty="0" err="1" smtClean="0"/>
              <a:t>know</a:t>
            </a:r>
            <a:r>
              <a:rPr lang="nb-NO" sz="1600" dirty="0" smtClean="0"/>
              <a:t> </a:t>
            </a:r>
            <a:r>
              <a:rPr lang="nb-NO" sz="1600" dirty="0" err="1" smtClean="0"/>
              <a:t>who</a:t>
            </a:r>
            <a:r>
              <a:rPr lang="nb-NO" sz="1600" dirty="0" smtClean="0"/>
              <a:t> </a:t>
            </a:r>
            <a:r>
              <a:rPr lang="nb-NO" sz="1600" dirty="0" err="1" smtClean="0"/>
              <a:t>your</a:t>
            </a:r>
            <a:r>
              <a:rPr lang="nb-NO" sz="1600" dirty="0" smtClean="0"/>
              <a:t> «immediate superior» is </a:t>
            </a:r>
            <a:r>
              <a:rPr lang="nb-NO" sz="1600" dirty="0" err="1" smtClean="0"/>
              <a:t>with</a:t>
            </a:r>
            <a:r>
              <a:rPr lang="nb-NO" sz="1600" dirty="0" smtClean="0"/>
              <a:t> </a:t>
            </a:r>
            <a:r>
              <a:rPr lang="nb-NO" sz="1600" dirty="0" err="1" smtClean="0"/>
              <a:t>whom</a:t>
            </a:r>
            <a:r>
              <a:rPr lang="nb-NO" sz="1600" dirty="0" smtClean="0"/>
              <a:t> </a:t>
            </a:r>
            <a:r>
              <a:rPr lang="nb-NO" sz="1600" dirty="0" err="1" smtClean="0"/>
              <a:t>you</a:t>
            </a:r>
            <a:r>
              <a:rPr lang="nb-NO" sz="1600" dirty="0" smtClean="0"/>
              <a:t> have </a:t>
            </a:r>
            <a:r>
              <a:rPr lang="nb-NO" sz="1600" dirty="0" err="1" smtClean="0"/>
              <a:t>employee</a:t>
            </a:r>
            <a:r>
              <a:rPr lang="nb-NO" sz="1600" dirty="0" smtClean="0"/>
              <a:t> </a:t>
            </a:r>
            <a:r>
              <a:rPr lang="nb-NO" sz="1600" dirty="0" err="1" smtClean="0"/>
              <a:t>appraisal</a:t>
            </a:r>
            <a:r>
              <a:rPr lang="nb-NO" sz="1600" dirty="0" smtClean="0"/>
              <a:t> </a:t>
            </a:r>
            <a:r>
              <a:rPr lang="nb-NO" sz="1600" dirty="0" err="1" smtClean="0"/>
              <a:t>interviews</a:t>
            </a:r>
            <a:r>
              <a:rPr lang="nb-NO" sz="1600" dirty="0" smtClean="0"/>
              <a:t> (medarbeidersamtale)?</a:t>
            </a:r>
            <a:endParaRPr lang="nb-NO" sz="1600" dirty="0"/>
          </a:p>
          <a:p>
            <a:pPr lvl="1"/>
            <a:r>
              <a:rPr lang="nb-NO" sz="1600" dirty="0" smtClean="0"/>
              <a:t>«Time </a:t>
            </a:r>
            <a:r>
              <a:rPr lang="nb-NO" sz="1600" dirty="0" err="1" smtClean="0"/>
              <a:t>of</a:t>
            </a:r>
            <a:r>
              <a:rPr lang="nb-NO" sz="1600" dirty="0" smtClean="0"/>
              <a:t> </a:t>
            </a:r>
            <a:r>
              <a:rPr lang="nb-NO" sz="1600" dirty="0" err="1" smtClean="0"/>
              <a:t>employment</a:t>
            </a:r>
            <a:r>
              <a:rPr lang="nb-NO" sz="1600" dirty="0" smtClean="0"/>
              <a:t> at </a:t>
            </a:r>
            <a:r>
              <a:rPr lang="nb-NO" sz="1600" dirty="0" err="1" smtClean="0"/>
              <a:t>your</a:t>
            </a:r>
            <a:r>
              <a:rPr lang="nb-NO" sz="1600" dirty="0" smtClean="0"/>
              <a:t> unit» </a:t>
            </a:r>
            <a:r>
              <a:rPr lang="nb-NO" sz="1600" dirty="0" smtClean="0"/>
              <a:t>= </a:t>
            </a:r>
            <a:r>
              <a:rPr lang="nb-NO" sz="1600" dirty="0" smtClean="0"/>
              <a:t>«0-5 </a:t>
            </a:r>
            <a:r>
              <a:rPr lang="nb-NO" sz="1600" dirty="0" err="1" smtClean="0"/>
              <a:t>years</a:t>
            </a:r>
            <a:r>
              <a:rPr lang="nb-NO" sz="1600" dirty="0" smtClean="0"/>
              <a:t>» </a:t>
            </a:r>
            <a:r>
              <a:rPr lang="nb-NO" sz="1600" dirty="0"/>
              <a:t>for </a:t>
            </a:r>
            <a:r>
              <a:rPr lang="nb-NO" sz="1600" dirty="0" err="1" smtClean="0"/>
              <a:t>employees</a:t>
            </a:r>
            <a:r>
              <a:rPr lang="nb-NO" sz="1600" dirty="0" smtClean="0"/>
              <a:t> </a:t>
            </a:r>
            <a:r>
              <a:rPr lang="nb-NO" sz="1600" dirty="0" err="1" smtClean="0"/>
              <a:t>working</a:t>
            </a:r>
            <a:r>
              <a:rPr lang="nb-NO" sz="1600" dirty="0" smtClean="0"/>
              <a:t> at units </a:t>
            </a:r>
            <a:r>
              <a:rPr lang="nb-NO" sz="1600" dirty="0" err="1" smtClean="0"/>
              <a:t>which</a:t>
            </a:r>
            <a:r>
              <a:rPr lang="nb-NO" sz="1600" dirty="0" smtClean="0"/>
              <a:t> </a:t>
            </a:r>
            <a:r>
              <a:rPr lang="nb-NO" sz="1600" dirty="0" err="1" smtClean="0"/>
              <a:t>were</a:t>
            </a:r>
            <a:r>
              <a:rPr lang="nb-NO" sz="1600" dirty="0" smtClean="0"/>
              <a:t> </a:t>
            </a:r>
            <a:r>
              <a:rPr lang="nb-NO" sz="1600" dirty="0" err="1" smtClean="0"/>
              <a:t>reorganized</a:t>
            </a:r>
            <a:r>
              <a:rPr lang="nb-NO" sz="1600" dirty="0" smtClean="0"/>
              <a:t> </a:t>
            </a:r>
            <a:r>
              <a:rPr lang="nb-NO" sz="1600" dirty="0" err="1" smtClean="0"/>
              <a:t>after</a:t>
            </a:r>
            <a:r>
              <a:rPr lang="nb-NO" sz="1600" dirty="0" smtClean="0"/>
              <a:t> </a:t>
            </a:r>
            <a:r>
              <a:rPr lang="nb-NO" sz="1600" dirty="0" err="1" smtClean="0"/>
              <a:t>the</a:t>
            </a:r>
            <a:r>
              <a:rPr lang="nb-NO" sz="1600" dirty="0" smtClean="0"/>
              <a:t> </a:t>
            </a:r>
            <a:r>
              <a:rPr lang="nb-NO" sz="1600" dirty="0" err="1" smtClean="0"/>
              <a:t>merger</a:t>
            </a:r>
            <a:r>
              <a:rPr lang="nb-NO" sz="1600" dirty="0" smtClean="0"/>
              <a:t> in 2016</a:t>
            </a:r>
            <a:r>
              <a:rPr lang="nb-NO" sz="1600" dirty="0" smtClean="0"/>
              <a:t>.</a:t>
            </a:r>
            <a:endParaRPr lang="nb-NO" sz="1600" dirty="0"/>
          </a:p>
          <a:p>
            <a:pPr marL="0" indent="0">
              <a:buNone/>
            </a:pPr>
            <a:endParaRPr lang="nb-NO" dirty="0" smtClean="0"/>
          </a:p>
        </p:txBody>
      </p:sp>
      <p:sp>
        <p:nvSpPr>
          <p:cNvPr id="2" name="Tittel 1"/>
          <p:cNvSpPr>
            <a:spLocks noGrp="1"/>
          </p:cNvSpPr>
          <p:nvPr>
            <p:ph type="title"/>
          </p:nvPr>
        </p:nvSpPr>
        <p:spPr>
          <a:xfrm>
            <a:off x="292895" y="491729"/>
            <a:ext cx="8165306" cy="1298687"/>
          </a:xfrm>
        </p:spPr>
        <p:txBody>
          <a:bodyPr>
            <a:normAutofit/>
          </a:bodyPr>
          <a:lstStyle/>
          <a:p>
            <a:r>
              <a:rPr lang="nb-NO" sz="3200" dirty="0" smtClean="0"/>
              <a:t>Make </a:t>
            </a:r>
            <a:r>
              <a:rPr lang="nb-NO" sz="3200" dirty="0" err="1" smtClean="0"/>
              <a:t>use</a:t>
            </a:r>
            <a:r>
              <a:rPr lang="nb-NO" sz="3200" dirty="0" smtClean="0"/>
              <a:t> </a:t>
            </a:r>
            <a:r>
              <a:rPr lang="nb-NO" sz="3200" dirty="0" err="1" smtClean="0"/>
              <a:t>of</a:t>
            </a:r>
            <a:r>
              <a:rPr lang="nb-NO" sz="3200" dirty="0" smtClean="0"/>
              <a:t> </a:t>
            </a:r>
            <a:r>
              <a:rPr lang="nb-NO" sz="3200" dirty="0" err="1" smtClean="0"/>
              <a:t>the</a:t>
            </a:r>
            <a:r>
              <a:rPr lang="nb-NO" sz="3200" dirty="0" smtClean="0"/>
              <a:t> survey to tell:</a:t>
            </a:r>
            <a:br>
              <a:rPr lang="nb-NO" sz="3200" dirty="0" smtClean="0"/>
            </a:br>
            <a:r>
              <a:rPr lang="nb-NO" sz="3200" dirty="0" smtClean="0"/>
              <a:t>«</a:t>
            </a:r>
            <a:r>
              <a:rPr lang="nb-NO" sz="3200" dirty="0" err="1" smtClean="0"/>
              <a:t>how</a:t>
            </a:r>
            <a:r>
              <a:rPr lang="nb-NO" sz="3200" dirty="0" smtClean="0"/>
              <a:t> </a:t>
            </a:r>
            <a:r>
              <a:rPr lang="nb-NO" sz="3200" dirty="0" err="1" smtClean="0"/>
              <a:t>you</a:t>
            </a:r>
            <a:r>
              <a:rPr lang="nb-NO" sz="3200" dirty="0" smtClean="0"/>
              <a:t> </a:t>
            </a:r>
            <a:r>
              <a:rPr lang="nb-NO" sz="3200" dirty="0" err="1" smtClean="0"/>
              <a:t>are</a:t>
            </a:r>
            <a:r>
              <a:rPr lang="nb-NO" sz="3200" dirty="0" smtClean="0"/>
              <a:t> </a:t>
            </a:r>
            <a:r>
              <a:rPr lang="nb-NO" sz="3200" dirty="0" err="1" smtClean="0"/>
              <a:t>doing</a:t>
            </a:r>
            <a:r>
              <a:rPr lang="nb-NO" sz="3200" dirty="0" smtClean="0"/>
              <a:t> at </a:t>
            </a:r>
            <a:r>
              <a:rPr lang="nb-NO" sz="3200" dirty="0" err="1" smtClean="0"/>
              <a:t>work</a:t>
            </a:r>
            <a:r>
              <a:rPr lang="nb-NO" sz="3200" dirty="0" smtClean="0"/>
              <a:t>»</a:t>
            </a:r>
            <a:endParaRPr lang="nb-NO" sz="3200" dirty="0"/>
          </a:p>
        </p:txBody>
      </p:sp>
      <p:pic>
        <p:nvPicPr>
          <p:cNvPr id="5" name="Bilde 4"/>
          <p:cNvPicPr>
            <a:picLocks noChangeAspect="1"/>
          </p:cNvPicPr>
          <p:nvPr/>
        </p:nvPicPr>
        <p:blipFill>
          <a:blip r:embed="rId3"/>
          <a:stretch>
            <a:fillRect/>
          </a:stretch>
        </p:blipFill>
        <p:spPr>
          <a:xfrm>
            <a:off x="5787310" y="2151191"/>
            <a:ext cx="3170953" cy="1766705"/>
          </a:xfrm>
          <a:prstGeom prst="rect">
            <a:avLst/>
          </a:prstGeom>
        </p:spPr>
      </p:pic>
    </p:spTree>
    <p:extLst>
      <p:ext uri="{BB962C8B-B14F-4D97-AF65-F5344CB8AC3E}">
        <p14:creationId xmlns:p14="http://schemas.microsoft.com/office/powerpoint/2010/main" val="184490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30826420"/>
              </p:ext>
            </p:extLst>
          </p:nvPr>
        </p:nvGraphicFramePr>
        <p:xfrm>
          <a:off x="4166755" y="3224321"/>
          <a:ext cx="4520047" cy="29018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normAutofit/>
          </a:bodyPr>
          <a:lstStyle/>
          <a:p>
            <a:r>
              <a:rPr lang="nb-NO" sz="3200" dirty="0" err="1"/>
              <a:t>What</a:t>
            </a:r>
            <a:r>
              <a:rPr lang="nb-NO" sz="3200" dirty="0"/>
              <a:t> </a:t>
            </a:r>
            <a:r>
              <a:rPr lang="nb-NO" sz="3200" dirty="0" err="1" smtClean="0"/>
              <a:t>happens</a:t>
            </a:r>
            <a:r>
              <a:rPr lang="nb-NO" sz="3200" dirty="0" smtClean="0"/>
              <a:t> </a:t>
            </a:r>
            <a:r>
              <a:rPr lang="nb-NO" sz="3200" dirty="0" err="1"/>
              <a:t>after</a:t>
            </a:r>
            <a:r>
              <a:rPr lang="nb-NO" sz="3200" dirty="0"/>
              <a:t> </a:t>
            </a:r>
            <a:r>
              <a:rPr lang="nb-NO" sz="3200" dirty="0" err="1"/>
              <a:t>the</a:t>
            </a:r>
            <a:r>
              <a:rPr lang="nb-NO" sz="3200" dirty="0"/>
              <a:t> survey?</a:t>
            </a:r>
          </a:p>
        </p:txBody>
      </p:sp>
      <p:sp>
        <p:nvSpPr>
          <p:cNvPr id="3" name="Plassholder for innhold 2"/>
          <p:cNvSpPr>
            <a:spLocks noGrp="1"/>
          </p:cNvSpPr>
          <p:nvPr>
            <p:ph idx="1"/>
          </p:nvPr>
        </p:nvSpPr>
        <p:spPr>
          <a:xfrm>
            <a:off x="457200" y="1880755"/>
            <a:ext cx="6567055" cy="4525963"/>
          </a:xfrm>
        </p:spPr>
        <p:txBody>
          <a:bodyPr>
            <a:normAutofit/>
          </a:bodyPr>
          <a:lstStyle/>
          <a:p>
            <a:pPr marL="0" indent="0">
              <a:buNone/>
            </a:pPr>
            <a:r>
              <a:rPr lang="nb-NO" dirty="0"/>
              <a:t>Agenda for </a:t>
            </a:r>
            <a:r>
              <a:rPr lang="nb-NO" dirty="0" err="1"/>
              <a:t>the</a:t>
            </a:r>
            <a:r>
              <a:rPr lang="nb-NO" dirty="0"/>
              <a:t> </a:t>
            </a:r>
            <a:r>
              <a:rPr lang="nb-NO" dirty="0" err="1"/>
              <a:t>follow</a:t>
            </a:r>
            <a:r>
              <a:rPr lang="nb-NO" dirty="0"/>
              <a:t>-up </a:t>
            </a:r>
            <a:r>
              <a:rPr lang="nb-NO" dirty="0" err="1"/>
              <a:t>meeting</a:t>
            </a:r>
            <a:r>
              <a:rPr lang="nb-NO" dirty="0"/>
              <a:t>:</a:t>
            </a:r>
          </a:p>
          <a:p>
            <a:r>
              <a:rPr lang="nb-NO" dirty="0"/>
              <a:t>Go </a:t>
            </a:r>
            <a:r>
              <a:rPr lang="nb-NO" dirty="0" err="1"/>
              <a:t>through</a:t>
            </a:r>
            <a:r>
              <a:rPr lang="nb-NO" dirty="0"/>
              <a:t> </a:t>
            </a:r>
            <a:r>
              <a:rPr lang="nb-NO" dirty="0" err="1"/>
              <a:t>the</a:t>
            </a:r>
            <a:r>
              <a:rPr lang="nb-NO" dirty="0"/>
              <a:t> </a:t>
            </a:r>
            <a:r>
              <a:rPr lang="nb-NO" dirty="0" err="1"/>
              <a:t>results</a:t>
            </a:r>
            <a:r>
              <a:rPr lang="nb-NO" dirty="0"/>
              <a:t> </a:t>
            </a:r>
            <a:r>
              <a:rPr lang="nb-NO" dirty="0" err="1"/>
              <a:t>of</a:t>
            </a:r>
            <a:r>
              <a:rPr lang="nb-NO" dirty="0"/>
              <a:t> </a:t>
            </a:r>
            <a:r>
              <a:rPr lang="nb-NO" dirty="0" err="1"/>
              <a:t>the</a:t>
            </a:r>
            <a:r>
              <a:rPr lang="nb-NO" dirty="0"/>
              <a:t> survey</a:t>
            </a:r>
          </a:p>
          <a:p>
            <a:r>
              <a:rPr lang="nb-NO" dirty="0" err="1"/>
              <a:t>Discuss</a:t>
            </a:r>
            <a:r>
              <a:rPr lang="nb-NO" dirty="0"/>
              <a:t> </a:t>
            </a:r>
            <a:r>
              <a:rPr lang="nb-NO" dirty="0" err="1"/>
              <a:t>results</a:t>
            </a:r>
            <a:r>
              <a:rPr lang="nb-NO" dirty="0"/>
              <a:t> and </a:t>
            </a:r>
            <a:r>
              <a:rPr lang="nb-NO" dirty="0" err="1"/>
              <a:t>work</a:t>
            </a:r>
            <a:r>
              <a:rPr lang="nb-NO" dirty="0"/>
              <a:t> </a:t>
            </a:r>
            <a:r>
              <a:rPr lang="nb-NO" dirty="0" err="1"/>
              <a:t>environment</a:t>
            </a:r>
            <a:endParaRPr lang="nb-NO" dirty="0"/>
          </a:p>
          <a:p>
            <a:r>
              <a:rPr lang="nb-NO" dirty="0" err="1"/>
              <a:t>Identify</a:t>
            </a:r>
            <a:r>
              <a:rPr lang="nb-NO" dirty="0"/>
              <a:t> </a:t>
            </a:r>
            <a:r>
              <a:rPr lang="nb-NO" dirty="0" err="1"/>
              <a:t>development</a:t>
            </a:r>
            <a:r>
              <a:rPr lang="nb-NO" dirty="0"/>
              <a:t> areas</a:t>
            </a:r>
          </a:p>
          <a:p>
            <a:endParaRPr lang="nb-NO" dirty="0"/>
          </a:p>
          <a:p>
            <a:pPr marL="0" indent="0">
              <a:buNone/>
            </a:pPr>
            <a:r>
              <a:rPr lang="nb-NO" dirty="0"/>
              <a:t>The </a:t>
            </a:r>
            <a:r>
              <a:rPr lang="nb-NO" dirty="0" err="1"/>
              <a:t>further</a:t>
            </a:r>
            <a:r>
              <a:rPr lang="nb-NO" dirty="0"/>
              <a:t> </a:t>
            </a:r>
            <a:r>
              <a:rPr lang="nb-NO" dirty="0" err="1"/>
              <a:t>process</a:t>
            </a:r>
            <a:r>
              <a:rPr lang="nb-NO" dirty="0"/>
              <a:t> </a:t>
            </a:r>
            <a:r>
              <a:rPr lang="nb-NO" dirty="0" err="1"/>
              <a:t>depends</a:t>
            </a:r>
            <a:r>
              <a:rPr lang="nb-NO" dirty="0"/>
              <a:t> </a:t>
            </a:r>
            <a:r>
              <a:rPr lang="nb-NO" dirty="0" err="1"/>
              <a:t>on</a:t>
            </a:r>
            <a:r>
              <a:rPr lang="nb-NO" dirty="0"/>
              <a:t> </a:t>
            </a:r>
          </a:p>
          <a:p>
            <a:pPr marL="0" indent="0">
              <a:buNone/>
            </a:pPr>
            <a:r>
              <a:rPr lang="nb-NO" dirty="0" err="1"/>
              <a:t>what</a:t>
            </a:r>
            <a:r>
              <a:rPr lang="nb-NO" dirty="0"/>
              <a:t> </a:t>
            </a:r>
            <a:r>
              <a:rPr lang="nb-NO" dirty="0" err="1"/>
              <a:t>we</a:t>
            </a:r>
            <a:r>
              <a:rPr lang="nb-NO" dirty="0"/>
              <a:t> </a:t>
            </a:r>
            <a:r>
              <a:rPr lang="nb-NO" dirty="0" err="1"/>
              <a:t>decide</a:t>
            </a:r>
            <a:r>
              <a:rPr lang="nb-NO" dirty="0"/>
              <a:t> to </a:t>
            </a:r>
            <a:r>
              <a:rPr lang="nb-NO" dirty="0" err="1"/>
              <a:t>work</a:t>
            </a:r>
            <a:r>
              <a:rPr lang="nb-NO" dirty="0"/>
              <a:t> </a:t>
            </a:r>
            <a:r>
              <a:rPr lang="nb-NO" dirty="0" err="1"/>
              <a:t>on</a:t>
            </a:r>
            <a:r>
              <a:rPr lang="nb-NO" dirty="0"/>
              <a:t> </a:t>
            </a:r>
            <a:r>
              <a:rPr lang="nb-NO" dirty="0" err="1"/>
              <a:t>together</a:t>
            </a:r>
            <a:r>
              <a:rPr lang="nb-NO" dirty="0"/>
              <a:t>.</a:t>
            </a:r>
          </a:p>
          <a:p>
            <a:endParaRPr lang="nb-NO" dirty="0" smtClean="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451735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177" y="1431598"/>
            <a:ext cx="4126919" cy="412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965733296"/>
              </p:ext>
            </p:extLst>
          </p:nvPr>
        </p:nvGraphicFramePr>
        <p:xfrm>
          <a:off x="2231968" y="1511814"/>
          <a:ext cx="4646815" cy="3849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lipse 6"/>
          <p:cNvSpPr/>
          <p:nvPr/>
        </p:nvSpPr>
        <p:spPr>
          <a:xfrm>
            <a:off x="3397827" y="2909455"/>
            <a:ext cx="2348346" cy="1116208"/>
          </a:xfrm>
          <a:prstGeom prst="ellipse">
            <a:avLst/>
          </a:prstGeom>
          <a:solidFill>
            <a:schemeClr val="accent1">
              <a:lumMod val="20000"/>
              <a:lumOff val="80000"/>
            </a:schemeClr>
          </a:solidFill>
          <a:ln>
            <a:solidFill>
              <a:schemeClr val="accent1">
                <a:lumMod val="7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algn="ctr"/>
            <a:r>
              <a:rPr lang="nb-NO" sz="1500" b="1" dirty="0" err="1" smtClean="0">
                <a:solidFill>
                  <a:schemeClr val="accent1">
                    <a:lumMod val="75000"/>
                  </a:schemeClr>
                </a:solidFill>
              </a:rPr>
              <a:t>Annual</a:t>
            </a:r>
            <a:r>
              <a:rPr lang="nb-NO" sz="1500" b="1" dirty="0" smtClean="0">
                <a:solidFill>
                  <a:schemeClr val="accent1">
                    <a:lumMod val="75000"/>
                  </a:schemeClr>
                </a:solidFill>
              </a:rPr>
              <a:t> </a:t>
            </a:r>
            <a:r>
              <a:rPr lang="nb-NO" sz="1500" b="1" dirty="0" err="1" smtClean="0">
                <a:solidFill>
                  <a:schemeClr val="accent1">
                    <a:lumMod val="75000"/>
                  </a:schemeClr>
                </a:solidFill>
              </a:rPr>
              <a:t>cycle</a:t>
            </a:r>
            <a:r>
              <a:rPr lang="nb-NO" sz="1500" b="1" dirty="0" smtClean="0">
                <a:solidFill>
                  <a:schemeClr val="accent1">
                    <a:lumMod val="75000"/>
                  </a:schemeClr>
                </a:solidFill>
              </a:rPr>
              <a:t> </a:t>
            </a:r>
            <a:br>
              <a:rPr lang="nb-NO" sz="1500" b="1" dirty="0" smtClean="0">
                <a:solidFill>
                  <a:schemeClr val="accent1">
                    <a:lumMod val="75000"/>
                  </a:schemeClr>
                </a:solidFill>
              </a:rPr>
            </a:br>
            <a:r>
              <a:rPr lang="nb-NO" sz="1500" b="1" dirty="0" err="1" smtClean="0">
                <a:solidFill>
                  <a:schemeClr val="accent1">
                    <a:lumMod val="75000"/>
                  </a:schemeClr>
                </a:solidFill>
              </a:rPr>
              <a:t>of</a:t>
            </a:r>
            <a:r>
              <a:rPr lang="nb-NO" sz="1500" b="1" dirty="0" smtClean="0">
                <a:solidFill>
                  <a:schemeClr val="accent1">
                    <a:lumMod val="75000"/>
                  </a:schemeClr>
                </a:solidFill>
              </a:rPr>
              <a:t> </a:t>
            </a:r>
            <a:r>
              <a:rPr lang="nb-NO" sz="1500" b="1" dirty="0" err="1" smtClean="0">
                <a:solidFill>
                  <a:schemeClr val="accent1">
                    <a:lumMod val="75000"/>
                  </a:schemeClr>
                </a:solidFill>
              </a:rPr>
              <a:t>work</a:t>
            </a:r>
            <a:r>
              <a:rPr lang="nb-NO" sz="1500" b="1" dirty="0" smtClean="0">
                <a:solidFill>
                  <a:schemeClr val="accent1">
                    <a:lumMod val="75000"/>
                  </a:schemeClr>
                </a:solidFill>
              </a:rPr>
              <a:t> </a:t>
            </a:r>
            <a:r>
              <a:rPr lang="nb-NO" sz="1500" b="1" dirty="0" err="1" smtClean="0">
                <a:solidFill>
                  <a:schemeClr val="accent1">
                    <a:lumMod val="75000"/>
                  </a:schemeClr>
                </a:solidFill>
              </a:rPr>
              <a:t>environment</a:t>
            </a:r>
            <a:r>
              <a:rPr lang="nb-NO" sz="1500" b="1" dirty="0" smtClean="0">
                <a:solidFill>
                  <a:schemeClr val="accent1">
                    <a:lumMod val="75000"/>
                  </a:schemeClr>
                </a:solidFill>
              </a:rPr>
              <a:t> survey</a:t>
            </a:r>
            <a:endParaRPr lang="nb-NO" sz="1500" b="1" dirty="0">
              <a:solidFill>
                <a:schemeClr val="accent1">
                  <a:lumMod val="75000"/>
                </a:schemeClr>
              </a:solidFill>
            </a:endParaRPr>
          </a:p>
        </p:txBody>
      </p:sp>
      <p:sp>
        <p:nvSpPr>
          <p:cNvPr id="4" name="TekstSylinder 3"/>
          <p:cNvSpPr txBox="1"/>
          <p:nvPr/>
        </p:nvSpPr>
        <p:spPr>
          <a:xfrm>
            <a:off x="4874823" y="2417321"/>
            <a:ext cx="978601" cy="323165"/>
          </a:xfrm>
          <a:prstGeom prst="rect">
            <a:avLst/>
          </a:prstGeom>
          <a:noFill/>
        </p:spPr>
        <p:txBody>
          <a:bodyPr wrap="none" rtlCol="0">
            <a:spAutoFit/>
          </a:bodyPr>
          <a:lstStyle/>
          <a:p>
            <a:r>
              <a:rPr lang="nb-NO" sz="1500" b="1" dirty="0" err="1" smtClean="0">
                <a:solidFill>
                  <a:srgbClr val="FFC000"/>
                </a:solidFill>
                <a:effectLst>
                  <a:outerShdw blurRad="38100" dist="38100" dir="2700000" algn="tl">
                    <a:srgbClr val="000000">
                      <a:alpha val="43137"/>
                    </a:srgbClr>
                  </a:outerShdw>
                </a:effectLst>
              </a:rPr>
              <a:t>Follow</a:t>
            </a:r>
            <a:r>
              <a:rPr lang="nb-NO" sz="1500" b="1" dirty="0" smtClean="0">
                <a:solidFill>
                  <a:srgbClr val="FFC000"/>
                </a:solidFill>
                <a:effectLst>
                  <a:outerShdw blurRad="38100" dist="38100" dir="2700000" algn="tl">
                    <a:srgbClr val="000000">
                      <a:alpha val="43137"/>
                    </a:srgbClr>
                  </a:outerShdw>
                </a:effectLst>
              </a:rPr>
              <a:t>-up</a:t>
            </a:r>
            <a:endParaRPr lang="nb-NO" sz="1500" b="1" dirty="0">
              <a:solidFill>
                <a:srgbClr val="FFC000"/>
              </a:solidFill>
              <a:effectLst>
                <a:outerShdw blurRad="38100" dist="38100" dir="2700000" algn="tl">
                  <a:srgbClr val="000000">
                    <a:alpha val="43137"/>
                  </a:srgbClr>
                </a:outerShdw>
              </a:effectLst>
            </a:endParaRPr>
          </a:p>
        </p:txBody>
      </p:sp>
      <p:sp>
        <p:nvSpPr>
          <p:cNvPr id="9" name="TekstSylinder 8"/>
          <p:cNvSpPr txBox="1"/>
          <p:nvPr/>
        </p:nvSpPr>
        <p:spPr>
          <a:xfrm>
            <a:off x="4671924" y="4025662"/>
            <a:ext cx="1471237" cy="323165"/>
          </a:xfrm>
          <a:prstGeom prst="rect">
            <a:avLst/>
          </a:prstGeom>
          <a:noFill/>
        </p:spPr>
        <p:txBody>
          <a:bodyPr wrap="none" rtlCol="0">
            <a:spAutoFit/>
          </a:bodyPr>
          <a:lstStyle/>
          <a:p>
            <a:r>
              <a:rPr lang="nb-NO" sz="1500" b="1" dirty="0" err="1" smtClean="0">
                <a:solidFill>
                  <a:srgbClr val="FFC000"/>
                </a:solidFill>
                <a:effectLst>
                  <a:outerShdw blurRad="38100" dist="38100" dir="2700000" algn="tl">
                    <a:srgbClr val="000000">
                      <a:alpha val="43137"/>
                    </a:srgbClr>
                  </a:outerShdw>
                </a:effectLst>
              </a:rPr>
              <a:t>Implementation</a:t>
            </a:r>
            <a:endParaRPr lang="nb-NO" sz="1500" b="1" dirty="0">
              <a:solidFill>
                <a:srgbClr val="FFC000"/>
              </a:solidFill>
              <a:effectLst>
                <a:outerShdw blurRad="38100" dist="38100" dir="2700000" algn="tl">
                  <a:srgbClr val="000000">
                    <a:alpha val="43137"/>
                  </a:srgbClr>
                </a:outerShdw>
              </a:effectLst>
            </a:endParaRPr>
          </a:p>
        </p:txBody>
      </p:sp>
      <p:sp>
        <p:nvSpPr>
          <p:cNvPr id="10" name="TekstSylinder 9"/>
          <p:cNvSpPr txBox="1"/>
          <p:nvPr/>
        </p:nvSpPr>
        <p:spPr>
          <a:xfrm>
            <a:off x="3217377" y="4025663"/>
            <a:ext cx="1152566" cy="323165"/>
          </a:xfrm>
          <a:prstGeom prst="rect">
            <a:avLst/>
          </a:prstGeom>
          <a:noFill/>
        </p:spPr>
        <p:txBody>
          <a:bodyPr wrap="square" rtlCol="0">
            <a:spAutoFit/>
          </a:bodyPr>
          <a:lstStyle/>
          <a:p>
            <a:r>
              <a:rPr lang="nb-NO" sz="1500" b="1" dirty="0" smtClean="0">
                <a:solidFill>
                  <a:srgbClr val="FFC000"/>
                </a:solidFill>
                <a:effectLst>
                  <a:outerShdw blurRad="38100" dist="38100" dir="2700000" algn="tl">
                    <a:srgbClr val="000000">
                      <a:alpha val="43137"/>
                    </a:srgbClr>
                  </a:outerShdw>
                </a:effectLst>
              </a:rPr>
              <a:t>Information</a:t>
            </a:r>
            <a:endParaRPr lang="nb-NO" sz="1500" b="1" dirty="0">
              <a:solidFill>
                <a:srgbClr val="FFC000"/>
              </a:solidFill>
              <a:effectLst>
                <a:outerShdw blurRad="38100" dist="38100" dir="2700000" algn="tl">
                  <a:srgbClr val="000000">
                    <a:alpha val="43137"/>
                  </a:srgbClr>
                </a:outerShdw>
              </a:effectLst>
            </a:endParaRPr>
          </a:p>
        </p:txBody>
      </p:sp>
      <p:sp>
        <p:nvSpPr>
          <p:cNvPr id="11" name="TekstSylinder 10"/>
          <p:cNvSpPr txBox="1"/>
          <p:nvPr/>
        </p:nvSpPr>
        <p:spPr>
          <a:xfrm>
            <a:off x="3033969" y="2416843"/>
            <a:ext cx="1409141" cy="323165"/>
          </a:xfrm>
          <a:prstGeom prst="rect">
            <a:avLst/>
          </a:prstGeom>
          <a:noFill/>
        </p:spPr>
        <p:txBody>
          <a:bodyPr wrap="square" rtlCol="0">
            <a:spAutoFit/>
          </a:bodyPr>
          <a:lstStyle/>
          <a:p>
            <a:pPr algn="r"/>
            <a:r>
              <a:rPr lang="nb-NO" sz="1500" b="1" dirty="0" smtClean="0">
                <a:solidFill>
                  <a:srgbClr val="FFC000"/>
                </a:solidFill>
                <a:effectLst>
                  <a:outerShdw blurRad="38100" dist="38100" dir="2700000" algn="tl">
                    <a:srgbClr val="000000">
                      <a:alpha val="43137"/>
                    </a:srgbClr>
                  </a:outerShdw>
                </a:effectLst>
              </a:rPr>
              <a:t>Survey</a:t>
            </a:r>
            <a:endParaRPr lang="nb-NO" sz="1500" b="1" dirty="0">
              <a:solidFill>
                <a:srgbClr val="FFC000"/>
              </a:solidFill>
              <a:effectLst>
                <a:outerShdw blurRad="38100" dist="38100" dir="2700000" algn="tl">
                  <a:srgbClr val="000000">
                    <a:alpha val="43137"/>
                  </a:srgbClr>
                </a:outerShdw>
              </a:effectLst>
            </a:endParaRPr>
          </a:p>
        </p:txBody>
      </p:sp>
      <p:sp>
        <p:nvSpPr>
          <p:cNvPr id="2" name="Bildeforklaring formet som et avrundet rektangel 1"/>
          <p:cNvSpPr/>
          <p:nvPr/>
        </p:nvSpPr>
        <p:spPr>
          <a:xfrm>
            <a:off x="259623" y="1895365"/>
            <a:ext cx="2274553" cy="636894"/>
          </a:xfrm>
          <a:prstGeom prst="wedgeRoundRectCallout">
            <a:avLst>
              <a:gd name="adj1" fmla="val 75011"/>
              <a:gd name="adj2" fmla="val -20065"/>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smtClean="0">
                <a:solidFill>
                  <a:schemeClr val="tx1"/>
                </a:solidFill>
              </a:rPr>
              <a:t>Survey 1-19 November </a:t>
            </a:r>
            <a:r>
              <a:rPr lang="nb-NO" sz="1350" dirty="0">
                <a:solidFill>
                  <a:schemeClr val="tx1"/>
                </a:solidFill>
              </a:rPr>
              <a:t>2017</a:t>
            </a:r>
          </a:p>
        </p:txBody>
      </p:sp>
      <p:sp>
        <p:nvSpPr>
          <p:cNvPr id="19" name="Bildeforklaring formet som et avrundet rektangel 18"/>
          <p:cNvSpPr/>
          <p:nvPr/>
        </p:nvSpPr>
        <p:spPr>
          <a:xfrm>
            <a:off x="6702380" y="1782771"/>
            <a:ext cx="2193917" cy="939990"/>
          </a:xfrm>
          <a:prstGeom prst="wedgeRoundRectCallout">
            <a:avLst>
              <a:gd name="adj1" fmla="val -72369"/>
              <a:gd name="adj2" fmla="val 12036"/>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err="1" smtClean="0">
                <a:solidFill>
                  <a:srgbClr val="000000"/>
                </a:solidFill>
              </a:rPr>
              <a:t>Follow</a:t>
            </a:r>
            <a:r>
              <a:rPr lang="nb-NO" sz="1350" dirty="0" smtClean="0">
                <a:solidFill>
                  <a:srgbClr val="000000"/>
                </a:solidFill>
              </a:rPr>
              <a:t>-up </a:t>
            </a:r>
            <a:r>
              <a:rPr lang="nb-NO" sz="1350" dirty="0" err="1" smtClean="0">
                <a:solidFill>
                  <a:srgbClr val="000000"/>
                </a:solidFill>
              </a:rPr>
              <a:t>meeting</a:t>
            </a:r>
            <a:r>
              <a:rPr lang="nb-NO" sz="1350" dirty="0" smtClean="0">
                <a:solidFill>
                  <a:srgbClr val="000000"/>
                </a:solidFill>
              </a:rPr>
              <a:t>: </a:t>
            </a:r>
            <a:endParaRPr lang="nb-NO" sz="1350" dirty="0">
              <a:solidFill>
                <a:srgbClr val="000000"/>
              </a:solidFill>
            </a:endParaRPr>
          </a:p>
          <a:p>
            <a:pPr marL="214313" indent="-214313">
              <a:buFontTx/>
              <a:buChar char="-"/>
            </a:pPr>
            <a:r>
              <a:rPr lang="nb-NO" sz="1350" dirty="0" smtClean="0">
                <a:solidFill>
                  <a:srgbClr val="000000"/>
                </a:solidFill>
              </a:rPr>
              <a:t>Presentation </a:t>
            </a:r>
            <a:r>
              <a:rPr lang="nb-NO" sz="1350" dirty="0" err="1" smtClean="0">
                <a:solidFill>
                  <a:srgbClr val="000000"/>
                </a:solidFill>
              </a:rPr>
              <a:t>of</a:t>
            </a:r>
            <a:r>
              <a:rPr lang="nb-NO" sz="1350" dirty="0" smtClean="0">
                <a:solidFill>
                  <a:srgbClr val="000000"/>
                </a:solidFill>
              </a:rPr>
              <a:t> </a:t>
            </a:r>
            <a:r>
              <a:rPr lang="nb-NO" sz="1350" dirty="0" err="1" smtClean="0">
                <a:solidFill>
                  <a:srgbClr val="000000"/>
                </a:solidFill>
              </a:rPr>
              <a:t>results</a:t>
            </a:r>
            <a:endParaRPr lang="nb-NO" sz="1350" dirty="0">
              <a:solidFill>
                <a:srgbClr val="000000"/>
              </a:solidFill>
            </a:endParaRPr>
          </a:p>
          <a:p>
            <a:pPr marL="214313" indent="-214313">
              <a:buFontTx/>
              <a:buChar char="-"/>
            </a:pPr>
            <a:r>
              <a:rPr lang="nb-NO" sz="1350" dirty="0" smtClean="0">
                <a:solidFill>
                  <a:srgbClr val="000000"/>
                </a:solidFill>
              </a:rPr>
              <a:t>Development areas</a:t>
            </a:r>
            <a:endParaRPr lang="nb-NO" sz="1350" dirty="0">
              <a:solidFill>
                <a:srgbClr val="000000"/>
              </a:solidFill>
            </a:endParaRPr>
          </a:p>
        </p:txBody>
      </p:sp>
      <p:sp>
        <p:nvSpPr>
          <p:cNvPr id="20" name="Bildeforklaring formet som et avrundet rektangel 19"/>
          <p:cNvSpPr/>
          <p:nvPr/>
        </p:nvSpPr>
        <p:spPr>
          <a:xfrm>
            <a:off x="6756234" y="3045975"/>
            <a:ext cx="2086208" cy="516125"/>
          </a:xfrm>
          <a:prstGeom prst="wedgeRoundRectCallout">
            <a:avLst>
              <a:gd name="adj1" fmla="val -59150"/>
              <a:gd name="adj2" fmla="val 33371"/>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smtClean="0">
                <a:solidFill>
                  <a:srgbClr val="000000"/>
                </a:solidFill>
              </a:rPr>
              <a:t>Action Plan </a:t>
            </a:r>
            <a:r>
              <a:rPr lang="nb-NO" sz="1350" dirty="0" err="1" smtClean="0">
                <a:solidFill>
                  <a:srgbClr val="000000"/>
                </a:solidFill>
              </a:rPr>
              <a:t>before</a:t>
            </a:r>
            <a:r>
              <a:rPr lang="nb-NO" sz="1350" dirty="0" smtClean="0">
                <a:solidFill>
                  <a:srgbClr val="000000"/>
                </a:solidFill>
              </a:rPr>
              <a:t> </a:t>
            </a:r>
            <a:r>
              <a:rPr lang="nb-NO" sz="1350" dirty="0" err="1" smtClean="0">
                <a:solidFill>
                  <a:srgbClr val="000000"/>
                </a:solidFill>
              </a:rPr>
              <a:t>Easter</a:t>
            </a:r>
            <a:endParaRPr lang="nb-NO" sz="1350" dirty="0">
              <a:solidFill>
                <a:srgbClr val="000000"/>
              </a:solidFill>
            </a:endParaRPr>
          </a:p>
        </p:txBody>
      </p:sp>
      <p:sp>
        <p:nvSpPr>
          <p:cNvPr id="21" name="Bildeforklaring formet som et avrundet rektangel 20"/>
          <p:cNvSpPr/>
          <p:nvPr/>
        </p:nvSpPr>
        <p:spPr>
          <a:xfrm>
            <a:off x="6303524" y="4477596"/>
            <a:ext cx="2632126" cy="1206993"/>
          </a:xfrm>
          <a:prstGeom prst="wedgeRoundRectCallout">
            <a:avLst>
              <a:gd name="adj1" fmla="val -57020"/>
              <a:gd name="adj2" fmla="val -24624"/>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smtClean="0">
                <a:solidFill>
                  <a:srgbClr val="000000"/>
                </a:solidFill>
              </a:rPr>
              <a:t>Development </a:t>
            </a:r>
            <a:r>
              <a:rPr lang="nb-NO" sz="1350" dirty="0" err="1" smtClean="0">
                <a:solidFill>
                  <a:srgbClr val="000000"/>
                </a:solidFill>
              </a:rPr>
              <a:t>measures</a:t>
            </a:r>
            <a:r>
              <a:rPr lang="nb-NO" sz="1350" dirty="0" smtClean="0">
                <a:solidFill>
                  <a:srgbClr val="000000"/>
                </a:solidFill>
              </a:rPr>
              <a:t> and </a:t>
            </a:r>
            <a:r>
              <a:rPr lang="nb-NO" sz="1350" dirty="0" err="1" smtClean="0">
                <a:solidFill>
                  <a:srgbClr val="000000"/>
                </a:solidFill>
              </a:rPr>
              <a:t>processes</a:t>
            </a:r>
            <a:r>
              <a:rPr lang="nb-NO" sz="1350" dirty="0" smtClean="0">
                <a:solidFill>
                  <a:srgbClr val="000000"/>
                </a:solidFill>
              </a:rPr>
              <a:t> to be </a:t>
            </a:r>
            <a:r>
              <a:rPr lang="nb-NO" sz="1350" dirty="0" err="1" smtClean="0">
                <a:solidFill>
                  <a:srgbClr val="000000"/>
                </a:solidFill>
              </a:rPr>
              <a:t>implemented</a:t>
            </a:r>
            <a:r>
              <a:rPr lang="nb-NO" sz="1350" dirty="0" smtClean="0">
                <a:solidFill>
                  <a:srgbClr val="000000"/>
                </a:solidFill>
              </a:rPr>
              <a:t> </a:t>
            </a:r>
            <a:endParaRPr lang="nb-NO" sz="1350" dirty="0">
              <a:solidFill>
                <a:srgbClr val="000000"/>
              </a:solidFill>
            </a:endParaRPr>
          </a:p>
          <a:p>
            <a:endParaRPr lang="nb-NO" sz="1350" dirty="0">
              <a:solidFill>
                <a:srgbClr val="000000"/>
              </a:solidFill>
            </a:endParaRPr>
          </a:p>
          <a:p>
            <a:r>
              <a:rPr lang="nb-NO" sz="1350" dirty="0" err="1" smtClean="0">
                <a:solidFill>
                  <a:srgbClr val="000000"/>
                </a:solidFill>
              </a:rPr>
              <a:t>Evaluate</a:t>
            </a:r>
            <a:r>
              <a:rPr lang="nb-NO" sz="1350" dirty="0" smtClean="0">
                <a:solidFill>
                  <a:srgbClr val="000000"/>
                </a:solidFill>
              </a:rPr>
              <a:t> </a:t>
            </a:r>
            <a:r>
              <a:rPr lang="nb-NO" sz="1350" dirty="0" err="1" smtClean="0">
                <a:solidFill>
                  <a:srgbClr val="000000"/>
                </a:solidFill>
              </a:rPr>
              <a:t>the</a:t>
            </a:r>
            <a:r>
              <a:rPr lang="nb-NO" sz="1350" dirty="0" smtClean="0">
                <a:solidFill>
                  <a:srgbClr val="000000"/>
                </a:solidFill>
              </a:rPr>
              <a:t> </a:t>
            </a:r>
            <a:r>
              <a:rPr lang="nb-NO" sz="1350" dirty="0" err="1" smtClean="0">
                <a:solidFill>
                  <a:srgbClr val="000000"/>
                </a:solidFill>
              </a:rPr>
              <a:t>effect</a:t>
            </a:r>
            <a:r>
              <a:rPr lang="nb-NO" sz="1350" dirty="0" smtClean="0">
                <a:solidFill>
                  <a:srgbClr val="000000"/>
                </a:solidFill>
              </a:rPr>
              <a:t> </a:t>
            </a:r>
            <a:r>
              <a:rPr lang="nb-NO" sz="1350" dirty="0" err="1" smtClean="0">
                <a:solidFill>
                  <a:srgbClr val="000000"/>
                </a:solidFill>
              </a:rPr>
              <a:t>of</a:t>
            </a:r>
            <a:r>
              <a:rPr lang="nb-NO" sz="1350" dirty="0" smtClean="0">
                <a:solidFill>
                  <a:srgbClr val="000000"/>
                </a:solidFill>
              </a:rPr>
              <a:t> </a:t>
            </a:r>
            <a:r>
              <a:rPr lang="nb-NO" sz="1350" dirty="0" err="1" smtClean="0">
                <a:solidFill>
                  <a:srgbClr val="000000"/>
                </a:solidFill>
              </a:rPr>
              <a:t>selected</a:t>
            </a:r>
            <a:r>
              <a:rPr lang="nb-NO" sz="1350" dirty="0" smtClean="0">
                <a:solidFill>
                  <a:srgbClr val="000000"/>
                </a:solidFill>
              </a:rPr>
              <a:t> </a:t>
            </a:r>
            <a:r>
              <a:rPr lang="nb-NO" sz="1350" dirty="0" err="1" smtClean="0">
                <a:solidFill>
                  <a:srgbClr val="000000"/>
                </a:solidFill>
              </a:rPr>
              <a:t>measures</a:t>
            </a:r>
            <a:r>
              <a:rPr lang="nb-NO" sz="1350" dirty="0" smtClean="0">
                <a:solidFill>
                  <a:srgbClr val="000000"/>
                </a:solidFill>
              </a:rPr>
              <a:t> and </a:t>
            </a:r>
            <a:r>
              <a:rPr lang="nb-NO" sz="1350" dirty="0" err="1" smtClean="0">
                <a:solidFill>
                  <a:srgbClr val="000000"/>
                </a:solidFill>
              </a:rPr>
              <a:t>adjust</a:t>
            </a:r>
            <a:r>
              <a:rPr lang="nb-NO" sz="1350" dirty="0" smtClean="0">
                <a:solidFill>
                  <a:srgbClr val="000000"/>
                </a:solidFill>
              </a:rPr>
              <a:t> </a:t>
            </a:r>
            <a:r>
              <a:rPr lang="nb-NO" sz="1350" dirty="0" err="1" smtClean="0">
                <a:solidFill>
                  <a:srgbClr val="000000"/>
                </a:solidFill>
              </a:rPr>
              <a:t>if</a:t>
            </a:r>
            <a:r>
              <a:rPr lang="nb-NO" sz="1350" dirty="0" smtClean="0">
                <a:solidFill>
                  <a:srgbClr val="000000"/>
                </a:solidFill>
              </a:rPr>
              <a:t> </a:t>
            </a:r>
            <a:r>
              <a:rPr lang="nb-NO" sz="1350" dirty="0" err="1" smtClean="0">
                <a:solidFill>
                  <a:srgbClr val="000000"/>
                </a:solidFill>
              </a:rPr>
              <a:t>needed</a:t>
            </a:r>
            <a:r>
              <a:rPr lang="nb-NO" sz="1350" dirty="0" smtClean="0">
                <a:solidFill>
                  <a:srgbClr val="000000"/>
                </a:solidFill>
              </a:rPr>
              <a:t> (</a:t>
            </a:r>
            <a:r>
              <a:rPr lang="nb-NO" sz="1350" dirty="0" err="1" smtClean="0">
                <a:solidFill>
                  <a:srgbClr val="000000"/>
                </a:solidFill>
              </a:rPr>
              <a:t>autumn</a:t>
            </a:r>
            <a:r>
              <a:rPr lang="nb-NO" sz="1350" dirty="0" smtClean="0">
                <a:solidFill>
                  <a:srgbClr val="000000"/>
                </a:solidFill>
              </a:rPr>
              <a:t> 2018)</a:t>
            </a:r>
            <a:endParaRPr lang="nb-NO" sz="1350" dirty="0">
              <a:solidFill>
                <a:srgbClr val="000000"/>
              </a:solidFill>
            </a:endParaRPr>
          </a:p>
        </p:txBody>
      </p:sp>
      <p:sp>
        <p:nvSpPr>
          <p:cNvPr id="22" name="Bildeforklaring formet som et avrundet rektangel 21"/>
          <p:cNvSpPr/>
          <p:nvPr/>
        </p:nvSpPr>
        <p:spPr>
          <a:xfrm>
            <a:off x="175099" y="3653303"/>
            <a:ext cx="2439956" cy="744719"/>
          </a:xfrm>
          <a:prstGeom prst="wedgeRoundRectCallout">
            <a:avLst>
              <a:gd name="adj1" fmla="val 51666"/>
              <a:gd name="adj2" fmla="val -138315"/>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nb-NO" sz="1350" dirty="0">
              <a:solidFill>
                <a:srgbClr val="000000"/>
              </a:solidFill>
            </a:endParaRPr>
          </a:p>
          <a:p>
            <a:r>
              <a:rPr lang="nb-NO" sz="1350" dirty="0" smtClean="0">
                <a:solidFill>
                  <a:srgbClr val="000000"/>
                </a:solidFill>
              </a:rPr>
              <a:t>Information </a:t>
            </a:r>
            <a:r>
              <a:rPr lang="nb-NO" sz="1350" dirty="0" err="1" smtClean="0">
                <a:solidFill>
                  <a:srgbClr val="000000"/>
                </a:solidFill>
              </a:rPr>
              <a:t>meeting</a:t>
            </a:r>
            <a:r>
              <a:rPr lang="nb-NO" sz="1350" dirty="0" smtClean="0">
                <a:solidFill>
                  <a:srgbClr val="000000"/>
                </a:solidFill>
              </a:rPr>
              <a:t>:</a:t>
            </a:r>
            <a:endParaRPr lang="nb-NO" sz="1350" dirty="0">
              <a:solidFill>
                <a:srgbClr val="000000"/>
              </a:solidFill>
            </a:endParaRPr>
          </a:p>
          <a:p>
            <a:r>
              <a:rPr lang="nb-NO" sz="1350" dirty="0">
                <a:solidFill>
                  <a:srgbClr val="000000"/>
                </a:solidFill>
              </a:rPr>
              <a:t>- </a:t>
            </a:r>
            <a:r>
              <a:rPr lang="nb-NO" sz="1350" dirty="0" err="1" smtClean="0">
                <a:solidFill>
                  <a:srgbClr val="000000"/>
                </a:solidFill>
              </a:rPr>
              <a:t>What</a:t>
            </a:r>
            <a:r>
              <a:rPr lang="nb-NO" sz="1350" dirty="0" smtClean="0">
                <a:solidFill>
                  <a:srgbClr val="000000"/>
                </a:solidFill>
              </a:rPr>
              <a:t> have </a:t>
            </a:r>
            <a:r>
              <a:rPr lang="nb-NO" sz="1350" dirty="0" err="1" smtClean="0">
                <a:solidFill>
                  <a:srgbClr val="000000"/>
                </a:solidFill>
              </a:rPr>
              <a:t>we</a:t>
            </a:r>
            <a:r>
              <a:rPr lang="nb-NO" sz="1350" dirty="0" smtClean="0">
                <a:solidFill>
                  <a:srgbClr val="000000"/>
                </a:solidFill>
              </a:rPr>
              <a:t> </a:t>
            </a:r>
            <a:r>
              <a:rPr lang="nb-NO" sz="1350" dirty="0" err="1" smtClean="0">
                <a:solidFill>
                  <a:srgbClr val="000000"/>
                </a:solidFill>
              </a:rPr>
              <a:t>achieved</a:t>
            </a:r>
            <a:r>
              <a:rPr lang="nb-NO" sz="1350" dirty="0" smtClean="0">
                <a:solidFill>
                  <a:srgbClr val="000000"/>
                </a:solidFill>
              </a:rPr>
              <a:t> </a:t>
            </a:r>
            <a:r>
              <a:rPr lang="nb-NO" sz="1350" dirty="0" err="1" smtClean="0">
                <a:solidFill>
                  <a:srgbClr val="000000"/>
                </a:solidFill>
              </a:rPr>
              <a:t>the</a:t>
            </a:r>
            <a:r>
              <a:rPr lang="nb-NO" sz="1350" dirty="0" smtClean="0">
                <a:solidFill>
                  <a:srgbClr val="000000"/>
                </a:solidFill>
              </a:rPr>
              <a:t> </a:t>
            </a:r>
            <a:r>
              <a:rPr lang="nb-NO" sz="1350" dirty="0" err="1" smtClean="0">
                <a:solidFill>
                  <a:srgbClr val="000000"/>
                </a:solidFill>
              </a:rPr>
              <a:t>past</a:t>
            </a:r>
            <a:r>
              <a:rPr lang="nb-NO" sz="1350" dirty="0" smtClean="0">
                <a:solidFill>
                  <a:srgbClr val="000000"/>
                </a:solidFill>
              </a:rPr>
              <a:t> </a:t>
            </a:r>
            <a:r>
              <a:rPr lang="nb-NO" sz="1350" dirty="0" err="1" smtClean="0">
                <a:solidFill>
                  <a:srgbClr val="000000"/>
                </a:solidFill>
              </a:rPr>
              <a:t>year</a:t>
            </a:r>
            <a:r>
              <a:rPr lang="nb-NO" sz="1350" dirty="0" smtClean="0">
                <a:solidFill>
                  <a:srgbClr val="000000"/>
                </a:solidFill>
              </a:rPr>
              <a:t>?</a:t>
            </a:r>
            <a:endParaRPr lang="nb-NO" sz="1350" dirty="0">
              <a:solidFill>
                <a:srgbClr val="000000"/>
              </a:solidFill>
            </a:endParaRPr>
          </a:p>
          <a:p>
            <a:r>
              <a:rPr lang="nb-NO" sz="1350" dirty="0">
                <a:solidFill>
                  <a:srgbClr val="000000"/>
                </a:solidFill>
              </a:rPr>
              <a:t>- </a:t>
            </a:r>
            <a:r>
              <a:rPr lang="nb-NO" sz="1350" dirty="0" err="1" smtClean="0">
                <a:solidFill>
                  <a:srgbClr val="000000"/>
                </a:solidFill>
              </a:rPr>
              <a:t>What</a:t>
            </a:r>
            <a:r>
              <a:rPr lang="nb-NO" sz="1350" dirty="0" smtClean="0">
                <a:solidFill>
                  <a:srgbClr val="000000"/>
                </a:solidFill>
              </a:rPr>
              <a:t> is </a:t>
            </a:r>
            <a:r>
              <a:rPr lang="nb-NO" sz="1350" dirty="0" err="1" smtClean="0">
                <a:solidFill>
                  <a:srgbClr val="000000"/>
                </a:solidFill>
              </a:rPr>
              <a:t>our</a:t>
            </a:r>
            <a:r>
              <a:rPr lang="nb-NO" sz="1350" dirty="0" smtClean="0">
                <a:solidFill>
                  <a:srgbClr val="000000"/>
                </a:solidFill>
              </a:rPr>
              <a:t> </a:t>
            </a:r>
            <a:r>
              <a:rPr lang="nb-NO" sz="1350" dirty="0" err="1" smtClean="0">
                <a:solidFill>
                  <a:srgbClr val="000000"/>
                </a:solidFill>
              </a:rPr>
              <a:t>objective</a:t>
            </a:r>
            <a:r>
              <a:rPr lang="nb-NO" sz="1350" dirty="0" smtClean="0">
                <a:solidFill>
                  <a:srgbClr val="000000"/>
                </a:solidFill>
              </a:rPr>
              <a:t> </a:t>
            </a:r>
            <a:r>
              <a:rPr lang="nb-NO" sz="1350" dirty="0" err="1" smtClean="0">
                <a:solidFill>
                  <a:srgbClr val="000000"/>
                </a:solidFill>
              </a:rPr>
              <a:t>now</a:t>
            </a:r>
            <a:r>
              <a:rPr lang="nb-NO" sz="1350" dirty="0" smtClean="0">
                <a:solidFill>
                  <a:srgbClr val="000000"/>
                </a:solidFill>
              </a:rPr>
              <a:t>?</a:t>
            </a:r>
            <a:endParaRPr lang="nb-NO" sz="1350" dirty="0">
              <a:solidFill>
                <a:srgbClr val="000000"/>
              </a:solidFill>
            </a:endParaRPr>
          </a:p>
          <a:p>
            <a:pPr marL="214313" indent="-214313">
              <a:buFontTx/>
              <a:buChar char="-"/>
            </a:pPr>
            <a:endParaRPr lang="nb-NO" sz="1350" dirty="0">
              <a:solidFill>
                <a:srgbClr val="000000"/>
              </a:solidFill>
            </a:endParaRPr>
          </a:p>
        </p:txBody>
      </p:sp>
      <p:sp>
        <p:nvSpPr>
          <p:cNvPr id="3" name="Rektangel 2"/>
          <p:cNvSpPr/>
          <p:nvPr/>
        </p:nvSpPr>
        <p:spPr>
          <a:xfrm>
            <a:off x="175100" y="384297"/>
            <a:ext cx="8760551" cy="584775"/>
          </a:xfrm>
          <a:prstGeom prst="rect">
            <a:avLst/>
          </a:prstGeom>
        </p:spPr>
        <p:txBody>
          <a:bodyPr wrap="square">
            <a:spAutoFit/>
          </a:bodyPr>
          <a:lstStyle/>
          <a:p>
            <a:r>
              <a:rPr lang="nb-NO" sz="3200" b="1" dirty="0" smtClean="0"/>
              <a:t>The </a:t>
            </a:r>
            <a:r>
              <a:rPr lang="nb-NO" sz="3200" b="1" dirty="0" err="1" smtClean="0"/>
              <a:t>work</a:t>
            </a:r>
            <a:r>
              <a:rPr lang="nb-NO" sz="3200" b="1" dirty="0" smtClean="0"/>
              <a:t> </a:t>
            </a:r>
            <a:r>
              <a:rPr lang="nb-NO" sz="3200" b="1" dirty="0" err="1" smtClean="0"/>
              <a:t>environment</a:t>
            </a:r>
            <a:r>
              <a:rPr lang="nb-NO" sz="3200" b="1" dirty="0" smtClean="0"/>
              <a:t> </a:t>
            </a:r>
            <a:r>
              <a:rPr lang="nb-NO" sz="3200" b="1" dirty="0" err="1" smtClean="0"/>
              <a:t>process</a:t>
            </a:r>
            <a:r>
              <a:rPr lang="nb-NO" sz="3200" b="1" dirty="0" smtClean="0"/>
              <a:t> 2017-2018</a:t>
            </a:r>
            <a:endParaRPr lang="nb-NO" sz="3200" b="1" dirty="0"/>
          </a:p>
        </p:txBody>
      </p:sp>
    </p:spTree>
    <p:extLst>
      <p:ext uri="{BB962C8B-B14F-4D97-AF65-F5344CB8AC3E}">
        <p14:creationId xmlns:p14="http://schemas.microsoft.com/office/powerpoint/2010/main" val="3875529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Your </a:t>
            </a:r>
            <a:r>
              <a:rPr lang="nb-NO" sz="3200" dirty="0" err="1" smtClean="0"/>
              <a:t>answer</a:t>
            </a:r>
            <a:r>
              <a:rPr lang="nb-NO" sz="3200" dirty="0" smtClean="0"/>
              <a:t> is </a:t>
            </a:r>
            <a:r>
              <a:rPr lang="nb-NO" sz="3200" dirty="0" err="1" smtClean="0"/>
              <a:t>important</a:t>
            </a:r>
            <a:endParaRPr lang="nb-NO" sz="3200" dirty="0"/>
          </a:p>
        </p:txBody>
      </p:sp>
      <p:sp>
        <p:nvSpPr>
          <p:cNvPr id="3" name="Plassholder for innhold 2"/>
          <p:cNvSpPr>
            <a:spLocks noGrp="1"/>
          </p:cNvSpPr>
          <p:nvPr>
            <p:ph idx="1"/>
          </p:nvPr>
        </p:nvSpPr>
        <p:spPr>
          <a:xfrm>
            <a:off x="457200" y="2342428"/>
            <a:ext cx="8229600" cy="4525963"/>
          </a:xfrm>
        </p:spPr>
        <p:txBody>
          <a:bodyPr>
            <a:normAutofit/>
          </a:bodyPr>
          <a:lstStyle/>
          <a:p>
            <a:pPr marL="0" indent="0">
              <a:buNone/>
            </a:pPr>
            <a:endParaRPr lang="nb-NO" dirty="0" smtClean="0">
              <a:solidFill>
                <a:schemeClr val="tx2"/>
              </a:solidFill>
            </a:endParaRPr>
          </a:p>
          <a:p>
            <a:pPr marL="0" indent="0">
              <a:buNone/>
            </a:pPr>
            <a:r>
              <a:rPr lang="nb-NO" dirty="0" smtClean="0">
                <a:solidFill>
                  <a:schemeClr val="tx2"/>
                </a:solidFill>
              </a:rPr>
              <a:t>All staff </a:t>
            </a:r>
            <a:r>
              <a:rPr lang="nb-NO" dirty="0" err="1" smtClean="0">
                <a:solidFill>
                  <a:schemeClr val="tx2"/>
                </a:solidFill>
              </a:rPr>
              <a:t>are</a:t>
            </a:r>
            <a:r>
              <a:rPr lang="nb-NO" dirty="0" smtClean="0">
                <a:solidFill>
                  <a:schemeClr val="tx2"/>
                </a:solidFill>
              </a:rPr>
              <a:t> </a:t>
            </a:r>
            <a:r>
              <a:rPr lang="nb-NO" dirty="0" err="1" smtClean="0">
                <a:solidFill>
                  <a:schemeClr val="tx2"/>
                </a:solidFill>
              </a:rPr>
              <a:t>strongly</a:t>
            </a:r>
            <a:r>
              <a:rPr lang="nb-NO" dirty="0" smtClean="0">
                <a:solidFill>
                  <a:schemeClr val="tx2"/>
                </a:solidFill>
              </a:rPr>
              <a:t> </a:t>
            </a:r>
            <a:r>
              <a:rPr lang="nb-NO" dirty="0" err="1" smtClean="0">
                <a:solidFill>
                  <a:schemeClr val="tx2"/>
                </a:solidFill>
              </a:rPr>
              <a:t>encouraged</a:t>
            </a:r>
            <a:r>
              <a:rPr lang="nb-NO" dirty="0" smtClean="0">
                <a:solidFill>
                  <a:schemeClr val="tx2"/>
                </a:solidFill>
              </a:rPr>
              <a:t> to </a:t>
            </a:r>
            <a:r>
              <a:rPr lang="nb-NO" dirty="0" err="1" smtClean="0">
                <a:solidFill>
                  <a:schemeClr val="tx2"/>
                </a:solidFill>
              </a:rPr>
              <a:t>participate</a:t>
            </a:r>
            <a:r>
              <a:rPr lang="nb-NO" dirty="0" smtClean="0">
                <a:solidFill>
                  <a:schemeClr val="tx2"/>
                </a:solidFill>
              </a:rPr>
              <a:t> to </a:t>
            </a:r>
            <a:r>
              <a:rPr lang="nb-NO" dirty="0" err="1" smtClean="0">
                <a:solidFill>
                  <a:schemeClr val="tx2"/>
                </a:solidFill>
              </a:rPr>
              <a:t>give</a:t>
            </a:r>
            <a:r>
              <a:rPr lang="nb-NO" dirty="0" smtClean="0">
                <a:solidFill>
                  <a:schemeClr val="tx2"/>
                </a:solidFill>
              </a:rPr>
              <a:t> </a:t>
            </a:r>
            <a:r>
              <a:rPr lang="nb-NO" dirty="0" err="1" smtClean="0">
                <a:solidFill>
                  <a:schemeClr val="tx2"/>
                </a:solidFill>
              </a:rPr>
              <a:t>us</a:t>
            </a:r>
            <a:r>
              <a:rPr lang="nb-NO" dirty="0" smtClean="0">
                <a:solidFill>
                  <a:schemeClr val="tx2"/>
                </a:solidFill>
              </a:rPr>
              <a:t> a </a:t>
            </a:r>
            <a:r>
              <a:rPr lang="nb-NO" dirty="0" err="1" smtClean="0">
                <a:solidFill>
                  <a:schemeClr val="tx2"/>
                </a:solidFill>
              </a:rPr>
              <a:t>good</a:t>
            </a:r>
            <a:r>
              <a:rPr lang="nb-NO" dirty="0" smtClean="0">
                <a:solidFill>
                  <a:schemeClr val="tx2"/>
                </a:solidFill>
              </a:rPr>
              <a:t> basis for </a:t>
            </a:r>
            <a:r>
              <a:rPr lang="nb-NO" dirty="0" err="1" smtClean="0">
                <a:solidFill>
                  <a:schemeClr val="tx2"/>
                </a:solidFill>
              </a:rPr>
              <a:t>discussion</a:t>
            </a:r>
            <a:r>
              <a:rPr lang="nb-NO" dirty="0" smtClean="0">
                <a:solidFill>
                  <a:schemeClr val="tx2"/>
                </a:solidFill>
              </a:rPr>
              <a:t> and </a:t>
            </a:r>
            <a:r>
              <a:rPr lang="nb-NO" dirty="0" err="1" smtClean="0">
                <a:solidFill>
                  <a:schemeClr val="tx2"/>
                </a:solidFill>
              </a:rPr>
              <a:t>follow</a:t>
            </a:r>
            <a:r>
              <a:rPr lang="nb-NO" dirty="0" smtClean="0">
                <a:solidFill>
                  <a:schemeClr val="tx2"/>
                </a:solidFill>
              </a:rPr>
              <a:t>-up.</a:t>
            </a:r>
            <a:endParaRPr lang="nb-NO" dirty="0">
              <a:solidFill>
                <a:schemeClr val="tx2"/>
              </a:solidFill>
            </a:endParaRPr>
          </a:p>
          <a:p>
            <a:pPr marL="0" indent="0">
              <a:buNone/>
            </a:pPr>
            <a:endParaRPr lang="nb-NO" dirty="0"/>
          </a:p>
          <a:p>
            <a:pPr marL="0" indent="0">
              <a:buNone/>
            </a:pPr>
            <a:r>
              <a:rPr lang="nb-NO" dirty="0" err="1" smtClean="0">
                <a:solidFill>
                  <a:schemeClr val="tx2"/>
                </a:solidFill>
              </a:rPr>
              <a:t>You</a:t>
            </a:r>
            <a:r>
              <a:rPr lang="nb-NO" dirty="0" smtClean="0">
                <a:solidFill>
                  <a:schemeClr val="tx2"/>
                </a:solidFill>
              </a:rPr>
              <a:t> </a:t>
            </a:r>
            <a:r>
              <a:rPr lang="nb-NO" dirty="0" err="1" smtClean="0">
                <a:solidFill>
                  <a:schemeClr val="tx2"/>
                </a:solidFill>
              </a:rPr>
              <a:t>will</a:t>
            </a:r>
            <a:r>
              <a:rPr lang="nb-NO" dirty="0" smtClean="0">
                <a:solidFill>
                  <a:schemeClr val="tx2"/>
                </a:solidFill>
              </a:rPr>
              <a:t> </a:t>
            </a:r>
            <a:r>
              <a:rPr lang="nb-NO" dirty="0" err="1" smtClean="0">
                <a:solidFill>
                  <a:schemeClr val="tx2"/>
                </a:solidFill>
              </a:rPr>
              <a:t>receive</a:t>
            </a:r>
            <a:r>
              <a:rPr lang="nb-NO" dirty="0" smtClean="0">
                <a:solidFill>
                  <a:schemeClr val="tx2"/>
                </a:solidFill>
              </a:rPr>
              <a:t> a personal link to </a:t>
            </a:r>
            <a:r>
              <a:rPr lang="nb-NO" dirty="0" err="1" smtClean="0">
                <a:solidFill>
                  <a:schemeClr val="tx2"/>
                </a:solidFill>
              </a:rPr>
              <a:t>the</a:t>
            </a:r>
            <a:r>
              <a:rPr lang="nb-NO" dirty="0" smtClean="0">
                <a:solidFill>
                  <a:schemeClr val="tx2"/>
                </a:solidFill>
              </a:rPr>
              <a:t> survey by email from </a:t>
            </a:r>
            <a:r>
              <a:rPr lang="nb-NO" dirty="0">
                <a:solidFill>
                  <a:schemeClr val="tx2"/>
                </a:solidFill>
              </a:rPr>
              <a:t/>
            </a:r>
            <a:br>
              <a:rPr lang="nb-NO" dirty="0">
                <a:solidFill>
                  <a:schemeClr val="tx2"/>
                </a:solidFill>
              </a:rPr>
            </a:br>
            <a:r>
              <a:rPr lang="nb-NO" dirty="0">
                <a:solidFill>
                  <a:schemeClr val="tx2"/>
                </a:solidFill>
                <a:hlinkClick r:id="rId3"/>
              </a:rPr>
              <a:t>ark-kontakt@ntnu.no</a:t>
            </a:r>
            <a:r>
              <a:rPr lang="nb-NO" dirty="0">
                <a:solidFill>
                  <a:schemeClr val="tx2"/>
                </a:solidFill>
              </a:rPr>
              <a:t>. </a:t>
            </a:r>
            <a:r>
              <a:rPr lang="nb-NO" dirty="0" err="1" smtClean="0">
                <a:solidFill>
                  <a:schemeClr val="tx2"/>
                </a:solidFill>
              </a:rPr>
              <a:t>Answer</a:t>
            </a:r>
            <a:r>
              <a:rPr lang="nb-NO" dirty="0" smtClean="0">
                <a:solidFill>
                  <a:schemeClr val="tx2"/>
                </a:solidFill>
              </a:rPr>
              <a:t> </a:t>
            </a:r>
            <a:r>
              <a:rPr lang="nb-NO" dirty="0" err="1" smtClean="0">
                <a:solidFill>
                  <a:schemeClr val="tx2"/>
                </a:solidFill>
              </a:rPr>
              <a:t>between</a:t>
            </a:r>
            <a:r>
              <a:rPr lang="nb-NO" dirty="0" smtClean="0">
                <a:solidFill>
                  <a:schemeClr val="tx2"/>
                </a:solidFill>
              </a:rPr>
              <a:t>: 1 – 19 November</a:t>
            </a:r>
          </a:p>
          <a:p>
            <a:pPr marL="0" indent="0">
              <a:buNone/>
            </a:pPr>
            <a:endParaRPr lang="nb-NO" dirty="0">
              <a:solidFill>
                <a:schemeClr val="tx2"/>
              </a:solidFill>
            </a:endParaRPr>
          </a:p>
          <a:p>
            <a:pPr marL="0" indent="0">
              <a:buNone/>
            </a:pPr>
            <a:endParaRPr lang="nb-NO" dirty="0">
              <a:solidFill>
                <a:schemeClr val="tx2"/>
              </a:solidFill>
            </a:endParaRPr>
          </a:p>
          <a:p>
            <a:pPr marL="0" indent="0">
              <a:buNone/>
            </a:pPr>
            <a:endParaRPr lang="nb-NO" dirty="0"/>
          </a:p>
          <a:p>
            <a:pPr marL="0" indent="0">
              <a:buNone/>
            </a:pPr>
            <a:endParaRPr lang="nb-NO" dirty="0"/>
          </a:p>
        </p:txBody>
      </p:sp>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037" y="547363"/>
            <a:ext cx="1380198" cy="1915797"/>
          </a:xfrm>
          <a:prstGeom prst="rect">
            <a:avLst/>
          </a:prstGeom>
        </p:spPr>
      </p:pic>
    </p:spTree>
    <p:extLst>
      <p:ext uri="{BB962C8B-B14F-4D97-AF65-F5344CB8AC3E}">
        <p14:creationId xmlns:p14="http://schemas.microsoft.com/office/powerpoint/2010/main" val="548906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207818" y="640078"/>
            <a:ext cx="8613179" cy="825040"/>
          </a:xfrm>
        </p:spPr>
        <p:txBody>
          <a:bodyPr>
            <a:normAutofit fontScale="90000"/>
          </a:bodyPr>
          <a:lstStyle/>
          <a:p>
            <a:r>
              <a:rPr lang="nb-NO" dirty="0"/>
              <a:t/>
            </a:r>
            <a:br>
              <a:rPr lang="nb-NO" dirty="0"/>
            </a:br>
            <a:r>
              <a:rPr lang="nb-NO" dirty="0" smtClean="0"/>
              <a:t/>
            </a:r>
            <a:br>
              <a:rPr lang="nb-NO" dirty="0" smtClean="0"/>
            </a:br>
            <a:r>
              <a:rPr lang="nb-NO" dirty="0" smtClean="0"/>
              <a:t>							</a:t>
            </a:r>
            <a:br>
              <a:rPr lang="nb-NO" dirty="0" smtClean="0"/>
            </a:br>
            <a:r>
              <a:rPr lang="nb-NO" dirty="0"/>
              <a:t>	</a:t>
            </a:r>
            <a:r>
              <a:rPr lang="nb-NO" dirty="0" smtClean="0"/>
              <a:t>						</a:t>
            </a:r>
            <a:endParaRPr lang="nb-NO" sz="1350" dirty="0"/>
          </a:p>
        </p:txBody>
      </p:sp>
      <p:pic>
        <p:nvPicPr>
          <p:cNvPr id="11" name="Bilde 10"/>
          <p:cNvPicPr>
            <a:picLocks noChangeAspect="1"/>
          </p:cNvPicPr>
          <p:nvPr/>
        </p:nvPicPr>
        <p:blipFill rotWithShape="1">
          <a:blip r:embed="rId3" cstate="print">
            <a:extLst>
              <a:ext uri="{28A0092B-C50C-407E-A947-70E740481C1C}">
                <a14:useLocalDpi xmlns:a14="http://schemas.microsoft.com/office/drawing/2010/main" val="0"/>
              </a:ext>
            </a:extLst>
          </a:blip>
          <a:srcRect t="18356" b="19753"/>
          <a:stretch/>
        </p:blipFill>
        <p:spPr>
          <a:xfrm>
            <a:off x="2116595" y="4401241"/>
            <a:ext cx="1425200" cy="1204322"/>
          </a:xfrm>
          <a:prstGeom prst="rect">
            <a:avLst/>
          </a:prstGeom>
        </p:spPr>
      </p:pic>
      <p:pic>
        <p:nvPicPr>
          <p:cNvPr id="2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7775"/>
          <a:stretch/>
        </p:blipFill>
        <p:spPr bwMode="auto">
          <a:xfrm>
            <a:off x="7482780" y="3417539"/>
            <a:ext cx="1139138" cy="21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de 8"/>
          <p:cNvPicPr>
            <a:picLocks noChangeAspect="1"/>
          </p:cNvPicPr>
          <p:nvPr/>
        </p:nvPicPr>
        <p:blipFill rotWithShape="1">
          <a:blip r:embed="rId5" cstate="print">
            <a:extLst>
              <a:ext uri="{28A0092B-C50C-407E-A947-70E740481C1C}">
                <a14:useLocalDpi xmlns:a14="http://schemas.microsoft.com/office/drawing/2010/main" val="0"/>
              </a:ext>
            </a:extLst>
          </a:blip>
          <a:srcRect t="-1" r="11600" b="3363"/>
          <a:stretch/>
        </p:blipFill>
        <p:spPr>
          <a:xfrm>
            <a:off x="3605655" y="4407731"/>
            <a:ext cx="1969856" cy="1197833"/>
          </a:xfrm>
          <a:prstGeom prst="rect">
            <a:avLst/>
          </a:prstGeom>
        </p:spPr>
      </p:pic>
      <p:pic>
        <p:nvPicPr>
          <p:cNvPr id="10" name="Bilde 9"/>
          <p:cNvPicPr>
            <a:picLocks noChangeAspect="1"/>
          </p:cNvPicPr>
          <p:nvPr/>
        </p:nvPicPr>
        <p:blipFill rotWithShape="1">
          <a:blip r:embed="rId6" cstate="print">
            <a:extLst>
              <a:ext uri="{28A0092B-C50C-407E-A947-70E740481C1C}">
                <a14:useLocalDpi xmlns:a14="http://schemas.microsoft.com/office/drawing/2010/main" val="0"/>
              </a:ext>
            </a:extLst>
          </a:blip>
          <a:srcRect t="5874"/>
          <a:stretch/>
        </p:blipFill>
        <p:spPr>
          <a:xfrm>
            <a:off x="3422526" y="1820719"/>
            <a:ext cx="1889216" cy="1185500"/>
          </a:xfrm>
          <a:prstGeom prst="rect">
            <a:avLst/>
          </a:prstGeom>
        </p:spPr>
      </p:pic>
      <p:pic>
        <p:nvPicPr>
          <p:cNvPr id="21" name="Bilde 20"/>
          <p:cNvPicPr>
            <a:picLocks noChangeAspect="1"/>
          </p:cNvPicPr>
          <p:nvPr/>
        </p:nvPicPr>
        <p:blipFill rotWithShape="1">
          <a:blip r:embed="rId7" cstate="print">
            <a:extLst>
              <a:ext uri="{28A0092B-C50C-407E-A947-70E740481C1C}">
                <a14:useLocalDpi xmlns:a14="http://schemas.microsoft.com/office/drawing/2010/main" val="0"/>
              </a:ext>
            </a:extLst>
          </a:blip>
          <a:srcRect l="1" t="3525" r="251" b="3642"/>
          <a:stretch/>
        </p:blipFill>
        <p:spPr>
          <a:xfrm>
            <a:off x="5706784" y="4399727"/>
            <a:ext cx="1680445" cy="1205837"/>
          </a:xfrm>
          <a:prstGeom prst="rect">
            <a:avLst/>
          </a:prstGeom>
        </p:spPr>
      </p:pic>
      <p:pic>
        <p:nvPicPr>
          <p:cNvPr id="22" name="Bilde 21"/>
          <p:cNvPicPr>
            <a:picLocks noChangeAspect="1"/>
          </p:cNvPicPr>
          <p:nvPr/>
        </p:nvPicPr>
        <p:blipFill rotWithShape="1">
          <a:blip r:embed="rId8"/>
          <a:srcRect t="2822"/>
          <a:stretch/>
        </p:blipFill>
        <p:spPr>
          <a:xfrm>
            <a:off x="5362260" y="1820719"/>
            <a:ext cx="2062710" cy="1189520"/>
          </a:xfrm>
          <a:prstGeom prst="rect">
            <a:avLst/>
          </a:prstGeom>
        </p:spPr>
      </p:pic>
      <p:pic>
        <p:nvPicPr>
          <p:cNvPr id="19" name="Bilde 18"/>
          <p:cNvPicPr>
            <a:picLocks noChangeAspect="1"/>
          </p:cNvPicPr>
          <p:nvPr/>
        </p:nvPicPr>
        <p:blipFill>
          <a:blip r:embed="rId9"/>
          <a:stretch>
            <a:fillRect/>
          </a:stretch>
        </p:blipFill>
        <p:spPr>
          <a:xfrm>
            <a:off x="3991349" y="3068069"/>
            <a:ext cx="3402182" cy="1258823"/>
          </a:xfrm>
          <a:prstGeom prst="rect">
            <a:avLst/>
          </a:prstGeom>
        </p:spPr>
      </p:pic>
      <p:pic>
        <p:nvPicPr>
          <p:cNvPr id="13" name="Picture 2"/>
          <p:cNvPicPr>
            <a:picLocks noGrp="1" noChangeAspect="1" noChangeArrowheads="1"/>
          </p:cNvPicPr>
          <p:nvPr>
            <p:ph idx="1"/>
          </p:nvPr>
        </p:nvPicPr>
        <p:blipFill rotWithShape="1">
          <a:blip r:embed="rId10" cstate="print">
            <a:extLst>
              <a:ext uri="{28A0092B-C50C-407E-A947-70E740481C1C}">
                <a14:useLocalDpi xmlns:a14="http://schemas.microsoft.com/office/drawing/2010/main" val="0"/>
              </a:ext>
            </a:extLst>
          </a:blip>
          <a:srcRect t="2324" b="17320"/>
          <a:stretch/>
        </p:blipFill>
        <p:spPr bwMode="auto">
          <a:xfrm>
            <a:off x="7489924" y="1820718"/>
            <a:ext cx="1131994" cy="15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Bilde 17"/>
          <p:cNvPicPr>
            <a:picLocks noChangeAspect="1"/>
          </p:cNvPicPr>
          <p:nvPr/>
        </p:nvPicPr>
        <p:blipFill rotWithShape="1">
          <a:blip r:embed="rId11" cstate="print">
            <a:extLst>
              <a:ext uri="{28A0092B-C50C-407E-A947-70E740481C1C}">
                <a14:useLocalDpi xmlns:a14="http://schemas.microsoft.com/office/drawing/2010/main" val="0"/>
              </a:ext>
            </a:extLst>
          </a:blip>
          <a:srcRect l="-323" r="1" b="41178"/>
          <a:stretch/>
        </p:blipFill>
        <p:spPr>
          <a:xfrm>
            <a:off x="347841" y="1820719"/>
            <a:ext cx="3024167" cy="1183544"/>
          </a:xfrm>
          <a:prstGeom prst="rect">
            <a:avLst/>
          </a:prstGeom>
        </p:spPr>
      </p:pic>
      <p:pic>
        <p:nvPicPr>
          <p:cNvPr id="20" name="Bilde 19"/>
          <p:cNvPicPr>
            <a:picLocks noChangeAspect="1"/>
          </p:cNvPicPr>
          <p:nvPr/>
        </p:nvPicPr>
        <p:blipFill rotWithShape="1">
          <a:blip r:embed="rId12" cstate="print">
            <a:extLst>
              <a:ext uri="{28A0092B-C50C-407E-A947-70E740481C1C}">
                <a14:useLocalDpi xmlns:a14="http://schemas.microsoft.com/office/drawing/2010/main" val="0"/>
              </a:ext>
            </a:extLst>
          </a:blip>
          <a:srcRect l="30633" t="5025" r="24732" b="48738"/>
          <a:stretch/>
        </p:blipFill>
        <p:spPr>
          <a:xfrm>
            <a:off x="2116595" y="3068069"/>
            <a:ext cx="1820580" cy="1258823"/>
          </a:xfrm>
          <a:prstGeom prst="rect">
            <a:avLst/>
          </a:prstGeom>
        </p:spPr>
      </p:pic>
      <p:pic>
        <p:nvPicPr>
          <p:cNvPr id="4" name="Bild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42" y="3068068"/>
            <a:ext cx="1704895" cy="2537494"/>
          </a:xfrm>
          <a:prstGeom prst="rect">
            <a:avLst/>
          </a:prstGeom>
        </p:spPr>
      </p:pic>
    </p:spTree>
    <p:extLst>
      <p:ext uri="{BB962C8B-B14F-4D97-AF65-F5344CB8AC3E}">
        <p14:creationId xmlns:p14="http://schemas.microsoft.com/office/powerpoint/2010/main" val="851047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eng.pptx" id="{2E8BD130-6704-4905-9AF0-260A106220F0}" vid="{E344B2DF-6E83-4BF6-B1B8-359CDF8CA8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ntnu_enkel_eng</Template>
  <TotalTime>0</TotalTime>
  <Words>1838</Words>
  <Application>Microsoft Office PowerPoint</Application>
  <PresentationFormat>Skjermfremvisning (4:3)</PresentationFormat>
  <Paragraphs>171</Paragraphs>
  <Slides>9</Slides>
  <Notes>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Calibri</vt:lpstr>
      <vt:lpstr>Wingdings</vt:lpstr>
      <vt:lpstr>Office-tema</vt:lpstr>
      <vt:lpstr>     Psychosocial Work Environment Survey 2017                      </vt:lpstr>
      <vt:lpstr>Why we conduct the survey?</vt:lpstr>
      <vt:lpstr>The foundation of the survey</vt:lpstr>
      <vt:lpstr>Continuous improvement</vt:lpstr>
      <vt:lpstr>Make use of the survey to tell: «how you are doing at work»</vt:lpstr>
      <vt:lpstr>What happens after the survey?</vt:lpstr>
      <vt:lpstr>PowerPoint-presentasjon</vt:lpstr>
      <vt:lpstr>Your answer is important</vt:lpstr>
      <vt:lpstr>                 </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Work Environment Survey 2017</dc:title>
  <dc:creator>Kristin Wergeland Brekke</dc:creator>
  <cp:lastModifiedBy>Kristin Wergeland Brekke</cp:lastModifiedBy>
  <cp:revision>17</cp:revision>
  <cp:lastPrinted>2017-09-21T14:01:00Z</cp:lastPrinted>
  <dcterms:created xsi:type="dcterms:W3CDTF">2017-09-21T12:06:40Z</dcterms:created>
  <dcterms:modified xsi:type="dcterms:W3CDTF">2017-11-01T14:01:35Z</dcterms:modified>
</cp:coreProperties>
</file>