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99" r:id="rId3"/>
    <p:sldId id="298" r:id="rId4"/>
    <p:sldId id="268" r:id="rId5"/>
    <p:sldId id="269" r:id="rId6"/>
    <p:sldId id="288" r:id="rId7"/>
    <p:sldId id="289" r:id="rId8"/>
    <p:sldId id="263" r:id="rId9"/>
    <p:sldId id="265" r:id="rId10"/>
    <p:sldId id="322" r:id="rId11"/>
    <p:sldId id="297" r:id="rId12"/>
    <p:sldId id="321" r:id="rId13"/>
  </p:sldIdLst>
  <p:sldSz cx="9144000" cy="6858000" type="screen4x3"/>
  <p:notesSz cx="6805613" cy="99441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475"/>
    <a:srgbClr val="BBAC7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8" autoAdjust="0"/>
    <p:restoredTop sz="81049" autoAdjust="0"/>
  </p:normalViewPr>
  <p:slideViewPr>
    <p:cSldViewPr snapToGrid="0" snapToObjects="1">
      <p:cViewPr varScale="1">
        <p:scale>
          <a:sx n="72" d="100"/>
          <a:sy n="72" d="100"/>
        </p:scale>
        <p:origin x="1565" y="77"/>
      </p:cViewPr>
      <p:guideLst>
        <p:guide orient="horz" pos="2160"/>
        <p:guide pos="2880"/>
      </p:guideLst>
    </p:cSldViewPr>
  </p:slideViewPr>
  <p:notesTextViewPr>
    <p:cViewPr>
      <p:scale>
        <a:sx n="100" d="100"/>
        <a:sy n="100" d="100"/>
      </p:scale>
      <p:origin x="0" y="0"/>
    </p:cViewPr>
  </p:notesTextViewPr>
  <p:sorterViewPr>
    <p:cViewPr>
      <p:scale>
        <a:sx n="98" d="100"/>
        <a:sy n="9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93B9B7-63C7-403F-BE2D-A46832BCD21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nb-NO"/>
        </a:p>
      </dgm:t>
    </dgm:pt>
    <dgm:pt modelId="{0B8BB719-5893-43B6-BE38-DE79A6614670}">
      <dgm:prSet/>
      <dgm:spPr/>
      <dgm:t>
        <a:bodyPr/>
        <a:lstStyle/>
        <a:p>
          <a:pPr rtl="0"/>
          <a:r>
            <a:rPr lang="nb-NO" b="1" i="0" dirty="0" smtClean="0"/>
            <a:t>NTNUs </a:t>
          </a:r>
          <a:br>
            <a:rPr lang="nb-NO" b="1" i="0" dirty="0" smtClean="0"/>
          </a:br>
          <a:r>
            <a:rPr lang="nb-NO" b="1" i="0" dirty="0" smtClean="0"/>
            <a:t>kvalitetssystem </a:t>
          </a:r>
          <a:br>
            <a:rPr lang="nb-NO" b="1" i="0" dirty="0" smtClean="0"/>
          </a:br>
          <a:r>
            <a:rPr lang="nb-NO" b="1" i="0" dirty="0" smtClean="0"/>
            <a:t>for utdanning</a:t>
          </a:r>
          <a:endParaRPr lang="nb-NO" dirty="0"/>
        </a:p>
      </dgm:t>
    </dgm:pt>
    <dgm:pt modelId="{118ABC1A-CF91-4815-B1DC-D0500774A8EC}" type="parTrans" cxnId="{231CDE2F-1809-425B-B148-3C1801D91070}">
      <dgm:prSet/>
      <dgm:spPr/>
      <dgm:t>
        <a:bodyPr/>
        <a:lstStyle/>
        <a:p>
          <a:endParaRPr lang="nb-NO"/>
        </a:p>
      </dgm:t>
    </dgm:pt>
    <dgm:pt modelId="{3F73697C-B477-4224-A31F-AD83AA2429B4}" type="sibTrans" cxnId="{231CDE2F-1809-425B-B148-3C1801D91070}">
      <dgm:prSet/>
      <dgm:spPr/>
      <dgm:t>
        <a:bodyPr/>
        <a:lstStyle/>
        <a:p>
          <a:endParaRPr lang="nb-NO"/>
        </a:p>
      </dgm:t>
    </dgm:pt>
    <dgm:pt modelId="{C9CC70D9-D364-4100-B794-E6561BC1F77B}" type="pres">
      <dgm:prSet presAssocID="{B593B9B7-63C7-403F-BE2D-A46832BCD212}" presName="diagram" presStyleCnt="0">
        <dgm:presLayoutVars>
          <dgm:dir/>
          <dgm:resizeHandles val="exact"/>
        </dgm:presLayoutVars>
      </dgm:prSet>
      <dgm:spPr/>
      <dgm:t>
        <a:bodyPr/>
        <a:lstStyle/>
        <a:p>
          <a:endParaRPr lang="nb-NO"/>
        </a:p>
      </dgm:t>
    </dgm:pt>
    <dgm:pt modelId="{8CF6749A-F9C7-42A7-80F3-9C1B2996379C}" type="pres">
      <dgm:prSet presAssocID="{0B8BB719-5893-43B6-BE38-DE79A6614670}" presName="node" presStyleLbl="node1" presStyleIdx="0" presStyleCnt="1" custLinFactNeighborX="-80639" custLinFactNeighborY="-13579">
        <dgm:presLayoutVars>
          <dgm:bulletEnabled val="1"/>
        </dgm:presLayoutVars>
      </dgm:prSet>
      <dgm:spPr/>
      <dgm:t>
        <a:bodyPr/>
        <a:lstStyle/>
        <a:p>
          <a:endParaRPr lang="nb-NO"/>
        </a:p>
      </dgm:t>
    </dgm:pt>
  </dgm:ptLst>
  <dgm:cxnLst>
    <dgm:cxn modelId="{EFF40B5A-EAD1-4AE6-82B0-7DC674AD5E34}" type="presOf" srcId="{0B8BB719-5893-43B6-BE38-DE79A6614670}" destId="{8CF6749A-F9C7-42A7-80F3-9C1B2996379C}" srcOrd="0" destOrd="0" presId="urn:microsoft.com/office/officeart/2005/8/layout/default"/>
    <dgm:cxn modelId="{231CDE2F-1809-425B-B148-3C1801D91070}" srcId="{B593B9B7-63C7-403F-BE2D-A46832BCD212}" destId="{0B8BB719-5893-43B6-BE38-DE79A6614670}" srcOrd="0" destOrd="0" parTransId="{118ABC1A-CF91-4815-B1DC-D0500774A8EC}" sibTransId="{3F73697C-B477-4224-A31F-AD83AA2429B4}"/>
    <dgm:cxn modelId="{EE38A00A-8C80-4BD9-AD6C-1DDF33F3E97C}" type="presOf" srcId="{B593B9B7-63C7-403F-BE2D-A46832BCD212}" destId="{C9CC70D9-D364-4100-B794-E6561BC1F77B}" srcOrd="0" destOrd="0" presId="urn:microsoft.com/office/officeart/2005/8/layout/default"/>
    <dgm:cxn modelId="{7B81ADC5-31C8-424C-A522-B7B2180FDFFA}" type="presParOf" srcId="{C9CC70D9-D364-4100-B794-E6561BC1F77B}" destId="{8CF6749A-F9C7-42A7-80F3-9C1B2996379C}"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C931F0-3AD2-481A-8985-5CF1A5E0141B}"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nb-NO"/>
        </a:p>
      </dgm:t>
    </dgm:pt>
    <dgm:pt modelId="{2EE0E183-6982-4DC9-A849-97A57959508F}">
      <dgm:prSet custT="1"/>
      <dgm:spPr>
        <a:ln>
          <a:solidFill>
            <a:schemeClr val="bg2">
              <a:lumMod val="25000"/>
            </a:schemeClr>
          </a:solidFill>
        </a:ln>
      </dgm:spPr>
      <dgm:t>
        <a:bodyPr/>
        <a:lstStyle/>
        <a:p>
          <a:pPr rtl="0"/>
          <a:r>
            <a:rPr lang="nb-NO" sz="2400" b="1" dirty="0" smtClean="0"/>
            <a:t>Kvalitet i portefølje </a:t>
          </a:r>
          <a:endParaRPr lang="nb-NO" sz="2400" b="1" dirty="0"/>
        </a:p>
      </dgm:t>
    </dgm:pt>
    <dgm:pt modelId="{F01DBBDA-ADC7-4C9D-A1B0-7915AAA15513}" type="parTrans" cxnId="{16AF9AF0-B3C1-4EAE-8BC8-37853976DAEA}">
      <dgm:prSet/>
      <dgm:spPr/>
      <dgm:t>
        <a:bodyPr/>
        <a:lstStyle/>
        <a:p>
          <a:endParaRPr lang="nb-NO"/>
        </a:p>
      </dgm:t>
    </dgm:pt>
    <dgm:pt modelId="{ADE06D74-9240-4905-9CCA-2A0FF6045E1B}" type="sibTrans" cxnId="{16AF9AF0-B3C1-4EAE-8BC8-37853976DAEA}">
      <dgm:prSet/>
      <dgm:spPr/>
      <dgm:t>
        <a:bodyPr/>
        <a:lstStyle/>
        <a:p>
          <a:endParaRPr lang="nb-NO"/>
        </a:p>
      </dgm:t>
    </dgm:pt>
    <dgm:pt modelId="{12395764-3457-4EC6-9A04-5CDF8EF43521}">
      <dgm:prSet custT="1"/>
      <dgm:spPr>
        <a:ln>
          <a:solidFill>
            <a:schemeClr val="bg2">
              <a:lumMod val="25000"/>
            </a:schemeClr>
          </a:solidFill>
        </a:ln>
      </dgm:spPr>
      <dgm:t>
        <a:bodyPr/>
        <a:lstStyle/>
        <a:p>
          <a:pPr rtl="0"/>
          <a:r>
            <a:rPr lang="nb-NO" sz="2400" b="1" dirty="0" smtClean="0"/>
            <a:t>Kvalitet i program</a:t>
          </a:r>
          <a:endParaRPr lang="nb-NO" sz="2400" b="1" dirty="0"/>
        </a:p>
      </dgm:t>
    </dgm:pt>
    <dgm:pt modelId="{257A4C13-74F6-4FB0-AB81-97987C55F37A}" type="parTrans" cxnId="{7D55F0A9-B49D-4703-925F-7BEFD3E0C9B1}">
      <dgm:prSet/>
      <dgm:spPr/>
      <dgm:t>
        <a:bodyPr/>
        <a:lstStyle/>
        <a:p>
          <a:endParaRPr lang="nb-NO"/>
        </a:p>
      </dgm:t>
    </dgm:pt>
    <dgm:pt modelId="{6B682C5A-7356-4817-9CDF-9321353BE93B}" type="sibTrans" cxnId="{7D55F0A9-B49D-4703-925F-7BEFD3E0C9B1}">
      <dgm:prSet/>
      <dgm:spPr/>
      <dgm:t>
        <a:bodyPr/>
        <a:lstStyle/>
        <a:p>
          <a:endParaRPr lang="nb-NO"/>
        </a:p>
      </dgm:t>
    </dgm:pt>
    <dgm:pt modelId="{255C9D29-4DB4-40BC-8DD1-C6D244B690D1}">
      <dgm:prSet custT="1"/>
      <dgm:spPr>
        <a:ln>
          <a:solidFill>
            <a:schemeClr val="bg2">
              <a:lumMod val="25000"/>
            </a:schemeClr>
          </a:solidFill>
        </a:ln>
      </dgm:spPr>
      <dgm:t>
        <a:bodyPr/>
        <a:lstStyle/>
        <a:p>
          <a:pPr rtl="0"/>
          <a:r>
            <a:rPr lang="nb-NO" sz="2400" b="1" dirty="0" smtClean="0"/>
            <a:t>Kvalitet i emner </a:t>
          </a:r>
          <a:endParaRPr lang="nb-NO" sz="2400" b="1" dirty="0"/>
        </a:p>
      </dgm:t>
    </dgm:pt>
    <dgm:pt modelId="{D5FFDA3E-85AA-4ACD-B1C4-4A67C8E3EB97}" type="parTrans" cxnId="{B1FF01D3-DCC8-4F67-993A-2E53DBFB29A1}">
      <dgm:prSet/>
      <dgm:spPr/>
      <dgm:t>
        <a:bodyPr/>
        <a:lstStyle/>
        <a:p>
          <a:endParaRPr lang="nb-NO"/>
        </a:p>
      </dgm:t>
    </dgm:pt>
    <dgm:pt modelId="{8F5E9D31-1A73-4836-8FA1-D65EC9443497}" type="sibTrans" cxnId="{B1FF01D3-DCC8-4F67-993A-2E53DBFB29A1}">
      <dgm:prSet/>
      <dgm:spPr/>
      <dgm:t>
        <a:bodyPr/>
        <a:lstStyle/>
        <a:p>
          <a:endParaRPr lang="nb-NO"/>
        </a:p>
      </dgm:t>
    </dgm:pt>
    <dgm:pt modelId="{EBDC9717-38BB-4F34-AAAC-F9461ECFEC23}" type="pres">
      <dgm:prSet presAssocID="{EEC931F0-3AD2-481A-8985-5CF1A5E0141B}" presName="Name0" presStyleCnt="0">
        <dgm:presLayoutVars>
          <dgm:chMax val="7"/>
          <dgm:resizeHandles val="exact"/>
        </dgm:presLayoutVars>
      </dgm:prSet>
      <dgm:spPr/>
      <dgm:t>
        <a:bodyPr/>
        <a:lstStyle/>
        <a:p>
          <a:endParaRPr lang="nb-NO"/>
        </a:p>
      </dgm:t>
    </dgm:pt>
    <dgm:pt modelId="{BDA7E096-CBD1-4B07-B345-B28FE9270CA1}" type="pres">
      <dgm:prSet presAssocID="{EEC931F0-3AD2-481A-8985-5CF1A5E0141B}" presName="comp1" presStyleCnt="0"/>
      <dgm:spPr/>
    </dgm:pt>
    <dgm:pt modelId="{7BA89BD2-6EB0-4A27-9715-7BE05C4DCE71}" type="pres">
      <dgm:prSet presAssocID="{EEC931F0-3AD2-481A-8985-5CF1A5E0141B}" presName="circle1" presStyleLbl="node1" presStyleIdx="0" presStyleCnt="3"/>
      <dgm:spPr/>
      <dgm:t>
        <a:bodyPr/>
        <a:lstStyle/>
        <a:p>
          <a:endParaRPr lang="nb-NO"/>
        </a:p>
      </dgm:t>
    </dgm:pt>
    <dgm:pt modelId="{00710100-BEF7-4188-B83B-54E17FCE7233}" type="pres">
      <dgm:prSet presAssocID="{EEC931F0-3AD2-481A-8985-5CF1A5E0141B}" presName="c1text" presStyleLbl="node1" presStyleIdx="0" presStyleCnt="3">
        <dgm:presLayoutVars>
          <dgm:bulletEnabled val="1"/>
        </dgm:presLayoutVars>
      </dgm:prSet>
      <dgm:spPr/>
      <dgm:t>
        <a:bodyPr/>
        <a:lstStyle/>
        <a:p>
          <a:endParaRPr lang="nb-NO"/>
        </a:p>
      </dgm:t>
    </dgm:pt>
    <dgm:pt modelId="{AE5AED95-6E2B-46E7-AFBD-BF9B47F32168}" type="pres">
      <dgm:prSet presAssocID="{EEC931F0-3AD2-481A-8985-5CF1A5E0141B}" presName="comp2" presStyleCnt="0"/>
      <dgm:spPr/>
    </dgm:pt>
    <dgm:pt modelId="{2992E1C9-4BA4-475B-BEEF-BA0E5DB5876F}" type="pres">
      <dgm:prSet presAssocID="{EEC931F0-3AD2-481A-8985-5CF1A5E0141B}" presName="circle2" presStyleLbl="node1" presStyleIdx="1" presStyleCnt="3"/>
      <dgm:spPr/>
      <dgm:t>
        <a:bodyPr/>
        <a:lstStyle/>
        <a:p>
          <a:endParaRPr lang="nb-NO"/>
        </a:p>
      </dgm:t>
    </dgm:pt>
    <dgm:pt modelId="{C5722C85-8442-4CF9-9867-14696364ABC4}" type="pres">
      <dgm:prSet presAssocID="{EEC931F0-3AD2-481A-8985-5CF1A5E0141B}" presName="c2text" presStyleLbl="node1" presStyleIdx="1" presStyleCnt="3">
        <dgm:presLayoutVars>
          <dgm:bulletEnabled val="1"/>
        </dgm:presLayoutVars>
      </dgm:prSet>
      <dgm:spPr/>
      <dgm:t>
        <a:bodyPr/>
        <a:lstStyle/>
        <a:p>
          <a:endParaRPr lang="nb-NO"/>
        </a:p>
      </dgm:t>
    </dgm:pt>
    <dgm:pt modelId="{99ACAFC0-F53A-4E6A-9D16-C8E9EF20970C}" type="pres">
      <dgm:prSet presAssocID="{EEC931F0-3AD2-481A-8985-5CF1A5E0141B}" presName="comp3" presStyleCnt="0"/>
      <dgm:spPr/>
    </dgm:pt>
    <dgm:pt modelId="{2FA12254-0037-45FB-82DA-8453EB49E2C3}" type="pres">
      <dgm:prSet presAssocID="{EEC931F0-3AD2-481A-8985-5CF1A5E0141B}" presName="circle3" presStyleLbl="node1" presStyleIdx="2" presStyleCnt="3"/>
      <dgm:spPr/>
      <dgm:t>
        <a:bodyPr/>
        <a:lstStyle/>
        <a:p>
          <a:endParaRPr lang="nb-NO"/>
        </a:p>
      </dgm:t>
    </dgm:pt>
    <dgm:pt modelId="{4C0335C2-C4E5-4B43-AB5F-2FD5E3221E75}" type="pres">
      <dgm:prSet presAssocID="{EEC931F0-3AD2-481A-8985-5CF1A5E0141B}" presName="c3text" presStyleLbl="node1" presStyleIdx="2" presStyleCnt="3">
        <dgm:presLayoutVars>
          <dgm:bulletEnabled val="1"/>
        </dgm:presLayoutVars>
      </dgm:prSet>
      <dgm:spPr/>
      <dgm:t>
        <a:bodyPr/>
        <a:lstStyle/>
        <a:p>
          <a:endParaRPr lang="nb-NO"/>
        </a:p>
      </dgm:t>
    </dgm:pt>
  </dgm:ptLst>
  <dgm:cxnLst>
    <dgm:cxn modelId="{B1FF01D3-DCC8-4F67-993A-2E53DBFB29A1}" srcId="{EEC931F0-3AD2-481A-8985-5CF1A5E0141B}" destId="{255C9D29-4DB4-40BC-8DD1-C6D244B690D1}" srcOrd="2" destOrd="0" parTransId="{D5FFDA3E-85AA-4ACD-B1C4-4A67C8E3EB97}" sibTransId="{8F5E9D31-1A73-4836-8FA1-D65EC9443497}"/>
    <dgm:cxn modelId="{78055154-BDE1-4A6E-8995-9B22DB02C8D2}" type="presOf" srcId="{255C9D29-4DB4-40BC-8DD1-C6D244B690D1}" destId="{4C0335C2-C4E5-4B43-AB5F-2FD5E3221E75}" srcOrd="1" destOrd="0" presId="urn:microsoft.com/office/officeart/2005/8/layout/venn2"/>
    <dgm:cxn modelId="{ABBAB557-9833-4E8B-B8D2-0F2E50D3E3DF}" type="presOf" srcId="{2EE0E183-6982-4DC9-A849-97A57959508F}" destId="{7BA89BD2-6EB0-4A27-9715-7BE05C4DCE71}" srcOrd="0" destOrd="0" presId="urn:microsoft.com/office/officeart/2005/8/layout/venn2"/>
    <dgm:cxn modelId="{D54BE696-0605-47F1-A1E6-A4502817B897}" type="presOf" srcId="{255C9D29-4DB4-40BC-8DD1-C6D244B690D1}" destId="{2FA12254-0037-45FB-82DA-8453EB49E2C3}" srcOrd="0" destOrd="0" presId="urn:microsoft.com/office/officeart/2005/8/layout/venn2"/>
    <dgm:cxn modelId="{3C591158-1B16-4EFB-8AE7-D79B09BCEA82}" type="presOf" srcId="{EEC931F0-3AD2-481A-8985-5CF1A5E0141B}" destId="{EBDC9717-38BB-4F34-AAAC-F9461ECFEC23}" srcOrd="0" destOrd="0" presId="urn:microsoft.com/office/officeart/2005/8/layout/venn2"/>
    <dgm:cxn modelId="{AD85EA70-ABA1-41AB-876B-055E0E2702CD}" type="presOf" srcId="{12395764-3457-4EC6-9A04-5CDF8EF43521}" destId="{C5722C85-8442-4CF9-9867-14696364ABC4}" srcOrd="1" destOrd="0" presId="urn:microsoft.com/office/officeart/2005/8/layout/venn2"/>
    <dgm:cxn modelId="{7548BE49-15D0-4905-B756-48523EE986FC}" type="presOf" srcId="{2EE0E183-6982-4DC9-A849-97A57959508F}" destId="{00710100-BEF7-4188-B83B-54E17FCE7233}" srcOrd="1" destOrd="0" presId="urn:microsoft.com/office/officeart/2005/8/layout/venn2"/>
    <dgm:cxn modelId="{5F156D72-6D0E-4F69-8C47-1BF6BD0AF49D}" type="presOf" srcId="{12395764-3457-4EC6-9A04-5CDF8EF43521}" destId="{2992E1C9-4BA4-475B-BEEF-BA0E5DB5876F}" srcOrd="0" destOrd="0" presId="urn:microsoft.com/office/officeart/2005/8/layout/venn2"/>
    <dgm:cxn modelId="{16AF9AF0-B3C1-4EAE-8BC8-37853976DAEA}" srcId="{EEC931F0-3AD2-481A-8985-5CF1A5E0141B}" destId="{2EE0E183-6982-4DC9-A849-97A57959508F}" srcOrd="0" destOrd="0" parTransId="{F01DBBDA-ADC7-4C9D-A1B0-7915AAA15513}" sibTransId="{ADE06D74-9240-4905-9CCA-2A0FF6045E1B}"/>
    <dgm:cxn modelId="{7D55F0A9-B49D-4703-925F-7BEFD3E0C9B1}" srcId="{EEC931F0-3AD2-481A-8985-5CF1A5E0141B}" destId="{12395764-3457-4EC6-9A04-5CDF8EF43521}" srcOrd="1" destOrd="0" parTransId="{257A4C13-74F6-4FB0-AB81-97987C55F37A}" sibTransId="{6B682C5A-7356-4817-9CDF-9321353BE93B}"/>
    <dgm:cxn modelId="{2CD32641-0BAD-4A46-809F-E0A8B7F8206F}" type="presParOf" srcId="{EBDC9717-38BB-4F34-AAAC-F9461ECFEC23}" destId="{BDA7E096-CBD1-4B07-B345-B28FE9270CA1}" srcOrd="0" destOrd="0" presId="urn:microsoft.com/office/officeart/2005/8/layout/venn2"/>
    <dgm:cxn modelId="{34DBB671-E331-4C4E-B872-23210218147C}" type="presParOf" srcId="{BDA7E096-CBD1-4B07-B345-B28FE9270CA1}" destId="{7BA89BD2-6EB0-4A27-9715-7BE05C4DCE71}" srcOrd="0" destOrd="0" presId="urn:microsoft.com/office/officeart/2005/8/layout/venn2"/>
    <dgm:cxn modelId="{077E6A24-F23E-404E-A835-1ADFA42C30DF}" type="presParOf" srcId="{BDA7E096-CBD1-4B07-B345-B28FE9270CA1}" destId="{00710100-BEF7-4188-B83B-54E17FCE7233}" srcOrd="1" destOrd="0" presId="urn:microsoft.com/office/officeart/2005/8/layout/venn2"/>
    <dgm:cxn modelId="{69B4B36E-2C33-425F-A5C1-EA4FD37C79D4}" type="presParOf" srcId="{EBDC9717-38BB-4F34-AAAC-F9461ECFEC23}" destId="{AE5AED95-6E2B-46E7-AFBD-BF9B47F32168}" srcOrd="1" destOrd="0" presId="urn:microsoft.com/office/officeart/2005/8/layout/venn2"/>
    <dgm:cxn modelId="{C445A7CA-D1C3-425D-BEC9-A149D6C15DAC}" type="presParOf" srcId="{AE5AED95-6E2B-46E7-AFBD-BF9B47F32168}" destId="{2992E1C9-4BA4-475B-BEEF-BA0E5DB5876F}" srcOrd="0" destOrd="0" presId="urn:microsoft.com/office/officeart/2005/8/layout/venn2"/>
    <dgm:cxn modelId="{0F9F25BF-C4F4-4B99-B56A-53E3086BBDD8}" type="presParOf" srcId="{AE5AED95-6E2B-46E7-AFBD-BF9B47F32168}" destId="{C5722C85-8442-4CF9-9867-14696364ABC4}" srcOrd="1" destOrd="0" presId="urn:microsoft.com/office/officeart/2005/8/layout/venn2"/>
    <dgm:cxn modelId="{1F92A3DD-11B6-45DC-8029-A2CE48A001A9}" type="presParOf" srcId="{EBDC9717-38BB-4F34-AAAC-F9461ECFEC23}" destId="{99ACAFC0-F53A-4E6A-9D16-C8E9EF20970C}" srcOrd="2" destOrd="0" presId="urn:microsoft.com/office/officeart/2005/8/layout/venn2"/>
    <dgm:cxn modelId="{36D4F8DD-4CE0-43E2-B4E8-8F12883411B8}" type="presParOf" srcId="{99ACAFC0-F53A-4E6A-9D16-C8E9EF20970C}" destId="{2FA12254-0037-45FB-82DA-8453EB49E2C3}" srcOrd="0" destOrd="0" presId="urn:microsoft.com/office/officeart/2005/8/layout/venn2"/>
    <dgm:cxn modelId="{0FC56980-3DB5-407A-A3BD-A20E9DB8C7E3}" type="presParOf" srcId="{99ACAFC0-F53A-4E6A-9D16-C8E9EF20970C}" destId="{4C0335C2-C4E5-4B43-AB5F-2FD5E3221E75}" srcOrd="1" destOrd="0" presId="urn:microsoft.com/office/officeart/2005/8/layout/ven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6749A-F9C7-42A7-80F3-9C1B2996379C}">
      <dsp:nvSpPr>
        <dsp:cNvPr id="0" name=""/>
        <dsp:cNvSpPr/>
      </dsp:nvSpPr>
      <dsp:spPr>
        <a:xfrm>
          <a:off x="0" y="0"/>
          <a:ext cx="4559394" cy="27356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rtl="0">
            <a:lnSpc>
              <a:spcPct val="90000"/>
            </a:lnSpc>
            <a:spcBef>
              <a:spcPct val="0"/>
            </a:spcBef>
            <a:spcAft>
              <a:spcPct val="35000"/>
            </a:spcAft>
          </a:pPr>
          <a:r>
            <a:rPr lang="nb-NO" sz="5100" b="1" i="0" kern="1200" dirty="0" smtClean="0"/>
            <a:t>NTNUs </a:t>
          </a:r>
          <a:br>
            <a:rPr lang="nb-NO" sz="5100" b="1" i="0" kern="1200" dirty="0" smtClean="0"/>
          </a:br>
          <a:r>
            <a:rPr lang="nb-NO" sz="5100" b="1" i="0" kern="1200" dirty="0" smtClean="0"/>
            <a:t>kvalitetssystem </a:t>
          </a:r>
          <a:br>
            <a:rPr lang="nb-NO" sz="5100" b="1" i="0" kern="1200" dirty="0" smtClean="0"/>
          </a:br>
          <a:r>
            <a:rPr lang="nb-NO" sz="5100" b="1" i="0" kern="1200" dirty="0" smtClean="0"/>
            <a:t>for utdanning</a:t>
          </a:r>
          <a:endParaRPr lang="nb-NO" sz="5100" kern="1200" dirty="0"/>
        </a:p>
      </dsp:txBody>
      <dsp:txXfrm>
        <a:off x="0" y="0"/>
        <a:ext cx="4559394" cy="27356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89BD2-6EB0-4A27-9715-7BE05C4DCE71}">
      <dsp:nvSpPr>
        <dsp:cNvPr id="0" name=""/>
        <dsp:cNvSpPr/>
      </dsp:nvSpPr>
      <dsp:spPr>
        <a:xfrm>
          <a:off x="1599790" y="0"/>
          <a:ext cx="4886003" cy="4886003"/>
        </a:xfrm>
        <a:prstGeom prst="ellipse">
          <a:avLst/>
        </a:prstGeom>
        <a:solidFill>
          <a:schemeClr val="accent1">
            <a:hueOff val="0"/>
            <a:satOff val="0"/>
            <a:lumOff val="0"/>
            <a:alphaOff val="0"/>
          </a:schemeClr>
        </a:solidFill>
        <a:ln w="25400" cap="flat" cmpd="sng" algn="ctr">
          <a:solidFill>
            <a:schemeClr val="bg2">
              <a:lumMod val="2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nb-NO" sz="2400" b="1" kern="1200" dirty="0" smtClean="0"/>
            <a:t>Kvalitet i portefølje </a:t>
          </a:r>
          <a:endParaRPr lang="nb-NO" sz="2400" b="1" kern="1200" dirty="0"/>
        </a:p>
      </dsp:txBody>
      <dsp:txXfrm>
        <a:off x="3188962" y="244300"/>
        <a:ext cx="1707658" cy="732900"/>
      </dsp:txXfrm>
    </dsp:sp>
    <dsp:sp modelId="{2992E1C9-4BA4-475B-BEEF-BA0E5DB5876F}">
      <dsp:nvSpPr>
        <dsp:cNvPr id="0" name=""/>
        <dsp:cNvSpPr/>
      </dsp:nvSpPr>
      <dsp:spPr>
        <a:xfrm>
          <a:off x="2210540" y="1221500"/>
          <a:ext cx="3664502" cy="3664502"/>
        </a:xfrm>
        <a:prstGeom prst="ellipse">
          <a:avLst/>
        </a:prstGeom>
        <a:solidFill>
          <a:schemeClr val="accent1">
            <a:hueOff val="0"/>
            <a:satOff val="0"/>
            <a:lumOff val="0"/>
            <a:alphaOff val="0"/>
          </a:schemeClr>
        </a:solidFill>
        <a:ln w="25400" cap="flat" cmpd="sng" algn="ctr">
          <a:solidFill>
            <a:schemeClr val="bg2">
              <a:lumMod val="2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nb-NO" sz="2400" b="1" kern="1200" dirty="0" smtClean="0"/>
            <a:t>Kvalitet i program</a:t>
          </a:r>
          <a:endParaRPr lang="nb-NO" sz="2400" b="1" kern="1200" dirty="0"/>
        </a:p>
      </dsp:txBody>
      <dsp:txXfrm>
        <a:off x="3188962" y="1450532"/>
        <a:ext cx="1707658" cy="687094"/>
      </dsp:txXfrm>
    </dsp:sp>
    <dsp:sp modelId="{2FA12254-0037-45FB-82DA-8453EB49E2C3}">
      <dsp:nvSpPr>
        <dsp:cNvPr id="0" name=""/>
        <dsp:cNvSpPr/>
      </dsp:nvSpPr>
      <dsp:spPr>
        <a:xfrm>
          <a:off x="2821291" y="2443001"/>
          <a:ext cx="2443001" cy="2443001"/>
        </a:xfrm>
        <a:prstGeom prst="ellipse">
          <a:avLst/>
        </a:prstGeom>
        <a:solidFill>
          <a:schemeClr val="accent1">
            <a:hueOff val="0"/>
            <a:satOff val="0"/>
            <a:lumOff val="0"/>
            <a:alphaOff val="0"/>
          </a:schemeClr>
        </a:solidFill>
        <a:ln w="25400" cap="flat" cmpd="sng" algn="ctr">
          <a:solidFill>
            <a:schemeClr val="bg2">
              <a:lumMod val="2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nb-NO" sz="2400" b="1" kern="1200" dirty="0" smtClean="0"/>
            <a:t>Kvalitet i emner </a:t>
          </a:r>
          <a:endParaRPr lang="nb-NO" sz="2400" b="1" kern="1200" dirty="0"/>
        </a:p>
      </dsp:txBody>
      <dsp:txXfrm>
        <a:off x="3179060" y="3053751"/>
        <a:ext cx="1727462" cy="12215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0F95A559-41B9-40FC-9EAF-C43B4363A5FB}" type="datetimeFigureOut">
              <a:rPr lang="nb-NO" smtClean="0"/>
              <a:t>28.07.2016</a:t>
            </a:fld>
            <a:endParaRPr lang="nb-NO"/>
          </a:p>
        </p:txBody>
      </p:sp>
      <p:sp>
        <p:nvSpPr>
          <p:cNvPr id="4" name="Plassholder for lysbilde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92E33DA3-06E9-4A6B-A667-10AF038CDD3E}" type="slidenum">
              <a:rPr lang="nb-NO" smtClean="0"/>
              <a:t>‹#›</a:t>
            </a:fld>
            <a:endParaRPr lang="nb-NO"/>
          </a:p>
        </p:txBody>
      </p:sp>
    </p:spTree>
    <p:extLst>
      <p:ext uri="{BB962C8B-B14F-4D97-AF65-F5344CB8AC3E}">
        <p14:creationId xmlns:p14="http://schemas.microsoft.com/office/powerpoint/2010/main" val="2634863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2E33DA3-06E9-4A6B-A667-10AF038CDD3E}" type="slidenum">
              <a:rPr lang="nb-NO" smtClean="0"/>
              <a:t>1</a:t>
            </a:fld>
            <a:endParaRPr lang="nb-NO"/>
          </a:p>
        </p:txBody>
      </p:sp>
    </p:spTree>
    <p:extLst>
      <p:ext uri="{BB962C8B-B14F-4D97-AF65-F5344CB8AC3E}">
        <p14:creationId xmlns:p14="http://schemas.microsoft.com/office/powerpoint/2010/main" val="3038516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1F8AF09D-7CAD-481C-A21E-F9F18FE503DB}" type="slidenum">
              <a:rPr lang="nb-NO" altLang="nb-NO" smtClean="0"/>
              <a:pPr>
                <a:defRPr/>
              </a:pPr>
              <a:t>11</a:t>
            </a:fld>
            <a:endParaRPr lang="nb-NO" altLang="nb-NO"/>
          </a:p>
        </p:txBody>
      </p:sp>
    </p:spTree>
    <p:extLst>
      <p:ext uri="{BB962C8B-B14F-4D97-AF65-F5344CB8AC3E}">
        <p14:creationId xmlns:p14="http://schemas.microsoft.com/office/powerpoint/2010/main" val="2950010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2E33DA3-06E9-4A6B-A667-10AF038CDD3E}" type="slidenum">
              <a:rPr lang="nb-NO" smtClean="0"/>
              <a:t>12</a:t>
            </a:fld>
            <a:endParaRPr lang="nb-NO"/>
          </a:p>
        </p:txBody>
      </p:sp>
    </p:spTree>
    <p:extLst>
      <p:ext uri="{BB962C8B-B14F-4D97-AF65-F5344CB8AC3E}">
        <p14:creationId xmlns:p14="http://schemas.microsoft.com/office/powerpoint/2010/main" val="2910975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lassholder for lysbilde 1"/>
          <p:cNvSpPr>
            <a:spLocks noGrp="1" noRot="1" noChangeAspect="1" noTextEdit="1"/>
          </p:cNvSpPr>
          <p:nvPr>
            <p:ph type="sldImg"/>
          </p:nvPr>
        </p:nvSpPr>
        <p:spPr>
          <a:ln/>
        </p:spPr>
      </p:sp>
      <p:sp>
        <p:nvSpPr>
          <p:cNvPr id="13315" name="Plassholder for notater 2"/>
          <p:cNvSpPr>
            <a:spLocks noGrp="1"/>
          </p:cNvSpPr>
          <p:nvPr>
            <p:ph type="body" idx="1"/>
          </p:nvPr>
        </p:nvSpPr>
        <p:spPr>
          <a:noFill/>
        </p:spPr>
        <p:txBody>
          <a:bodyPr/>
          <a:lstStyle/>
          <a:p>
            <a:endParaRPr lang="nb-NO" altLang="nb-NO" b="1" dirty="0" smtClean="0"/>
          </a:p>
        </p:txBody>
      </p:sp>
      <p:sp>
        <p:nvSpPr>
          <p:cNvPr id="13316" name="Plassholder for lysbildenummer 3"/>
          <p:cNvSpPr>
            <a:spLocks noGrp="1"/>
          </p:cNvSpPr>
          <p:nvPr>
            <p:ph type="sldNum" sz="quarter" idx="5"/>
          </p:nvPr>
        </p:nvSpPr>
        <p:spPr>
          <a:noFill/>
        </p:spPr>
        <p:txBody>
          <a:bodyPr/>
          <a:lstStyle>
            <a:lvl1pPr>
              <a:defRPr sz="3600">
                <a:solidFill>
                  <a:schemeClr val="tx1"/>
                </a:solidFill>
                <a:latin typeface="Arial" charset="0"/>
              </a:defRPr>
            </a:lvl1pPr>
            <a:lvl2pPr marL="742950" indent="-285750">
              <a:defRPr sz="3600">
                <a:solidFill>
                  <a:schemeClr val="tx1"/>
                </a:solidFill>
                <a:latin typeface="Arial" charset="0"/>
              </a:defRPr>
            </a:lvl2pPr>
            <a:lvl3pPr marL="1143000" indent="-228600">
              <a:defRPr sz="3600">
                <a:solidFill>
                  <a:schemeClr val="tx1"/>
                </a:solidFill>
                <a:latin typeface="Arial" charset="0"/>
              </a:defRPr>
            </a:lvl3pPr>
            <a:lvl4pPr marL="1600200" indent="-228600">
              <a:defRPr sz="3600">
                <a:solidFill>
                  <a:schemeClr val="tx1"/>
                </a:solidFill>
                <a:latin typeface="Arial" charset="0"/>
              </a:defRPr>
            </a:lvl4pPr>
            <a:lvl5pPr marL="2057400" indent="-22860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fld id="{3D8B2744-E245-4FAF-8397-34B259FCB8F9}" type="slidenum">
              <a:rPr lang="nb-NO" altLang="nb-NO" sz="1200">
                <a:solidFill>
                  <a:srgbClr val="000000"/>
                </a:solidFill>
              </a:rPr>
              <a:pPr/>
              <a:t>2</a:t>
            </a:fld>
            <a:endParaRPr lang="nb-NO" altLang="nb-NO" sz="1200">
              <a:solidFill>
                <a:srgbClr val="000000"/>
              </a:solidFill>
            </a:endParaRPr>
          </a:p>
        </p:txBody>
      </p:sp>
    </p:spTree>
    <p:extLst>
      <p:ext uri="{BB962C8B-B14F-4D97-AF65-F5344CB8AC3E}">
        <p14:creationId xmlns:p14="http://schemas.microsoft.com/office/powerpoint/2010/main" val="3321459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i="1" dirty="0">
              <a:solidFill>
                <a:srgbClr val="FF0000"/>
              </a:solidFill>
            </a:endParaRPr>
          </a:p>
        </p:txBody>
      </p:sp>
      <p:sp>
        <p:nvSpPr>
          <p:cNvPr id="4" name="Plassholder for lysbildenummer 3"/>
          <p:cNvSpPr>
            <a:spLocks noGrp="1"/>
          </p:cNvSpPr>
          <p:nvPr>
            <p:ph type="sldNum" sz="quarter" idx="10"/>
          </p:nvPr>
        </p:nvSpPr>
        <p:spPr/>
        <p:txBody>
          <a:bodyPr/>
          <a:lstStyle/>
          <a:p>
            <a:pPr>
              <a:defRPr/>
            </a:pPr>
            <a:fld id="{1F8AF09D-7CAD-481C-A21E-F9F18FE503DB}" type="slidenum">
              <a:rPr lang="nb-NO" altLang="nb-NO" smtClean="0"/>
              <a:pPr>
                <a:defRPr/>
              </a:pPr>
              <a:t>3</a:t>
            </a:fld>
            <a:endParaRPr lang="nb-NO" altLang="nb-NO"/>
          </a:p>
        </p:txBody>
      </p:sp>
    </p:spTree>
    <p:extLst>
      <p:ext uri="{BB962C8B-B14F-4D97-AF65-F5344CB8AC3E}">
        <p14:creationId xmlns:p14="http://schemas.microsoft.com/office/powerpoint/2010/main" val="2019100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lassholder for lysbilde 1"/>
          <p:cNvSpPr>
            <a:spLocks noGrp="1" noRot="1" noChangeAspect="1" noTextEdit="1"/>
          </p:cNvSpPr>
          <p:nvPr>
            <p:ph type="sldImg"/>
          </p:nvPr>
        </p:nvSpPr>
        <p:spPr>
          <a:ln/>
        </p:spPr>
      </p:sp>
      <p:sp>
        <p:nvSpPr>
          <p:cNvPr id="13315" name="Plassholder for notater 2"/>
          <p:cNvSpPr>
            <a:spLocks noGrp="1"/>
          </p:cNvSpPr>
          <p:nvPr>
            <p:ph type="body" idx="1"/>
          </p:nvPr>
        </p:nvSpPr>
        <p:spPr>
          <a:noFill/>
        </p:spPr>
        <p:txBody>
          <a:bodyPr/>
          <a:lstStyle/>
          <a:p>
            <a:r>
              <a:rPr lang="nb-NO" sz="1200" b="1" i="0" u="none" strike="noStrike" kern="1200" baseline="0" dirty="0" smtClean="0">
                <a:solidFill>
                  <a:schemeClr val="tx1"/>
                </a:solidFill>
                <a:latin typeface="+mn-lt"/>
                <a:ea typeface="+mn-ea"/>
                <a:cs typeface="+mn-cs"/>
              </a:rPr>
              <a:t>Utvikling av studieporteføljen </a:t>
            </a:r>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Tiltak fra emneevalueringene og de årlige studieprogramevalueringene implementeres i den årlige studieplanprosessen. </a:t>
            </a:r>
          </a:p>
          <a:p>
            <a:r>
              <a:rPr lang="nb-NO" sz="1200" b="0" i="0" u="none" strike="noStrike" kern="1200" baseline="0" dirty="0" smtClean="0">
                <a:solidFill>
                  <a:schemeClr val="tx1"/>
                </a:solidFill>
                <a:latin typeface="+mn-lt"/>
                <a:ea typeface="+mn-ea"/>
                <a:cs typeface="+mn-cs"/>
              </a:rPr>
              <a:t>På bakgrunn av periodiske studieprogramevalueringer skal det vurderes om eksisterende studieprogram skal nedlegges ned eller endres. “Krav til studier” og tilhørende veiledninger beskriver prosess, krav til prosedyrer og innhold. </a:t>
            </a:r>
          </a:p>
          <a:p>
            <a:r>
              <a:rPr lang="nb-NO" sz="1200" b="0" i="0" u="none" strike="noStrike" kern="1200" baseline="0" dirty="0" smtClean="0">
                <a:solidFill>
                  <a:schemeClr val="tx1"/>
                </a:solidFill>
                <a:latin typeface="+mn-lt"/>
                <a:ea typeface="+mn-ea"/>
                <a:cs typeface="+mn-cs"/>
              </a:rPr>
              <a:t>Ved opprettelse av nye studieprogram skal kravene gitt i “Krav til studier” og tilhørende veiledninger oppfylles. Her må det blant annet synliggjøres hvordan det nye programmet bidrar til å oppfylle NTNUs strategi. </a:t>
            </a:r>
          </a:p>
          <a:p>
            <a:r>
              <a:rPr lang="nb-NO" sz="1200" b="0" i="0" u="none" strike="noStrike" kern="1200" baseline="0" dirty="0" smtClean="0">
                <a:solidFill>
                  <a:schemeClr val="tx1"/>
                </a:solidFill>
                <a:latin typeface="+mn-lt"/>
                <a:ea typeface="+mn-ea"/>
                <a:cs typeface="+mn-cs"/>
              </a:rPr>
              <a:t>Styret vurderer den helhetlige studieporteføljen i styresak i juni, og vedtar endringer I studieporteføljen i oktober. Opptaksrammer vedtas av styret i november/desember. </a:t>
            </a:r>
            <a:endParaRPr lang="nb-NO" altLang="nb-NO" b="1" dirty="0" smtClean="0"/>
          </a:p>
        </p:txBody>
      </p:sp>
      <p:sp>
        <p:nvSpPr>
          <p:cNvPr id="13316" name="Plassholder for lysbildenummer 3"/>
          <p:cNvSpPr>
            <a:spLocks noGrp="1"/>
          </p:cNvSpPr>
          <p:nvPr>
            <p:ph type="sldNum" sz="quarter" idx="5"/>
          </p:nvPr>
        </p:nvSpPr>
        <p:spPr>
          <a:noFill/>
        </p:spPr>
        <p:txBody>
          <a:bodyPr/>
          <a:lstStyle>
            <a:lvl1pPr>
              <a:defRPr sz="3600">
                <a:solidFill>
                  <a:schemeClr val="tx1"/>
                </a:solidFill>
                <a:latin typeface="Arial" charset="0"/>
              </a:defRPr>
            </a:lvl1pPr>
            <a:lvl2pPr marL="742950" indent="-285750">
              <a:defRPr sz="3600">
                <a:solidFill>
                  <a:schemeClr val="tx1"/>
                </a:solidFill>
                <a:latin typeface="Arial" charset="0"/>
              </a:defRPr>
            </a:lvl2pPr>
            <a:lvl3pPr marL="1143000" indent="-228600">
              <a:defRPr sz="3600">
                <a:solidFill>
                  <a:schemeClr val="tx1"/>
                </a:solidFill>
                <a:latin typeface="Arial" charset="0"/>
              </a:defRPr>
            </a:lvl3pPr>
            <a:lvl4pPr marL="1600200" indent="-228600">
              <a:defRPr sz="3600">
                <a:solidFill>
                  <a:schemeClr val="tx1"/>
                </a:solidFill>
                <a:latin typeface="Arial" charset="0"/>
              </a:defRPr>
            </a:lvl4pPr>
            <a:lvl5pPr marL="2057400" indent="-22860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fld id="{3D8B2744-E245-4FAF-8397-34B259FCB8F9}" type="slidenum">
              <a:rPr lang="nb-NO" altLang="nb-NO" sz="1200">
                <a:solidFill>
                  <a:srgbClr val="000000"/>
                </a:solidFill>
              </a:rPr>
              <a:pPr/>
              <a:t>4</a:t>
            </a:fld>
            <a:endParaRPr lang="nb-NO" altLang="nb-NO" sz="1200">
              <a:solidFill>
                <a:srgbClr val="000000"/>
              </a:solidFill>
            </a:endParaRPr>
          </a:p>
        </p:txBody>
      </p:sp>
    </p:spTree>
    <p:extLst>
      <p:ext uri="{BB962C8B-B14F-4D97-AF65-F5344CB8AC3E}">
        <p14:creationId xmlns:p14="http://schemas.microsoft.com/office/powerpoint/2010/main" val="3879961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lassholder for lysbilde 1"/>
          <p:cNvSpPr>
            <a:spLocks noGrp="1" noRot="1" noChangeAspect="1" noTextEdit="1"/>
          </p:cNvSpPr>
          <p:nvPr>
            <p:ph type="sldImg"/>
          </p:nvPr>
        </p:nvSpPr>
        <p:spPr>
          <a:ln/>
        </p:spPr>
      </p:sp>
      <p:sp>
        <p:nvSpPr>
          <p:cNvPr id="13315" name="Plassholder for notater 2"/>
          <p:cNvSpPr>
            <a:spLocks noGrp="1"/>
          </p:cNvSpPr>
          <p:nvPr>
            <p:ph type="body" idx="1"/>
          </p:nvPr>
        </p:nvSpPr>
        <p:spPr>
          <a:noFill/>
        </p:spPr>
        <p:txBody>
          <a:bodyPr/>
          <a:lstStyle/>
          <a:p>
            <a:pPr marL="0" indent="0">
              <a:buFontTx/>
              <a:buNone/>
            </a:pPr>
            <a:endParaRPr lang="nb-NO" altLang="nb-NO" b="0" dirty="0" smtClean="0"/>
          </a:p>
        </p:txBody>
      </p:sp>
      <p:sp>
        <p:nvSpPr>
          <p:cNvPr id="13316" name="Plassholder for lysbildenummer 3"/>
          <p:cNvSpPr>
            <a:spLocks noGrp="1"/>
          </p:cNvSpPr>
          <p:nvPr>
            <p:ph type="sldNum" sz="quarter" idx="5"/>
          </p:nvPr>
        </p:nvSpPr>
        <p:spPr>
          <a:noFill/>
        </p:spPr>
        <p:txBody>
          <a:bodyPr/>
          <a:lstStyle>
            <a:lvl1pPr>
              <a:defRPr sz="3600">
                <a:solidFill>
                  <a:schemeClr val="tx1"/>
                </a:solidFill>
                <a:latin typeface="Arial" charset="0"/>
              </a:defRPr>
            </a:lvl1pPr>
            <a:lvl2pPr marL="742950" indent="-285750">
              <a:defRPr sz="3600">
                <a:solidFill>
                  <a:schemeClr val="tx1"/>
                </a:solidFill>
                <a:latin typeface="Arial" charset="0"/>
              </a:defRPr>
            </a:lvl2pPr>
            <a:lvl3pPr marL="1143000" indent="-228600">
              <a:defRPr sz="3600">
                <a:solidFill>
                  <a:schemeClr val="tx1"/>
                </a:solidFill>
                <a:latin typeface="Arial" charset="0"/>
              </a:defRPr>
            </a:lvl3pPr>
            <a:lvl4pPr marL="1600200" indent="-228600">
              <a:defRPr sz="3600">
                <a:solidFill>
                  <a:schemeClr val="tx1"/>
                </a:solidFill>
                <a:latin typeface="Arial" charset="0"/>
              </a:defRPr>
            </a:lvl4pPr>
            <a:lvl5pPr marL="2057400" indent="-22860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fld id="{3D8B2744-E245-4FAF-8397-34B259FCB8F9}" type="slidenum">
              <a:rPr lang="nb-NO" altLang="nb-NO" sz="1200">
                <a:solidFill>
                  <a:srgbClr val="000000"/>
                </a:solidFill>
              </a:rPr>
              <a:pPr/>
              <a:t>5</a:t>
            </a:fld>
            <a:endParaRPr lang="nb-NO" altLang="nb-NO" sz="1200">
              <a:solidFill>
                <a:srgbClr val="000000"/>
              </a:solidFill>
            </a:endParaRPr>
          </a:p>
        </p:txBody>
      </p:sp>
    </p:spTree>
    <p:extLst>
      <p:ext uri="{BB962C8B-B14F-4D97-AF65-F5344CB8AC3E}">
        <p14:creationId xmlns:p14="http://schemas.microsoft.com/office/powerpoint/2010/main" val="822689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lassholder for lysbilde 1"/>
          <p:cNvSpPr>
            <a:spLocks noGrp="1" noRot="1" noChangeAspect="1" noTextEdit="1"/>
          </p:cNvSpPr>
          <p:nvPr>
            <p:ph type="sldImg"/>
          </p:nvPr>
        </p:nvSpPr>
        <p:spPr>
          <a:ln/>
        </p:spPr>
      </p:sp>
      <p:sp>
        <p:nvSpPr>
          <p:cNvPr id="13315" name="Plassholder for notater 2"/>
          <p:cNvSpPr>
            <a:spLocks noGrp="1"/>
          </p:cNvSpPr>
          <p:nvPr>
            <p:ph type="body" idx="1"/>
          </p:nvPr>
        </p:nvSpPr>
        <p:spPr>
          <a:noFill/>
        </p:spPr>
        <p:txBody>
          <a:bodyPr/>
          <a:lstStyle/>
          <a:p>
            <a:endParaRPr lang="nb-NO" altLang="nb-NO" b="1" dirty="0" smtClean="0"/>
          </a:p>
        </p:txBody>
      </p:sp>
      <p:sp>
        <p:nvSpPr>
          <p:cNvPr id="13316" name="Plassholder for lysbildenummer 3"/>
          <p:cNvSpPr>
            <a:spLocks noGrp="1"/>
          </p:cNvSpPr>
          <p:nvPr>
            <p:ph type="sldNum" sz="quarter" idx="5"/>
          </p:nvPr>
        </p:nvSpPr>
        <p:spPr>
          <a:noFill/>
        </p:spPr>
        <p:txBody>
          <a:bodyPr/>
          <a:lstStyle>
            <a:lvl1pPr>
              <a:defRPr sz="3600">
                <a:solidFill>
                  <a:schemeClr val="tx1"/>
                </a:solidFill>
                <a:latin typeface="Arial" charset="0"/>
              </a:defRPr>
            </a:lvl1pPr>
            <a:lvl2pPr marL="742950" indent="-285750">
              <a:defRPr sz="3600">
                <a:solidFill>
                  <a:schemeClr val="tx1"/>
                </a:solidFill>
                <a:latin typeface="Arial" charset="0"/>
              </a:defRPr>
            </a:lvl2pPr>
            <a:lvl3pPr marL="1143000" indent="-228600">
              <a:defRPr sz="3600">
                <a:solidFill>
                  <a:schemeClr val="tx1"/>
                </a:solidFill>
                <a:latin typeface="Arial" charset="0"/>
              </a:defRPr>
            </a:lvl3pPr>
            <a:lvl4pPr marL="1600200" indent="-228600">
              <a:defRPr sz="3600">
                <a:solidFill>
                  <a:schemeClr val="tx1"/>
                </a:solidFill>
                <a:latin typeface="Arial" charset="0"/>
              </a:defRPr>
            </a:lvl4pPr>
            <a:lvl5pPr marL="2057400" indent="-22860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fld id="{3D8B2744-E245-4FAF-8397-34B259FCB8F9}" type="slidenum">
              <a:rPr lang="nb-NO" altLang="nb-NO" sz="1200">
                <a:solidFill>
                  <a:srgbClr val="000000"/>
                </a:solidFill>
              </a:rPr>
              <a:pPr/>
              <a:t>6</a:t>
            </a:fld>
            <a:endParaRPr lang="nb-NO" altLang="nb-NO" sz="1200">
              <a:solidFill>
                <a:srgbClr val="000000"/>
              </a:solidFill>
            </a:endParaRPr>
          </a:p>
        </p:txBody>
      </p:sp>
    </p:spTree>
    <p:extLst>
      <p:ext uri="{BB962C8B-B14F-4D97-AF65-F5344CB8AC3E}">
        <p14:creationId xmlns:p14="http://schemas.microsoft.com/office/powerpoint/2010/main" val="1624147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lassholder for lysbilde 1"/>
          <p:cNvSpPr>
            <a:spLocks noGrp="1" noRot="1" noChangeAspect="1" noTextEdit="1"/>
          </p:cNvSpPr>
          <p:nvPr>
            <p:ph type="sldImg"/>
          </p:nvPr>
        </p:nvSpPr>
        <p:spPr>
          <a:ln/>
        </p:spPr>
      </p:sp>
      <p:sp>
        <p:nvSpPr>
          <p:cNvPr id="13315" name="Plassholder for notater 2"/>
          <p:cNvSpPr>
            <a:spLocks noGrp="1"/>
          </p:cNvSpPr>
          <p:nvPr>
            <p:ph type="body" idx="1"/>
          </p:nvPr>
        </p:nvSpPr>
        <p:spPr>
          <a:noFill/>
        </p:spPr>
        <p:txBody>
          <a:bodyPr/>
          <a:lstStyle/>
          <a:p>
            <a:endParaRPr lang="nb-NO" altLang="nb-NO" b="1" dirty="0" smtClean="0"/>
          </a:p>
        </p:txBody>
      </p:sp>
      <p:sp>
        <p:nvSpPr>
          <p:cNvPr id="13316" name="Plassholder for lysbildenummer 3"/>
          <p:cNvSpPr>
            <a:spLocks noGrp="1"/>
          </p:cNvSpPr>
          <p:nvPr>
            <p:ph type="sldNum" sz="quarter" idx="5"/>
          </p:nvPr>
        </p:nvSpPr>
        <p:spPr>
          <a:noFill/>
        </p:spPr>
        <p:txBody>
          <a:bodyPr/>
          <a:lstStyle>
            <a:lvl1pPr>
              <a:defRPr sz="3600">
                <a:solidFill>
                  <a:schemeClr val="tx1"/>
                </a:solidFill>
                <a:latin typeface="Arial" charset="0"/>
              </a:defRPr>
            </a:lvl1pPr>
            <a:lvl2pPr marL="742950" indent="-285750">
              <a:defRPr sz="3600">
                <a:solidFill>
                  <a:schemeClr val="tx1"/>
                </a:solidFill>
                <a:latin typeface="Arial" charset="0"/>
              </a:defRPr>
            </a:lvl2pPr>
            <a:lvl3pPr marL="1143000" indent="-228600">
              <a:defRPr sz="3600">
                <a:solidFill>
                  <a:schemeClr val="tx1"/>
                </a:solidFill>
                <a:latin typeface="Arial" charset="0"/>
              </a:defRPr>
            </a:lvl3pPr>
            <a:lvl4pPr marL="1600200" indent="-228600">
              <a:defRPr sz="3600">
                <a:solidFill>
                  <a:schemeClr val="tx1"/>
                </a:solidFill>
                <a:latin typeface="Arial" charset="0"/>
              </a:defRPr>
            </a:lvl4pPr>
            <a:lvl5pPr marL="2057400" indent="-22860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fld id="{3D8B2744-E245-4FAF-8397-34B259FCB8F9}" type="slidenum">
              <a:rPr lang="nb-NO" altLang="nb-NO" sz="1200">
                <a:solidFill>
                  <a:srgbClr val="000000"/>
                </a:solidFill>
              </a:rPr>
              <a:pPr/>
              <a:t>7</a:t>
            </a:fld>
            <a:endParaRPr lang="nb-NO" altLang="nb-NO" sz="1200">
              <a:solidFill>
                <a:srgbClr val="000000"/>
              </a:solidFill>
            </a:endParaRPr>
          </a:p>
        </p:txBody>
      </p:sp>
    </p:spTree>
    <p:extLst>
      <p:ext uri="{BB962C8B-B14F-4D97-AF65-F5344CB8AC3E}">
        <p14:creationId xmlns:p14="http://schemas.microsoft.com/office/powerpoint/2010/main" val="2699613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b="0" i="1" u="none" strike="noStrike" kern="1200" baseline="0" dirty="0" smtClean="0">
              <a:solidFill>
                <a:schemeClr val="tx1"/>
              </a:solidFill>
              <a:latin typeface="Arial" charset="0"/>
              <a:ea typeface="+mn-ea"/>
              <a:cs typeface="+mn-cs"/>
            </a:endParaRPr>
          </a:p>
        </p:txBody>
      </p:sp>
      <p:sp>
        <p:nvSpPr>
          <p:cNvPr id="4" name="Plassholder for lysbildenummer 3"/>
          <p:cNvSpPr>
            <a:spLocks noGrp="1"/>
          </p:cNvSpPr>
          <p:nvPr>
            <p:ph type="sldNum" sz="quarter" idx="10"/>
          </p:nvPr>
        </p:nvSpPr>
        <p:spPr/>
        <p:txBody>
          <a:bodyPr/>
          <a:lstStyle/>
          <a:p>
            <a:pPr>
              <a:defRPr/>
            </a:pPr>
            <a:fld id="{AC2F404C-EF48-421B-9C9F-CC645C563C1D}" type="slidenum">
              <a:rPr lang="nb-NO" smtClean="0">
                <a:solidFill>
                  <a:prstClr val="black"/>
                </a:solidFill>
              </a:rPr>
              <a:pPr>
                <a:defRPr/>
              </a:pPr>
              <a:t>8</a:t>
            </a:fld>
            <a:endParaRPr lang="nb-NO">
              <a:solidFill>
                <a:prstClr val="black"/>
              </a:solidFill>
            </a:endParaRPr>
          </a:p>
        </p:txBody>
      </p:sp>
    </p:spTree>
    <p:extLst>
      <p:ext uri="{BB962C8B-B14F-4D97-AF65-F5344CB8AC3E}">
        <p14:creationId xmlns:p14="http://schemas.microsoft.com/office/powerpoint/2010/main" val="3784620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dirty="0"/>
          </a:p>
        </p:txBody>
      </p:sp>
      <p:sp>
        <p:nvSpPr>
          <p:cNvPr id="4" name="Plassholder for lysbildenummer 3"/>
          <p:cNvSpPr>
            <a:spLocks noGrp="1"/>
          </p:cNvSpPr>
          <p:nvPr>
            <p:ph type="sldNum" sz="quarter" idx="10"/>
          </p:nvPr>
        </p:nvSpPr>
        <p:spPr/>
        <p:txBody>
          <a:bodyPr/>
          <a:lstStyle/>
          <a:p>
            <a:fld id="{92E33DA3-06E9-4A6B-A667-10AF038CDD3E}" type="slidenum">
              <a:rPr lang="nb-NO" smtClean="0"/>
              <a:t>9</a:t>
            </a:fld>
            <a:endParaRPr lang="nb-NO"/>
          </a:p>
        </p:txBody>
      </p:sp>
    </p:spTree>
    <p:extLst>
      <p:ext uri="{BB962C8B-B14F-4D97-AF65-F5344CB8AC3E}">
        <p14:creationId xmlns:p14="http://schemas.microsoft.com/office/powerpoint/2010/main" val="2018156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677415"/>
            <a:ext cx="7772400" cy="901094"/>
          </a:xfrm>
        </p:spPr>
        <p:txBody>
          <a:bodyPr anchor="t" anchorCtr="0"/>
          <a:lstStyle/>
          <a:p>
            <a:r>
              <a:rPr lang="nb-NO" dirty="0" smtClean="0"/>
              <a:t>Klikk for å redigere tittelstil</a:t>
            </a:r>
            <a:endParaRPr lang="nb-NO" dirty="0"/>
          </a:p>
        </p:txBody>
      </p:sp>
      <p:sp>
        <p:nvSpPr>
          <p:cNvPr id="3" name="Undertittel 2"/>
          <p:cNvSpPr>
            <a:spLocks noGrp="1"/>
          </p:cNvSpPr>
          <p:nvPr>
            <p:ph type="subTitle" idx="1"/>
          </p:nvPr>
        </p:nvSpPr>
        <p:spPr>
          <a:xfrm>
            <a:off x="368315"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3031831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tel, tekst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46100" y="533400"/>
            <a:ext cx="7772400" cy="1143000"/>
          </a:xfrm>
        </p:spPr>
        <p:txBody>
          <a:bodyPr/>
          <a:lstStyle/>
          <a:p>
            <a:r>
              <a:rPr lang="nb-NO" smtClean="0"/>
              <a:t>Klikk for å redigere tittelstil</a:t>
            </a:r>
            <a:endParaRPr lang="nb-NO"/>
          </a:p>
        </p:txBody>
      </p:sp>
      <p:sp>
        <p:nvSpPr>
          <p:cNvPr id="3" name="Plassholder for tekst 2"/>
          <p:cNvSpPr>
            <a:spLocks noGrp="1"/>
          </p:cNvSpPr>
          <p:nvPr>
            <p:ph type="body" sz="half" idx="1"/>
          </p:nvPr>
        </p:nvSpPr>
        <p:spPr>
          <a:xfrm>
            <a:off x="546100" y="1971675"/>
            <a:ext cx="3810000" cy="343217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508500" y="1971675"/>
            <a:ext cx="3810000" cy="343217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107"/>
          <p:cNvSpPr>
            <a:spLocks noGrp="1" noChangeArrowheads="1"/>
          </p:cNvSpPr>
          <p:nvPr>
            <p:ph type="dt" sz="half" idx="10"/>
          </p:nvPr>
        </p:nvSpPr>
        <p:spPr>
          <a:xfrm>
            <a:off x="3581400" y="6008688"/>
            <a:ext cx="1752600" cy="457200"/>
          </a:xfrm>
          <a:prstGeom prst="rect">
            <a:avLst/>
          </a:prstGeom>
          <a:ln/>
        </p:spPr>
        <p:txBody>
          <a:bodyPr/>
          <a:lstStyle>
            <a:lvl1pPr>
              <a:defRPr/>
            </a:lvl1pPr>
          </a:lstStyle>
          <a:p>
            <a:pPr>
              <a:defRPr/>
            </a:pPr>
            <a:r>
              <a:rPr lang="nb-NO" smtClean="0"/>
              <a:t>April 2012</a:t>
            </a:r>
            <a:endParaRPr lang="nn-NO"/>
          </a:p>
        </p:txBody>
      </p:sp>
      <p:sp>
        <p:nvSpPr>
          <p:cNvPr id="6" name="Rectangle 108"/>
          <p:cNvSpPr>
            <a:spLocks noGrp="1" noChangeArrowheads="1"/>
          </p:cNvSpPr>
          <p:nvPr>
            <p:ph type="ftr" sz="quarter" idx="11"/>
          </p:nvPr>
        </p:nvSpPr>
        <p:spPr>
          <a:xfrm>
            <a:off x="533400" y="6013450"/>
            <a:ext cx="2895600" cy="457200"/>
          </a:xfrm>
          <a:prstGeom prst="rect">
            <a:avLst/>
          </a:prstGeom>
          <a:ln/>
        </p:spPr>
        <p:txBody>
          <a:bodyPr/>
          <a:lstStyle>
            <a:lvl1pPr>
              <a:defRPr/>
            </a:lvl1pPr>
          </a:lstStyle>
          <a:p>
            <a:pPr>
              <a:defRPr/>
            </a:pPr>
            <a:endParaRPr lang="nn-NO"/>
          </a:p>
        </p:txBody>
      </p:sp>
    </p:spTree>
    <p:extLst>
      <p:ext uri="{BB962C8B-B14F-4D97-AF65-F5344CB8AC3E}">
        <p14:creationId xmlns:p14="http://schemas.microsoft.com/office/powerpoint/2010/main" val="409985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pic>
        <p:nvPicPr>
          <p:cNvPr id="7" name="Bilde 6"/>
          <p:cNvPicPr>
            <a:picLocks noChangeAspect="1"/>
          </p:cNvPicPr>
          <p:nvPr userDrawn="1"/>
        </p:nvPicPr>
        <p:blipFill>
          <a:blip r:embed="rId2"/>
          <a:stretch>
            <a:fillRect/>
          </a:stretch>
        </p:blipFill>
        <p:spPr>
          <a:xfrm>
            <a:off x="4241800" y="3073400"/>
            <a:ext cx="647700" cy="698500"/>
          </a:xfrm>
          <a:prstGeom prst="rect">
            <a:avLst/>
          </a:prstGeom>
        </p:spPr>
      </p:pic>
      <p:pic>
        <p:nvPicPr>
          <p:cNvPr id="8" name="Bilde 7"/>
          <p:cNvPicPr>
            <a:picLocks noChangeAspect="1"/>
          </p:cNvPicPr>
          <p:nvPr userDrawn="1"/>
        </p:nvPicPr>
        <p:blipFill>
          <a:blip r:embed="rId2"/>
          <a:stretch>
            <a:fillRect/>
          </a:stretch>
        </p:blipFill>
        <p:spPr>
          <a:xfrm>
            <a:off x="4241800" y="3073400"/>
            <a:ext cx="647700" cy="698500"/>
          </a:xfrm>
          <a:prstGeom prst="rect">
            <a:avLst/>
          </a:prstGeom>
        </p:spPr>
      </p:pic>
      <p:sp>
        <p:nvSpPr>
          <p:cNvPr id="14" name="Plassholder for lysbildenummer 5"/>
          <p:cNvSpPr txBox="1">
            <a:spLocks/>
          </p:cNvSpPr>
          <p:nvPr userDrawn="1"/>
        </p:nvSpPr>
        <p:spPr>
          <a:xfrm>
            <a:off x="8474800" y="6421247"/>
            <a:ext cx="342081"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0" i="0" smtClean="0">
                <a:solidFill>
                  <a:schemeClr val="tx1"/>
                </a:solidFill>
                <a:latin typeface="Arial"/>
                <a:cs typeface="Arial"/>
              </a:rPr>
              <a:pPr algn="ctr"/>
              <a:t>‹#›</a:t>
            </a:fld>
            <a:endParaRPr lang="nb-NO" b="0" i="0" dirty="0">
              <a:solidFill>
                <a:schemeClr val="tx1"/>
              </a:solidFill>
              <a:latin typeface="Arial"/>
              <a:cs typeface="Arial"/>
            </a:endParaRP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pic>
        <p:nvPicPr>
          <p:cNvPr id="4" name="Bilde 3" descr="sirkler.jpg"/>
          <p:cNvPicPr>
            <a:picLocks noChangeAspect="1"/>
          </p:cNvPicPr>
          <p:nvPr userDrawn="1"/>
        </p:nvPicPr>
        <p:blipFill rotWithShape="1">
          <a:blip r:embed="rId14">
            <a:extLst>
              <a:ext uri="{28A0092B-C50C-407E-A947-70E740481C1C}">
                <a14:useLocalDpi xmlns:a14="http://schemas.microsoft.com/office/drawing/2010/main" val="0"/>
              </a:ext>
            </a:extLst>
          </a:blip>
          <a:srcRect r="18451"/>
          <a:stretch/>
        </p:blipFill>
        <p:spPr>
          <a:xfrm>
            <a:off x="7993703" y="511250"/>
            <a:ext cx="1151994" cy="1148515"/>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ntnu.no/utdanningskvalite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spfarm.ntnu.no/system/doq/default.aspx" TargetMode="External"/><Relationship Id="rId5" Type="http://schemas.openxmlformats.org/officeDocument/2006/relationships/hyperlink" Target="https://innsida.ntnu.no/avvik" TargetMode="External"/><Relationship Id="rId4" Type="http://schemas.openxmlformats.org/officeDocument/2006/relationships/hyperlink" Target="https://innsida.ntnu.no/wiki/-/wiki/Norsk/Kvalitetssikring+av+utdann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p:cNvSpPr/>
          <p:nvPr/>
        </p:nvSpPr>
        <p:spPr>
          <a:xfrm>
            <a:off x="0" y="-96253"/>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graphicFrame>
        <p:nvGraphicFramePr>
          <p:cNvPr id="3" name="Diagram 2"/>
          <p:cNvGraphicFramePr/>
          <p:nvPr>
            <p:extLst>
              <p:ext uri="{D42A27DB-BD31-4B8C-83A1-F6EECF244321}">
                <p14:modId xmlns:p14="http://schemas.microsoft.com/office/powerpoint/2010/main" val="2949387666"/>
              </p:ext>
            </p:extLst>
          </p:nvPr>
        </p:nvGraphicFramePr>
        <p:xfrm>
          <a:off x="3709041" y="2291801"/>
          <a:ext cx="4559394" cy="297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uppe 5"/>
          <p:cNvGrpSpPr/>
          <p:nvPr/>
        </p:nvGrpSpPr>
        <p:grpSpPr>
          <a:xfrm>
            <a:off x="6517094" y="359678"/>
            <a:ext cx="2155389" cy="1751325"/>
            <a:chOff x="6429510" y="337780"/>
            <a:chExt cx="2155389" cy="1751325"/>
          </a:xfrm>
        </p:grpSpPr>
        <p:sp>
          <p:nvSpPr>
            <p:cNvPr id="5" name="Ellipse 4"/>
            <p:cNvSpPr/>
            <p:nvPr/>
          </p:nvSpPr>
          <p:spPr>
            <a:xfrm>
              <a:off x="7596009" y="337780"/>
              <a:ext cx="988890" cy="988890"/>
            </a:xfrm>
            <a:prstGeom prst="ellipse">
              <a:avLst/>
            </a:prstGeom>
            <a:solidFill>
              <a:srgbClr val="0D3475">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Ellipse 11"/>
            <p:cNvSpPr/>
            <p:nvPr/>
          </p:nvSpPr>
          <p:spPr>
            <a:xfrm>
              <a:off x="6815720" y="641606"/>
              <a:ext cx="475240" cy="475240"/>
            </a:xfrm>
            <a:prstGeom prst="ellipse">
              <a:avLst/>
            </a:prstGeom>
            <a:solidFill>
              <a:srgbClr val="0D34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 name="Ellipse 13"/>
            <p:cNvSpPr/>
            <p:nvPr/>
          </p:nvSpPr>
          <p:spPr>
            <a:xfrm>
              <a:off x="6995176" y="1326670"/>
              <a:ext cx="762435" cy="762435"/>
            </a:xfrm>
            <a:prstGeom prst="ellipse">
              <a:avLst/>
            </a:prstGeom>
            <a:solidFill>
              <a:srgbClr val="BBAC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5" name="Ellipse 14"/>
            <p:cNvSpPr/>
            <p:nvPr/>
          </p:nvSpPr>
          <p:spPr>
            <a:xfrm>
              <a:off x="6429510" y="1339986"/>
              <a:ext cx="218266" cy="218266"/>
            </a:xfrm>
            <a:prstGeom prst="ellipse">
              <a:avLst/>
            </a:prstGeom>
            <a:solidFill>
              <a:srgbClr val="BBAC76">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pic>
        <p:nvPicPr>
          <p:cNvPr id="16" name="Bilde 15" descr="ny_log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9601" y="603260"/>
            <a:ext cx="3139440" cy="893064"/>
          </a:xfrm>
          <a:prstGeom prst="rect">
            <a:avLst/>
          </a:prstGeom>
        </p:spPr>
      </p:pic>
      <p:pic>
        <p:nvPicPr>
          <p:cNvPr id="4" name="Bild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9601" y="2291801"/>
            <a:ext cx="2668772" cy="3810739"/>
          </a:xfrm>
          <a:prstGeom prst="rect">
            <a:avLst/>
          </a:prstGeom>
        </p:spPr>
      </p:pic>
    </p:spTree>
    <p:extLst>
      <p:ext uri="{BB962C8B-B14F-4D97-AF65-F5344CB8AC3E}">
        <p14:creationId xmlns:p14="http://schemas.microsoft.com/office/powerpoint/2010/main" val="3243102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Si fra-side – meld avvik</a:t>
            </a:r>
            <a:endParaRPr lang="nb-NO" dirty="0"/>
          </a:p>
        </p:txBody>
      </p:sp>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21963"/>
            <a:ext cx="8229600" cy="4082436"/>
          </a:xfrm>
        </p:spPr>
      </p:pic>
    </p:spTree>
    <p:extLst>
      <p:ext uri="{BB962C8B-B14F-4D97-AF65-F5344CB8AC3E}">
        <p14:creationId xmlns:p14="http://schemas.microsoft.com/office/powerpoint/2010/main" val="386867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latin typeface="Arial" panose="020B0604020202020204" pitchFamily="34" charset="0"/>
                <a:cs typeface="Arial" panose="020B0604020202020204" pitchFamily="34" charset="0"/>
              </a:rPr>
              <a:t/>
            </a:r>
            <a:br>
              <a:rPr lang="nb-NO" dirty="0" smtClean="0">
                <a:latin typeface="Arial" panose="020B0604020202020204" pitchFamily="34" charset="0"/>
                <a:cs typeface="Arial" panose="020B0604020202020204" pitchFamily="34" charset="0"/>
              </a:rPr>
            </a:br>
            <a:r>
              <a:rPr lang="nb-NO" dirty="0" smtClean="0">
                <a:latin typeface="Arial" panose="020B0604020202020204" pitchFamily="34" charset="0"/>
                <a:cs typeface="Arial" panose="020B0604020202020204" pitchFamily="34" charset="0"/>
              </a:rPr>
              <a:t/>
            </a:r>
            <a:br>
              <a:rPr lang="nb-NO" dirty="0" smtClean="0">
                <a:latin typeface="Arial" panose="020B0604020202020204" pitchFamily="34" charset="0"/>
                <a:cs typeface="Arial" panose="020B0604020202020204" pitchFamily="34" charset="0"/>
              </a:rPr>
            </a:br>
            <a:r>
              <a:rPr lang="nb-NO" dirty="0" smtClean="0">
                <a:latin typeface="Arial" panose="020B0604020202020204" pitchFamily="34" charset="0"/>
                <a:cs typeface="Arial" panose="020B0604020202020204" pitchFamily="34" charset="0"/>
              </a:rPr>
              <a:t>NTNUs strategi:</a:t>
            </a:r>
            <a:br>
              <a:rPr lang="nb-NO" dirty="0" smtClean="0">
                <a:latin typeface="Arial" panose="020B0604020202020204" pitchFamily="34" charset="0"/>
                <a:cs typeface="Arial" panose="020B0604020202020204" pitchFamily="34" charset="0"/>
              </a:rPr>
            </a:br>
            <a:r>
              <a:rPr lang="nb-NO" dirty="0" smtClean="0">
                <a:latin typeface="Arial" panose="020B0604020202020204" pitchFamily="34" charset="0"/>
                <a:cs typeface="Arial" panose="020B0604020202020204" pitchFamily="34" charset="0"/>
              </a:rPr>
              <a:t/>
            </a:r>
            <a:br>
              <a:rPr lang="nb-NO" dirty="0" smtClean="0">
                <a:latin typeface="Arial" panose="020B0604020202020204" pitchFamily="34" charset="0"/>
                <a:cs typeface="Arial" panose="020B0604020202020204" pitchFamily="34" charset="0"/>
              </a:rPr>
            </a:br>
            <a:r>
              <a:rPr lang="nb-NO" dirty="0" smtClean="0">
                <a:latin typeface="Arial" panose="020B0604020202020204" pitchFamily="34" charset="0"/>
                <a:cs typeface="Arial" panose="020B0604020202020204" pitchFamily="34" charset="0"/>
              </a:rPr>
              <a:t>Kunnskap </a:t>
            </a:r>
            <a:r>
              <a:rPr lang="nb-NO" dirty="0">
                <a:latin typeface="Arial" panose="020B0604020202020204" pitchFamily="34" charset="0"/>
                <a:cs typeface="Arial" panose="020B0604020202020204" pitchFamily="34" charset="0"/>
              </a:rPr>
              <a:t>for en bedre </a:t>
            </a:r>
            <a:r>
              <a:rPr lang="nb-NO" dirty="0" smtClean="0">
                <a:latin typeface="Arial" panose="020B0604020202020204" pitchFamily="34" charset="0"/>
                <a:cs typeface="Arial" panose="020B0604020202020204" pitchFamily="34" charset="0"/>
              </a:rPr>
              <a:t>verden </a:t>
            </a:r>
            <a:endParaRPr lang="nb-NO" dirty="0">
              <a:latin typeface="Arial" panose="020B0604020202020204" pitchFamily="34" charset="0"/>
              <a:cs typeface="Arial" panose="020B0604020202020204" pitchFamily="34" charset="0"/>
            </a:endParaRPr>
          </a:p>
        </p:txBody>
      </p:sp>
      <p:sp>
        <p:nvSpPr>
          <p:cNvPr id="3" name="Plassholder for innhold 2"/>
          <p:cNvSpPr>
            <a:spLocks noGrp="1"/>
          </p:cNvSpPr>
          <p:nvPr>
            <p:ph idx="1"/>
          </p:nvPr>
        </p:nvSpPr>
        <p:spPr>
          <a:xfrm>
            <a:off x="457200" y="1600200"/>
            <a:ext cx="4001678" cy="4593210"/>
          </a:xfrm>
        </p:spPr>
        <p:txBody>
          <a:bodyPr>
            <a:normAutofit/>
          </a:bodyPr>
          <a:lstStyle/>
          <a:p>
            <a:pPr marL="0" indent="0">
              <a:buNone/>
            </a:pPr>
            <a:r>
              <a:rPr lang="nb-NO" dirty="0" smtClean="0"/>
              <a:t>"</a:t>
            </a:r>
          </a:p>
          <a:p>
            <a:pPr marL="0" indent="0">
              <a:buNone/>
            </a:pPr>
            <a:endParaRPr lang="nb-NO" dirty="0"/>
          </a:p>
          <a:p>
            <a:pPr marL="0" indent="0">
              <a:buNone/>
            </a:pPr>
            <a:endParaRPr lang="nb-NO" dirty="0" smtClean="0"/>
          </a:p>
          <a:p>
            <a:pPr marL="0" indent="0">
              <a:buNone/>
            </a:pPr>
            <a:r>
              <a:rPr lang="nb-NO" sz="2800" dirty="0"/>
              <a:t>NTNUs kvalitetssystem skal bidra </a:t>
            </a:r>
            <a:r>
              <a:rPr lang="nb-NO" sz="2800" dirty="0" smtClean="0"/>
              <a:t>til en utdanning preget av kvalitet på høyt internasjonalt nivå, faglig og pedagogisk</a:t>
            </a:r>
            <a:br>
              <a:rPr lang="nb-NO" sz="2800" dirty="0" smtClean="0"/>
            </a:br>
            <a:endParaRPr lang="nb-NO" sz="2800" dirty="0" smtClean="0"/>
          </a:p>
          <a:p>
            <a:pPr marL="0" indent="0">
              <a:buNone/>
            </a:pPr>
            <a:endParaRPr lang="nb-NO" sz="2800" dirty="0"/>
          </a:p>
        </p:txBody>
      </p:sp>
      <p:sp>
        <p:nvSpPr>
          <p:cNvPr id="4" name="Ellipse 3"/>
          <p:cNvSpPr/>
          <p:nvPr/>
        </p:nvSpPr>
        <p:spPr>
          <a:xfrm>
            <a:off x="4572000" y="2420889"/>
            <a:ext cx="4032448" cy="3705274"/>
          </a:xfrm>
          <a:prstGeom prst="ellipse">
            <a:avLst/>
          </a:prstGeom>
          <a:blipFill>
            <a:blip r:embed="rId3">
              <a:extLst>
                <a:ext uri="{28A0092B-C50C-407E-A947-70E740481C1C}">
                  <a14:useLocalDpi xmlns:a14="http://schemas.microsoft.com/office/drawing/2010/main" val="0"/>
                </a:ext>
              </a:extLst>
            </a:blip>
            <a:srcRect/>
            <a:stretch>
              <a:fillRect l="-26000" r="-2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277843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smtClean="0"/>
              <a:t>Mer informasjon</a:t>
            </a:r>
            <a:endParaRPr lang="en-US" dirty="0"/>
          </a:p>
        </p:txBody>
      </p:sp>
      <p:sp>
        <p:nvSpPr>
          <p:cNvPr id="3" name="Content Placeholder 2"/>
          <p:cNvSpPr>
            <a:spLocks noGrp="1"/>
          </p:cNvSpPr>
          <p:nvPr>
            <p:ph idx="1"/>
          </p:nvPr>
        </p:nvSpPr>
        <p:spPr>
          <a:xfrm>
            <a:off x="235016" y="2216772"/>
            <a:ext cx="8974972" cy="3432175"/>
          </a:xfrm>
        </p:spPr>
        <p:txBody>
          <a:bodyPr>
            <a:normAutofit fontScale="85000" lnSpcReduction="20000"/>
          </a:bodyPr>
          <a:lstStyle/>
          <a:p>
            <a:r>
              <a:rPr lang="nb-NO" dirty="0" smtClean="0"/>
              <a:t>Om utdanningskvalitet på NTNU: </a:t>
            </a:r>
          </a:p>
          <a:p>
            <a:pPr marL="0" indent="0">
              <a:buNone/>
            </a:pPr>
            <a:r>
              <a:rPr lang="nb-NO" dirty="0" smtClean="0"/>
              <a:t>	</a:t>
            </a:r>
            <a:r>
              <a:rPr lang="nb-NO" dirty="0" smtClean="0">
                <a:hlinkClick r:id="rId3"/>
              </a:rPr>
              <a:t>http</a:t>
            </a:r>
            <a:r>
              <a:rPr lang="nb-NO" dirty="0">
                <a:hlinkClick r:id="rId3"/>
              </a:rPr>
              <a:t>://www.ntnu.no/utdanningskvalitet</a:t>
            </a:r>
            <a:r>
              <a:rPr lang="nb-NO" dirty="0" smtClean="0">
                <a:hlinkClick r:id="rId3"/>
              </a:rPr>
              <a:t>/</a:t>
            </a:r>
            <a:endParaRPr lang="nb-NO" dirty="0" smtClean="0"/>
          </a:p>
          <a:p>
            <a:endParaRPr lang="nb-NO" dirty="0" smtClean="0"/>
          </a:p>
          <a:p>
            <a:r>
              <a:rPr lang="nb-NO" dirty="0" smtClean="0"/>
              <a:t>Beskrivelse </a:t>
            </a:r>
            <a:r>
              <a:rPr lang="nb-NO" dirty="0"/>
              <a:t>av systemet </a:t>
            </a:r>
            <a:r>
              <a:rPr lang="nb-NO" dirty="0" smtClean="0"/>
              <a:t>på </a:t>
            </a:r>
            <a:r>
              <a:rPr lang="nb-NO" dirty="0"/>
              <a:t>innsida:  </a:t>
            </a:r>
            <a:r>
              <a:rPr lang="nb-NO" dirty="0" smtClean="0"/>
              <a:t>                             </a:t>
            </a:r>
            <a:r>
              <a:rPr lang="nb-NO" dirty="0" smtClean="0">
                <a:hlinkClick r:id="rId4"/>
              </a:rPr>
              <a:t>https</a:t>
            </a:r>
            <a:r>
              <a:rPr lang="nb-NO" dirty="0">
                <a:hlinkClick r:id="rId4"/>
              </a:rPr>
              <a:t>://innsida.ntnu.no/wiki/-/</a:t>
            </a:r>
            <a:r>
              <a:rPr lang="nb-NO" dirty="0" smtClean="0">
                <a:hlinkClick r:id="rId4"/>
              </a:rPr>
              <a:t>wiki/Norsk/Kvalitetssikring+av+utdanning</a:t>
            </a:r>
            <a:endParaRPr lang="nb-NO" dirty="0" smtClean="0"/>
          </a:p>
          <a:p>
            <a:endParaRPr lang="nb-NO" dirty="0" smtClean="0"/>
          </a:p>
          <a:p>
            <a:r>
              <a:rPr lang="nb-NO" dirty="0" smtClean="0"/>
              <a:t>Si fra-side for </a:t>
            </a:r>
            <a:r>
              <a:rPr lang="nb-NO" dirty="0"/>
              <a:t>avviksmelding: </a:t>
            </a:r>
            <a:r>
              <a:rPr lang="nb-NO" dirty="0" smtClean="0"/>
              <a:t/>
            </a:r>
            <a:br>
              <a:rPr lang="nb-NO" dirty="0" smtClean="0"/>
            </a:br>
            <a:r>
              <a:rPr lang="nb-NO" dirty="0" smtClean="0">
                <a:hlinkClick r:id="rId5"/>
              </a:rPr>
              <a:t>https</a:t>
            </a:r>
            <a:r>
              <a:rPr lang="nb-NO" dirty="0">
                <a:hlinkClick r:id="rId5"/>
              </a:rPr>
              <a:t>://</a:t>
            </a:r>
            <a:r>
              <a:rPr lang="nb-NO" dirty="0" smtClean="0">
                <a:hlinkClick r:id="rId5"/>
              </a:rPr>
              <a:t>innsida.ntnu.no/avvik</a:t>
            </a:r>
            <a:endParaRPr lang="nb-NO" dirty="0" smtClean="0"/>
          </a:p>
          <a:p>
            <a:endParaRPr lang="nb-NO" dirty="0" smtClean="0"/>
          </a:p>
          <a:p>
            <a:r>
              <a:rPr lang="nb-NO" dirty="0" smtClean="0"/>
              <a:t>Database </a:t>
            </a:r>
            <a:r>
              <a:rPr lang="nb-NO" dirty="0"/>
              <a:t>for </a:t>
            </a:r>
            <a:r>
              <a:rPr lang="nb-NO" dirty="0" smtClean="0"/>
              <a:t>emne- og programrapporter: </a:t>
            </a:r>
            <a:r>
              <a:rPr lang="nb-NO" dirty="0" smtClean="0">
                <a:hlinkClick r:id="rId6"/>
              </a:rPr>
              <a:t>https</a:t>
            </a:r>
            <a:r>
              <a:rPr lang="nb-NO" dirty="0">
                <a:hlinkClick r:id="rId6"/>
              </a:rPr>
              <a:t>://</a:t>
            </a:r>
            <a:r>
              <a:rPr lang="nb-NO" dirty="0" smtClean="0">
                <a:hlinkClick r:id="rId6"/>
              </a:rPr>
              <a:t>spfarm.ntnu.no/system/doq/default.aspx</a:t>
            </a:r>
            <a:endParaRPr lang="nb-NO" dirty="0" smtClean="0"/>
          </a:p>
          <a:p>
            <a:endParaRPr lang="nb-NO" dirty="0" smtClean="0"/>
          </a:p>
          <a:p>
            <a:endParaRPr lang="nb-NO" dirty="0" smtClean="0"/>
          </a:p>
          <a:p>
            <a:endParaRPr lang="en-US" dirty="0"/>
          </a:p>
        </p:txBody>
      </p:sp>
    </p:spTree>
    <p:extLst>
      <p:ext uri="{BB962C8B-B14F-4D97-AF65-F5344CB8AC3E}">
        <p14:creationId xmlns:p14="http://schemas.microsoft.com/office/powerpoint/2010/main" val="4993248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Plassholder for innhold 6"/>
          <p:cNvSpPr>
            <a:spLocks noGrp="1"/>
          </p:cNvSpPr>
          <p:nvPr>
            <p:ph idx="1"/>
          </p:nvPr>
        </p:nvSpPr>
        <p:spPr>
          <a:xfrm>
            <a:off x="2987675" y="2205038"/>
            <a:ext cx="5857875" cy="3136900"/>
          </a:xfrm>
        </p:spPr>
        <p:txBody>
          <a:bodyPr>
            <a:normAutofit/>
          </a:bodyPr>
          <a:lstStyle/>
          <a:p>
            <a:pPr marL="0" indent="0">
              <a:buNone/>
            </a:pPr>
            <a:endParaRPr lang="nb-NO" sz="1600" b="1" dirty="0" smtClean="0"/>
          </a:p>
          <a:p>
            <a:pPr marL="0" indent="0">
              <a:buFontTx/>
              <a:buNone/>
            </a:pPr>
            <a:endParaRPr lang="nb-NO" altLang="nb-NO" dirty="0" smtClean="0"/>
          </a:p>
        </p:txBody>
      </p:sp>
      <p:sp>
        <p:nvSpPr>
          <p:cNvPr id="3" name="Tittel 2"/>
          <p:cNvSpPr>
            <a:spLocks noGrp="1"/>
          </p:cNvSpPr>
          <p:nvPr>
            <p:ph type="title"/>
          </p:nvPr>
        </p:nvSpPr>
        <p:spPr/>
        <p:txBody>
          <a:bodyPr>
            <a:noAutofit/>
          </a:bodyPr>
          <a:lstStyle/>
          <a:p>
            <a:r>
              <a:rPr lang="nb-NO" dirty="0"/>
              <a:t/>
            </a:r>
            <a:br>
              <a:rPr lang="nb-NO" dirty="0"/>
            </a:br>
            <a:r>
              <a:rPr lang="nb-NO" dirty="0"/>
              <a:t>NTNUs </a:t>
            </a:r>
            <a:r>
              <a:rPr lang="nb-NO" dirty="0" smtClean="0"/>
              <a:t>kvalitetssystem for</a:t>
            </a:r>
            <a:r>
              <a:rPr lang="nb-NO" dirty="0"/>
              <a:t> </a:t>
            </a:r>
            <a:r>
              <a:rPr lang="nb-NO" dirty="0" smtClean="0"/>
              <a:t>utdanning</a:t>
            </a:r>
            <a:r>
              <a:rPr lang="nb-NO" dirty="0"/>
              <a:t/>
            </a:r>
            <a:br>
              <a:rPr lang="nb-NO" dirty="0"/>
            </a:br>
            <a:endParaRPr lang="nb-NO" dirty="0"/>
          </a:p>
        </p:txBody>
      </p:sp>
      <p:sp>
        <p:nvSpPr>
          <p:cNvPr id="5" name="Plassholder for innhold 2"/>
          <p:cNvSpPr txBox="1">
            <a:spLocks/>
          </p:cNvSpPr>
          <p:nvPr/>
        </p:nvSpPr>
        <p:spPr>
          <a:xfrm>
            <a:off x="3398836" y="2081212"/>
            <a:ext cx="5287963" cy="4376737"/>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b-NO" sz="2600" dirty="0"/>
              <a:t>NTNUs </a:t>
            </a:r>
            <a:r>
              <a:rPr lang="nb-NO" sz="2600" dirty="0" smtClean="0"/>
              <a:t>kvalitetssystem </a:t>
            </a:r>
            <a:r>
              <a:rPr lang="nb-NO" sz="2600" dirty="0"/>
              <a:t>for </a:t>
            </a:r>
            <a:r>
              <a:rPr lang="nb-NO" sz="2600" dirty="0" smtClean="0"/>
              <a:t>utdanning </a:t>
            </a:r>
            <a:r>
              <a:rPr lang="nb-NO" sz="2600" dirty="0"/>
              <a:t>beskriver mål for </a:t>
            </a:r>
            <a:r>
              <a:rPr lang="nb-NO" sz="2600" dirty="0" smtClean="0"/>
              <a:t>kvalitetsarbeidet </a:t>
            </a:r>
            <a:r>
              <a:rPr lang="nb-NO" sz="2600" dirty="0"/>
              <a:t>og definerer roller, ansvar, oppgaver og oppfølgingsprosesser. </a:t>
            </a:r>
            <a:endParaRPr lang="en-US" sz="2600" dirty="0" smtClean="0"/>
          </a:p>
          <a:p>
            <a:r>
              <a:rPr lang="nb-NO" sz="2600" dirty="0"/>
              <a:t>Målet </a:t>
            </a:r>
            <a:r>
              <a:rPr lang="nb-NO" sz="2600" dirty="0" smtClean="0"/>
              <a:t>er </a:t>
            </a:r>
            <a:r>
              <a:rPr lang="nb-NO" sz="2600" dirty="0"/>
              <a:t>å utvikle kvaliteten i utdanningen på alle nivå; bachelor, master og </a:t>
            </a:r>
            <a:r>
              <a:rPr lang="nb-NO" sz="2600" dirty="0" err="1"/>
              <a:t>ph.d</a:t>
            </a:r>
            <a:r>
              <a:rPr lang="nb-NO" sz="2600" dirty="0"/>
              <a:t>., og å sikre kvalitet i prosesser og aktiviteter som har betydning for </a:t>
            </a:r>
            <a:r>
              <a:rPr lang="nb-NO" sz="2600" dirty="0" smtClean="0"/>
              <a:t>utdannings-kvaliteten</a:t>
            </a:r>
          </a:p>
          <a:p>
            <a:r>
              <a:rPr lang="nb-NO" sz="2600" b="1" dirty="0" smtClean="0"/>
              <a:t>Kvalitetsarbeidet </a:t>
            </a:r>
            <a:r>
              <a:rPr lang="nb-NO" sz="2600" b="1" dirty="0"/>
              <a:t>skal bidra til at studentene oppnår </a:t>
            </a:r>
            <a:r>
              <a:rPr lang="nb-NO" sz="2600" b="1" dirty="0" smtClean="0"/>
              <a:t>læringsutbyttet </a:t>
            </a:r>
            <a:r>
              <a:rPr lang="nb-NO" sz="2600" b="1" dirty="0"/>
              <a:t>som er definert for </a:t>
            </a:r>
            <a:r>
              <a:rPr lang="nb-NO" sz="2600" b="1" dirty="0" smtClean="0"/>
              <a:t>emner </a:t>
            </a:r>
            <a:r>
              <a:rPr lang="nb-NO" sz="2600" b="1" dirty="0"/>
              <a:t>og </a:t>
            </a:r>
            <a:r>
              <a:rPr lang="nb-NO" sz="2600" b="1" dirty="0" smtClean="0"/>
              <a:t>studieprogram, og at NTNUs utdanning er preget </a:t>
            </a:r>
            <a:r>
              <a:rPr lang="nb-NO" sz="2600" b="1" dirty="0"/>
              <a:t>av kvalitet på høyt internasjonalt nivå, faglig og pedagogisk</a:t>
            </a:r>
            <a:r>
              <a:rPr lang="nb-NO" b="1" dirty="0"/>
              <a:t/>
            </a:r>
            <a:br>
              <a:rPr lang="nb-NO" b="1" dirty="0"/>
            </a:br>
            <a:endParaRPr lang="nb-NO" b="1" dirty="0"/>
          </a:p>
          <a:p>
            <a:endParaRPr lang="nb-NO" b="1" dirty="0"/>
          </a:p>
          <a:p>
            <a:endParaRPr lang="nb-NO" b="1" dirty="0"/>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01" y="2081211"/>
            <a:ext cx="2754342" cy="4106937"/>
          </a:xfrm>
          <a:prstGeom prst="rect">
            <a:avLst/>
          </a:prstGeom>
        </p:spPr>
      </p:pic>
    </p:spTree>
    <p:extLst>
      <p:ext uri="{BB962C8B-B14F-4D97-AF65-F5344CB8AC3E}">
        <p14:creationId xmlns:p14="http://schemas.microsoft.com/office/powerpoint/2010/main" val="1171035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Kvalitetssystemet omfatter:</a:t>
            </a:r>
            <a:endParaRPr lang="nb-NO" dirty="0"/>
          </a:p>
        </p:txBody>
      </p:sp>
      <p:graphicFrame>
        <p:nvGraphicFramePr>
          <p:cNvPr id="6" name="Plassholder for innhold 5"/>
          <p:cNvGraphicFramePr>
            <a:graphicFrameLocks noGrp="1"/>
          </p:cNvGraphicFramePr>
          <p:nvPr>
            <p:ph idx="1"/>
            <p:extLst/>
          </p:nvPr>
        </p:nvGraphicFramePr>
        <p:xfrm>
          <a:off x="251520" y="1556792"/>
          <a:ext cx="8085584" cy="4886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55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Plassholder for innhold 6"/>
          <p:cNvSpPr>
            <a:spLocks noGrp="1"/>
          </p:cNvSpPr>
          <p:nvPr>
            <p:ph idx="1"/>
          </p:nvPr>
        </p:nvSpPr>
        <p:spPr>
          <a:xfrm>
            <a:off x="3054350" y="1842014"/>
            <a:ext cx="5937250" cy="4247701"/>
          </a:xfrm>
        </p:spPr>
        <p:txBody>
          <a:bodyPr>
            <a:noAutofit/>
          </a:bodyPr>
          <a:lstStyle/>
          <a:p>
            <a:pPr marL="0" indent="0">
              <a:buNone/>
            </a:pPr>
            <a:r>
              <a:rPr lang="nb-NO" sz="1200" b="1" dirty="0" smtClean="0"/>
              <a:t>Emneevaluering</a:t>
            </a:r>
            <a:br>
              <a:rPr lang="nb-NO" sz="1200" b="1" dirty="0" smtClean="0"/>
            </a:br>
            <a:r>
              <a:rPr lang="nb-NO" sz="1200" dirty="0" smtClean="0"/>
              <a:t>Ved </a:t>
            </a:r>
            <a:r>
              <a:rPr lang="nb-NO" sz="1200" dirty="0"/>
              <a:t>hver gjennomføring skal emneansvarlig gjennomføre en emneevaluering. Alle </a:t>
            </a:r>
            <a:r>
              <a:rPr lang="nb-NO" sz="1200" dirty="0" smtClean="0"/>
              <a:t>emneevalueringer </a:t>
            </a:r>
            <a:r>
              <a:rPr lang="nb-NO" sz="1200" dirty="0"/>
              <a:t>skal inneholde en studentevaluering, normalt basert på referansegruppe-metodikk. Ved minimum hver tredje gjennomføring av emnet skal emneansvarlig aktivt etterspørre tilbakemelding fra alle emnets studenter for å sikre at informasjonsgrunnlaget er </a:t>
            </a:r>
            <a:r>
              <a:rPr lang="nb-NO" sz="1200" dirty="0" smtClean="0"/>
              <a:t>representativt.</a:t>
            </a:r>
            <a:br>
              <a:rPr lang="nb-NO" sz="1200" dirty="0" smtClean="0"/>
            </a:br>
            <a:endParaRPr lang="nb-NO" sz="1200" dirty="0" smtClean="0"/>
          </a:p>
          <a:p>
            <a:pPr marL="0" indent="0">
              <a:buNone/>
            </a:pPr>
            <a:r>
              <a:rPr lang="nb-NO" sz="1200" b="1" dirty="0" smtClean="0"/>
              <a:t>Studieprogramevaluering</a:t>
            </a:r>
            <a:br>
              <a:rPr lang="nb-NO" sz="1200" b="1" dirty="0" smtClean="0"/>
            </a:br>
            <a:r>
              <a:rPr lang="nb-NO" sz="1200" dirty="0" smtClean="0"/>
              <a:t>Studieprogramleder </a:t>
            </a:r>
            <a:r>
              <a:rPr lang="nb-NO" sz="1200" dirty="0"/>
              <a:t>skal hvert år gjennomføre en studie­program­evaluering der </a:t>
            </a:r>
            <a:r>
              <a:rPr lang="nb-NO" sz="1200" dirty="0" smtClean="0"/>
              <a:t>studieprogrammets </a:t>
            </a:r>
            <a:r>
              <a:rPr lang="nb-NO" sz="1200" dirty="0"/>
              <a:t>indre kvalitet er hovedfokus. Studieprogramleder skal utarbeide en </a:t>
            </a:r>
            <a:r>
              <a:rPr lang="nb-NO" sz="1200" dirty="0" smtClean="0"/>
              <a:t>studieprogramrapport. Dekan </a:t>
            </a:r>
            <a:r>
              <a:rPr lang="nb-NO" sz="1200" dirty="0"/>
              <a:t>skal minimum hvert femte år påse at det gjennomføres en periodisk studieprogramevaluering med innspill fra studenter, arbeidsliv og eksterne aktører nasjonalt eller internasjonalt. </a:t>
            </a:r>
          </a:p>
          <a:p>
            <a:pPr marL="0" indent="0">
              <a:buNone/>
            </a:pPr>
            <a:r>
              <a:rPr lang="nb-NO" sz="1200" b="1" dirty="0" smtClean="0"/>
              <a:t/>
            </a:r>
            <a:br>
              <a:rPr lang="nb-NO" sz="1200" b="1" dirty="0" smtClean="0"/>
            </a:br>
            <a:r>
              <a:rPr lang="nb-NO" sz="1200" b="1" dirty="0" smtClean="0"/>
              <a:t>Utvikling </a:t>
            </a:r>
            <a:r>
              <a:rPr lang="nb-NO" sz="1200" b="1" dirty="0"/>
              <a:t>av studieporteføljen </a:t>
            </a:r>
            <a:r>
              <a:rPr lang="nb-NO" sz="1200" b="1" dirty="0" smtClean="0"/>
              <a:t/>
            </a:r>
            <a:br>
              <a:rPr lang="nb-NO" sz="1200" b="1" dirty="0" smtClean="0"/>
            </a:br>
            <a:r>
              <a:rPr lang="nb-NO" sz="1200" dirty="0" smtClean="0"/>
              <a:t>Tiltak </a:t>
            </a:r>
            <a:r>
              <a:rPr lang="nb-NO" sz="1200" dirty="0"/>
              <a:t>fra emneevalueringene og de årlige studieprogramevalueringene implementeres i den årlige </a:t>
            </a:r>
            <a:r>
              <a:rPr lang="nb-NO" sz="1200" dirty="0" smtClean="0"/>
              <a:t>studieplanprosessen. På </a:t>
            </a:r>
            <a:r>
              <a:rPr lang="nb-NO" sz="1200" dirty="0"/>
              <a:t>bakgrunn av periodiske studieprogramevalueringer skal det vurderes om eksisterende studieprogram skal nedlegges ned eller endres. “Krav til studier” og tilhørende veiledninger beskriver prosess, krav til prosedyrer og innhold. </a:t>
            </a:r>
          </a:p>
          <a:p>
            <a:pPr marL="0" indent="0">
              <a:buNone/>
            </a:pPr>
            <a:endParaRPr lang="nb-NO" altLang="nb-NO" sz="1200" b="1" dirty="0"/>
          </a:p>
          <a:p>
            <a:endParaRPr lang="nb-NO" sz="1200" dirty="0"/>
          </a:p>
          <a:p>
            <a:pPr marL="0" indent="0">
              <a:buFontTx/>
              <a:buNone/>
            </a:pPr>
            <a:endParaRPr lang="nb-NO" altLang="nb-NO" sz="1200" dirty="0" smtClean="0"/>
          </a:p>
        </p:txBody>
      </p:sp>
      <p:sp>
        <p:nvSpPr>
          <p:cNvPr id="3" name="Tittel 2"/>
          <p:cNvSpPr>
            <a:spLocks noGrp="1"/>
          </p:cNvSpPr>
          <p:nvPr>
            <p:ph type="title"/>
          </p:nvPr>
        </p:nvSpPr>
        <p:spPr/>
        <p:txBody>
          <a:bodyPr>
            <a:noAutofit/>
          </a:bodyPr>
          <a:lstStyle/>
          <a:p>
            <a:r>
              <a:rPr lang="nb-NO" dirty="0"/>
              <a:t>Krav til evaluering av </a:t>
            </a:r>
            <a:r>
              <a:rPr lang="nb-NO" dirty="0" smtClean="0"/>
              <a:t>emner, studieprogram og portefølje</a:t>
            </a:r>
            <a:endParaRPr lang="nb-NO" dirty="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578" y="1930294"/>
            <a:ext cx="2668772" cy="3810739"/>
          </a:xfrm>
          <a:prstGeom prst="rect">
            <a:avLst/>
          </a:prstGeom>
        </p:spPr>
      </p:pic>
    </p:spTree>
    <p:extLst>
      <p:ext uri="{BB962C8B-B14F-4D97-AF65-F5344CB8AC3E}">
        <p14:creationId xmlns:p14="http://schemas.microsoft.com/office/powerpoint/2010/main" val="388097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6" name="Plassholder for innhold 6"/>
          <p:cNvSpPr>
            <a:spLocks noGrp="1"/>
          </p:cNvSpPr>
          <p:nvPr>
            <p:ph idx="1"/>
          </p:nvPr>
        </p:nvSpPr>
        <p:spPr>
          <a:xfrm>
            <a:off x="3203575" y="2081213"/>
            <a:ext cx="5857875" cy="3136900"/>
          </a:xfrm>
        </p:spPr>
        <p:txBody>
          <a:bodyPr>
            <a:normAutofit fontScale="85000" lnSpcReduction="20000"/>
          </a:bodyPr>
          <a:lstStyle/>
          <a:p>
            <a:pPr marL="0" indent="0">
              <a:buFontTx/>
              <a:buNone/>
            </a:pPr>
            <a:endParaRPr lang="nb-NO" altLang="nb-NO" b="1" dirty="0" smtClean="0"/>
          </a:p>
          <a:p>
            <a:pPr>
              <a:buFont typeface="Arial" panose="020B0604020202020204" pitchFamily="34" charset="0"/>
              <a:buChar char="•"/>
            </a:pPr>
            <a:r>
              <a:rPr lang="nb-NO" altLang="nb-NO" b="1" dirty="0" smtClean="0"/>
              <a:t>Styret</a:t>
            </a:r>
          </a:p>
          <a:p>
            <a:pPr>
              <a:buFont typeface="Arial" panose="020B0604020202020204" pitchFamily="34" charset="0"/>
              <a:buChar char="•"/>
            </a:pPr>
            <a:r>
              <a:rPr lang="nb-NO" altLang="nb-NO" b="1" dirty="0" smtClean="0"/>
              <a:t>Rektor</a:t>
            </a:r>
          </a:p>
          <a:p>
            <a:pPr>
              <a:buFont typeface="Arial" panose="020B0604020202020204" pitchFamily="34" charset="0"/>
              <a:buChar char="•"/>
            </a:pPr>
            <a:r>
              <a:rPr lang="nb-NO" altLang="nb-NO" b="1" dirty="0" smtClean="0"/>
              <a:t>Dekan</a:t>
            </a:r>
            <a:endParaRPr lang="nb-NO" altLang="nb-NO" dirty="0" smtClean="0"/>
          </a:p>
          <a:p>
            <a:pPr>
              <a:buFont typeface="Arial" panose="020B0604020202020204" pitchFamily="34" charset="0"/>
              <a:buChar char="•"/>
            </a:pPr>
            <a:r>
              <a:rPr lang="nb-NO" altLang="nb-NO" b="1" dirty="0" smtClean="0"/>
              <a:t>Studieprogramleder</a:t>
            </a:r>
            <a:endParaRPr lang="nb-NO" altLang="nb-NO" dirty="0"/>
          </a:p>
          <a:p>
            <a:pPr>
              <a:buFont typeface="Arial" panose="020B0604020202020204" pitchFamily="34" charset="0"/>
              <a:buChar char="•"/>
            </a:pPr>
            <a:r>
              <a:rPr lang="nb-NO" altLang="nb-NO" b="1" dirty="0" smtClean="0"/>
              <a:t>Instituttleder</a:t>
            </a:r>
          </a:p>
          <a:p>
            <a:pPr>
              <a:buFont typeface="Arial" panose="020B0604020202020204" pitchFamily="34" charset="0"/>
              <a:buChar char="•"/>
            </a:pPr>
            <a:r>
              <a:rPr lang="nb-NO" b="1" dirty="0" smtClean="0"/>
              <a:t>Emneansvarlig </a:t>
            </a:r>
          </a:p>
          <a:p>
            <a:pPr>
              <a:buFont typeface="Arial" panose="020B0604020202020204" pitchFamily="34" charset="0"/>
              <a:buChar char="•"/>
            </a:pPr>
            <a:r>
              <a:rPr lang="nb-NO" b="1" dirty="0" smtClean="0"/>
              <a:t>Faglærer</a:t>
            </a:r>
            <a:r>
              <a:rPr lang="nb-NO" dirty="0"/>
              <a:t> </a:t>
            </a:r>
            <a:endParaRPr lang="nb-NO" dirty="0" smtClean="0"/>
          </a:p>
          <a:p>
            <a:pPr>
              <a:buFont typeface="Arial" panose="020B0604020202020204" pitchFamily="34" charset="0"/>
              <a:buChar char="•"/>
            </a:pPr>
            <a:r>
              <a:rPr lang="nb-NO" b="1" dirty="0" smtClean="0"/>
              <a:t>Student</a:t>
            </a:r>
          </a:p>
          <a:p>
            <a:pPr>
              <a:buFont typeface="Arial" panose="020B0604020202020204" pitchFamily="34" charset="0"/>
              <a:buChar char="•"/>
            </a:pPr>
            <a:r>
              <a:rPr lang="nb-NO" b="1" dirty="0" smtClean="0"/>
              <a:t>Utvalg</a:t>
            </a:r>
            <a:endParaRPr lang="nb-NO" b="1" dirty="0"/>
          </a:p>
          <a:p>
            <a:pPr marL="0" indent="0">
              <a:buFontTx/>
              <a:buNone/>
            </a:pPr>
            <a:endParaRPr lang="nb-NO" altLang="nb-NO" sz="1600" dirty="0" smtClean="0"/>
          </a:p>
          <a:p>
            <a:pPr marL="0" indent="0">
              <a:buFontTx/>
              <a:buNone/>
            </a:pPr>
            <a:endParaRPr lang="nb-NO" altLang="nb-NO" dirty="0" smtClean="0"/>
          </a:p>
        </p:txBody>
      </p:sp>
      <p:sp>
        <p:nvSpPr>
          <p:cNvPr id="3" name="Tittel 2"/>
          <p:cNvSpPr>
            <a:spLocks noGrp="1"/>
          </p:cNvSpPr>
          <p:nvPr>
            <p:ph type="title"/>
          </p:nvPr>
        </p:nvSpPr>
        <p:spPr/>
        <p:txBody>
          <a:bodyPr>
            <a:noAutofit/>
          </a:bodyPr>
          <a:lstStyle/>
          <a:p>
            <a:r>
              <a:rPr lang="nb-NO" dirty="0" smtClean="0"/>
              <a:t>Roller i NTNUs kvalitetssystem for utdanning </a:t>
            </a:r>
            <a:endParaRPr lang="nb-NO" dirty="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01" y="2291801"/>
            <a:ext cx="2668772" cy="3810739"/>
          </a:xfrm>
          <a:prstGeom prst="rect">
            <a:avLst/>
          </a:prstGeom>
        </p:spPr>
      </p:pic>
    </p:spTree>
    <p:extLst>
      <p:ext uri="{BB962C8B-B14F-4D97-AF65-F5344CB8AC3E}">
        <p14:creationId xmlns:p14="http://schemas.microsoft.com/office/powerpoint/2010/main" val="2048330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23838" y="333375"/>
            <a:ext cx="8740775" cy="1143000"/>
          </a:xfrm>
        </p:spPr>
        <p:txBody>
          <a:bodyPr>
            <a:normAutofit fontScale="90000"/>
          </a:bodyPr>
          <a:lstStyle/>
          <a:p>
            <a:pPr marL="514350" indent="-457200">
              <a:defRPr/>
            </a:pPr>
            <a:r>
              <a:rPr lang="nb-NO" dirty="0"/>
              <a:t>NTNUs kvalitetssystem for </a:t>
            </a:r>
            <a:r>
              <a:rPr lang="nb-NO" dirty="0" smtClean="0"/>
              <a:t>utdanning - </a:t>
            </a:r>
            <a:r>
              <a:rPr lang="nb-NO" sz="3600" b="1" kern="1200" dirty="0" smtClean="0">
                <a:solidFill>
                  <a:sysClr val="windowText" lastClr="000000"/>
                </a:solidFill>
                <a:latin typeface="Arial"/>
                <a:cs typeface="Arial"/>
              </a:rPr>
              <a:t>oppgaver </a:t>
            </a:r>
            <a:endParaRPr lang="nb-NO" sz="3600" b="1" kern="1200" dirty="0">
              <a:solidFill>
                <a:sysClr val="windowText" lastClr="000000"/>
              </a:solidFill>
              <a:latin typeface="Arial"/>
              <a:cs typeface="Arial"/>
            </a:endParaRPr>
          </a:p>
        </p:txBody>
      </p:sp>
      <p:sp>
        <p:nvSpPr>
          <p:cNvPr id="8196" name="Plassholder for innhold 6"/>
          <p:cNvSpPr>
            <a:spLocks noGrp="1"/>
          </p:cNvSpPr>
          <p:nvPr>
            <p:ph idx="1"/>
          </p:nvPr>
        </p:nvSpPr>
        <p:spPr>
          <a:xfrm>
            <a:off x="3203575" y="2152651"/>
            <a:ext cx="5857875" cy="3136900"/>
          </a:xfrm>
        </p:spPr>
        <p:txBody>
          <a:bodyPr>
            <a:normAutofit fontScale="92500" lnSpcReduction="10000"/>
          </a:bodyPr>
          <a:lstStyle/>
          <a:p>
            <a:pPr marL="0" indent="0">
              <a:buFontTx/>
              <a:buNone/>
            </a:pPr>
            <a:endParaRPr lang="nb-NO" altLang="nb-NO" b="1" dirty="0" smtClean="0"/>
          </a:p>
          <a:p>
            <a:pPr marL="0" indent="0">
              <a:buNone/>
            </a:pPr>
            <a:r>
              <a:rPr lang="nb-NO" altLang="nb-NO" sz="1600" b="1" dirty="0" smtClean="0"/>
              <a:t>Dekan</a:t>
            </a:r>
            <a:r>
              <a:rPr lang="nb-NO" altLang="nb-NO" sz="1600" dirty="0" smtClean="0"/>
              <a:t> </a:t>
            </a:r>
            <a:r>
              <a:rPr lang="nb-NO" sz="1600" dirty="0" smtClean="0"/>
              <a:t>skal </a:t>
            </a:r>
            <a:r>
              <a:rPr lang="nb-NO" sz="1600" dirty="0"/>
              <a:t>sørge for at alle studieprogram har en studieprogramleder og et studieprogramråd, og tilstrekkelige ressurser til studieprogramledelse og kvalitetsarbeid. </a:t>
            </a:r>
            <a:r>
              <a:rPr lang="nb-NO" altLang="nb-NO" sz="1600" dirty="0" smtClean="0"/>
              <a:t>Dekan skal minimum hvert femte år påse at det gjennomføres en periodisk studieprogramevaluering.</a:t>
            </a:r>
            <a:br>
              <a:rPr lang="nb-NO" altLang="nb-NO" sz="1600" dirty="0" smtClean="0"/>
            </a:br>
            <a:endParaRPr lang="nb-NO" altLang="nb-NO" sz="1600" dirty="0" smtClean="0"/>
          </a:p>
          <a:p>
            <a:pPr marL="0" indent="0">
              <a:buNone/>
            </a:pPr>
            <a:r>
              <a:rPr lang="nb-NO" altLang="nb-NO" sz="1600" b="1" dirty="0" smtClean="0"/>
              <a:t>Studieprogramleder</a:t>
            </a:r>
            <a:r>
              <a:rPr lang="nb-NO" altLang="nb-NO" sz="1600" dirty="0" smtClean="0"/>
              <a:t> skal hvert år gjennomføre en studieprogramevaluering og utarbeide en studieprogramrapport. </a:t>
            </a:r>
            <a:r>
              <a:rPr lang="nb-NO" sz="1600" dirty="0"/>
              <a:t>Studieprogramleder er rådgivende og skal bidra til å utvikle læringsmiljø og faglig og pedagogisk kvalitet i studieprogrammet. </a:t>
            </a:r>
            <a:endParaRPr lang="nb-NO" altLang="nb-NO" sz="1600" dirty="0"/>
          </a:p>
          <a:p>
            <a:pPr marL="0" indent="0">
              <a:buFontTx/>
              <a:buNone/>
            </a:pPr>
            <a:r>
              <a:rPr lang="nb-NO" sz="1600" dirty="0" smtClean="0"/>
              <a:t>Studieprogramleder </a:t>
            </a:r>
            <a:r>
              <a:rPr lang="nb-NO" sz="1600" dirty="0"/>
              <a:t>leder studieprogramrådet og rapporterer til ansvarlig linjeleder. </a:t>
            </a:r>
            <a:endParaRPr lang="nb-NO" altLang="nb-NO" dirty="0" smtClean="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01" y="2302434"/>
            <a:ext cx="2668772" cy="3810739"/>
          </a:xfrm>
          <a:prstGeom prst="rect">
            <a:avLst/>
          </a:prstGeom>
        </p:spPr>
      </p:pic>
    </p:spTree>
    <p:extLst>
      <p:ext uri="{BB962C8B-B14F-4D97-AF65-F5344CB8AC3E}">
        <p14:creationId xmlns:p14="http://schemas.microsoft.com/office/powerpoint/2010/main" val="23993213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23838" y="333375"/>
            <a:ext cx="8740775" cy="1143000"/>
          </a:xfrm>
        </p:spPr>
        <p:txBody>
          <a:bodyPr>
            <a:normAutofit fontScale="90000"/>
          </a:bodyPr>
          <a:lstStyle/>
          <a:p>
            <a:pPr marL="514350" indent="-457200">
              <a:defRPr/>
            </a:pPr>
            <a:r>
              <a:rPr lang="nb-NO" dirty="0"/>
              <a:t>NTNUs kvalitetssystem for utdanning</a:t>
            </a:r>
            <a:r>
              <a:rPr lang="nb-NO" sz="3600" b="1" dirty="0" smtClean="0"/>
              <a:t> – oppgaver</a:t>
            </a:r>
            <a:endParaRPr lang="nb-NO" sz="3600" dirty="0"/>
          </a:p>
        </p:txBody>
      </p:sp>
      <p:sp>
        <p:nvSpPr>
          <p:cNvPr id="8196" name="Plassholder for innhold 6"/>
          <p:cNvSpPr>
            <a:spLocks noGrp="1"/>
          </p:cNvSpPr>
          <p:nvPr>
            <p:ph idx="1"/>
          </p:nvPr>
        </p:nvSpPr>
        <p:spPr>
          <a:xfrm>
            <a:off x="3106738" y="2328863"/>
            <a:ext cx="5857875" cy="3136900"/>
          </a:xfrm>
        </p:spPr>
        <p:txBody>
          <a:bodyPr>
            <a:normAutofit fontScale="92500" lnSpcReduction="10000"/>
          </a:bodyPr>
          <a:lstStyle/>
          <a:p>
            <a:pPr marL="0" indent="0">
              <a:buNone/>
            </a:pPr>
            <a:r>
              <a:rPr lang="nb-NO" altLang="nb-NO" sz="1600" b="1" dirty="0" smtClean="0"/>
              <a:t>Instituttleder </a:t>
            </a:r>
            <a:r>
              <a:rPr lang="nb-NO" sz="1600" dirty="0" smtClean="0"/>
              <a:t>skal </a:t>
            </a:r>
            <a:r>
              <a:rPr lang="nb-NO" sz="1600" dirty="0"/>
              <a:t>påse at kvalitetssikring av instituttets emner gjennomføres i henhold til </a:t>
            </a:r>
            <a:r>
              <a:rPr lang="nb-NO" sz="1600" dirty="0" smtClean="0"/>
              <a:t>krav, </a:t>
            </a:r>
            <a:r>
              <a:rPr lang="nb-NO" sz="1600" dirty="0"/>
              <a:t>og at </a:t>
            </a:r>
            <a:r>
              <a:rPr lang="nb-NO" sz="1600" dirty="0" smtClean="0"/>
              <a:t>kvalitetsarbeidet </a:t>
            </a:r>
            <a:r>
              <a:rPr lang="nb-NO" sz="1600" dirty="0"/>
              <a:t>dokumenteres og inngår i den årlige </a:t>
            </a:r>
            <a:r>
              <a:rPr lang="nb-NO" sz="1600" dirty="0" smtClean="0"/>
              <a:t>kvalitetsmeldingsprosessen.. </a:t>
            </a:r>
            <a:r>
              <a:rPr lang="nb-NO" sz="1600" dirty="0"/>
              <a:t>Instituttleder vedtar handlingsplaner og følger opp disse gjennom ressurstildeling og personalledelse</a:t>
            </a:r>
            <a:r>
              <a:rPr lang="nb-NO" sz="1600" dirty="0" smtClean="0"/>
              <a:t>.</a:t>
            </a:r>
          </a:p>
          <a:p>
            <a:pPr marL="0" indent="0">
              <a:buNone/>
            </a:pPr>
            <a:r>
              <a:rPr lang="nb-NO" sz="1600" b="1" dirty="0" smtClean="0"/>
              <a:t/>
            </a:r>
            <a:br>
              <a:rPr lang="nb-NO" sz="1600" b="1" dirty="0" smtClean="0"/>
            </a:br>
            <a:r>
              <a:rPr lang="nb-NO" sz="1600" b="1" dirty="0" err="1" smtClean="0"/>
              <a:t>Emneansvarlig</a:t>
            </a:r>
            <a:r>
              <a:rPr lang="nb-NO" sz="1600" b="1" dirty="0" smtClean="0"/>
              <a:t> </a:t>
            </a:r>
            <a:r>
              <a:rPr lang="nb-NO" sz="1600" dirty="0" smtClean="0"/>
              <a:t>har </a:t>
            </a:r>
            <a:r>
              <a:rPr lang="nb-NO" sz="1600" dirty="0"/>
              <a:t>ansvar for planlegging, koordinering og gjennomføring av emnet, slik at sammenheng mellom undervisning, læringsaktiviteter og vurdering, blir hensiktsmessig og bidrar til at studentene oppnår læringsutbyttet for emnet. Emneansvarlig skal følge opp handlingsplan besluttet av instituttleder.</a:t>
            </a:r>
          </a:p>
          <a:p>
            <a:pPr marL="0" indent="0">
              <a:buNone/>
            </a:pPr>
            <a:r>
              <a:rPr lang="nb-NO" sz="1600" dirty="0"/>
              <a:t> </a:t>
            </a:r>
          </a:p>
          <a:p>
            <a:pPr marL="0" indent="0">
              <a:buNone/>
            </a:pPr>
            <a:endParaRPr lang="nb-NO" sz="1600" dirty="0"/>
          </a:p>
          <a:p>
            <a:pPr marL="0" indent="0">
              <a:buFontTx/>
              <a:buNone/>
            </a:pPr>
            <a:endParaRPr lang="nb-NO" altLang="nb-NO" dirty="0" smtClean="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01" y="2291802"/>
            <a:ext cx="2542569" cy="3630534"/>
          </a:xfrm>
          <a:prstGeom prst="rect">
            <a:avLst/>
          </a:prstGeom>
        </p:spPr>
      </p:pic>
    </p:spTree>
    <p:extLst>
      <p:ext uri="{BB962C8B-B14F-4D97-AF65-F5344CB8AC3E}">
        <p14:creationId xmlns:p14="http://schemas.microsoft.com/office/powerpoint/2010/main" val="35683932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 y="5755"/>
            <a:ext cx="8779858" cy="974973"/>
          </a:xfrm>
        </p:spPr>
        <p:txBody>
          <a:bodyPr>
            <a:noAutofit/>
          </a:bodyPr>
          <a:lstStyle/>
          <a:p>
            <a:r>
              <a:rPr lang="nb-NO" dirty="0"/>
              <a:t>Prosess for rapportering og oppfølging</a:t>
            </a:r>
          </a:p>
        </p:txBody>
      </p:sp>
      <p:sp>
        <p:nvSpPr>
          <p:cNvPr id="4" name="TekstSylinder 3"/>
          <p:cNvSpPr txBox="1"/>
          <p:nvPr/>
        </p:nvSpPr>
        <p:spPr>
          <a:xfrm>
            <a:off x="5061763" y="6031767"/>
            <a:ext cx="3718096" cy="523220"/>
          </a:xfrm>
          <a:prstGeom prst="rect">
            <a:avLst/>
          </a:prstGeom>
          <a:noFill/>
        </p:spPr>
        <p:txBody>
          <a:bodyPr wrap="square" rtlCol="0">
            <a:spAutoFit/>
          </a:bodyPr>
          <a:lstStyle/>
          <a:p>
            <a:r>
              <a:rPr lang="nb-NO" sz="700" dirty="0" smtClean="0"/>
              <a:t>*</a:t>
            </a:r>
            <a:r>
              <a:rPr lang="nb-NO" sz="700" i="1" dirty="0" smtClean="0">
                <a:latin typeface="Arial" charset="0"/>
              </a:rPr>
              <a:t>Studieprogramleder </a:t>
            </a:r>
            <a:r>
              <a:rPr lang="nb-NO" sz="700" i="1" dirty="0">
                <a:latin typeface="Arial" charset="0"/>
              </a:rPr>
              <a:t>rapporterer til dekan eller til instituttleder avhengig av hvor </a:t>
            </a:r>
            <a:r>
              <a:rPr lang="nb-NO" sz="700" i="1" dirty="0" smtClean="0">
                <a:latin typeface="Arial" charset="0"/>
              </a:rPr>
              <a:t>oppgavene </a:t>
            </a:r>
            <a:r>
              <a:rPr lang="nb-NO" sz="700" i="1" dirty="0">
                <a:latin typeface="Arial" charset="0"/>
              </a:rPr>
              <a:t>knyttet til kvalitetssikring av studieprogram er </a:t>
            </a:r>
            <a:r>
              <a:rPr lang="nb-NO" sz="700" i="1" dirty="0" smtClean="0">
                <a:latin typeface="Arial" charset="0"/>
              </a:rPr>
              <a:t>delegert. Der studieprogram-leder rapporter til instituttleder, kan også oppfølging gjøres av </a:t>
            </a:r>
            <a:r>
              <a:rPr lang="nb-NO" sz="700" i="1" dirty="0">
                <a:latin typeface="Arial" charset="0"/>
              </a:rPr>
              <a:t>instituttleder</a:t>
            </a:r>
          </a:p>
          <a:p>
            <a:endParaRPr lang="nb-NO" sz="700" dirty="0"/>
          </a:p>
        </p:txBody>
      </p:sp>
      <p:pic>
        <p:nvPicPr>
          <p:cNvPr id="1026" name="Picture 2" descr="AB8902DE-A780-476C-A84D-C93D958E8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574" y="1247428"/>
            <a:ext cx="4998602" cy="526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13398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Database for emne- og programrapporter</a:t>
            </a:r>
            <a:endParaRPr lang="nb-NO" b="1" dirty="0">
              <a:latin typeface="Arial" panose="020B0604020202020204" pitchFamily="34" charset="0"/>
              <a:cs typeface="Arial" panose="020B0604020202020204" pitchFamily="34" charset="0"/>
            </a:endParaRPr>
          </a:p>
        </p:txBody>
      </p:sp>
      <p:pic>
        <p:nvPicPr>
          <p:cNvPr id="7"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764052"/>
            <a:ext cx="8229600" cy="4198259"/>
          </a:xfrm>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582" y="3253084"/>
            <a:ext cx="2265218" cy="3234504"/>
          </a:xfrm>
          <a:prstGeom prst="rect">
            <a:avLst/>
          </a:prstGeom>
        </p:spPr>
      </p:pic>
    </p:spTree>
    <p:extLst>
      <p:ext uri="{BB962C8B-B14F-4D97-AF65-F5344CB8AC3E}">
        <p14:creationId xmlns:p14="http://schemas.microsoft.com/office/powerpoint/2010/main" val="14320112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396</Words>
  <Application>Microsoft Office PowerPoint</Application>
  <PresentationFormat>Skjermfremvisning (4:3)</PresentationFormat>
  <Paragraphs>69</Paragraphs>
  <Slides>12</Slides>
  <Notes>11</Notes>
  <HiddenSlides>1</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12</vt:i4>
      </vt:variant>
    </vt:vector>
  </HeadingPairs>
  <TitlesOfParts>
    <vt:vector size="15" baseType="lpstr">
      <vt:lpstr>Arial</vt:lpstr>
      <vt:lpstr>Calibri</vt:lpstr>
      <vt:lpstr>Office-tema</vt:lpstr>
      <vt:lpstr>PowerPoint-presentasjon</vt:lpstr>
      <vt:lpstr> NTNUs kvalitetssystem for utdanning </vt:lpstr>
      <vt:lpstr>Kvalitetssystemet omfatter:</vt:lpstr>
      <vt:lpstr>Krav til evaluering av emner, studieprogram og portefølje</vt:lpstr>
      <vt:lpstr>Roller i NTNUs kvalitetssystem for utdanning </vt:lpstr>
      <vt:lpstr>NTNUs kvalitetssystem for utdanning - oppgaver </vt:lpstr>
      <vt:lpstr>NTNUs kvalitetssystem for utdanning – oppgaver</vt:lpstr>
      <vt:lpstr>Prosess for rapportering og oppfølging</vt:lpstr>
      <vt:lpstr>Database for emne- og programrapporter</vt:lpstr>
      <vt:lpstr>Si fra-side – meld avvik</vt:lpstr>
      <vt:lpstr>  NTNUs strategi:  Kunnskap for en bedre verden </vt:lpstr>
      <vt:lpstr>Mer informasjon</vt:lpstr>
    </vt:vector>
  </TitlesOfParts>
  <Company>NTNU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NTNU</dc:creator>
  <cp:lastModifiedBy>Kjerstin Tobiassen</cp:lastModifiedBy>
  <cp:revision>215</cp:revision>
  <cp:lastPrinted>2014-01-14T08:32:26Z</cp:lastPrinted>
  <dcterms:created xsi:type="dcterms:W3CDTF">2013-06-10T16:56:09Z</dcterms:created>
  <dcterms:modified xsi:type="dcterms:W3CDTF">2016-07-28T14:49:42Z</dcterms:modified>
</cp:coreProperties>
</file>