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25"/>
  </p:notesMasterIdLst>
  <p:sldIdLst>
    <p:sldId id="281" r:id="rId3"/>
    <p:sldId id="302" r:id="rId4"/>
    <p:sldId id="305" r:id="rId5"/>
    <p:sldId id="306" r:id="rId6"/>
    <p:sldId id="307" r:id="rId7"/>
    <p:sldId id="300" r:id="rId8"/>
    <p:sldId id="301" r:id="rId9"/>
    <p:sldId id="308" r:id="rId10"/>
    <p:sldId id="309" r:id="rId11"/>
    <p:sldId id="287" r:id="rId12"/>
    <p:sldId id="288" r:id="rId13"/>
    <p:sldId id="289" r:id="rId14"/>
    <p:sldId id="290" r:id="rId15"/>
    <p:sldId id="313" r:id="rId16"/>
    <p:sldId id="293" r:id="rId17"/>
    <p:sldId id="294" r:id="rId18"/>
    <p:sldId id="312" r:id="rId19"/>
    <p:sldId id="297" r:id="rId20"/>
    <p:sldId id="296" r:id="rId21"/>
    <p:sldId id="304" r:id="rId22"/>
    <p:sldId id="298" r:id="rId23"/>
    <p:sldId id="299" r:id="rId24"/>
  </p:sldIdLst>
  <p:sldSz cx="9144000" cy="6858000" type="screen4x3"/>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FBD"/>
    <a:srgbClr val="0033CC"/>
    <a:srgbClr val="E2DFCC"/>
    <a:srgbClr val="0066CC"/>
    <a:srgbClr val="33CC33"/>
    <a:srgbClr val="EF8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686" autoAdjust="0"/>
    <p:restoredTop sz="74023" autoAdjust="0"/>
  </p:normalViewPr>
  <p:slideViewPr>
    <p:cSldViewPr>
      <p:cViewPr varScale="1">
        <p:scale>
          <a:sx n="72" d="100"/>
          <a:sy n="72" d="100"/>
        </p:scale>
        <p:origin x="662" y="62"/>
      </p:cViewPr>
      <p:guideLst>
        <p:guide orient="horz" pos="2160"/>
        <p:guide pos="2880"/>
      </p:guideLst>
    </p:cSldViewPr>
  </p:slideViewPr>
  <p:notesTextViewPr>
    <p:cViewPr>
      <p:scale>
        <a:sx n="1" d="1"/>
        <a:sy n="1" d="1"/>
      </p:scale>
      <p:origin x="0" y="0"/>
    </p:cViewPr>
  </p:notesTextViewPr>
  <p:sorterViewPr>
    <p:cViewPr>
      <p:scale>
        <a:sx n="100" d="100"/>
        <a:sy n="100" d="100"/>
      </p:scale>
      <p:origin x="0" y="2059"/>
    </p:cViewPr>
  </p:sorterViewPr>
  <p:notesViewPr>
    <p:cSldViewPr>
      <p:cViewPr varScale="1">
        <p:scale>
          <a:sx n="92" d="100"/>
          <a:sy n="92" d="100"/>
        </p:scale>
        <p:origin x="3744"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9A383-40C0-42D3-B6C2-F4728B0542CD}" type="doc">
      <dgm:prSet loTypeId="urn:microsoft.com/office/officeart/2005/8/layout/arrow2" loCatId="process" qsTypeId="urn:microsoft.com/office/officeart/2005/8/quickstyle/simple1" qsCatId="simple" csTypeId="urn:microsoft.com/office/officeart/2005/8/colors/accent1_2" csCatId="accent1" phldr="1"/>
      <dgm:spPr/>
    </dgm:pt>
    <dgm:pt modelId="{E36582D2-8999-46AA-A07A-A9656BBA7E8D}">
      <dgm:prSet phldrT="[Tekst]"/>
      <dgm:spPr/>
      <dgm:t>
        <a:bodyPr/>
        <a:lstStyle/>
        <a:p>
          <a:r>
            <a:rPr lang="nb-NO" dirty="0" smtClean="0"/>
            <a:t>Ny kunnskap</a:t>
          </a:r>
          <a:endParaRPr lang="en-GB" dirty="0"/>
        </a:p>
      </dgm:t>
    </dgm:pt>
    <dgm:pt modelId="{D54264E0-66B5-49FF-8CE1-ED282B92AA9E}" type="parTrans" cxnId="{B59FF1BA-9FF2-4F12-9A61-04092690BEF0}">
      <dgm:prSet/>
      <dgm:spPr/>
      <dgm:t>
        <a:bodyPr/>
        <a:lstStyle/>
        <a:p>
          <a:endParaRPr lang="en-GB"/>
        </a:p>
      </dgm:t>
    </dgm:pt>
    <dgm:pt modelId="{5D2CFFDE-80BD-4CA1-BF21-E263827B636E}" type="sibTrans" cxnId="{B59FF1BA-9FF2-4F12-9A61-04092690BEF0}">
      <dgm:prSet/>
      <dgm:spPr/>
      <dgm:t>
        <a:bodyPr/>
        <a:lstStyle/>
        <a:p>
          <a:endParaRPr lang="en-GB"/>
        </a:p>
      </dgm:t>
    </dgm:pt>
    <dgm:pt modelId="{16268ABD-E71A-4EB1-A59B-8F143EB3F93C}">
      <dgm:prSet phldrT="[Tekst]"/>
      <dgm:spPr/>
      <dgm:t>
        <a:bodyPr/>
        <a:lstStyle/>
        <a:p>
          <a:r>
            <a:rPr lang="nb-NO" dirty="0" smtClean="0"/>
            <a:t>Læring</a:t>
          </a:r>
          <a:endParaRPr lang="en-GB" dirty="0"/>
        </a:p>
      </dgm:t>
    </dgm:pt>
    <dgm:pt modelId="{75EF80FE-1972-4BB7-9886-FEF2D04385C3}" type="parTrans" cxnId="{985E6389-E669-43EB-A160-1F3890D66D8A}">
      <dgm:prSet/>
      <dgm:spPr/>
      <dgm:t>
        <a:bodyPr/>
        <a:lstStyle/>
        <a:p>
          <a:endParaRPr lang="en-GB"/>
        </a:p>
      </dgm:t>
    </dgm:pt>
    <dgm:pt modelId="{3C9F2FBB-D8C0-41D5-B156-75EBDAAF26DC}" type="sibTrans" cxnId="{985E6389-E669-43EB-A160-1F3890D66D8A}">
      <dgm:prSet/>
      <dgm:spPr/>
      <dgm:t>
        <a:bodyPr/>
        <a:lstStyle/>
        <a:p>
          <a:endParaRPr lang="en-GB"/>
        </a:p>
      </dgm:t>
    </dgm:pt>
    <dgm:pt modelId="{9B5C5B1A-11E9-43AC-98F4-7806D39BF88F}">
      <dgm:prSet phldrT="[Tekst]"/>
      <dgm:spPr/>
      <dgm:t>
        <a:bodyPr/>
        <a:lstStyle/>
        <a:p>
          <a:r>
            <a:rPr lang="nb-NO" dirty="0" smtClean="0"/>
            <a:t>Forbedring</a:t>
          </a:r>
          <a:endParaRPr lang="en-GB" dirty="0"/>
        </a:p>
      </dgm:t>
    </dgm:pt>
    <dgm:pt modelId="{FDE98C5E-B48B-4D41-8ECF-F9049BDF7BBE}" type="parTrans" cxnId="{4158A95F-B181-4454-9AC9-FB4D6E3FBA36}">
      <dgm:prSet/>
      <dgm:spPr/>
      <dgm:t>
        <a:bodyPr/>
        <a:lstStyle/>
        <a:p>
          <a:endParaRPr lang="en-GB"/>
        </a:p>
      </dgm:t>
    </dgm:pt>
    <dgm:pt modelId="{CAC9F374-A2AF-4DEA-A207-2DED9D5E655F}" type="sibTrans" cxnId="{4158A95F-B181-4454-9AC9-FB4D6E3FBA36}">
      <dgm:prSet/>
      <dgm:spPr/>
      <dgm:t>
        <a:bodyPr/>
        <a:lstStyle/>
        <a:p>
          <a:endParaRPr lang="en-GB"/>
        </a:p>
      </dgm:t>
    </dgm:pt>
    <dgm:pt modelId="{98EEBEB1-2F00-4855-9040-933BF4BC2869}" type="pres">
      <dgm:prSet presAssocID="{B039A383-40C0-42D3-B6C2-F4728B0542CD}" presName="arrowDiagram" presStyleCnt="0">
        <dgm:presLayoutVars>
          <dgm:chMax val="5"/>
          <dgm:dir/>
          <dgm:resizeHandles val="exact"/>
        </dgm:presLayoutVars>
      </dgm:prSet>
      <dgm:spPr/>
    </dgm:pt>
    <dgm:pt modelId="{575C5A13-0B1F-4B2C-B1C3-D1DDA5BE3975}" type="pres">
      <dgm:prSet presAssocID="{B039A383-40C0-42D3-B6C2-F4728B0542CD}" presName="arrow" presStyleLbl="bgShp" presStyleIdx="0" presStyleCnt="1" custLinFactNeighborX="-2705" custLinFactNeighborY="-21739"/>
      <dgm:spPr>
        <a:solidFill>
          <a:srgbClr val="0070C0">
            <a:alpha val="50000"/>
          </a:srgbClr>
        </a:solidFill>
      </dgm:spPr>
    </dgm:pt>
    <dgm:pt modelId="{23BC51A2-A897-4919-B7F9-EB0D1E064AB0}" type="pres">
      <dgm:prSet presAssocID="{B039A383-40C0-42D3-B6C2-F4728B0542CD}" presName="arrowDiagram3" presStyleCnt="0"/>
      <dgm:spPr/>
    </dgm:pt>
    <dgm:pt modelId="{79FA8050-D5A5-4BDA-9C05-BC56E8404679}" type="pres">
      <dgm:prSet presAssocID="{E36582D2-8999-46AA-A07A-A9656BBA7E8D}" presName="bullet3a" presStyleLbl="node1" presStyleIdx="0" presStyleCnt="3"/>
      <dgm:spPr>
        <a:solidFill>
          <a:srgbClr val="33CC33"/>
        </a:solidFill>
      </dgm:spPr>
    </dgm:pt>
    <dgm:pt modelId="{17B609E9-8B59-47BB-9FB4-FA906EEE76DC}" type="pres">
      <dgm:prSet presAssocID="{E36582D2-8999-46AA-A07A-A9656BBA7E8D}" presName="textBox3a" presStyleLbl="revTx" presStyleIdx="0" presStyleCnt="3" custScaleX="94148" custLinFactNeighborX="5003">
        <dgm:presLayoutVars>
          <dgm:bulletEnabled val="1"/>
        </dgm:presLayoutVars>
      </dgm:prSet>
      <dgm:spPr/>
      <dgm:t>
        <a:bodyPr/>
        <a:lstStyle/>
        <a:p>
          <a:endParaRPr lang="en-GB"/>
        </a:p>
      </dgm:t>
    </dgm:pt>
    <dgm:pt modelId="{E7B397F3-B144-4770-A2A1-345C17DBD779}" type="pres">
      <dgm:prSet presAssocID="{16268ABD-E71A-4EB1-A59B-8F143EB3F93C}" presName="bullet3b" presStyleLbl="node1" presStyleIdx="1" presStyleCnt="3"/>
      <dgm:spPr>
        <a:solidFill>
          <a:srgbClr val="00B050"/>
        </a:solidFill>
      </dgm:spPr>
    </dgm:pt>
    <dgm:pt modelId="{CA5070E8-2E23-4FCD-95CD-EF97749C5C7D}" type="pres">
      <dgm:prSet presAssocID="{16268ABD-E71A-4EB1-A59B-8F143EB3F93C}" presName="textBox3b" presStyleLbl="revTx" presStyleIdx="1" presStyleCnt="3" custLinFactNeighborX="7024" custLinFactNeighborY="3743">
        <dgm:presLayoutVars>
          <dgm:bulletEnabled val="1"/>
        </dgm:presLayoutVars>
      </dgm:prSet>
      <dgm:spPr/>
      <dgm:t>
        <a:bodyPr/>
        <a:lstStyle/>
        <a:p>
          <a:endParaRPr lang="en-GB"/>
        </a:p>
      </dgm:t>
    </dgm:pt>
    <dgm:pt modelId="{45E9DC81-CBE9-4AAF-B5C4-AFF008BC0AD9}" type="pres">
      <dgm:prSet presAssocID="{9B5C5B1A-11E9-43AC-98F4-7806D39BF88F}" presName="bullet3c" presStyleLbl="node1" presStyleIdx="2" presStyleCnt="3"/>
      <dgm:spPr>
        <a:solidFill>
          <a:srgbClr val="00B050"/>
        </a:solidFill>
      </dgm:spPr>
    </dgm:pt>
    <dgm:pt modelId="{E3FF8BFE-DDB5-47D4-A790-3B04E426BBEB}" type="pres">
      <dgm:prSet presAssocID="{9B5C5B1A-11E9-43AC-98F4-7806D39BF88F}" presName="textBox3c" presStyleLbl="revTx" presStyleIdx="2" presStyleCnt="3" custScaleX="151141" custScaleY="100000" custLinFactNeighborX="29497">
        <dgm:presLayoutVars>
          <dgm:bulletEnabled val="1"/>
        </dgm:presLayoutVars>
      </dgm:prSet>
      <dgm:spPr/>
      <dgm:t>
        <a:bodyPr/>
        <a:lstStyle/>
        <a:p>
          <a:endParaRPr lang="en-GB"/>
        </a:p>
      </dgm:t>
    </dgm:pt>
  </dgm:ptLst>
  <dgm:cxnLst>
    <dgm:cxn modelId="{EC882C16-B277-46D4-B72F-6044891C204D}" type="presOf" srcId="{16268ABD-E71A-4EB1-A59B-8F143EB3F93C}" destId="{CA5070E8-2E23-4FCD-95CD-EF97749C5C7D}" srcOrd="0" destOrd="0" presId="urn:microsoft.com/office/officeart/2005/8/layout/arrow2"/>
    <dgm:cxn modelId="{94664FB0-A996-48BA-8ECB-DFDA0F8A1049}" type="presOf" srcId="{E36582D2-8999-46AA-A07A-A9656BBA7E8D}" destId="{17B609E9-8B59-47BB-9FB4-FA906EEE76DC}" srcOrd="0" destOrd="0" presId="urn:microsoft.com/office/officeart/2005/8/layout/arrow2"/>
    <dgm:cxn modelId="{C89E970B-7DAC-4312-A83C-DA7873958BE4}" type="presOf" srcId="{9B5C5B1A-11E9-43AC-98F4-7806D39BF88F}" destId="{E3FF8BFE-DDB5-47D4-A790-3B04E426BBEB}" srcOrd="0" destOrd="0" presId="urn:microsoft.com/office/officeart/2005/8/layout/arrow2"/>
    <dgm:cxn modelId="{985E6389-E669-43EB-A160-1F3890D66D8A}" srcId="{B039A383-40C0-42D3-B6C2-F4728B0542CD}" destId="{16268ABD-E71A-4EB1-A59B-8F143EB3F93C}" srcOrd="1" destOrd="0" parTransId="{75EF80FE-1972-4BB7-9886-FEF2D04385C3}" sibTransId="{3C9F2FBB-D8C0-41D5-B156-75EBDAAF26DC}"/>
    <dgm:cxn modelId="{A58B2735-4863-4C4A-BA84-5120FD6D8696}" type="presOf" srcId="{B039A383-40C0-42D3-B6C2-F4728B0542CD}" destId="{98EEBEB1-2F00-4855-9040-933BF4BC2869}" srcOrd="0" destOrd="0" presId="urn:microsoft.com/office/officeart/2005/8/layout/arrow2"/>
    <dgm:cxn modelId="{B59FF1BA-9FF2-4F12-9A61-04092690BEF0}" srcId="{B039A383-40C0-42D3-B6C2-F4728B0542CD}" destId="{E36582D2-8999-46AA-A07A-A9656BBA7E8D}" srcOrd="0" destOrd="0" parTransId="{D54264E0-66B5-49FF-8CE1-ED282B92AA9E}" sibTransId="{5D2CFFDE-80BD-4CA1-BF21-E263827B636E}"/>
    <dgm:cxn modelId="{4158A95F-B181-4454-9AC9-FB4D6E3FBA36}" srcId="{B039A383-40C0-42D3-B6C2-F4728B0542CD}" destId="{9B5C5B1A-11E9-43AC-98F4-7806D39BF88F}" srcOrd="2" destOrd="0" parTransId="{FDE98C5E-B48B-4D41-8ECF-F9049BDF7BBE}" sibTransId="{CAC9F374-A2AF-4DEA-A207-2DED9D5E655F}"/>
    <dgm:cxn modelId="{BBF2A2A9-6433-458E-AB37-00623BE62ACD}" type="presParOf" srcId="{98EEBEB1-2F00-4855-9040-933BF4BC2869}" destId="{575C5A13-0B1F-4B2C-B1C3-D1DDA5BE3975}" srcOrd="0" destOrd="0" presId="urn:microsoft.com/office/officeart/2005/8/layout/arrow2"/>
    <dgm:cxn modelId="{202EA9EB-8FCC-4905-BB7F-D72841F63AE6}" type="presParOf" srcId="{98EEBEB1-2F00-4855-9040-933BF4BC2869}" destId="{23BC51A2-A897-4919-B7F9-EB0D1E064AB0}" srcOrd="1" destOrd="0" presId="urn:microsoft.com/office/officeart/2005/8/layout/arrow2"/>
    <dgm:cxn modelId="{D88DFD2A-C536-4223-BADA-2CC8CB068A74}" type="presParOf" srcId="{23BC51A2-A897-4919-B7F9-EB0D1E064AB0}" destId="{79FA8050-D5A5-4BDA-9C05-BC56E8404679}" srcOrd="0" destOrd="0" presId="urn:microsoft.com/office/officeart/2005/8/layout/arrow2"/>
    <dgm:cxn modelId="{2EB8C190-F02E-45B4-8691-23344977D380}" type="presParOf" srcId="{23BC51A2-A897-4919-B7F9-EB0D1E064AB0}" destId="{17B609E9-8B59-47BB-9FB4-FA906EEE76DC}" srcOrd="1" destOrd="0" presId="urn:microsoft.com/office/officeart/2005/8/layout/arrow2"/>
    <dgm:cxn modelId="{4485B271-C7BD-4488-8D91-13E9D78487EB}" type="presParOf" srcId="{23BC51A2-A897-4919-B7F9-EB0D1E064AB0}" destId="{E7B397F3-B144-4770-A2A1-345C17DBD779}" srcOrd="2" destOrd="0" presId="urn:microsoft.com/office/officeart/2005/8/layout/arrow2"/>
    <dgm:cxn modelId="{6F5DFFB4-A147-4163-BF47-C2587D417EC6}" type="presParOf" srcId="{23BC51A2-A897-4919-B7F9-EB0D1E064AB0}" destId="{CA5070E8-2E23-4FCD-95CD-EF97749C5C7D}" srcOrd="3" destOrd="0" presId="urn:microsoft.com/office/officeart/2005/8/layout/arrow2"/>
    <dgm:cxn modelId="{7498E68F-84E4-4763-8D6B-62C8F241E23C}" type="presParOf" srcId="{23BC51A2-A897-4919-B7F9-EB0D1E064AB0}" destId="{45E9DC81-CBE9-4AAF-B5C4-AFF008BC0AD9}" srcOrd="4" destOrd="0" presId="urn:microsoft.com/office/officeart/2005/8/layout/arrow2"/>
    <dgm:cxn modelId="{69716BCC-42B3-4598-A771-C938C951406D}" type="presParOf" srcId="{23BC51A2-A897-4919-B7F9-EB0D1E064AB0}" destId="{E3FF8BFE-DDB5-47D4-A790-3B04E426BBE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CD523-0DAC-45C6-BCCB-ED121C395D9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DDBE429-95CA-40D6-9251-22DEC69A25C7}">
      <dgm:prSet phldrT="[Tekst]" custT="1"/>
      <dgm:spPr/>
      <dgm:t>
        <a:bodyPr/>
        <a:lstStyle/>
        <a:p>
          <a:r>
            <a:rPr lang="nb-NO" sz="2000" dirty="0" smtClean="0"/>
            <a:t>Forberedelse og </a:t>
          </a:r>
          <a:r>
            <a:rPr lang="nb-NO" sz="2000" dirty="0" smtClean="0">
              <a:latin typeface="Arial Narrow" panose="020B0606020202030204" pitchFamily="34" charset="0"/>
            </a:rPr>
            <a:t>forankring</a:t>
          </a:r>
          <a:endParaRPr lang="en-GB" sz="2000" dirty="0">
            <a:latin typeface="Arial Narrow" panose="020B0606020202030204" pitchFamily="34" charset="0"/>
          </a:endParaRPr>
        </a:p>
      </dgm:t>
    </dgm:pt>
    <dgm:pt modelId="{48B8FBC0-5521-4055-8B0D-E5A2F0F3CBC3}" type="parTrans" cxnId="{E95261A4-2B90-49A1-96AF-E3BA239C0140}">
      <dgm:prSet/>
      <dgm:spPr/>
      <dgm:t>
        <a:bodyPr/>
        <a:lstStyle/>
        <a:p>
          <a:endParaRPr lang="en-GB"/>
        </a:p>
      </dgm:t>
    </dgm:pt>
    <dgm:pt modelId="{4C234AD0-6227-4F9F-883A-415A4C6E8C72}" type="sibTrans" cxnId="{E95261A4-2B90-49A1-96AF-E3BA239C0140}">
      <dgm:prSet/>
      <dgm:spPr>
        <a:solidFill>
          <a:srgbClr val="0066CC"/>
        </a:solidFill>
      </dgm:spPr>
      <dgm:t>
        <a:bodyPr/>
        <a:lstStyle/>
        <a:p>
          <a:endParaRPr lang="en-GB"/>
        </a:p>
      </dgm:t>
    </dgm:pt>
    <dgm:pt modelId="{8AE77925-5C7E-4203-9DFF-58290AEDFC8C}">
      <dgm:prSet phldrT="[Tekst]" custT="1"/>
      <dgm:spPr/>
      <dgm:t>
        <a:bodyPr/>
        <a:lstStyle/>
        <a:p>
          <a:r>
            <a:rPr lang="nb-NO" sz="2000" dirty="0" smtClean="0">
              <a:latin typeface="Arial Narrow" panose="020B0606020202030204" pitchFamily="34" charset="0"/>
            </a:rPr>
            <a:t>Kartlegging</a:t>
          </a:r>
          <a:endParaRPr lang="en-GB" sz="2000" dirty="0">
            <a:latin typeface="Arial Narrow" panose="020B0606020202030204" pitchFamily="34" charset="0"/>
          </a:endParaRPr>
        </a:p>
      </dgm:t>
    </dgm:pt>
    <dgm:pt modelId="{BE18B33E-1884-4F84-9905-ED67CFD5869F}" type="parTrans" cxnId="{0791D31A-E58D-4957-A62D-C58FA7C428FE}">
      <dgm:prSet/>
      <dgm:spPr/>
      <dgm:t>
        <a:bodyPr/>
        <a:lstStyle/>
        <a:p>
          <a:endParaRPr lang="en-GB"/>
        </a:p>
      </dgm:t>
    </dgm:pt>
    <dgm:pt modelId="{A608F526-C696-42C4-9B09-90A362AEE5FE}" type="sibTrans" cxnId="{0791D31A-E58D-4957-A62D-C58FA7C428FE}">
      <dgm:prSet/>
      <dgm:spPr>
        <a:solidFill>
          <a:srgbClr val="0066CC"/>
        </a:solidFill>
      </dgm:spPr>
      <dgm:t>
        <a:bodyPr/>
        <a:lstStyle/>
        <a:p>
          <a:endParaRPr lang="en-GB"/>
        </a:p>
      </dgm:t>
    </dgm:pt>
    <dgm:pt modelId="{6F731347-EA17-4996-8C9F-51A59433CCD5}">
      <dgm:prSet phldrT="[Tekst]" custT="1"/>
      <dgm:spPr/>
      <dgm:t>
        <a:bodyPr/>
        <a:lstStyle/>
        <a:p>
          <a:r>
            <a:rPr lang="nb-NO" sz="2000" dirty="0" smtClean="0">
              <a:latin typeface="Arial Narrow" panose="020B0606020202030204" pitchFamily="34" charset="0"/>
            </a:rPr>
            <a:t>Utvikling</a:t>
          </a:r>
          <a:r>
            <a:rPr lang="nb-NO" sz="2000" dirty="0" smtClean="0"/>
            <a:t> av tiltak</a:t>
          </a:r>
          <a:endParaRPr lang="en-GB" sz="2000" dirty="0"/>
        </a:p>
      </dgm:t>
    </dgm:pt>
    <dgm:pt modelId="{CB63BBDC-E402-49DA-827E-81FE2EF415C3}" type="parTrans" cxnId="{7C2E2D86-D18C-41E4-91DC-9CEA4E3D8A7E}">
      <dgm:prSet/>
      <dgm:spPr/>
      <dgm:t>
        <a:bodyPr/>
        <a:lstStyle/>
        <a:p>
          <a:endParaRPr lang="en-GB"/>
        </a:p>
      </dgm:t>
    </dgm:pt>
    <dgm:pt modelId="{0993618A-601C-441C-A00D-6DE424280065}" type="sibTrans" cxnId="{7C2E2D86-D18C-41E4-91DC-9CEA4E3D8A7E}">
      <dgm:prSet/>
      <dgm:spPr>
        <a:solidFill>
          <a:srgbClr val="0066CC"/>
        </a:solidFill>
      </dgm:spPr>
      <dgm:t>
        <a:bodyPr/>
        <a:lstStyle/>
        <a:p>
          <a:endParaRPr lang="en-GB"/>
        </a:p>
      </dgm:t>
    </dgm:pt>
    <dgm:pt modelId="{B758A572-7DE2-4FDA-BF41-EE9CE0CE78B6}">
      <dgm:prSet phldrT="[Tekst]" custT="1"/>
      <dgm:spPr/>
      <dgm:t>
        <a:bodyPr/>
        <a:lstStyle/>
        <a:p>
          <a:r>
            <a:rPr lang="nb-NO" sz="2000" dirty="0" smtClean="0">
              <a:latin typeface="Arial" panose="020B0604020202020204" pitchFamily="34" charset="0"/>
              <a:cs typeface="Arial" panose="020B0604020202020204" pitchFamily="34" charset="0"/>
            </a:rPr>
            <a:t>Implementering</a:t>
          </a:r>
          <a:r>
            <a:rPr lang="nb-NO" sz="2000" dirty="0" smtClean="0"/>
            <a:t> av tiltak</a:t>
          </a:r>
          <a:endParaRPr lang="en-GB" sz="2000" dirty="0"/>
        </a:p>
      </dgm:t>
    </dgm:pt>
    <dgm:pt modelId="{B960133E-6029-4662-9270-675012443709}" type="parTrans" cxnId="{5AA11D8D-C3BC-4E36-AFAA-6BEE6B5F4685}">
      <dgm:prSet/>
      <dgm:spPr/>
      <dgm:t>
        <a:bodyPr/>
        <a:lstStyle/>
        <a:p>
          <a:endParaRPr lang="en-GB"/>
        </a:p>
      </dgm:t>
    </dgm:pt>
    <dgm:pt modelId="{A1BBDDBB-0749-41E3-ABE3-2211A2B713C0}" type="sibTrans" cxnId="{5AA11D8D-C3BC-4E36-AFAA-6BEE6B5F4685}">
      <dgm:prSet/>
      <dgm:spPr>
        <a:solidFill>
          <a:srgbClr val="0066CC"/>
        </a:solidFill>
      </dgm:spPr>
      <dgm:t>
        <a:bodyPr/>
        <a:lstStyle/>
        <a:p>
          <a:endParaRPr lang="en-GB"/>
        </a:p>
      </dgm:t>
    </dgm:pt>
    <dgm:pt modelId="{AFE8902B-8C66-40B7-AE8F-6775E2B44711}">
      <dgm:prSet custT="1"/>
      <dgm:spPr/>
      <dgm:t>
        <a:bodyPr/>
        <a:lstStyle/>
        <a:p>
          <a:r>
            <a:rPr lang="nb-NO" sz="2000" dirty="0" smtClean="0"/>
            <a:t>Oppfølging og </a:t>
          </a:r>
          <a:r>
            <a:rPr lang="nb-NO" sz="2000" dirty="0" smtClean="0">
              <a:latin typeface="Arial Narrow" panose="020B0606020202030204" pitchFamily="34" charset="0"/>
            </a:rPr>
            <a:t>evaluering</a:t>
          </a:r>
          <a:endParaRPr lang="en-GB" sz="2000" dirty="0">
            <a:latin typeface="Arial Narrow" panose="020B0606020202030204" pitchFamily="34" charset="0"/>
          </a:endParaRPr>
        </a:p>
      </dgm:t>
    </dgm:pt>
    <dgm:pt modelId="{EF5FCC39-151C-4EF3-A27D-A0F17303CED9}" type="parTrans" cxnId="{97D401A1-9AAC-429E-9DDC-5154D288732F}">
      <dgm:prSet/>
      <dgm:spPr/>
      <dgm:t>
        <a:bodyPr/>
        <a:lstStyle/>
        <a:p>
          <a:endParaRPr lang="en-GB"/>
        </a:p>
      </dgm:t>
    </dgm:pt>
    <dgm:pt modelId="{4D0F0489-AE19-482E-B5DB-364570C7D195}" type="sibTrans" cxnId="{97D401A1-9AAC-429E-9DDC-5154D288732F}">
      <dgm:prSet/>
      <dgm:spPr>
        <a:solidFill>
          <a:srgbClr val="0066CC"/>
        </a:solidFill>
      </dgm:spPr>
      <dgm:t>
        <a:bodyPr/>
        <a:lstStyle/>
        <a:p>
          <a:endParaRPr lang="en-GB"/>
        </a:p>
      </dgm:t>
    </dgm:pt>
    <dgm:pt modelId="{56EF94DA-9223-4F6C-84C3-6B0DAA17D880}" type="pres">
      <dgm:prSet presAssocID="{792CD523-0DAC-45C6-BCCB-ED121C395D94}" presName="cycle" presStyleCnt="0">
        <dgm:presLayoutVars>
          <dgm:dir/>
          <dgm:resizeHandles val="exact"/>
        </dgm:presLayoutVars>
      </dgm:prSet>
      <dgm:spPr/>
      <dgm:t>
        <a:bodyPr/>
        <a:lstStyle/>
        <a:p>
          <a:endParaRPr lang="nb-NO"/>
        </a:p>
      </dgm:t>
    </dgm:pt>
    <dgm:pt modelId="{86BC1682-8AAB-4B65-949D-D3805BC71FBE}" type="pres">
      <dgm:prSet presAssocID="{7DDBE429-95CA-40D6-9251-22DEC69A25C7}" presName="dummy" presStyleCnt="0"/>
      <dgm:spPr/>
    </dgm:pt>
    <dgm:pt modelId="{800936BB-2120-44C0-9CFC-4EF8AAC27E20}" type="pres">
      <dgm:prSet presAssocID="{7DDBE429-95CA-40D6-9251-22DEC69A25C7}" presName="node" presStyleLbl="revTx" presStyleIdx="0" presStyleCnt="5" custScaleX="203126" custScaleY="112403" custRadScaleRad="106002" custRadScaleInc="35469">
        <dgm:presLayoutVars>
          <dgm:bulletEnabled val="1"/>
        </dgm:presLayoutVars>
      </dgm:prSet>
      <dgm:spPr/>
      <dgm:t>
        <a:bodyPr/>
        <a:lstStyle/>
        <a:p>
          <a:endParaRPr lang="en-GB"/>
        </a:p>
      </dgm:t>
    </dgm:pt>
    <dgm:pt modelId="{FD6C4646-5F3F-43EB-8B49-4E6AE3F4DAA6}" type="pres">
      <dgm:prSet presAssocID="{4C234AD0-6227-4F9F-883A-415A4C6E8C72}" presName="sibTrans" presStyleLbl="node1" presStyleIdx="0" presStyleCnt="5"/>
      <dgm:spPr/>
      <dgm:t>
        <a:bodyPr/>
        <a:lstStyle/>
        <a:p>
          <a:endParaRPr lang="nb-NO"/>
        </a:p>
      </dgm:t>
    </dgm:pt>
    <dgm:pt modelId="{7A5B054C-C82B-417D-8C52-77CF4E02E6D9}" type="pres">
      <dgm:prSet presAssocID="{8AE77925-5C7E-4203-9DFF-58290AEDFC8C}" presName="dummy" presStyleCnt="0"/>
      <dgm:spPr/>
    </dgm:pt>
    <dgm:pt modelId="{72BA5AA5-C99B-4338-8A03-2D0E1B86282C}" type="pres">
      <dgm:prSet presAssocID="{8AE77925-5C7E-4203-9DFF-58290AEDFC8C}" presName="node" presStyleLbl="revTx" presStyleIdx="1" presStyleCnt="5" custScaleX="170103">
        <dgm:presLayoutVars>
          <dgm:bulletEnabled val="1"/>
        </dgm:presLayoutVars>
      </dgm:prSet>
      <dgm:spPr/>
      <dgm:t>
        <a:bodyPr/>
        <a:lstStyle/>
        <a:p>
          <a:endParaRPr lang="nb-NO"/>
        </a:p>
      </dgm:t>
    </dgm:pt>
    <dgm:pt modelId="{8243D4FC-6191-4BEC-921B-88CD40424F34}" type="pres">
      <dgm:prSet presAssocID="{A608F526-C696-42C4-9B09-90A362AEE5FE}" presName="sibTrans" presStyleLbl="node1" presStyleIdx="1" presStyleCnt="5"/>
      <dgm:spPr/>
      <dgm:t>
        <a:bodyPr/>
        <a:lstStyle/>
        <a:p>
          <a:endParaRPr lang="nb-NO"/>
        </a:p>
      </dgm:t>
    </dgm:pt>
    <dgm:pt modelId="{BD4A9D5A-438A-4162-8E8C-BFED16B7B280}" type="pres">
      <dgm:prSet presAssocID="{6F731347-EA17-4996-8C9F-51A59433CCD5}" presName="dummy" presStyleCnt="0"/>
      <dgm:spPr/>
    </dgm:pt>
    <dgm:pt modelId="{04A307AC-0E15-40D6-84E2-7EB55CD217B3}" type="pres">
      <dgm:prSet presAssocID="{6F731347-EA17-4996-8C9F-51A59433CCD5}" presName="node" presStyleLbl="revTx" presStyleIdx="2" presStyleCnt="5" custScaleX="135064">
        <dgm:presLayoutVars>
          <dgm:bulletEnabled val="1"/>
        </dgm:presLayoutVars>
      </dgm:prSet>
      <dgm:spPr/>
      <dgm:t>
        <a:bodyPr/>
        <a:lstStyle/>
        <a:p>
          <a:endParaRPr lang="nb-NO"/>
        </a:p>
      </dgm:t>
    </dgm:pt>
    <dgm:pt modelId="{4AFAF9E3-9ABE-4AC4-A40E-15BF2F2BF1B3}" type="pres">
      <dgm:prSet presAssocID="{0993618A-601C-441C-A00D-6DE424280065}" presName="sibTrans" presStyleLbl="node1" presStyleIdx="2" presStyleCnt="5"/>
      <dgm:spPr/>
      <dgm:t>
        <a:bodyPr/>
        <a:lstStyle/>
        <a:p>
          <a:endParaRPr lang="nb-NO"/>
        </a:p>
      </dgm:t>
    </dgm:pt>
    <dgm:pt modelId="{42715971-AA30-4A34-9075-A87F7E0857B4}" type="pres">
      <dgm:prSet presAssocID="{B758A572-7DE2-4FDA-BF41-EE9CE0CE78B6}" presName="dummy" presStyleCnt="0"/>
      <dgm:spPr/>
    </dgm:pt>
    <dgm:pt modelId="{88611A73-0598-4856-8B4A-F165643B67CF}" type="pres">
      <dgm:prSet presAssocID="{B758A572-7DE2-4FDA-BF41-EE9CE0CE78B6}" presName="node" presStyleLbl="revTx" presStyleIdx="3" presStyleCnt="5" custScaleX="232757">
        <dgm:presLayoutVars>
          <dgm:bulletEnabled val="1"/>
        </dgm:presLayoutVars>
      </dgm:prSet>
      <dgm:spPr/>
      <dgm:t>
        <a:bodyPr/>
        <a:lstStyle/>
        <a:p>
          <a:endParaRPr lang="nb-NO"/>
        </a:p>
      </dgm:t>
    </dgm:pt>
    <dgm:pt modelId="{BC580ABF-90D4-4B12-AB31-555A42ABAAA3}" type="pres">
      <dgm:prSet presAssocID="{A1BBDDBB-0749-41E3-ABE3-2211A2B713C0}" presName="sibTrans" presStyleLbl="node1" presStyleIdx="3" presStyleCnt="5"/>
      <dgm:spPr/>
      <dgm:t>
        <a:bodyPr/>
        <a:lstStyle/>
        <a:p>
          <a:endParaRPr lang="nb-NO"/>
        </a:p>
      </dgm:t>
    </dgm:pt>
    <dgm:pt modelId="{7A1C860A-81E9-4EA5-899B-8B84DDE18ED4}" type="pres">
      <dgm:prSet presAssocID="{AFE8902B-8C66-40B7-AE8F-6775E2B44711}" presName="dummy" presStyleCnt="0"/>
      <dgm:spPr/>
    </dgm:pt>
    <dgm:pt modelId="{95A60D9A-7F05-45F3-8210-68722C7EE315}" type="pres">
      <dgm:prSet presAssocID="{AFE8902B-8C66-40B7-AE8F-6775E2B44711}" presName="node" presStyleLbl="revTx" presStyleIdx="4" presStyleCnt="5" custScaleX="191632" custRadScaleRad="105373" custRadScaleInc="-23659">
        <dgm:presLayoutVars>
          <dgm:bulletEnabled val="1"/>
        </dgm:presLayoutVars>
      </dgm:prSet>
      <dgm:spPr/>
      <dgm:t>
        <a:bodyPr/>
        <a:lstStyle/>
        <a:p>
          <a:endParaRPr lang="nb-NO"/>
        </a:p>
      </dgm:t>
    </dgm:pt>
    <dgm:pt modelId="{80882217-25A3-40CE-9F67-7A4E7A7428D9}" type="pres">
      <dgm:prSet presAssocID="{4D0F0489-AE19-482E-B5DB-364570C7D195}" presName="sibTrans" presStyleLbl="node1" presStyleIdx="4" presStyleCnt="5" custScaleX="142885"/>
      <dgm:spPr/>
      <dgm:t>
        <a:bodyPr/>
        <a:lstStyle/>
        <a:p>
          <a:endParaRPr lang="nb-NO"/>
        </a:p>
      </dgm:t>
    </dgm:pt>
  </dgm:ptLst>
  <dgm:cxnLst>
    <dgm:cxn modelId="{6DBEB4AB-BDA2-4762-86AA-0A64E53002F2}" type="presOf" srcId="{A608F526-C696-42C4-9B09-90A362AEE5FE}" destId="{8243D4FC-6191-4BEC-921B-88CD40424F34}" srcOrd="0" destOrd="0" presId="urn:microsoft.com/office/officeart/2005/8/layout/cycle1"/>
    <dgm:cxn modelId="{5AA11D8D-C3BC-4E36-AFAA-6BEE6B5F4685}" srcId="{792CD523-0DAC-45C6-BCCB-ED121C395D94}" destId="{B758A572-7DE2-4FDA-BF41-EE9CE0CE78B6}" srcOrd="3" destOrd="0" parTransId="{B960133E-6029-4662-9270-675012443709}" sibTransId="{A1BBDDBB-0749-41E3-ABE3-2211A2B713C0}"/>
    <dgm:cxn modelId="{7C2E2D86-D18C-41E4-91DC-9CEA4E3D8A7E}" srcId="{792CD523-0DAC-45C6-BCCB-ED121C395D94}" destId="{6F731347-EA17-4996-8C9F-51A59433CCD5}" srcOrd="2" destOrd="0" parTransId="{CB63BBDC-E402-49DA-827E-81FE2EF415C3}" sibTransId="{0993618A-601C-441C-A00D-6DE424280065}"/>
    <dgm:cxn modelId="{F4E123BB-AA46-4E9E-A43B-C2AA5C960EF3}" type="presOf" srcId="{4D0F0489-AE19-482E-B5DB-364570C7D195}" destId="{80882217-25A3-40CE-9F67-7A4E7A7428D9}" srcOrd="0" destOrd="0" presId="urn:microsoft.com/office/officeart/2005/8/layout/cycle1"/>
    <dgm:cxn modelId="{A78384E6-24CB-4643-AAA7-CB655C386146}" type="presOf" srcId="{8AE77925-5C7E-4203-9DFF-58290AEDFC8C}" destId="{72BA5AA5-C99B-4338-8A03-2D0E1B86282C}" srcOrd="0" destOrd="0" presId="urn:microsoft.com/office/officeart/2005/8/layout/cycle1"/>
    <dgm:cxn modelId="{97D401A1-9AAC-429E-9DDC-5154D288732F}" srcId="{792CD523-0DAC-45C6-BCCB-ED121C395D94}" destId="{AFE8902B-8C66-40B7-AE8F-6775E2B44711}" srcOrd="4" destOrd="0" parTransId="{EF5FCC39-151C-4EF3-A27D-A0F17303CED9}" sibTransId="{4D0F0489-AE19-482E-B5DB-364570C7D195}"/>
    <dgm:cxn modelId="{8CC3E04B-E82D-4E67-A65B-DE20B90F3D57}" type="presOf" srcId="{0993618A-601C-441C-A00D-6DE424280065}" destId="{4AFAF9E3-9ABE-4AC4-A40E-15BF2F2BF1B3}" srcOrd="0" destOrd="0" presId="urn:microsoft.com/office/officeart/2005/8/layout/cycle1"/>
    <dgm:cxn modelId="{1C78D613-CD4B-44D6-A64D-CD76EC086926}" type="presOf" srcId="{792CD523-0DAC-45C6-BCCB-ED121C395D94}" destId="{56EF94DA-9223-4F6C-84C3-6B0DAA17D880}" srcOrd="0" destOrd="0" presId="urn:microsoft.com/office/officeart/2005/8/layout/cycle1"/>
    <dgm:cxn modelId="{5C280D14-882F-4AB5-8DE9-505468EF9911}" type="presOf" srcId="{4C234AD0-6227-4F9F-883A-415A4C6E8C72}" destId="{FD6C4646-5F3F-43EB-8B49-4E6AE3F4DAA6}" srcOrd="0" destOrd="0" presId="urn:microsoft.com/office/officeart/2005/8/layout/cycle1"/>
    <dgm:cxn modelId="{E95261A4-2B90-49A1-96AF-E3BA239C0140}" srcId="{792CD523-0DAC-45C6-BCCB-ED121C395D94}" destId="{7DDBE429-95CA-40D6-9251-22DEC69A25C7}" srcOrd="0" destOrd="0" parTransId="{48B8FBC0-5521-4055-8B0D-E5A2F0F3CBC3}" sibTransId="{4C234AD0-6227-4F9F-883A-415A4C6E8C72}"/>
    <dgm:cxn modelId="{2E96BA81-FF2D-4E84-A525-286AAABBA0BB}" type="presOf" srcId="{7DDBE429-95CA-40D6-9251-22DEC69A25C7}" destId="{800936BB-2120-44C0-9CFC-4EF8AAC27E20}" srcOrd="0" destOrd="0" presId="urn:microsoft.com/office/officeart/2005/8/layout/cycle1"/>
    <dgm:cxn modelId="{18DEB7DA-90CD-4200-84D9-E04EFD008E44}" type="presOf" srcId="{AFE8902B-8C66-40B7-AE8F-6775E2B44711}" destId="{95A60D9A-7F05-45F3-8210-68722C7EE315}" srcOrd="0" destOrd="0" presId="urn:microsoft.com/office/officeart/2005/8/layout/cycle1"/>
    <dgm:cxn modelId="{3C8F6941-B458-434A-9847-A988D26AEBB5}" type="presOf" srcId="{B758A572-7DE2-4FDA-BF41-EE9CE0CE78B6}" destId="{88611A73-0598-4856-8B4A-F165643B67CF}" srcOrd="0" destOrd="0" presId="urn:microsoft.com/office/officeart/2005/8/layout/cycle1"/>
    <dgm:cxn modelId="{AF19713A-F19B-44FA-89FC-BF06E0ADD686}" type="presOf" srcId="{A1BBDDBB-0749-41E3-ABE3-2211A2B713C0}" destId="{BC580ABF-90D4-4B12-AB31-555A42ABAAA3}" srcOrd="0" destOrd="0" presId="urn:microsoft.com/office/officeart/2005/8/layout/cycle1"/>
    <dgm:cxn modelId="{8E5551B3-ABE5-4920-ACDE-A2D2EFAF9A66}" type="presOf" srcId="{6F731347-EA17-4996-8C9F-51A59433CCD5}" destId="{04A307AC-0E15-40D6-84E2-7EB55CD217B3}" srcOrd="0" destOrd="0" presId="urn:microsoft.com/office/officeart/2005/8/layout/cycle1"/>
    <dgm:cxn modelId="{0791D31A-E58D-4957-A62D-C58FA7C428FE}" srcId="{792CD523-0DAC-45C6-BCCB-ED121C395D94}" destId="{8AE77925-5C7E-4203-9DFF-58290AEDFC8C}" srcOrd="1" destOrd="0" parTransId="{BE18B33E-1884-4F84-9905-ED67CFD5869F}" sibTransId="{A608F526-C696-42C4-9B09-90A362AEE5FE}"/>
    <dgm:cxn modelId="{2B2B395C-6A7A-47E4-9872-D31F87CBADAB}" type="presParOf" srcId="{56EF94DA-9223-4F6C-84C3-6B0DAA17D880}" destId="{86BC1682-8AAB-4B65-949D-D3805BC71FBE}" srcOrd="0" destOrd="0" presId="urn:microsoft.com/office/officeart/2005/8/layout/cycle1"/>
    <dgm:cxn modelId="{6640D138-BCF1-428A-8E0B-3C71E4DD2B45}" type="presParOf" srcId="{56EF94DA-9223-4F6C-84C3-6B0DAA17D880}" destId="{800936BB-2120-44C0-9CFC-4EF8AAC27E20}" srcOrd="1" destOrd="0" presId="urn:microsoft.com/office/officeart/2005/8/layout/cycle1"/>
    <dgm:cxn modelId="{368ABEC0-D277-42D5-9956-4E7C0CEC68E8}" type="presParOf" srcId="{56EF94DA-9223-4F6C-84C3-6B0DAA17D880}" destId="{FD6C4646-5F3F-43EB-8B49-4E6AE3F4DAA6}" srcOrd="2" destOrd="0" presId="urn:microsoft.com/office/officeart/2005/8/layout/cycle1"/>
    <dgm:cxn modelId="{FB6ECE48-1658-4F67-A5AC-918536FE36BF}" type="presParOf" srcId="{56EF94DA-9223-4F6C-84C3-6B0DAA17D880}" destId="{7A5B054C-C82B-417D-8C52-77CF4E02E6D9}" srcOrd="3" destOrd="0" presId="urn:microsoft.com/office/officeart/2005/8/layout/cycle1"/>
    <dgm:cxn modelId="{41E82182-F3B3-4B69-A973-4742EC94055F}" type="presParOf" srcId="{56EF94DA-9223-4F6C-84C3-6B0DAA17D880}" destId="{72BA5AA5-C99B-4338-8A03-2D0E1B86282C}" srcOrd="4" destOrd="0" presId="urn:microsoft.com/office/officeart/2005/8/layout/cycle1"/>
    <dgm:cxn modelId="{5B30D353-3363-4026-ADEA-3FC6673D6AF2}" type="presParOf" srcId="{56EF94DA-9223-4F6C-84C3-6B0DAA17D880}" destId="{8243D4FC-6191-4BEC-921B-88CD40424F34}" srcOrd="5" destOrd="0" presId="urn:microsoft.com/office/officeart/2005/8/layout/cycle1"/>
    <dgm:cxn modelId="{641A31F8-8252-4FB5-B69B-8EE1C9BD63DB}" type="presParOf" srcId="{56EF94DA-9223-4F6C-84C3-6B0DAA17D880}" destId="{BD4A9D5A-438A-4162-8E8C-BFED16B7B280}" srcOrd="6" destOrd="0" presId="urn:microsoft.com/office/officeart/2005/8/layout/cycle1"/>
    <dgm:cxn modelId="{4CAB1DF4-6DF8-4C63-947F-1BC2E2EA27A0}" type="presParOf" srcId="{56EF94DA-9223-4F6C-84C3-6B0DAA17D880}" destId="{04A307AC-0E15-40D6-84E2-7EB55CD217B3}" srcOrd="7" destOrd="0" presId="urn:microsoft.com/office/officeart/2005/8/layout/cycle1"/>
    <dgm:cxn modelId="{B75320A9-439B-4C7F-B30D-9045462C1EC3}" type="presParOf" srcId="{56EF94DA-9223-4F6C-84C3-6B0DAA17D880}" destId="{4AFAF9E3-9ABE-4AC4-A40E-15BF2F2BF1B3}" srcOrd="8" destOrd="0" presId="urn:microsoft.com/office/officeart/2005/8/layout/cycle1"/>
    <dgm:cxn modelId="{3B0404EA-07D5-426C-A227-E78137B6EF60}" type="presParOf" srcId="{56EF94DA-9223-4F6C-84C3-6B0DAA17D880}" destId="{42715971-AA30-4A34-9075-A87F7E0857B4}" srcOrd="9" destOrd="0" presId="urn:microsoft.com/office/officeart/2005/8/layout/cycle1"/>
    <dgm:cxn modelId="{2E5A6E12-7A55-46B3-99FB-D621EA5C13A5}" type="presParOf" srcId="{56EF94DA-9223-4F6C-84C3-6B0DAA17D880}" destId="{88611A73-0598-4856-8B4A-F165643B67CF}" srcOrd="10" destOrd="0" presId="urn:microsoft.com/office/officeart/2005/8/layout/cycle1"/>
    <dgm:cxn modelId="{E5E87653-E58E-436B-9E01-9FCF03A580AB}" type="presParOf" srcId="{56EF94DA-9223-4F6C-84C3-6B0DAA17D880}" destId="{BC580ABF-90D4-4B12-AB31-555A42ABAAA3}" srcOrd="11" destOrd="0" presId="urn:microsoft.com/office/officeart/2005/8/layout/cycle1"/>
    <dgm:cxn modelId="{34DDAAE0-3AA7-47CE-9E85-4283777B4E3A}" type="presParOf" srcId="{56EF94DA-9223-4F6C-84C3-6B0DAA17D880}" destId="{7A1C860A-81E9-4EA5-899B-8B84DDE18ED4}" srcOrd="12" destOrd="0" presId="urn:microsoft.com/office/officeart/2005/8/layout/cycle1"/>
    <dgm:cxn modelId="{D2E7AD3A-1C15-4A67-8BAE-61976E5E1334}" type="presParOf" srcId="{56EF94DA-9223-4F6C-84C3-6B0DAA17D880}" destId="{95A60D9A-7F05-45F3-8210-68722C7EE315}" srcOrd="13" destOrd="0" presId="urn:microsoft.com/office/officeart/2005/8/layout/cycle1"/>
    <dgm:cxn modelId="{50F825BC-7EA2-4EEB-A75D-46CD4D9EC857}" type="presParOf" srcId="{56EF94DA-9223-4F6C-84C3-6B0DAA17D880}" destId="{80882217-25A3-40CE-9F67-7A4E7A7428D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C5A13-0B1F-4B2C-B1C3-D1DDA5BE3975}">
      <dsp:nvSpPr>
        <dsp:cNvPr id="0" name=""/>
        <dsp:cNvSpPr/>
      </dsp:nvSpPr>
      <dsp:spPr>
        <a:xfrm>
          <a:off x="581003" y="0"/>
          <a:ext cx="5299788" cy="3312368"/>
        </a:xfrm>
        <a:prstGeom prst="swooshArrow">
          <a:avLst>
            <a:gd name="adj1" fmla="val 25000"/>
            <a:gd name="adj2" fmla="val 25000"/>
          </a:avLst>
        </a:prstGeom>
        <a:solidFill>
          <a:srgbClr val="0070C0">
            <a:alpha val="50000"/>
          </a:srgbClr>
        </a:solidFill>
        <a:ln>
          <a:noFill/>
        </a:ln>
        <a:effectLst/>
      </dsp:spPr>
      <dsp:style>
        <a:lnRef idx="0">
          <a:scrgbClr r="0" g="0" b="0"/>
        </a:lnRef>
        <a:fillRef idx="1">
          <a:scrgbClr r="0" g="0" b="0"/>
        </a:fillRef>
        <a:effectRef idx="0">
          <a:scrgbClr r="0" g="0" b="0"/>
        </a:effectRef>
        <a:fontRef idx="minor"/>
      </dsp:style>
    </dsp:sp>
    <dsp:sp modelId="{79FA8050-D5A5-4BDA-9C05-BC56E8404679}">
      <dsp:nvSpPr>
        <dsp:cNvPr id="0" name=""/>
        <dsp:cNvSpPr/>
      </dsp:nvSpPr>
      <dsp:spPr>
        <a:xfrm>
          <a:off x="1397435" y="2286196"/>
          <a:ext cx="137794" cy="137794"/>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609E9-8B59-47BB-9FB4-FA906EEE76DC}">
      <dsp:nvSpPr>
        <dsp:cNvPr id="0" name=""/>
        <dsp:cNvSpPr/>
      </dsp:nvSpPr>
      <dsp:spPr>
        <a:xfrm>
          <a:off x="1564244" y="2355093"/>
          <a:ext cx="1162587" cy="95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14" tIns="0" rIns="0" bIns="0" numCol="1" spcCol="1270" anchor="t" anchorCtr="0">
          <a:noAutofit/>
        </a:bodyPr>
        <a:lstStyle/>
        <a:p>
          <a:pPr lvl="0" algn="l" defTabSz="933450">
            <a:lnSpc>
              <a:spcPct val="90000"/>
            </a:lnSpc>
            <a:spcBef>
              <a:spcPct val="0"/>
            </a:spcBef>
            <a:spcAft>
              <a:spcPct val="35000"/>
            </a:spcAft>
          </a:pPr>
          <a:r>
            <a:rPr lang="nb-NO" sz="2100" kern="1200" dirty="0" smtClean="0"/>
            <a:t>Ny kunnskap</a:t>
          </a:r>
          <a:endParaRPr lang="en-GB" sz="2100" kern="1200" dirty="0"/>
        </a:p>
      </dsp:txBody>
      <dsp:txXfrm>
        <a:off x="1564244" y="2355093"/>
        <a:ext cx="1162587" cy="957274"/>
      </dsp:txXfrm>
    </dsp:sp>
    <dsp:sp modelId="{E7B397F3-B144-4770-A2A1-345C17DBD779}">
      <dsp:nvSpPr>
        <dsp:cNvPr id="0" name=""/>
        <dsp:cNvSpPr/>
      </dsp:nvSpPr>
      <dsp:spPr>
        <a:xfrm>
          <a:off x="2613737" y="1385894"/>
          <a:ext cx="249090" cy="2490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070E8-2E23-4FCD-95CD-EF97749C5C7D}">
      <dsp:nvSpPr>
        <dsp:cNvPr id="0" name=""/>
        <dsp:cNvSpPr/>
      </dsp:nvSpPr>
      <dsp:spPr>
        <a:xfrm>
          <a:off x="2827624" y="1510439"/>
          <a:ext cx="1271949" cy="1801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8" tIns="0" rIns="0" bIns="0" numCol="1" spcCol="1270" anchor="t" anchorCtr="0">
          <a:noAutofit/>
        </a:bodyPr>
        <a:lstStyle/>
        <a:p>
          <a:pPr lvl="0" algn="l" defTabSz="933450">
            <a:lnSpc>
              <a:spcPct val="90000"/>
            </a:lnSpc>
            <a:spcBef>
              <a:spcPct val="0"/>
            </a:spcBef>
            <a:spcAft>
              <a:spcPct val="35000"/>
            </a:spcAft>
          </a:pPr>
          <a:r>
            <a:rPr lang="nb-NO" sz="2100" kern="1200" dirty="0" smtClean="0"/>
            <a:t>Læring</a:t>
          </a:r>
          <a:endParaRPr lang="en-GB" sz="2100" kern="1200" dirty="0"/>
        </a:p>
      </dsp:txBody>
      <dsp:txXfrm>
        <a:off x="2827624" y="1510439"/>
        <a:ext cx="1271949" cy="1801928"/>
      </dsp:txXfrm>
    </dsp:sp>
    <dsp:sp modelId="{45E9DC81-CBE9-4AAF-B5C4-AFF008BC0AD9}">
      <dsp:nvSpPr>
        <dsp:cNvPr id="0" name=""/>
        <dsp:cNvSpPr/>
      </dsp:nvSpPr>
      <dsp:spPr>
        <a:xfrm>
          <a:off x="4076479" y="838029"/>
          <a:ext cx="344486" cy="34448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F8BFE-DDB5-47D4-A790-3B04E426BBEB}">
      <dsp:nvSpPr>
        <dsp:cNvPr id="0" name=""/>
        <dsp:cNvSpPr/>
      </dsp:nvSpPr>
      <dsp:spPr>
        <a:xfrm>
          <a:off x="4298665" y="1010272"/>
          <a:ext cx="1922436" cy="230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536" tIns="0" rIns="0" bIns="0" numCol="1" spcCol="1270" anchor="t" anchorCtr="0">
          <a:noAutofit/>
        </a:bodyPr>
        <a:lstStyle/>
        <a:p>
          <a:pPr lvl="0" algn="l" defTabSz="933450">
            <a:lnSpc>
              <a:spcPct val="90000"/>
            </a:lnSpc>
            <a:spcBef>
              <a:spcPct val="0"/>
            </a:spcBef>
            <a:spcAft>
              <a:spcPct val="35000"/>
            </a:spcAft>
          </a:pPr>
          <a:r>
            <a:rPr lang="nb-NO" sz="2100" kern="1200" dirty="0" smtClean="0"/>
            <a:t>Forbedring</a:t>
          </a:r>
          <a:endParaRPr lang="en-GB" sz="2100" kern="1200" dirty="0"/>
        </a:p>
      </dsp:txBody>
      <dsp:txXfrm>
        <a:off x="4298665" y="1010272"/>
        <a:ext cx="1922436" cy="2302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936BB-2120-44C0-9CFC-4EF8AAC27E20}">
      <dsp:nvSpPr>
        <dsp:cNvPr id="0" name=""/>
        <dsp:cNvSpPr/>
      </dsp:nvSpPr>
      <dsp:spPr>
        <a:xfrm>
          <a:off x="4598724" y="81220"/>
          <a:ext cx="2243687" cy="124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t>Forberedelse og </a:t>
          </a:r>
          <a:r>
            <a:rPr lang="nb-NO" sz="2000" kern="1200" dirty="0" smtClean="0">
              <a:latin typeface="Arial Narrow" panose="020B0606020202030204" pitchFamily="34" charset="0"/>
            </a:rPr>
            <a:t>forankring</a:t>
          </a:r>
          <a:endParaRPr lang="en-GB" sz="2000" kern="1200" dirty="0">
            <a:latin typeface="Arial Narrow" panose="020B0606020202030204" pitchFamily="34" charset="0"/>
          </a:endParaRPr>
        </a:p>
      </dsp:txBody>
      <dsp:txXfrm>
        <a:off x="4598724" y="81220"/>
        <a:ext cx="2243687" cy="1241580"/>
      </dsp:txXfrm>
    </dsp:sp>
    <dsp:sp modelId="{FD6C4646-5F3F-43EB-8B49-4E6AE3F4DAA6}">
      <dsp:nvSpPr>
        <dsp:cNvPr id="0" name=""/>
        <dsp:cNvSpPr/>
      </dsp:nvSpPr>
      <dsp:spPr>
        <a:xfrm>
          <a:off x="2304812" y="-247673"/>
          <a:ext cx="4143168" cy="4143168"/>
        </a:xfrm>
        <a:prstGeom prst="circularArrow">
          <a:avLst>
            <a:gd name="adj1" fmla="val 5199"/>
            <a:gd name="adj2" fmla="val 335810"/>
            <a:gd name="adj3" fmla="val 196267"/>
            <a:gd name="adj4" fmla="val 20650846"/>
            <a:gd name="adj5" fmla="val 6065"/>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A5AA5-C99B-4338-8A03-2D0E1B86282C}">
      <dsp:nvSpPr>
        <dsp:cNvPr id="0" name=""/>
        <dsp:cNvSpPr/>
      </dsp:nvSpPr>
      <dsp:spPr>
        <a:xfrm>
          <a:off x="5163301" y="2107290"/>
          <a:ext cx="1878922" cy="110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latin typeface="Arial Narrow" panose="020B0606020202030204" pitchFamily="34" charset="0"/>
            </a:rPr>
            <a:t>Kartlegging</a:t>
          </a:r>
          <a:endParaRPr lang="en-GB" sz="2000" kern="1200" dirty="0">
            <a:latin typeface="Arial Narrow" panose="020B0606020202030204" pitchFamily="34" charset="0"/>
          </a:endParaRPr>
        </a:p>
      </dsp:txBody>
      <dsp:txXfrm>
        <a:off x="5163301" y="2107290"/>
        <a:ext cx="1878922" cy="1104579"/>
      </dsp:txXfrm>
    </dsp:sp>
    <dsp:sp modelId="{8243D4FC-6191-4BEC-921B-88CD40424F34}">
      <dsp:nvSpPr>
        <dsp:cNvPr id="0" name=""/>
        <dsp:cNvSpPr/>
      </dsp:nvSpPr>
      <dsp:spPr>
        <a:xfrm>
          <a:off x="2282906" y="19947"/>
          <a:ext cx="4143168" cy="4143168"/>
        </a:xfrm>
        <a:prstGeom prst="circularArrow">
          <a:avLst>
            <a:gd name="adj1" fmla="val 5199"/>
            <a:gd name="adj2" fmla="val 335810"/>
            <a:gd name="adj3" fmla="val 3627743"/>
            <a:gd name="adj4" fmla="val 2253034"/>
            <a:gd name="adj5" fmla="val 6065"/>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307AC-0E15-40D6-84E2-7EB55CD217B3}">
      <dsp:nvSpPr>
        <dsp:cNvPr id="0" name=""/>
        <dsp:cNvSpPr/>
      </dsp:nvSpPr>
      <dsp:spPr>
        <a:xfrm>
          <a:off x="3608546" y="3377484"/>
          <a:ext cx="1491888" cy="110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latin typeface="Arial Narrow" panose="020B0606020202030204" pitchFamily="34" charset="0"/>
            </a:rPr>
            <a:t>Utvikling</a:t>
          </a:r>
          <a:r>
            <a:rPr lang="nb-NO" sz="2000" kern="1200" dirty="0" smtClean="0"/>
            <a:t> av tiltak</a:t>
          </a:r>
          <a:endParaRPr lang="en-GB" sz="2000" kern="1200" dirty="0"/>
        </a:p>
      </dsp:txBody>
      <dsp:txXfrm>
        <a:off x="3608546" y="3377484"/>
        <a:ext cx="1491888" cy="1104579"/>
      </dsp:txXfrm>
    </dsp:sp>
    <dsp:sp modelId="{4AFAF9E3-9ABE-4AC4-A40E-15BF2F2BF1B3}">
      <dsp:nvSpPr>
        <dsp:cNvPr id="0" name=""/>
        <dsp:cNvSpPr/>
      </dsp:nvSpPr>
      <dsp:spPr>
        <a:xfrm>
          <a:off x="2282906" y="19947"/>
          <a:ext cx="4143168" cy="4143168"/>
        </a:xfrm>
        <a:prstGeom prst="circularArrow">
          <a:avLst>
            <a:gd name="adj1" fmla="val 5199"/>
            <a:gd name="adj2" fmla="val 335810"/>
            <a:gd name="adj3" fmla="val 8211156"/>
            <a:gd name="adj4" fmla="val 6836447"/>
            <a:gd name="adj5" fmla="val 6065"/>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11A73-0598-4856-8B4A-F165643B67CF}">
      <dsp:nvSpPr>
        <dsp:cNvPr id="0" name=""/>
        <dsp:cNvSpPr/>
      </dsp:nvSpPr>
      <dsp:spPr>
        <a:xfrm>
          <a:off x="1320725" y="2107290"/>
          <a:ext cx="2570985" cy="110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latin typeface="Arial" panose="020B0604020202020204" pitchFamily="34" charset="0"/>
              <a:cs typeface="Arial" panose="020B0604020202020204" pitchFamily="34" charset="0"/>
            </a:rPr>
            <a:t>Implementering</a:t>
          </a:r>
          <a:r>
            <a:rPr lang="nb-NO" sz="2000" kern="1200" dirty="0" smtClean="0"/>
            <a:t> av tiltak</a:t>
          </a:r>
          <a:endParaRPr lang="en-GB" sz="2000" kern="1200" dirty="0"/>
        </a:p>
      </dsp:txBody>
      <dsp:txXfrm>
        <a:off x="1320725" y="2107290"/>
        <a:ext cx="2570985" cy="1104579"/>
      </dsp:txXfrm>
    </dsp:sp>
    <dsp:sp modelId="{BC580ABF-90D4-4B12-AB31-555A42ABAAA3}">
      <dsp:nvSpPr>
        <dsp:cNvPr id="0" name=""/>
        <dsp:cNvSpPr/>
      </dsp:nvSpPr>
      <dsp:spPr>
        <a:xfrm>
          <a:off x="2269475" y="-186654"/>
          <a:ext cx="4143168" cy="4143168"/>
        </a:xfrm>
        <a:prstGeom prst="circularArrow">
          <a:avLst>
            <a:gd name="adj1" fmla="val 5199"/>
            <a:gd name="adj2" fmla="val 335810"/>
            <a:gd name="adj3" fmla="val 11782632"/>
            <a:gd name="adj4" fmla="val 10383136"/>
            <a:gd name="adj5" fmla="val 6065"/>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60D9A-7F05-45F3-8210-68722C7EE315}">
      <dsp:nvSpPr>
        <dsp:cNvPr id="0" name=""/>
        <dsp:cNvSpPr/>
      </dsp:nvSpPr>
      <dsp:spPr>
        <a:xfrm>
          <a:off x="2008120" y="92505"/>
          <a:ext cx="2116727" cy="110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t>Oppfølging og </a:t>
          </a:r>
          <a:r>
            <a:rPr lang="nb-NO" sz="2000" kern="1200" dirty="0" smtClean="0">
              <a:latin typeface="Arial Narrow" panose="020B0606020202030204" pitchFamily="34" charset="0"/>
            </a:rPr>
            <a:t>evaluering</a:t>
          </a:r>
          <a:endParaRPr lang="en-GB" sz="2000" kern="1200" dirty="0">
            <a:latin typeface="Arial Narrow" panose="020B0606020202030204" pitchFamily="34" charset="0"/>
          </a:endParaRPr>
        </a:p>
      </dsp:txBody>
      <dsp:txXfrm>
        <a:off x="2008120" y="92505"/>
        <a:ext cx="2116727" cy="1104579"/>
      </dsp:txXfrm>
    </dsp:sp>
    <dsp:sp modelId="{80882217-25A3-40CE-9F67-7A4E7A7428D9}">
      <dsp:nvSpPr>
        <dsp:cNvPr id="0" name=""/>
        <dsp:cNvSpPr/>
      </dsp:nvSpPr>
      <dsp:spPr>
        <a:xfrm>
          <a:off x="1439711" y="-85823"/>
          <a:ext cx="5919966" cy="4143168"/>
        </a:xfrm>
        <a:prstGeom prst="circularArrow">
          <a:avLst>
            <a:gd name="adj1" fmla="val 5199"/>
            <a:gd name="adj2" fmla="val 335810"/>
            <a:gd name="adj3" fmla="val 16237133"/>
            <a:gd name="adj4" fmla="val 15684066"/>
            <a:gd name="adj5" fmla="val 6065"/>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nb-NO"/>
          </a:p>
        </p:txBody>
      </p:sp>
      <p:sp>
        <p:nvSpPr>
          <p:cNvPr id="3" name="Plassholder for dato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B23AA43B-4970-46B3-B261-4C283774E1A5}" type="datetimeFigureOut">
              <a:rPr lang="nb-NO" smtClean="0"/>
              <a:t>04.05.2017</a:t>
            </a:fld>
            <a:endParaRPr lang="nb-NO"/>
          </a:p>
        </p:txBody>
      </p:sp>
      <p:sp>
        <p:nvSpPr>
          <p:cNvPr id="4" name="Plassholder for lysbil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nb-NO"/>
          </a:p>
        </p:txBody>
      </p:sp>
      <p:sp>
        <p:nvSpPr>
          <p:cNvPr id="5" name="Plassholder for notat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D9B0CF01-D2BE-4982-9153-DF7176D508DC}" type="slidenum">
              <a:rPr lang="nb-NO" smtClean="0"/>
              <a:t>‹#›</a:t>
            </a:fld>
            <a:endParaRPr lang="nb-NO"/>
          </a:p>
        </p:txBody>
      </p:sp>
    </p:spTree>
    <p:extLst>
      <p:ext uri="{BB962C8B-B14F-4D97-AF65-F5344CB8AC3E}">
        <p14:creationId xmlns:p14="http://schemas.microsoft.com/office/powerpoint/2010/main" val="133220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676400" y="746125"/>
            <a:ext cx="4211638" cy="3160713"/>
          </a:xfrm>
        </p:spPr>
      </p:sp>
      <p:sp>
        <p:nvSpPr>
          <p:cNvPr id="3" name="Plassholder for notater 2"/>
          <p:cNvSpPr>
            <a:spLocks noGrp="1"/>
          </p:cNvSpPr>
          <p:nvPr>
            <p:ph type="body" idx="1"/>
          </p:nvPr>
        </p:nvSpPr>
        <p:spPr>
          <a:xfrm>
            <a:off x="680879" y="4106505"/>
            <a:ext cx="5819137" cy="5088852"/>
          </a:xfrm>
        </p:spPr>
        <p:txBody>
          <a:bodyPr/>
          <a:lstStyle/>
          <a:p>
            <a:pPr algn="l"/>
            <a:r>
              <a:rPr lang="nb-NO" sz="1400" dirty="0"/>
              <a:t>Arbeid etter oppfølgingsmøtet:</a:t>
            </a:r>
          </a:p>
          <a:p>
            <a:pPr marL="342831" indent="-342831">
              <a:buFont typeface="Arial" pitchFamily="34" charset="0"/>
              <a:buChar char="•"/>
            </a:pPr>
            <a:r>
              <a:rPr lang="nb-NO" sz="1400" dirty="0"/>
              <a:t>Utvikling av tiltak</a:t>
            </a:r>
          </a:p>
          <a:p>
            <a:pPr marL="342831" indent="-342831">
              <a:buFont typeface="Arial" pitchFamily="34" charset="0"/>
              <a:buChar char="•"/>
            </a:pPr>
            <a:r>
              <a:rPr lang="nb-NO" sz="1400" dirty="0"/>
              <a:t>Iverksetting av tiltak</a:t>
            </a:r>
          </a:p>
          <a:p>
            <a:pPr marL="342831" indent="-342831">
              <a:buFont typeface="Arial" pitchFamily="34" charset="0"/>
              <a:buChar char="•"/>
            </a:pPr>
            <a:r>
              <a:rPr lang="nb-NO" sz="1400" dirty="0"/>
              <a:t>Evaluering og rapportering</a:t>
            </a:r>
          </a:p>
          <a:p>
            <a:pPr marL="342831" indent="-342831">
              <a:buFont typeface="Arial" pitchFamily="34" charset="0"/>
              <a:buChar char="•"/>
            </a:pPr>
            <a:endParaRPr lang="nb-NO" sz="1400" dirty="0"/>
          </a:p>
          <a:p>
            <a:pPr marL="342831" indent="-342831">
              <a:buFont typeface="Arial" pitchFamily="34" charset="0"/>
              <a:buChar char="•"/>
            </a:pPr>
            <a:endParaRPr lang="nb-NO" sz="1400" dirty="0"/>
          </a:p>
          <a:p>
            <a:pPr marL="342831" indent="-342831">
              <a:buFont typeface="Arial" pitchFamily="34" charset="0"/>
              <a:buChar char="•"/>
            </a:pPr>
            <a:r>
              <a:rPr lang="nb-NO" sz="1400" dirty="0"/>
              <a:t>I spørreskjemaet som brukes i ARK undersøkes ikke forekomst av forhold som mobbing og trakassering fordi den er anonym. Spørreskjemaundersøkelsen vil ikke kunne avdekke hvor eller hvordan mobbing og trakassering foregår. </a:t>
            </a:r>
          </a:p>
          <a:p>
            <a:pPr marL="342831" indent="-342831">
              <a:buFont typeface="Arial" pitchFamily="34" charset="0"/>
              <a:buChar char="•"/>
            </a:pPr>
            <a:endParaRPr lang="nb-NO" sz="1400" dirty="0"/>
          </a:p>
          <a:p>
            <a:pPr marL="342831" indent="-342831">
              <a:buFont typeface="Arial" pitchFamily="34" charset="0"/>
              <a:buChar char="•"/>
            </a:pPr>
            <a:r>
              <a:rPr lang="nb-NO" sz="1400" dirty="0"/>
              <a:t>Alle virksomheter i Norge er pålagt å ha systemer som skal kunne ivareta håndtering av mobbing og trakassering i egne systemer og verktøy. </a:t>
            </a:r>
          </a:p>
          <a:p>
            <a:pPr marL="342831" indent="-342831">
              <a:buFont typeface="Arial" pitchFamily="34" charset="0"/>
              <a:buChar char="•"/>
            </a:pPr>
            <a:endParaRPr lang="nb-NO" sz="1400" dirty="0"/>
          </a:p>
          <a:p>
            <a:pPr marL="342831" indent="-342831">
              <a:buFont typeface="Arial" pitchFamily="34" charset="0"/>
              <a:buChar char="•"/>
            </a:pPr>
            <a:r>
              <a:rPr lang="nb-NO" sz="1400" dirty="0"/>
              <a:t>Forklar hvordan det jobbes med dette ved din institusjon for å opplyse om hvordan slike uønskede hendelser ivaretas.</a:t>
            </a:r>
          </a:p>
          <a:p>
            <a:pPr marL="342831" indent="-342831">
              <a:buFont typeface="Arial" pitchFamily="34" charset="0"/>
              <a:buChar char="•"/>
            </a:pPr>
            <a:endParaRPr lang="nb-NO" sz="1400" dirty="0"/>
          </a:p>
          <a:p>
            <a:endParaRPr lang="nb-NO" sz="1400" dirty="0"/>
          </a:p>
          <a:p>
            <a:endParaRPr lang="nb-NO" b="1" dirty="0" smtClean="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a:t>
            </a:fld>
            <a:endParaRPr lang="nb-NO"/>
          </a:p>
        </p:txBody>
      </p:sp>
    </p:spTree>
    <p:extLst>
      <p:ext uri="{BB962C8B-B14F-4D97-AF65-F5344CB8AC3E}">
        <p14:creationId xmlns:p14="http://schemas.microsoft.com/office/powerpoint/2010/main" val="98590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60500" y="354013"/>
            <a:ext cx="3598863" cy="2700337"/>
          </a:xfrm>
        </p:spPr>
      </p:sp>
      <p:sp>
        <p:nvSpPr>
          <p:cNvPr id="3" name="Plassholder for notater 2"/>
          <p:cNvSpPr>
            <a:spLocks noGrp="1"/>
          </p:cNvSpPr>
          <p:nvPr>
            <p:ph type="body" idx="1"/>
          </p:nvPr>
        </p:nvSpPr>
        <p:spPr>
          <a:xfrm>
            <a:off x="186364" y="3314543"/>
            <a:ext cx="6436059" cy="5255744"/>
          </a:xfrm>
        </p:spPr>
        <p:txBody>
          <a:bodyPr/>
          <a:lstStyle/>
          <a:p>
            <a:r>
              <a:rPr lang="nb-NO" sz="1400" b="1" dirty="0">
                <a:latin typeface="Arial Narrow" panose="020B0606020202030204" pitchFamily="34" charset="0"/>
                <a:ea typeface="Arial Unicode MS" pitchFamily="34" charset="-128"/>
                <a:cs typeface="Arial" panose="020B0604020202020204" pitchFamily="34" charset="0"/>
              </a:rPr>
              <a:t>Innhold i den enkelte skala:</a:t>
            </a:r>
          </a:p>
          <a:p>
            <a:endParaRPr lang="nb-NO" sz="1400" b="1" dirty="0">
              <a:latin typeface="Arial Narrow" panose="020B0606020202030204" pitchFamily="34" charset="0"/>
              <a:cs typeface="Arial" panose="020B0604020202020204" pitchFamily="34" charset="0"/>
            </a:endParaRPr>
          </a:p>
          <a:p>
            <a:endParaRPr lang="nb-NO" sz="1400" dirty="0">
              <a:latin typeface="Arial Narrow" panose="020B0606020202030204" pitchFamily="34" charset="0"/>
            </a:endParaRPr>
          </a:p>
          <a:p>
            <a:r>
              <a:rPr lang="nb-NO" sz="1400" b="1" dirty="0">
                <a:latin typeface="Arial Narrow" panose="020B0606020202030204" pitchFamily="34" charset="0"/>
              </a:rPr>
              <a:t>Autonomi: </a:t>
            </a:r>
            <a:r>
              <a:rPr lang="nb-NO" sz="1400" dirty="0">
                <a:latin typeface="Arial Narrow" panose="020B0606020202030204" pitchFamily="34" charset="0"/>
              </a:rPr>
              <a:t>Selvstendighet og innflytelse over hvordan oppgaver skal organiseres og utføres, </a:t>
            </a:r>
            <a:r>
              <a:rPr lang="nb-NO" sz="1400" dirty="0">
                <a:latin typeface="Arial Narrow" panose="020B0606020202030204" pitchFamily="34" charset="0"/>
              </a:rPr>
              <a:t>om </a:t>
            </a:r>
            <a:r>
              <a:rPr lang="nb-NO" sz="1400" dirty="0">
                <a:latin typeface="Arial Narrow" panose="020B0606020202030204" pitchFamily="34" charset="0"/>
              </a:rPr>
              <a:t>respondenten har kontroll </a:t>
            </a:r>
            <a:r>
              <a:rPr lang="nb-NO" sz="1400" dirty="0">
                <a:latin typeface="Arial Narrow" panose="020B0606020202030204" pitchFamily="34" charset="0"/>
              </a:rPr>
              <a:t>over </a:t>
            </a:r>
            <a:r>
              <a:rPr lang="nb-NO" sz="1400" dirty="0">
                <a:latin typeface="Arial Narrow" panose="020B0606020202030204" pitchFamily="34" charset="0"/>
              </a:rPr>
              <a:t>arbeidssituasjonen og har rom for å ta egne initiativ.</a:t>
            </a:r>
          </a:p>
          <a:p>
            <a:endParaRPr lang="nb-NO" sz="1400" dirty="0">
              <a:latin typeface="Arial Narrow" panose="020B0606020202030204" pitchFamily="34" charset="0"/>
            </a:endParaRPr>
          </a:p>
          <a:p>
            <a:r>
              <a:rPr lang="nb-NO" sz="1400" b="1" dirty="0">
                <a:latin typeface="Arial Narrow" panose="020B0606020202030204" pitchFamily="34" charset="0"/>
              </a:rPr>
              <a:t>Selvstendighet i forhold til oppgavegjennomføring</a:t>
            </a:r>
            <a:r>
              <a:rPr lang="nb-NO" sz="1400" dirty="0">
                <a:latin typeface="Arial Narrow" panose="020B0606020202030204" pitchFamily="34" charset="0"/>
              </a:rPr>
              <a:t>: Om en kan avgjøre, vite og/eller bedømme når en oppgave er fullført</a:t>
            </a:r>
          </a:p>
          <a:p>
            <a:endParaRPr lang="nb-NO" sz="1400" dirty="0">
              <a:latin typeface="Arial Narrow" panose="020B0606020202030204" pitchFamily="34" charset="0"/>
            </a:endParaRPr>
          </a:p>
          <a:p>
            <a:r>
              <a:rPr lang="nb-NO" sz="1400" b="1" dirty="0" err="1">
                <a:latin typeface="Arial Narrow" panose="020B0606020202030204" pitchFamily="34" charset="0"/>
              </a:rPr>
              <a:t>Myndiggjørende</a:t>
            </a:r>
            <a:r>
              <a:rPr lang="nb-NO" sz="1400" b="1" dirty="0">
                <a:latin typeface="Arial Narrow" panose="020B0606020202030204" pitchFamily="34" charset="0"/>
              </a:rPr>
              <a:t> ledelse: </a:t>
            </a:r>
            <a:r>
              <a:rPr lang="nb-NO" sz="1400" dirty="0">
                <a:latin typeface="Arial Narrow" panose="020B0606020202030204" pitchFamily="34" charset="0"/>
              </a:rPr>
              <a:t>Om lederen oppfordrer til deltakelse i viktige avgjørelser, til å si fra når en har en annen mening og /eller bidrar til utvikling av respondentens ferdigheter.</a:t>
            </a:r>
          </a:p>
          <a:p>
            <a:endParaRPr lang="nb-NO" sz="1400" dirty="0">
              <a:latin typeface="Arial Narrow" panose="020B0606020202030204" pitchFamily="34" charset="0"/>
            </a:endParaRPr>
          </a:p>
          <a:p>
            <a:r>
              <a:rPr lang="nb-NO" sz="1400" b="1" dirty="0">
                <a:latin typeface="Arial Narrow" panose="020B0606020202030204" pitchFamily="34" charset="0"/>
              </a:rPr>
              <a:t>Anerkjennelse: </a:t>
            </a:r>
            <a:r>
              <a:rPr lang="nb-NO" sz="1400" dirty="0">
                <a:latin typeface="Arial Narrow" panose="020B0606020202030204" pitchFamily="34" charset="0"/>
              </a:rPr>
              <a:t>Om du blir anerkjent, verdsatt, respektert og behandlet rettferdig fra ledelsen ved enheten.</a:t>
            </a:r>
          </a:p>
          <a:p>
            <a:endParaRPr lang="nb-NO" sz="1400" dirty="0">
              <a:latin typeface="Arial Narrow" panose="020B0606020202030204" pitchFamily="34" charset="0"/>
            </a:endParaRPr>
          </a:p>
          <a:p>
            <a:r>
              <a:rPr lang="nb-NO" sz="1400" b="1" dirty="0">
                <a:latin typeface="Arial Narrow" panose="020B0606020202030204" pitchFamily="34" charset="0"/>
              </a:rPr>
              <a:t>Støtte fra nærmeste leder: </a:t>
            </a:r>
            <a:r>
              <a:rPr lang="nb-NO" sz="1400" dirty="0">
                <a:latin typeface="Arial Narrow" panose="020B0606020202030204" pitchFamily="34" charset="0"/>
              </a:rPr>
              <a:t>Om lederen lytter, gir hjelp og støtte og/eller snakker med meg om hvordan jeg utfører mitt arbeid.</a:t>
            </a:r>
          </a:p>
          <a:p>
            <a:endParaRPr lang="nb-NO" sz="1400" dirty="0">
              <a:latin typeface="Arial Narrow" panose="020B0606020202030204" pitchFamily="34" charset="0"/>
            </a:endParaRPr>
          </a:p>
          <a:p>
            <a:r>
              <a:rPr lang="nb-NO" sz="1400" b="1" dirty="0">
                <a:latin typeface="Arial Narrow" panose="020B0606020202030204" pitchFamily="34" charset="0"/>
              </a:rPr>
              <a:t>Krav til kompetanseutvikling: </a:t>
            </a:r>
            <a:r>
              <a:rPr lang="nb-NO" sz="1400" dirty="0">
                <a:latin typeface="Arial Narrow" panose="020B0606020202030204" pitchFamily="34" charset="0"/>
              </a:rPr>
              <a:t>Om opplevde krav til å utvikle kompetansen, tenke nytt og/eller  lære noe nytt for å klare oppgavene. </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Det å være i kontinuerlig utvikling er for mange en naturlig og ønskelig del av arbeidslivet. Krav rundt dette vil kunne bli oppfattet både som en  positiv utfordring og som et press. </a:t>
            </a:r>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10</a:t>
            </a:fld>
            <a:endParaRPr lang="nb-NO"/>
          </a:p>
        </p:txBody>
      </p:sp>
    </p:spTree>
    <p:extLst>
      <p:ext uri="{BB962C8B-B14F-4D97-AF65-F5344CB8AC3E}">
        <p14:creationId xmlns:p14="http://schemas.microsoft.com/office/powerpoint/2010/main" val="229704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87500" y="495300"/>
            <a:ext cx="3602038" cy="2703513"/>
          </a:xfrm>
        </p:spPr>
      </p:sp>
      <p:sp>
        <p:nvSpPr>
          <p:cNvPr id="3" name="Plassholder for notater 2"/>
          <p:cNvSpPr>
            <a:spLocks noGrp="1"/>
          </p:cNvSpPr>
          <p:nvPr>
            <p:ph type="body" idx="1"/>
          </p:nvPr>
        </p:nvSpPr>
        <p:spPr>
          <a:xfrm>
            <a:off x="434757" y="3890515"/>
            <a:ext cx="5993268" cy="3239842"/>
          </a:xfrm>
        </p:spPr>
        <p:txBody>
          <a:bodyPr/>
          <a:lstStyle/>
          <a:p>
            <a:r>
              <a:rPr lang="nb-NO" sz="1400" b="1" dirty="0">
                <a:latin typeface="Arial Narrow" panose="020B0606020202030204" pitchFamily="34" charset="0"/>
                <a:cs typeface="Arial" panose="020B0604020202020204" pitchFamily="34" charset="0"/>
              </a:rPr>
              <a:t>Samarbeid mellom </a:t>
            </a:r>
            <a:r>
              <a:rPr lang="nb-NO" sz="1400" b="1" dirty="0">
                <a:latin typeface="Arial Narrow" panose="020B0606020202030204" pitchFamily="34" charset="0"/>
                <a:cs typeface="Arial" panose="020B0604020202020204" pitchFamily="34" charset="0"/>
              </a:rPr>
              <a:t>kolleger:</a:t>
            </a:r>
            <a:r>
              <a:rPr lang="nb-NO" sz="1400" dirty="0">
                <a:latin typeface="Arial Narrow" panose="020B0606020202030204" pitchFamily="34" charset="0"/>
                <a:cs typeface="Arial" panose="020B0604020202020204" pitchFamily="34" charset="0"/>
              </a:rPr>
              <a:t> Stå samlet om å nå mål, være fornøyd med innsatsen for å nå målene, mulighet for å forbedre personlige prestasjoner.</a:t>
            </a:r>
          </a:p>
          <a:p>
            <a:endParaRPr lang="nb-NO" sz="1400" b="1" dirty="0">
              <a:latin typeface="Arial Narrow" panose="020B0606020202030204" pitchFamily="34" charset="0"/>
              <a:ea typeface="Arial Unicode MS" pitchFamily="34" charset="-128"/>
              <a:cs typeface="Arial" panose="020B0604020202020204" pitchFamily="34" charset="0"/>
            </a:endParaRPr>
          </a:p>
          <a:p>
            <a:r>
              <a:rPr lang="nb-NO" sz="1400" b="1" dirty="0">
                <a:latin typeface="Arial Narrow" panose="020B0606020202030204" pitchFamily="34" charset="0"/>
                <a:cs typeface="Arial" panose="020B0604020202020204" pitchFamily="34" charset="0"/>
              </a:rPr>
              <a:t>Fellesskap mellom </a:t>
            </a:r>
            <a:r>
              <a:rPr lang="nb-NO" sz="1400" b="1" dirty="0">
                <a:latin typeface="Arial Narrow" panose="020B0606020202030204" pitchFamily="34" charset="0"/>
                <a:cs typeface="Arial" panose="020B0604020202020204" pitchFamily="34" charset="0"/>
              </a:rPr>
              <a:t>kolleger:</a:t>
            </a:r>
            <a:r>
              <a:rPr lang="nb-NO" sz="1400" dirty="0">
                <a:latin typeface="Arial Narrow" panose="020B0606020202030204" pitchFamily="34" charset="0"/>
                <a:cs typeface="Arial" panose="020B0604020202020204" pitchFamily="34" charset="0"/>
              </a:rPr>
              <a:t> God stemning mellom meg og mine kolleger, et godt fellesskap som en opplever å være en del av. </a:t>
            </a:r>
          </a:p>
          <a:p>
            <a:endParaRPr lang="en-GB" sz="1400"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Romslighet - sosialt ansvar:</a:t>
            </a:r>
            <a:r>
              <a:rPr lang="nb-NO" sz="1400" dirty="0">
                <a:latin typeface="Arial Narrow" panose="020B0606020202030204" pitchFamily="34" charset="0"/>
                <a:cs typeface="Arial" panose="020B0604020202020204" pitchFamily="34" charset="0"/>
              </a:rPr>
              <a:t> Undersøker om respondentene opplever at menn og kvinner, ansatte med forskjellig etnisk bakgrunn og religion, eldre og yngre og/eller ansatte med forskjellige sykdommer og funksjonsnedsettelser behandles likt.</a:t>
            </a:r>
          </a:p>
          <a:p>
            <a:r>
              <a:rPr lang="nb-NO" sz="1400" b="1" dirty="0">
                <a:latin typeface="Arial Narrow" panose="020B0606020202030204" pitchFamily="34" charset="0"/>
                <a:cs typeface="Arial" panose="020B0604020202020204" pitchFamily="34" charset="0"/>
              </a:rPr>
              <a:t> </a:t>
            </a:r>
            <a:endParaRPr lang="nb-NO" sz="1400" dirty="0">
              <a:latin typeface="Arial Narrow" panose="020B0606020202030204" pitchFamily="34" charset="0"/>
              <a:cs typeface="Arial" panose="020B0604020202020204" pitchFamily="34" charset="0"/>
            </a:endParaRPr>
          </a:p>
          <a:p>
            <a:pPr defTabSz="914217">
              <a:defRPr/>
            </a:pPr>
            <a:r>
              <a:rPr lang="nb-NO" sz="1400" b="1" dirty="0">
                <a:latin typeface="Arial Narrow" panose="020B0606020202030204" pitchFamily="34" charset="0"/>
                <a:cs typeface="Arial" panose="020B0604020202020204" pitchFamily="34" charset="0"/>
              </a:rPr>
              <a:t>Sosialt klima:</a:t>
            </a:r>
            <a:r>
              <a:rPr lang="nb-NO" sz="1400" dirty="0">
                <a:latin typeface="Arial Narrow" panose="020B0606020202030204" pitchFamily="34" charset="0"/>
                <a:cs typeface="Arial" panose="020B0604020202020204" pitchFamily="34" charset="0"/>
              </a:rPr>
              <a:t> Respondentens svar på disse påstandene presenteres som gjennomsnitt for hver enkelt påstand på neste lysbilde. Skalaen er et uttrykk for om ansatte opplever klimaet som </a:t>
            </a:r>
            <a:r>
              <a:rPr lang="nb-NO" sz="1400" i="1" dirty="0">
                <a:latin typeface="Arial Narrow" panose="020B0606020202030204" pitchFamily="34" charset="0"/>
                <a:cs typeface="Arial" panose="020B0604020202020204" pitchFamily="34" charset="0"/>
              </a:rPr>
              <a:t>oppmuntrende, støttende, avslappet og behagelig eller mistroisk og mistenksomt.</a:t>
            </a:r>
            <a:endParaRPr lang="nb-NO"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11</a:t>
            </a:fld>
            <a:endParaRPr lang="nb-NO"/>
          </a:p>
        </p:txBody>
      </p:sp>
    </p:spTree>
    <p:extLst>
      <p:ext uri="{BB962C8B-B14F-4D97-AF65-F5344CB8AC3E}">
        <p14:creationId xmlns:p14="http://schemas.microsoft.com/office/powerpoint/2010/main" val="277405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0879" y="4721941"/>
            <a:ext cx="5447030" cy="2552410"/>
          </a:xfrm>
        </p:spPr>
        <p:txBody>
          <a:bodyPr/>
          <a:lstStyle/>
          <a:p>
            <a:r>
              <a:rPr lang="nb-NO" sz="1400" dirty="0">
                <a:latin typeface="Arial Narrow" panose="020B0606020202030204" pitchFamily="34" charset="0"/>
                <a:ea typeface="Arial Unicode MS" pitchFamily="34" charset="-128"/>
                <a:cs typeface="Arial Unicode MS" pitchFamily="34" charset="-128"/>
              </a:rPr>
              <a:t>Her er det ingen form for koding, det vil si at en liten søyle viser at respondentene i liten grad opplever for eksempel mistroiskhet og mistenksomhet.</a:t>
            </a:r>
            <a:endParaRPr lang="nb-NO" sz="1400" dirty="0">
              <a:latin typeface="Arial Narrow" panose="020B0606020202030204" pitchFamily="34" charset="0"/>
              <a:ea typeface="Arial Unicode MS" pitchFamily="34" charset="-128"/>
              <a:cs typeface="Arial Unicode MS" pitchFamily="34" charset="-128"/>
            </a:endParaRPr>
          </a:p>
          <a:p>
            <a:endParaRPr lang="nb-NO" sz="1400" b="1" dirty="0">
              <a:latin typeface="Arial Narrow" panose="020B0606020202030204" pitchFamily="34" charset="0"/>
              <a:ea typeface="Arial Unicode MS" pitchFamily="34" charset="-128"/>
              <a:cs typeface="Arial Unicode MS" pitchFamily="34" charset="-128"/>
            </a:endParaRPr>
          </a:p>
          <a:p>
            <a:r>
              <a:rPr lang="nb-NO" sz="1400" b="1" dirty="0">
                <a:latin typeface="Arial Narrow" panose="020B0606020202030204" pitchFamily="34" charset="0"/>
                <a:ea typeface="Arial Unicode MS" pitchFamily="34" charset="-128"/>
                <a:cs typeface="Arial Unicode MS" pitchFamily="34" charset="-128"/>
              </a:rPr>
              <a:t>Sosialt </a:t>
            </a:r>
            <a:r>
              <a:rPr lang="nb-NO" sz="1400" b="1" dirty="0">
                <a:latin typeface="Arial Narrow" panose="020B0606020202030204" pitchFamily="34" charset="0"/>
                <a:ea typeface="Arial Unicode MS" pitchFamily="34" charset="-128"/>
                <a:cs typeface="Arial Unicode MS" pitchFamily="34" charset="-128"/>
              </a:rPr>
              <a:t>klima:</a:t>
            </a:r>
          </a:p>
          <a:p>
            <a:pPr defTabSz="883393">
              <a:defRPr/>
            </a:pPr>
            <a:r>
              <a:rPr lang="nb-NO" sz="1400" dirty="0">
                <a:latin typeface="Arial Narrow" panose="020B0606020202030204" pitchFamily="34" charset="0"/>
                <a:ea typeface="Arial Unicode MS" pitchFamily="34" charset="-128"/>
                <a:cs typeface="Arial Unicode MS" pitchFamily="34" charset="-128"/>
              </a:rPr>
              <a:t>Klimaet </a:t>
            </a:r>
            <a:r>
              <a:rPr lang="nb-NO" sz="1400" dirty="0">
                <a:latin typeface="Arial Narrow" panose="020B0606020202030204" pitchFamily="34" charset="0"/>
                <a:ea typeface="Arial Unicode MS" pitchFamily="34" charset="-128"/>
                <a:cs typeface="Arial Unicode MS" pitchFamily="34" charset="-128"/>
              </a:rPr>
              <a:t>på </a:t>
            </a:r>
            <a:r>
              <a:rPr lang="nb-NO" sz="1400" dirty="0">
                <a:latin typeface="Arial Narrow" panose="020B0606020202030204" pitchFamily="34" charset="0"/>
                <a:ea typeface="Arial Unicode MS" pitchFamily="34" charset="-128"/>
                <a:cs typeface="Arial Unicode MS" pitchFamily="34" charset="-128"/>
              </a:rPr>
              <a:t>min arbeidsenhet er </a:t>
            </a:r>
            <a:endParaRPr lang="nb-NO" sz="1400" dirty="0">
              <a:latin typeface="Arial Narrow" panose="020B0606020202030204" pitchFamily="34" charset="0"/>
              <a:ea typeface="Arial Unicode MS" pitchFamily="34" charset="-128"/>
              <a:cs typeface="Arial Unicode MS" pitchFamily="34" charset="-128"/>
            </a:endParaRPr>
          </a:p>
          <a:p>
            <a:pPr marL="165636" indent="-165636">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Konkurranseorientert (denne er ikke med i skalaen på forrige lysbilde)</a:t>
            </a:r>
            <a:endParaRPr lang="nb-NO" sz="1400" i="1" dirty="0">
              <a:latin typeface="Arial Narrow" panose="020B0606020202030204" pitchFamily="34" charset="0"/>
              <a:ea typeface="Arial Unicode MS" pitchFamily="34" charset="-128"/>
              <a:cs typeface="Arial Unicode MS" pitchFamily="34" charset="-128"/>
            </a:endParaRPr>
          </a:p>
          <a:p>
            <a:pPr marL="165636" indent="-165636">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Oppmuntrende og støttende</a:t>
            </a:r>
          </a:p>
          <a:p>
            <a:pPr marL="165636" indent="-165636">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Mistroisk og mistenksomt </a:t>
            </a:r>
            <a:r>
              <a:rPr lang="nb-NO" sz="1400" i="1" dirty="0">
                <a:latin typeface="Arial Narrow" panose="020B0606020202030204" pitchFamily="34" charset="0"/>
                <a:ea typeface="Arial Unicode MS" pitchFamily="34" charset="-128"/>
                <a:cs typeface="Arial Unicode MS" pitchFamily="34" charset="-128"/>
              </a:rPr>
              <a:t>®</a:t>
            </a:r>
            <a:endParaRPr lang="nb-NO" sz="1400" i="1" dirty="0">
              <a:latin typeface="Arial Narrow" panose="020B0606020202030204" pitchFamily="34" charset="0"/>
              <a:ea typeface="Arial Unicode MS" pitchFamily="34" charset="-128"/>
              <a:cs typeface="Arial Unicode MS" pitchFamily="34" charset="-128"/>
            </a:endParaRPr>
          </a:p>
          <a:p>
            <a:pPr marL="165636" indent="-165636">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Avslappet og behagelig </a:t>
            </a:r>
          </a:p>
          <a:p>
            <a:pPr marL="165636" indent="-165636">
              <a:buFont typeface="Arial" pitchFamily="34" charset="0"/>
              <a:buChar char="•"/>
            </a:pPr>
            <a:r>
              <a:rPr lang="nb-NO" sz="1400" i="1" dirty="0">
                <a:latin typeface="Arial Narrow" panose="020B0606020202030204" pitchFamily="34" charset="0"/>
                <a:ea typeface="Arial Unicode MS" pitchFamily="34" charset="-128"/>
                <a:cs typeface="Arial Unicode MS" pitchFamily="34" charset="-128"/>
              </a:rPr>
              <a:t>Stivbeint og regelstyrt </a:t>
            </a:r>
            <a:r>
              <a:rPr lang="nb-NO" sz="1400" i="1" dirty="0">
                <a:latin typeface="Arial Narrow" panose="020B0606020202030204" pitchFamily="34" charset="0"/>
                <a:ea typeface="Arial Unicode MS" pitchFamily="34" charset="-128"/>
                <a:cs typeface="Arial Unicode MS" pitchFamily="34" charset="-128"/>
              </a:rPr>
              <a:t>(denne er ikke med i skalaen på forrige lysbilde)</a:t>
            </a:r>
            <a:endParaRPr lang="nb-NO" sz="1400" i="1" dirty="0">
              <a:latin typeface="Arial Narrow" panose="020B0606020202030204" pitchFamily="34" charset="0"/>
              <a:ea typeface="Arial Unicode MS" pitchFamily="34" charset="-128"/>
              <a:cs typeface="Arial Unicode MS" pitchFamily="34" charset="-128"/>
            </a:endParaRP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12</a:t>
            </a:fld>
            <a:endParaRPr lang="nb-NO"/>
          </a:p>
        </p:txBody>
      </p:sp>
    </p:spTree>
    <p:extLst>
      <p:ext uri="{BB962C8B-B14F-4D97-AF65-F5344CB8AC3E}">
        <p14:creationId xmlns:p14="http://schemas.microsoft.com/office/powerpoint/2010/main" val="58590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85913" y="146050"/>
            <a:ext cx="3473450" cy="2606675"/>
          </a:xfrm>
        </p:spPr>
      </p:sp>
      <p:sp>
        <p:nvSpPr>
          <p:cNvPr id="3" name="Plassholder for notater 2"/>
          <p:cNvSpPr>
            <a:spLocks noGrp="1"/>
          </p:cNvSpPr>
          <p:nvPr>
            <p:ph type="body" idx="1"/>
          </p:nvPr>
        </p:nvSpPr>
        <p:spPr>
          <a:xfrm>
            <a:off x="371556" y="2824505"/>
            <a:ext cx="6056469" cy="6972427"/>
          </a:xfrm>
        </p:spPr>
        <p:txBody>
          <a:bodyPr/>
          <a:lstStyle/>
          <a:p>
            <a:r>
              <a:rPr lang="nb-NO" sz="1400" b="1" dirty="0">
                <a:latin typeface="Arial Narrow" panose="020B0606020202030204" pitchFamily="34" charset="0"/>
                <a:cs typeface="Arial" panose="020B0604020202020204" pitchFamily="34" charset="0"/>
              </a:rPr>
              <a:t>Målklarhet:</a:t>
            </a:r>
            <a:r>
              <a:rPr lang="nb-NO" sz="1400" dirty="0">
                <a:latin typeface="Arial Narrow" panose="020B0606020202030204" pitchFamily="34" charset="0"/>
                <a:cs typeface="Arial" panose="020B0604020202020204" pitchFamily="34" charset="0"/>
              </a:rPr>
              <a:t> Undersøker hva som forventes av meg, hvilke arbeidsoppgaver jeg har, om målene for arbeidet er klare.</a:t>
            </a:r>
            <a:endParaRPr lang="en-GB" sz="1400" dirty="0">
              <a:latin typeface="Arial Narrow" panose="020B0606020202030204" pitchFamily="34" charset="0"/>
              <a:cs typeface="Arial" panose="020B0604020202020204" pitchFamily="34" charset="0"/>
            </a:endParaRP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Forbedringskultur:</a:t>
            </a:r>
            <a:r>
              <a:rPr lang="nb-NO" sz="1400" dirty="0">
                <a:latin typeface="Arial Narrow" panose="020B0606020202030204" pitchFamily="34" charset="0"/>
                <a:cs typeface="Arial" panose="020B0604020202020204" pitchFamily="34" charset="0"/>
              </a:rPr>
              <a:t> Undersøker om en hører på nye forslag og ideer, om en er fleksibel og tilpasser seg nye </a:t>
            </a:r>
            <a:r>
              <a:rPr lang="nb-NO" sz="1400" dirty="0" err="1">
                <a:latin typeface="Arial Narrow" panose="020B0606020202030204" pitchFamily="34" charset="0"/>
                <a:cs typeface="Arial" panose="020B0604020202020204" pitchFamily="34" charset="0"/>
              </a:rPr>
              <a:t>idèer</a:t>
            </a:r>
            <a:r>
              <a:rPr lang="nb-NO" sz="1400" dirty="0">
                <a:latin typeface="Arial Narrow" panose="020B0606020202030204" pitchFamily="34" charset="0"/>
                <a:cs typeface="Arial" panose="020B0604020202020204" pitchFamily="34" charset="0"/>
              </a:rPr>
              <a:t> eller forandringer eller om en heller streber etter å beholde «status </a:t>
            </a:r>
            <a:r>
              <a:rPr lang="nb-NO" sz="1400" dirty="0" err="1">
                <a:latin typeface="Arial Narrow" panose="020B0606020202030204" pitchFamily="34" charset="0"/>
                <a:cs typeface="Arial" panose="020B0604020202020204" pitchFamily="34" charset="0"/>
              </a:rPr>
              <a:t>quo</a:t>
            </a:r>
            <a:r>
              <a:rPr lang="nb-NO" sz="1400" dirty="0">
                <a:latin typeface="Arial Narrow" panose="020B0606020202030204" pitchFamily="34" charset="0"/>
                <a:cs typeface="Arial" panose="020B0604020202020204" pitchFamily="34" charset="0"/>
              </a:rPr>
              <a:t>».</a:t>
            </a:r>
          </a:p>
          <a:p>
            <a:pPr marL="171416" indent="-171416">
              <a:buFont typeface="Arial" panose="020B0604020202020204" pitchFamily="34" charset="0"/>
              <a:buChar char="•"/>
            </a:pPr>
            <a:endParaRPr lang="nb-NO" sz="1400" b="1" dirty="0">
              <a:latin typeface="Arial Narrow" panose="020B0606020202030204" pitchFamily="34" charset="0"/>
              <a:cs typeface="Arial" panose="020B0604020202020204" pitchFamily="34" charset="0"/>
            </a:endParaRPr>
          </a:p>
          <a:p>
            <a:pPr lvl="0"/>
            <a:r>
              <a:rPr lang="nb-NO" sz="1400" b="1" dirty="0">
                <a:latin typeface="Arial Narrow" panose="020B0606020202030204" pitchFamily="34" charset="0"/>
                <a:cs typeface="Arial" panose="020B0604020202020204" pitchFamily="34" charset="0"/>
              </a:rPr>
              <a:t>Støtte til forskning og undervisning:</a:t>
            </a:r>
            <a:r>
              <a:rPr lang="nb-NO" sz="1400" dirty="0">
                <a:latin typeface="Arial Narrow" panose="020B0606020202030204" pitchFamily="34" charset="0"/>
                <a:cs typeface="Arial" panose="020B0604020202020204" pitchFamily="34" charset="0"/>
              </a:rPr>
              <a:t> Se score for hvert enkelt item i neste lysbilde.</a:t>
            </a:r>
          </a:p>
          <a:p>
            <a:pPr lvl="0"/>
            <a:endParaRPr lang="nb-NO" sz="1400" dirty="0">
              <a:latin typeface="Arial Narrow" panose="020B0606020202030204" pitchFamily="34" charset="0"/>
              <a:cs typeface="Arial" panose="020B0604020202020204" pitchFamily="34" charset="0"/>
            </a:endParaRPr>
          </a:p>
          <a:p>
            <a:pPr lvl="0"/>
            <a:r>
              <a:rPr lang="nb-NO" sz="1400" dirty="0">
                <a:latin typeface="Arial Narrow" panose="020B0606020202030204" pitchFamily="34" charset="0"/>
                <a:cs typeface="Arial" panose="020B0604020202020204" pitchFamily="34" charset="0"/>
              </a:rPr>
              <a:t>I spørsmålene om ledelse kan en tenke seg at noen ansatte opplever at deres leder ikke har en slik rolle overfor dem som det forutsettes </a:t>
            </a:r>
            <a:r>
              <a:rPr lang="nb-NO" sz="1400" dirty="0">
                <a:latin typeface="Arial Narrow" panose="020B0606020202030204" pitchFamily="34" charset="0"/>
              </a:rPr>
              <a:t>i hvert enkelt utsagn. Det kan for eksempel være stipendiater som oppfatter sin veileder som sin nærmeste leder eller ansatte med svært stor grad av autonomi. En kan tenke seg at disse svarer «svært uenig» i påstandene. Dette kan føre til at lederen får lavt score uten at det handler om selve lederutøvelsen. En bør derfor be leder / verneombud / ansatte sette ord på hvordan de har tenkt når de har svart på påstandene om ledelse. </a:t>
            </a:r>
            <a:endParaRPr lang="en-GB" sz="1400" dirty="0">
              <a:latin typeface="Arial Narrow" panose="020B0606020202030204" pitchFamily="34" charset="0"/>
              <a:cs typeface="Arial" panose="020B0604020202020204" pitchFamily="34" charset="0"/>
            </a:endParaRP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Rettferdig  nærmeste leder</a:t>
            </a:r>
            <a:r>
              <a:rPr lang="nb-NO" sz="1400" dirty="0">
                <a:latin typeface="Arial Narrow" panose="020B0606020202030204" pitchFamily="34" charset="0"/>
                <a:cs typeface="Arial" panose="020B0604020202020204" pitchFamily="34" charset="0"/>
              </a:rPr>
              <a:t> Undersøker om nærmeste leder fordeler arbeidsoppgaver og behandler ansatte upartisk og rettferdig.</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Ledelse og tillit egen enhet:</a:t>
            </a:r>
            <a:r>
              <a:rPr lang="nb-NO" sz="1400" dirty="0">
                <a:latin typeface="Arial Narrow" panose="020B0606020202030204" pitchFamily="34" charset="0"/>
                <a:cs typeface="Arial" panose="020B0604020202020204" pitchFamily="34" charset="0"/>
              </a:rPr>
              <a:t> Undersøker </a:t>
            </a:r>
            <a:r>
              <a:rPr lang="nb-NO" sz="1400" dirty="0">
                <a:latin typeface="Arial Narrow" panose="020B0606020202030204" pitchFamily="34" charset="0"/>
                <a:cs typeface="Arial" panose="020B0604020202020204" pitchFamily="34" charset="0"/>
              </a:rPr>
              <a:t>om det er mulig å uttrykke egne </a:t>
            </a:r>
            <a:r>
              <a:rPr lang="nb-NO" sz="1400" dirty="0">
                <a:latin typeface="Arial Narrow" panose="020B0606020202030204" pitchFamily="34" charset="0"/>
                <a:cs typeface="Arial" panose="020B0604020202020204" pitchFamily="34" charset="0"/>
              </a:rPr>
              <a:t>oppfatninger, om </a:t>
            </a:r>
            <a:r>
              <a:rPr lang="nb-NO" sz="1400" dirty="0">
                <a:latin typeface="Arial Narrow" panose="020B0606020202030204" pitchFamily="34" charset="0"/>
                <a:cs typeface="Arial" panose="020B0604020202020204" pitchFamily="34" charset="0"/>
              </a:rPr>
              <a:t>en </a:t>
            </a:r>
            <a:r>
              <a:rPr lang="nb-NO" sz="1400" dirty="0">
                <a:latin typeface="Arial Narrow" panose="020B0606020202030204" pitchFamily="34" charset="0"/>
                <a:cs typeface="Arial" panose="020B0604020202020204" pitchFamily="34" charset="0"/>
              </a:rPr>
              <a:t>oppfatter at ledelsen stoler på at medarbeiderne gjør en god jobb, om en kan stole på informasjonen fra ledelsen eller om viktig informasjon holdes skjult.</a:t>
            </a:r>
          </a:p>
          <a:p>
            <a:pPr indent="-450125"/>
            <a:endParaRPr lang="nb-NO" sz="1400" b="1" dirty="0">
              <a:latin typeface="Arial Narrow" panose="020B0606020202030204" pitchFamily="34" charset="0"/>
              <a:ea typeface="MS Gothic"/>
              <a:cs typeface="Arial" panose="020B0604020202020204" pitchFamily="34" charset="0"/>
            </a:endParaRPr>
          </a:p>
          <a:p>
            <a:pPr indent="-450125"/>
            <a:r>
              <a:rPr lang="nb-NO" sz="1400" b="1" dirty="0">
                <a:latin typeface="Arial Narrow" panose="020B0606020202030204" pitchFamily="34" charset="0"/>
                <a:ea typeface="MS Gothic"/>
                <a:cs typeface="Arial" panose="020B0604020202020204" pitchFamily="34" charset="0"/>
              </a:rPr>
              <a:t>Ledelse og pålitelighet egen enhet:</a:t>
            </a:r>
            <a:r>
              <a:rPr lang="nb-NO" sz="1400" dirty="0">
                <a:latin typeface="Arial Narrow" panose="020B0606020202030204" pitchFamily="34" charset="0"/>
                <a:ea typeface="Times New Roman"/>
                <a:cs typeface="Arial" panose="020B0604020202020204" pitchFamily="34" charset="0"/>
              </a:rPr>
              <a:t> </a:t>
            </a:r>
            <a:r>
              <a:rPr lang="nb-NO" sz="1400" dirty="0">
                <a:solidFill>
                  <a:srgbClr val="000000"/>
                </a:solidFill>
                <a:latin typeface="Arial Narrow" panose="020B0606020202030204" pitchFamily="34" charset="0"/>
                <a:ea typeface="Times New Roman"/>
                <a:cs typeface="Arial" panose="020B0604020202020204" pitchFamily="34" charset="0"/>
              </a:rPr>
              <a:t>Undersøker om du kan forvente at ledelsen behandler deg konsekvent og forutsigbart</a:t>
            </a:r>
            <a:r>
              <a:rPr lang="en-GB" sz="1400" dirty="0">
                <a:solidFill>
                  <a:srgbClr val="000000"/>
                </a:solidFill>
                <a:latin typeface="Arial Narrow" panose="020B0606020202030204" pitchFamily="34" charset="0"/>
                <a:ea typeface="Times New Roman"/>
                <a:cs typeface="Arial" panose="020B0604020202020204" pitchFamily="34" charset="0"/>
              </a:rPr>
              <a:t>, om den </a:t>
            </a:r>
            <a:r>
              <a:rPr lang="nb-NO" sz="1400" dirty="0">
                <a:solidFill>
                  <a:srgbClr val="000000"/>
                </a:solidFill>
                <a:latin typeface="Arial Narrow" panose="020B0606020202030204" pitchFamily="34" charset="0"/>
                <a:ea typeface="Times New Roman"/>
                <a:cs typeface="Arial" panose="020B0604020202020204" pitchFamily="34" charset="0"/>
              </a:rPr>
              <a:t>opptrer ærlig overfor deg, om du opplever at du kan stole på ledelsen og har tillit til den. </a:t>
            </a:r>
          </a:p>
          <a:p>
            <a:pPr marL="171416" indent="-171416">
              <a:buFont typeface="Arial" panose="020B0604020202020204" pitchFamily="34" charset="0"/>
              <a:buChar char="•"/>
            </a:pPr>
            <a:endParaRPr lang="en-GB" sz="1400" dirty="0">
              <a:solidFill>
                <a:srgbClr val="000000"/>
              </a:solidFill>
              <a:latin typeface="Arial Narrow" panose="020B0606020202030204" pitchFamily="34" charset="0"/>
              <a:ea typeface="Times New Roman"/>
              <a:cs typeface="Arial" panose="020B0604020202020204" pitchFamily="34" charset="0"/>
            </a:endParaRPr>
          </a:p>
          <a:p>
            <a:r>
              <a:rPr lang="nb-NO" sz="1400" b="1" dirty="0">
                <a:latin typeface="Arial Narrow" panose="020B0606020202030204" pitchFamily="34" charset="0"/>
                <a:cs typeface="Arial" panose="020B0604020202020204" pitchFamily="34" charset="0"/>
              </a:rPr>
              <a:t>Ledelse og pålitelighet overliggende enhet:</a:t>
            </a:r>
            <a:r>
              <a:rPr lang="nb-NO" sz="1400" dirty="0">
                <a:latin typeface="Arial Narrow" panose="020B0606020202030204" pitchFamily="34" charset="0"/>
                <a:cs typeface="Arial" panose="020B0604020202020204" pitchFamily="34" charset="0"/>
              </a:rPr>
              <a:t> Respondentenes opplevelse av om ledelsen ved overliggende enhet, </a:t>
            </a:r>
            <a:r>
              <a:rPr lang="nb-NO" sz="1400" dirty="0" err="1">
                <a:latin typeface="Arial Narrow" panose="020B0606020202030204" pitchFamily="34" charset="0"/>
                <a:cs typeface="Arial" panose="020B0604020202020204" pitchFamily="34" charset="0"/>
              </a:rPr>
              <a:t>dvs</a:t>
            </a:r>
            <a:r>
              <a:rPr lang="nb-NO" sz="1400" dirty="0">
                <a:latin typeface="Arial Narrow" panose="020B0606020202030204" pitchFamily="34" charset="0"/>
                <a:cs typeface="Arial" panose="020B0604020202020204" pitchFamily="34" charset="0"/>
              </a:rPr>
              <a:t> fakultet/avdeling. Undersøker o</a:t>
            </a:r>
            <a:r>
              <a:rPr lang="nb-NO" sz="1400" dirty="0">
                <a:solidFill>
                  <a:srgbClr val="000000"/>
                </a:solidFill>
                <a:latin typeface="Arial Narrow" panose="020B0606020202030204" pitchFamily="34" charset="0"/>
                <a:ea typeface="Times New Roman"/>
                <a:cs typeface="Arial" panose="020B0604020202020204" pitchFamily="34" charset="0"/>
              </a:rPr>
              <a:t>m du oppfatter ledelsen som konsekvent og forutsigbar</a:t>
            </a:r>
            <a:r>
              <a:rPr lang="en-GB" sz="1400" dirty="0">
                <a:solidFill>
                  <a:srgbClr val="000000"/>
                </a:solidFill>
                <a:latin typeface="Arial Narrow" panose="020B0606020202030204" pitchFamily="34" charset="0"/>
                <a:ea typeface="Times New Roman"/>
                <a:cs typeface="Arial" panose="020B0604020202020204" pitchFamily="34" charset="0"/>
              </a:rPr>
              <a:t>, </a:t>
            </a:r>
            <a:r>
              <a:rPr lang="nb-NO" sz="1400" dirty="0">
                <a:solidFill>
                  <a:srgbClr val="000000"/>
                </a:solidFill>
                <a:latin typeface="Arial Narrow" panose="020B0606020202030204" pitchFamily="34" charset="0"/>
                <a:ea typeface="Times New Roman"/>
                <a:cs typeface="Arial" panose="020B0604020202020204" pitchFamily="34" charset="0"/>
              </a:rPr>
              <a:t>ærlig, til å stole og ha tillit til. </a:t>
            </a:r>
          </a:p>
          <a:p>
            <a:endParaRPr lang="nb-NO" sz="1400" b="1" dirty="0">
              <a:latin typeface="Arial Narrow" panose="020B060602020203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13</a:t>
            </a:fld>
            <a:endParaRPr lang="nb-NO" dirty="0"/>
          </a:p>
        </p:txBody>
      </p:sp>
    </p:spTree>
    <p:extLst>
      <p:ext uri="{BB962C8B-B14F-4D97-AF65-F5344CB8AC3E}">
        <p14:creationId xmlns:p14="http://schemas.microsoft.com/office/powerpoint/2010/main" val="194645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latin typeface="Arial Narrow" panose="020B0606020202030204" pitchFamily="34" charset="0"/>
                <a:ea typeface="Arial Unicode MS" pitchFamily="34" charset="-128"/>
                <a:cs typeface="Arial Unicode MS" pitchFamily="34" charset="-128"/>
              </a:rPr>
              <a:t>Her er det ingen form for koding, det vil si at en liten søyle viser at respondentene i liten grad opplever for eksempel mistroiskhet og mistenksomhet.</a:t>
            </a:r>
          </a:p>
          <a:p>
            <a:endParaRPr lang="nb-NO" sz="1400" dirty="0">
              <a:latin typeface="Arial Narrow" panose="020B0606020202030204" pitchFamily="34" charset="0"/>
            </a:endParaRPr>
          </a:p>
          <a:p>
            <a:r>
              <a:rPr lang="nb-NO" sz="1400" dirty="0">
                <a:latin typeface="Arial Narrow" panose="020B0606020202030204" pitchFamily="34" charset="0"/>
              </a:rPr>
              <a:t>Det var mulig å svare uaktuelt på disse spørsmålene. De er uaktuelle å besvare for teknisk/administrativt ansatte.</a:t>
            </a:r>
          </a:p>
          <a:p>
            <a:endParaRPr lang="nb-NO" sz="1400" dirty="0">
              <a:latin typeface="Arial Narrow" panose="020B0606020202030204" pitchFamily="34" charset="0"/>
            </a:endParaRPr>
          </a:p>
          <a:p>
            <a:r>
              <a:rPr lang="nb-NO" sz="1400" dirty="0">
                <a:latin typeface="Arial Narrow" panose="020B0606020202030204" pitchFamily="34" charset="0"/>
              </a:rPr>
              <a:t>Respondentene kan oppleve å ha støtte fra ulike organisatoriske enheter. Ulike respondenter kan ha hatt ulike organisatoriske enheter / støttetjenester i tankene når de har svart. Dette er derfor ikke å betrakte som en evaluering av for eksempel den lokale administrasjonen. </a:t>
            </a:r>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14</a:t>
            </a:fld>
            <a:endParaRPr lang="nb-NO"/>
          </a:p>
        </p:txBody>
      </p:sp>
    </p:spTree>
    <p:extLst>
      <p:ext uri="{BB962C8B-B14F-4D97-AF65-F5344CB8AC3E}">
        <p14:creationId xmlns:p14="http://schemas.microsoft.com/office/powerpoint/2010/main" val="368901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604963" y="277813"/>
            <a:ext cx="3087687" cy="2317750"/>
          </a:xfrm>
        </p:spPr>
      </p:sp>
      <p:sp>
        <p:nvSpPr>
          <p:cNvPr id="3" name="Plassholder for notater 2"/>
          <p:cNvSpPr>
            <a:spLocks noGrp="1"/>
          </p:cNvSpPr>
          <p:nvPr>
            <p:ph type="body" idx="1"/>
          </p:nvPr>
        </p:nvSpPr>
        <p:spPr>
          <a:xfrm>
            <a:off x="308771" y="2712601"/>
            <a:ext cx="6119254" cy="6978076"/>
          </a:xfrm>
        </p:spPr>
        <p:txBody>
          <a:bodyPr/>
          <a:lstStyle/>
          <a:p>
            <a:pPr lvl="0"/>
            <a:r>
              <a:rPr lang="nb-NO" sz="1400" b="1" dirty="0">
                <a:solidFill>
                  <a:prstClr val="black"/>
                </a:solidFill>
                <a:latin typeface="Arial Narrow" panose="020B0606020202030204" pitchFamily="34" charset="0"/>
                <a:cs typeface="Arial" panose="020B0604020202020204" pitchFamily="34" charset="0"/>
              </a:rPr>
              <a:t>Fravær av Illegitime arbeidsoppgaver</a:t>
            </a:r>
            <a:r>
              <a:rPr lang="nb-NO" sz="1400" dirty="0">
                <a:solidFill>
                  <a:prstClr val="black"/>
                </a:solidFill>
                <a:latin typeface="Arial Narrow" panose="020B0606020202030204" pitchFamily="34" charset="0"/>
                <a:cs typeface="Arial" panose="020B0604020202020204" pitchFamily="34" charset="0"/>
              </a:rPr>
              <a:t>: Illegitime arbeidsoppgaver er oppgaver som oppfattes å ligge utenfor den enkeltes egentlige yrkesrolle og at de derfor oppfattes som egentlig å skulle bli gjort av noen andre. Dette kan også være arbeidsoppgaver som krever mer av deg enn det du synes er rimelig, oppgaver som setter deg i ubehagelige situasjoner eller som du mener det er urettferdig at du skal utføre.</a:t>
            </a:r>
          </a:p>
          <a:p>
            <a:pPr lvl="0"/>
            <a:endParaRPr lang="nb-NO" sz="1400" b="1" dirty="0">
              <a:latin typeface="Arial Narrow" panose="020B0606020202030204" pitchFamily="34" charset="0"/>
            </a:endParaRPr>
          </a:p>
          <a:p>
            <a:r>
              <a:rPr lang="nb-NO" sz="1400" b="1" dirty="0">
                <a:latin typeface="Arial Narrow" panose="020B0606020202030204" pitchFamily="34" charset="0"/>
              </a:rPr>
              <a:t>Fravær av dysfunksjonell støtte</a:t>
            </a:r>
            <a:endParaRPr lang="en-GB" sz="1400" b="1" dirty="0">
              <a:latin typeface="Arial Narrow" panose="020B0606020202030204" pitchFamily="34" charset="0"/>
            </a:endParaRPr>
          </a:p>
          <a:p>
            <a:pPr lvl="0"/>
            <a:r>
              <a:rPr lang="nb-NO" sz="1400" dirty="0">
                <a:solidFill>
                  <a:srgbClr val="000000"/>
                </a:solidFill>
                <a:latin typeface="Arial Narrow" panose="020B0606020202030204" pitchFamily="34" charset="0"/>
                <a:ea typeface="Times New Roman"/>
              </a:rPr>
              <a:t>Det hender at noen ved min enhet hjelper meg i en vanskelig situasjon, men …</a:t>
            </a:r>
          </a:p>
          <a:p>
            <a:pPr lvl="0"/>
            <a:r>
              <a:rPr lang="nb-NO" sz="1400" dirty="0">
                <a:solidFill>
                  <a:srgbClr val="000000"/>
                </a:solidFill>
                <a:latin typeface="Arial Narrow" panose="020B0606020202030204" pitchFamily="34" charset="0"/>
                <a:ea typeface="Times New Roman"/>
              </a:rPr>
              <a:t>…  kombinerer dette med bebreidelser /  … gjør dette motvillig /  … forventer evig takknemlighet  /… ikke på en saklig måte / … med bebreidende tone eller blikk  / … signaliserer at dette burde jeg klart selv </a:t>
            </a:r>
            <a:endParaRPr lang="en-GB" sz="1400" dirty="0">
              <a:solidFill>
                <a:srgbClr val="000000"/>
              </a:solidFill>
              <a:latin typeface="Arial Narrow" panose="020B0606020202030204" pitchFamily="34" charset="0"/>
              <a:ea typeface="Times New Roman"/>
            </a:endParaRPr>
          </a:p>
          <a:p>
            <a:endParaRPr lang="nb-NO" sz="1400" b="1" dirty="0">
              <a:latin typeface="Arial Narrow" panose="020B0606020202030204" pitchFamily="34" charset="0"/>
            </a:endParaRPr>
          </a:p>
          <a:p>
            <a:r>
              <a:rPr lang="nb-NO" sz="1400" b="1" dirty="0">
                <a:latin typeface="Arial Narrow" panose="020B0606020202030204" pitchFamily="34" charset="0"/>
              </a:rPr>
              <a:t>Fravær av personkonflikter:</a:t>
            </a:r>
            <a:r>
              <a:rPr lang="nb-NO" sz="1400" dirty="0">
                <a:latin typeface="Arial Narrow" panose="020B0606020202030204" pitchFamily="34" charset="0"/>
              </a:rPr>
              <a:t> Undersøker om respondentene oppfatter at jobben blir mer komplisert på grunn av maktkamp og revirtenkning på enheten, om intriger forsurer arbeidsmiljøet og/eller om det er mye spenninger på grunn av prestisje og personlige konflikter </a:t>
            </a:r>
            <a:endParaRPr lang="en-GB" sz="1400" dirty="0">
              <a:latin typeface="Arial Narrow" panose="020B0606020202030204" pitchFamily="34" charset="0"/>
            </a:endParaRPr>
          </a:p>
          <a:p>
            <a:endParaRPr lang="nb-NO" sz="1400" b="1" dirty="0">
              <a:latin typeface="Arial Narrow" panose="020B0606020202030204" pitchFamily="34" charset="0"/>
            </a:endParaRPr>
          </a:p>
          <a:p>
            <a:r>
              <a:rPr lang="nb-NO" sz="1400" b="1" dirty="0">
                <a:latin typeface="Arial Narrow" panose="020B0606020202030204" pitchFamily="34" charset="0"/>
              </a:rPr>
              <a:t>Fravær av rollekonflikt:</a:t>
            </a:r>
            <a:r>
              <a:rPr lang="nb-NO" sz="1400" dirty="0">
                <a:latin typeface="Arial Narrow" panose="020B0606020202030204" pitchFamily="34" charset="0"/>
              </a:rPr>
              <a:t> Uklare roller eller opplevelse av konflikter mellom ulike roller en innehar kan både handle om forskjellige forventninger fra forskjellige mennesker, og om motsetning mellom den ansattes egne og andres forventninger. Rollekonflikter kan medføre stress hos den enkelte og konflikter med andre. Skalaen undersøker om respondentene ofte opplever å måtte gjøre ting de mener burde vært gjort annerledes, om de ofte får oppgaver uten tilstrekkelige hjelpemidler og ressurser til å fullføre dem, om de ofte mottar motstridende forespørsler fra to eller flere personer og/eller om jobben inneholder oppgaver som er i strid med deres personlige verdier.</a:t>
            </a:r>
            <a:endParaRPr lang="en-GB" sz="1400" dirty="0">
              <a:latin typeface="Arial Narrow" panose="020B0606020202030204" pitchFamily="34" charset="0"/>
            </a:endParaRPr>
          </a:p>
          <a:p>
            <a:endParaRPr lang="nb-NO" sz="1400" b="1" dirty="0">
              <a:latin typeface="Arial Narrow" panose="020B0606020202030204" pitchFamily="34" charset="0"/>
            </a:endParaRPr>
          </a:p>
          <a:p>
            <a:r>
              <a:rPr lang="nb-NO" sz="1400" b="1" dirty="0">
                <a:latin typeface="Arial Narrow" panose="020B0606020202030204" pitchFamily="34" charset="0"/>
              </a:rPr>
              <a:t>Fravær av tidspress:</a:t>
            </a:r>
            <a:r>
              <a:rPr lang="nb-NO" sz="1400" dirty="0">
                <a:latin typeface="Arial Narrow" panose="020B0606020202030204" pitchFamily="34" charset="0"/>
              </a:rPr>
              <a:t> Undersøker en om respondenten opplever å ha for mye å gjøre på for liten tid. Både for lite tidspress og for mye tidspress kan være negativt. Mange liker også å ha mye å gjøre. Krav rundt dette vil derfor kunne oppfattes både som positivt og negativt. Skalaen undersøker om du har tilstrekkelig med tid til å gjøre det som forventes av deg i jobben din, om det ganske ofte skjer at du må jobbe under sterkt tidspress  og/eller om du ofte har for mye å gjøre på jobb </a:t>
            </a:r>
            <a:endParaRPr lang="en-GB" sz="1400" dirty="0">
              <a:latin typeface="Arial Narrow" panose="020B0606020202030204" pitchFamily="34" charset="0"/>
            </a:endParaRPr>
          </a:p>
          <a:p>
            <a:pPr defTabSz="883393">
              <a:spcBef>
                <a:spcPts val="360"/>
              </a:spcBef>
              <a:defRPr/>
            </a:pPr>
            <a:endParaRPr lang="nb-NO" sz="1400" b="1" dirty="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15</a:t>
            </a:fld>
            <a:endParaRPr lang="nb-NO" dirty="0"/>
          </a:p>
        </p:txBody>
      </p:sp>
    </p:spTree>
    <p:extLst>
      <p:ext uri="{BB962C8B-B14F-4D97-AF65-F5344CB8AC3E}">
        <p14:creationId xmlns:p14="http://schemas.microsoft.com/office/powerpoint/2010/main" val="267960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1938" y="290513"/>
            <a:ext cx="3495675" cy="2622550"/>
          </a:xfrm>
        </p:spPr>
      </p:sp>
      <p:sp>
        <p:nvSpPr>
          <p:cNvPr id="3" name="Plassholder for notater 2"/>
          <p:cNvSpPr>
            <a:spLocks noGrp="1"/>
          </p:cNvSpPr>
          <p:nvPr>
            <p:ph type="body" idx="1"/>
          </p:nvPr>
        </p:nvSpPr>
        <p:spPr>
          <a:xfrm>
            <a:off x="452754" y="3026556"/>
            <a:ext cx="5975271" cy="6767671"/>
          </a:xfrm>
        </p:spPr>
        <p:txBody>
          <a:bodyPr/>
          <a:lstStyle/>
          <a:p>
            <a:endParaRPr lang="nb-NO" sz="1400" b="1" dirty="0">
              <a:latin typeface="Arial Narrow" panose="020B0606020202030204" pitchFamily="34" charset="0"/>
              <a:cs typeface="Arial" panose="020B0604020202020204" pitchFamily="34" charset="0"/>
            </a:endParaRPr>
          </a:p>
          <a:p>
            <a:pPr lvl="0"/>
            <a:r>
              <a:rPr lang="nb-NO" sz="1400" b="1" dirty="0">
                <a:solidFill>
                  <a:prstClr val="black"/>
                </a:solidFill>
                <a:latin typeface="Arial Narrow" panose="020B0606020202030204" pitchFamily="34" charset="0"/>
                <a:cs typeface="Arial" panose="020B0604020202020204" pitchFamily="34" charset="0"/>
              </a:rPr>
              <a:t>Mening i jobben</a:t>
            </a:r>
            <a:r>
              <a:rPr lang="nb-NO" sz="1400" dirty="0">
                <a:solidFill>
                  <a:prstClr val="black"/>
                </a:solidFill>
                <a:latin typeface="Arial Narrow" panose="020B0606020202030204" pitchFamily="34" charset="0"/>
                <a:cs typeface="Arial" panose="020B0604020202020204" pitchFamily="34" charset="0"/>
              </a:rPr>
              <a:t>: Undersøker respondentenes opplevelse av om deres arbeid er meningsfylt</a:t>
            </a:r>
            <a:r>
              <a:rPr lang="en-GB" sz="1400" dirty="0">
                <a:solidFill>
                  <a:prstClr val="black"/>
                </a:solidFill>
                <a:latin typeface="Arial Narrow" panose="020B0606020202030204" pitchFamily="34" charset="0"/>
                <a:cs typeface="Arial" panose="020B0604020202020204" pitchFamily="34" charset="0"/>
              </a:rPr>
              <a:t>, </a:t>
            </a:r>
            <a:r>
              <a:rPr lang="nb-NO" sz="1400" i="1" dirty="0">
                <a:solidFill>
                  <a:prstClr val="black"/>
                </a:solidFill>
                <a:latin typeface="Arial Narrow" panose="020B0606020202030204" pitchFamily="34" charset="0"/>
                <a:cs typeface="Arial" panose="020B0604020202020204" pitchFamily="34" charset="0"/>
              </a:rPr>
              <a:t>viktig, om de er motivert og engasjert i arbeidet sitt</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Jobbengasjement: </a:t>
            </a:r>
          </a:p>
          <a:p>
            <a:r>
              <a:rPr lang="nb-NO" sz="1400" b="1" dirty="0">
                <a:latin typeface="Arial Narrow" panose="020B0606020202030204" pitchFamily="34" charset="0"/>
                <a:cs typeface="Arial" panose="020B0604020202020204" pitchFamily="34" charset="0"/>
              </a:rPr>
              <a:t>Vitalitet</a:t>
            </a:r>
            <a:r>
              <a:rPr lang="nb-NO" sz="1400" dirty="0">
                <a:latin typeface="Arial Narrow" panose="020B0606020202030204" pitchFamily="34" charset="0"/>
                <a:cs typeface="Arial" pitchFamily="34" charset="0"/>
              </a:rPr>
              <a:t>: høyt energinivå, utholdenhet og vilje til å anstrenge seg i arbeidet. </a:t>
            </a:r>
          </a:p>
          <a:p>
            <a:r>
              <a:rPr lang="nb-NO" sz="1400" b="1" dirty="0">
                <a:latin typeface="Arial Narrow" panose="020B0606020202030204" pitchFamily="34" charset="0"/>
                <a:cs typeface="Arial" pitchFamily="34" charset="0"/>
              </a:rPr>
              <a:t>Entusiasme: </a:t>
            </a:r>
            <a:r>
              <a:rPr lang="nb-NO" sz="1400" dirty="0">
                <a:latin typeface="Arial Narrow" panose="020B0606020202030204" pitchFamily="34" charset="0"/>
                <a:cs typeface="Arial" pitchFamily="34" charset="0"/>
              </a:rPr>
              <a:t>følelse av inspirasjon, stolthet, utfordring og en sterk identifisering med arbeidet, samt følelse av at det man gjør er viktig. </a:t>
            </a:r>
          </a:p>
          <a:p>
            <a:r>
              <a:rPr lang="nb-NO" sz="1400" b="1" dirty="0">
                <a:latin typeface="Arial Narrow" panose="020B0606020202030204" pitchFamily="34" charset="0"/>
                <a:cs typeface="Arial" pitchFamily="34" charset="0"/>
              </a:rPr>
              <a:t>Fordypelse: </a:t>
            </a:r>
            <a:r>
              <a:rPr lang="nb-NO" sz="1400" dirty="0">
                <a:latin typeface="Arial Narrow" panose="020B0606020202030204" pitchFamily="34" charset="0"/>
                <a:cs typeface="Arial" pitchFamily="34" charset="0"/>
              </a:rPr>
              <a:t>evnen til dyp konsentrasjon, så opptatt av arbeidsoppgavene at man nesten ikke enser noe rundt seg eller at tiden går.</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Arbeid-hjem </a:t>
            </a:r>
            <a:r>
              <a:rPr lang="nb-NO" sz="1400" b="1" dirty="0" err="1">
                <a:latin typeface="Arial Narrow" panose="020B0606020202030204" pitchFamily="34" charset="0"/>
                <a:cs typeface="Arial" panose="020B0604020202020204" pitchFamily="34" charset="0"/>
              </a:rPr>
              <a:t>fasilitering</a:t>
            </a:r>
            <a:r>
              <a:rPr lang="nb-NO" sz="1400" dirty="0">
                <a:latin typeface="Arial Narrow" panose="020B0606020202030204" pitchFamily="34" charset="0"/>
                <a:cs typeface="Arial" panose="020B0604020202020204" pitchFamily="34" charset="0"/>
              </a:rPr>
              <a:t>:</a:t>
            </a:r>
            <a:r>
              <a:rPr lang="nb-NO" sz="1400" dirty="0">
                <a:latin typeface="Arial Narrow" panose="020B0606020202030204" pitchFamily="34" charset="0"/>
                <a:cs typeface="Arial" panose="020B0604020202020204" pitchFamily="34" charset="0"/>
              </a:rPr>
              <a:t> Undersøker om respondentene opplever at deres oppgaver på jobb g</a:t>
            </a:r>
            <a:r>
              <a:rPr lang="nb-NO" sz="1400" i="1" dirty="0">
                <a:latin typeface="Arial Narrow" panose="020B0606020202030204" pitchFamily="34" charset="0"/>
                <a:cs typeface="Arial" panose="020B0604020202020204" pitchFamily="34" charset="0"/>
              </a:rPr>
              <a:t>jør det lettere å takle personlige og praktiske problemer, gjør dem til mer interessante personer og/eller at ferdigheter de utvikler på jobb kommer til nytte hjemme.</a:t>
            </a:r>
          </a:p>
          <a:p>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Arbeid hjem konflikt</a:t>
            </a:r>
            <a:r>
              <a:rPr lang="nb-NO" sz="1400" dirty="0">
                <a:latin typeface="Arial Narrow" panose="020B0606020202030204" pitchFamily="34" charset="0"/>
                <a:cs typeface="Arial" panose="020B0604020202020204" pitchFamily="34" charset="0"/>
              </a:rPr>
              <a:t>: Undersøker om </a:t>
            </a:r>
            <a:r>
              <a:rPr lang="nb-NO" sz="1400" dirty="0">
                <a:latin typeface="Arial Narrow" panose="020B0606020202030204" pitchFamily="34" charset="0"/>
                <a:cs typeface="Arial" panose="020B0604020202020204" pitchFamily="34" charset="0"/>
              </a:rPr>
              <a:t>j</a:t>
            </a:r>
            <a:r>
              <a:rPr lang="nb-NO" sz="1400" i="1" dirty="0">
                <a:latin typeface="Arial Narrow" panose="020B0606020202030204" pitchFamily="34" charset="0"/>
                <a:cs typeface="Arial" panose="020B0604020202020204" pitchFamily="34" charset="0"/>
              </a:rPr>
              <a:t>obben gjør at du har mindre overskudd, blir irritabel, for trøtt til å gjøre ting som trenger din oppmerksomhet hjemme eller at bekymringer eller problemer på jobben distraherer deg hjemme.</a:t>
            </a:r>
          </a:p>
          <a:p>
            <a:pPr marL="171416" indent="-171416">
              <a:buFont typeface="Arial" panose="020B0604020202020204" pitchFamily="34" charset="0"/>
              <a:buChar char="•"/>
            </a:pPr>
            <a:endParaRPr lang="nb-NO" sz="1400" b="1"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Tilknytning (</a:t>
            </a:r>
            <a:r>
              <a:rPr lang="nb-NO" sz="1400" b="1" dirty="0" err="1">
                <a:latin typeface="Arial Narrow" panose="020B0606020202030204" pitchFamily="34" charset="0"/>
                <a:cs typeface="Arial" panose="020B0604020202020204" pitchFamily="34" charset="0"/>
              </a:rPr>
              <a:t>commitment</a:t>
            </a:r>
            <a:r>
              <a:rPr lang="nb-NO" sz="1400" b="1" dirty="0">
                <a:latin typeface="Arial Narrow" panose="020B0606020202030204" pitchFamily="34" charset="0"/>
                <a:cs typeface="Arial" panose="020B0604020202020204" pitchFamily="34" charset="0"/>
              </a:rPr>
              <a:t>):</a:t>
            </a:r>
            <a:r>
              <a:rPr lang="nb-NO" sz="1400" dirty="0">
                <a:latin typeface="Arial Narrow" panose="020B0606020202030204" pitchFamily="34" charset="0"/>
                <a:cs typeface="Arial" panose="020B0604020202020204" pitchFamily="34" charset="0"/>
              </a:rPr>
              <a:t> </a:t>
            </a:r>
          </a:p>
          <a:p>
            <a:r>
              <a:rPr lang="nb-NO" sz="1400" i="1" dirty="0">
                <a:latin typeface="Arial Narrow" panose="020B0606020202030204" pitchFamily="34" charset="0"/>
                <a:cs typeface="Arial" panose="020B0604020202020204" pitchFamily="34" charset="0"/>
              </a:rPr>
              <a:t>Du forteller med glede om din arbeidsplass til andre mennesker, vil kunne anbefale en god venn å søke stilling der eller du opplever at arbeidsplassen har stor betydning for deg</a:t>
            </a:r>
          </a:p>
          <a:p>
            <a:pPr marL="171416" indent="-171416">
              <a:buFont typeface="Arial" panose="020B0604020202020204" pitchFamily="34" charset="0"/>
              <a:buChar char="•"/>
            </a:pPr>
            <a:endParaRPr lang="nb-NO" sz="1400" i="1" dirty="0">
              <a:latin typeface="Arial Narrow" panose="020B0606020202030204" pitchFamily="34" charset="0"/>
              <a:cs typeface="Arial" panose="020B0604020202020204" pitchFamily="34" charset="0"/>
            </a:endParaRPr>
          </a:p>
          <a:p>
            <a:pPr lvl="0"/>
            <a:r>
              <a:rPr lang="nb-NO" sz="1400" b="1" dirty="0">
                <a:latin typeface="Arial Narrow" panose="020B0606020202030204" pitchFamily="34" charset="0"/>
                <a:cs typeface="Arial" panose="020B0604020202020204" pitchFamily="34" charset="0"/>
              </a:rPr>
              <a:t>Arbeidsavhengighet</a:t>
            </a:r>
            <a:r>
              <a:rPr lang="nb-NO" sz="1400" dirty="0">
                <a:latin typeface="Arial Narrow" panose="020B0606020202030204" pitchFamily="34" charset="0"/>
                <a:cs typeface="Arial" panose="020B0604020202020204" pitchFamily="34" charset="0"/>
              </a:rPr>
              <a:t>:</a:t>
            </a:r>
          </a:p>
          <a:p>
            <a:pPr lvl="0"/>
            <a:r>
              <a:rPr lang="nb-NO" sz="1400" dirty="0">
                <a:latin typeface="Arial Narrow" panose="020B0606020202030204" pitchFamily="34" charset="0"/>
                <a:cs typeface="Arial" panose="020B0604020202020204" pitchFamily="34" charset="0"/>
              </a:rPr>
              <a:t>Overdreven </a:t>
            </a:r>
            <a:r>
              <a:rPr lang="nb-NO" sz="1400" dirty="0">
                <a:latin typeface="Arial Narrow" panose="020B0606020202030204" pitchFamily="34" charset="0"/>
                <a:cs typeface="Arial" panose="020B0604020202020204" pitchFamily="34" charset="0"/>
              </a:rPr>
              <a:t>arbeidsinnsats: Travel og konkurrerer med klokka, jobber etter at kollegene har gitt seg, har mange jern i ilden, bruker mer av fritiden på jobb enn på familie, venner ell, gjør gjerne to eller flere ting samtidig</a:t>
            </a:r>
          </a:p>
          <a:p>
            <a:pPr lvl="0"/>
            <a:r>
              <a:rPr lang="nb-NO" sz="1400" dirty="0">
                <a:latin typeface="Arial Narrow" panose="020B0606020202030204" pitchFamily="34" charset="0"/>
                <a:cs typeface="Arial" panose="020B0604020202020204" pitchFamily="34" charset="0"/>
              </a:rPr>
              <a:t>Tvangsmessig </a:t>
            </a:r>
            <a:r>
              <a:rPr lang="nb-NO" sz="1400" dirty="0">
                <a:latin typeface="Arial Narrow" panose="020B0606020202030204" pitchFamily="34" charset="0"/>
                <a:cs typeface="Arial" panose="020B0604020202020204" pitchFamily="34" charset="0"/>
              </a:rPr>
              <a:t>arbeidsinnsats: Syns det</a:t>
            </a:r>
            <a:r>
              <a:rPr lang="nb-NO" sz="1400" i="1" dirty="0">
                <a:latin typeface="Arial Narrow" panose="020B0606020202030204" pitchFamily="34" charset="0"/>
                <a:cs typeface="Arial" panose="020B0604020202020204" pitchFamily="34" charset="0"/>
              </a:rPr>
              <a:t> er viktig å arbeide hard/mye, selv når du ikke har glede av det, det er noe i deg som driver deg til å arbeide hardt/mye, du føler deg forpliktet til å jobbe hardt/mye, selv når du ikke liker det og får skyldfølelse når du tar deg fri. Du har vansker med å slappe av når du ikke arbeider.</a:t>
            </a:r>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16</a:t>
            </a:fld>
            <a:endParaRPr lang="nb-NO"/>
          </a:p>
        </p:txBody>
      </p:sp>
    </p:spTree>
    <p:extLst>
      <p:ext uri="{BB962C8B-B14F-4D97-AF65-F5344CB8AC3E}">
        <p14:creationId xmlns:p14="http://schemas.microsoft.com/office/powerpoint/2010/main" val="328533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693" indent="-285693">
              <a:spcAft>
                <a:spcPts val="600"/>
              </a:spcAft>
              <a:buFont typeface="Arial" panose="020B0604020202020204" pitchFamily="34" charset="0"/>
              <a:buChar char="•"/>
            </a:pPr>
            <a:r>
              <a:rPr lang="nb-NO" sz="1400" dirty="0">
                <a:latin typeface="Arial Narrow" panose="020B0606020202030204" pitchFamily="34" charset="0"/>
              </a:rPr>
              <a:t>Alle skalaene har fått hvert sitt nummer.</a:t>
            </a:r>
          </a:p>
          <a:p>
            <a:pPr marL="285693" indent="-285693">
              <a:spcAft>
                <a:spcPts val="600"/>
              </a:spcAft>
              <a:buFont typeface="Arial" panose="020B0604020202020204" pitchFamily="34" charset="0"/>
              <a:buChar char="•"/>
            </a:pPr>
            <a:r>
              <a:rPr lang="nb-NO" sz="1400" dirty="0">
                <a:latin typeface="Arial Narrow" panose="020B0606020202030204" pitchFamily="34" charset="0"/>
              </a:rPr>
              <a:t>Svaralternativ 1=svært uenig er i sirkelens sentrum, svaralternativ 5=svært enig er ytterst i sirkelen.</a:t>
            </a:r>
          </a:p>
          <a:p>
            <a:pPr marL="285693" indent="-285693">
              <a:spcAft>
                <a:spcPts val="600"/>
              </a:spcAft>
              <a:buFont typeface="Arial" panose="020B0604020202020204" pitchFamily="34" charset="0"/>
              <a:buChar char="•"/>
            </a:pPr>
            <a:r>
              <a:rPr lang="nb-NO" sz="1400" dirty="0">
                <a:latin typeface="Arial Narrow" panose="020B0606020202030204" pitchFamily="34" charset="0"/>
              </a:rPr>
              <a:t>Sektorene med ulike farger representerer hvert sitt av de foregående lysbildene.</a:t>
            </a:r>
          </a:p>
          <a:p>
            <a:pPr marL="285693" indent="-285693">
              <a:spcAft>
                <a:spcPts val="600"/>
              </a:spcAft>
              <a:buFont typeface="Arial" panose="020B0604020202020204" pitchFamily="34" charset="0"/>
              <a:buChar char="•"/>
            </a:pPr>
            <a:r>
              <a:rPr lang="nb-NO" sz="1400" dirty="0">
                <a:latin typeface="Arial Narrow" panose="020B0606020202030204" pitchFamily="34" charset="0"/>
              </a:rPr>
              <a:t>Den lyseste linjen representerer hele institusjonen, den litt mørkere nivå 2 (fakultet/avdeling), den enda litt mørkere nivå 3 (institutt, studieområde, seksjon) osv.</a:t>
            </a:r>
          </a:p>
          <a:p>
            <a:pPr marL="285693" indent="-285693">
              <a:spcAft>
                <a:spcPts val="600"/>
              </a:spcAft>
              <a:buFont typeface="Arial" panose="020B0604020202020204" pitchFamily="34" charset="0"/>
              <a:buChar char="•"/>
            </a:pPr>
            <a:r>
              <a:rPr lang="nb-NO" sz="1400" dirty="0">
                <a:latin typeface="Arial Narrow" panose="020B0606020202030204" pitchFamily="34" charset="0"/>
              </a:rPr>
              <a:t>Hva som er et positivt eller negativt resultat skal avgjøres i gruppediskusjonene. Dette fordi  de må forstås i den lokale konteksten. </a:t>
            </a:r>
          </a:p>
          <a:p>
            <a:pPr marL="285693" indent="-285693">
              <a:spcAft>
                <a:spcPts val="600"/>
              </a:spcAft>
              <a:buFont typeface="Arial" panose="020B0604020202020204" pitchFamily="34" charset="0"/>
              <a:buChar char="•"/>
            </a:pPr>
            <a:r>
              <a:rPr lang="nb-NO" sz="1400" dirty="0">
                <a:latin typeface="Arial Narrow" panose="020B0606020202030204" pitchFamily="34" charset="0"/>
              </a:rPr>
              <a:t>På små enheter vil enkeltpersoners svar utgjøre mye mer enn på store enheter og derfor i større grad påvirke hvordan enhetens resultat er i forhold til overliggende enheter. </a:t>
            </a:r>
          </a:p>
          <a:p>
            <a:pPr marL="285693" indent="-285693">
              <a:spcAft>
                <a:spcPts val="600"/>
              </a:spcAft>
              <a:buFont typeface="Arial" panose="020B0604020202020204" pitchFamily="34" charset="0"/>
              <a:buChar char="•"/>
            </a:pPr>
            <a:r>
              <a:rPr lang="nb-NO" sz="1400" dirty="0">
                <a:latin typeface="Arial Narrow" panose="020B0606020202030204" pitchFamily="34" charset="0"/>
              </a:rPr>
              <a:t>Ikke gå inn i diskusjoner om metode og signifikante </a:t>
            </a:r>
            <a:r>
              <a:rPr lang="nb-NO" sz="1400" dirty="0">
                <a:latin typeface="Arial Narrow" panose="020B0606020202030204" pitchFamily="34" charset="0"/>
              </a:rPr>
              <a:t>forskjeller, </a:t>
            </a:r>
            <a:r>
              <a:rPr lang="nb-NO" sz="1400" dirty="0">
                <a:latin typeface="Arial Narrow" panose="020B0606020202030204" pitchFamily="34" charset="0"/>
              </a:rPr>
              <a:t>å vise signifikans krever store tall, flere enn 100 svar</a:t>
            </a:r>
            <a:r>
              <a:rPr lang="nb-NO" sz="1400" dirty="0">
                <a:latin typeface="Arial Narrow" panose="020B0606020202030204" pitchFamily="34" charset="0"/>
              </a:rPr>
              <a:t>. For å vise signifikans bør en også ta utvalgenes størrelse og standardavvikene med i betraktningen.</a:t>
            </a:r>
            <a:endParaRPr lang="nb-NO" sz="1400" dirty="0">
              <a:latin typeface="Arial Narrow" panose="020B0606020202030204" pitchFamily="34" charset="0"/>
            </a:endParaRP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17</a:t>
            </a:fld>
            <a:endParaRPr lang="nb-NO">
              <a:solidFill>
                <a:prstClr val="black"/>
              </a:solidFill>
            </a:endParaRPr>
          </a:p>
        </p:txBody>
      </p:sp>
    </p:spTree>
    <p:extLst>
      <p:ext uri="{BB962C8B-B14F-4D97-AF65-F5344CB8AC3E}">
        <p14:creationId xmlns:p14="http://schemas.microsoft.com/office/powerpoint/2010/main" val="258296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18</a:t>
            </a:fld>
            <a:endParaRPr lang="nb-NO"/>
          </a:p>
        </p:txBody>
      </p:sp>
    </p:spTree>
    <p:extLst>
      <p:ext uri="{BB962C8B-B14F-4D97-AF65-F5344CB8AC3E}">
        <p14:creationId xmlns:p14="http://schemas.microsoft.com/office/powerpoint/2010/main" val="260029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latin typeface="Arial Narrow" panose="020B0606020202030204" pitchFamily="34" charset="0"/>
              </a:rPr>
              <a:t>Hvis du har hatt medarbeidersamtale siste 24 </a:t>
            </a:r>
            <a:r>
              <a:rPr lang="nb-NO" sz="1400" dirty="0" err="1">
                <a:latin typeface="Arial Narrow" panose="020B0606020202030204" pitchFamily="34" charset="0"/>
              </a:rPr>
              <a:t>mnd</a:t>
            </a:r>
            <a:r>
              <a:rPr lang="nb-NO" sz="1400" dirty="0">
                <a:latin typeface="Arial Narrow" panose="020B0606020202030204" pitchFamily="34" charset="0"/>
              </a:rPr>
              <a:t>:</a:t>
            </a:r>
          </a:p>
          <a:p>
            <a:r>
              <a:rPr lang="nb-NO" sz="1400" dirty="0">
                <a:latin typeface="Arial Narrow" panose="020B0606020202030204" pitchFamily="34" charset="0"/>
              </a:rPr>
              <a:t>Hvordan opplevde du medarbeidersamtalen (e)? </a:t>
            </a:r>
          </a:p>
          <a:p>
            <a:endParaRPr lang="nb-NO" sz="1400" dirty="0">
              <a:latin typeface="Arial Narrow" panose="020B0606020202030204" pitchFamily="34" charset="0"/>
            </a:endParaRPr>
          </a:p>
          <a:p>
            <a:r>
              <a:rPr lang="nb-NO" sz="1400" dirty="0">
                <a:latin typeface="Arial Narrow" panose="020B0606020202030204" pitchFamily="34" charset="0"/>
              </a:rPr>
              <a:t>1= Bortkastet tid</a:t>
            </a:r>
          </a:p>
          <a:p>
            <a:r>
              <a:rPr lang="nb-NO" sz="1400" dirty="0">
                <a:latin typeface="Arial Narrow" panose="020B0606020202030204" pitchFamily="34" charset="0"/>
              </a:rPr>
              <a:t>5= Svært positivt</a:t>
            </a:r>
          </a:p>
          <a:p>
            <a:endParaRPr lang="nb-NO"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19</a:t>
            </a:fld>
            <a:endParaRPr lang="nb-NO"/>
          </a:p>
        </p:txBody>
      </p:sp>
    </p:spTree>
    <p:extLst>
      <p:ext uri="{BB962C8B-B14F-4D97-AF65-F5344CB8AC3E}">
        <p14:creationId xmlns:p14="http://schemas.microsoft.com/office/powerpoint/2010/main" val="123739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0650" y="363538"/>
            <a:ext cx="3452813" cy="2590800"/>
          </a:xfrm>
        </p:spPr>
      </p:sp>
      <p:sp>
        <p:nvSpPr>
          <p:cNvPr id="3" name="Plassholder for notater 2"/>
          <p:cNvSpPr>
            <a:spLocks noGrp="1"/>
          </p:cNvSpPr>
          <p:nvPr>
            <p:ph type="body" idx="1"/>
          </p:nvPr>
        </p:nvSpPr>
        <p:spPr>
          <a:xfrm>
            <a:off x="308771" y="3242546"/>
            <a:ext cx="6191245" cy="5975709"/>
          </a:xfrm>
        </p:spPr>
        <p:txBody>
          <a:bodyPr/>
          <a:lstStyle/>
          <a:p>
            <a:pPr>
              <a:spcAft>
                <a:spcPts val="1200"/>
              </a:spcAft>
              <a:defRPr/>
            </a:pPr>
            <a:r>
              <a:rPr lang="nb-NO" sz="1400" dirty="0">
                <a:latin typeface="Arial Narrow" panose="020B0606020202030204" pitchFamily="34" charset="0"/>
              </a:rPr>
              <a:t>ARK – et verktøy for arbeidsmiljø- og klimaundersøkelse utviklet av og for </a:t>
            </a:r>
            <a:r>
              <a:rPr lang="nb-NO" sz="1400" dirty="0">
                <a:latin typeface="Arial Narrow" panose="020B0606020202030204" pitchFamily="34" charset="0"/>
              </a:rPr>
              <a:t>U&amp;H-sektoren. Utviklingen va ARK var et samarbeidsprosjekt mellom UHR, UiO, UiB, UiT og NTNU. Fra høsten 2013 har forvaltning av ARK blitt ivaretatt ved NTNU, SVT-</a:t>
            </a:r>
            <a:r>
              <a:rPr lang="nb-NO" sz="1400" dirty="0" err="1">
                <a:latin typeface="Arial Narrow" panose="020B0606020202030204" pitchFamily="34" charset="0"/>
              </a:rPr>
              <a:t>fak</a:t>
            </a:r>
            <a:r>
              <a:rPr lang="nb-NO" sz="1400" dirty="0">
                <a:latin typeface="Arial Narrow" panose="020B0606020202030204" pitchFamily="34" charset="0"/>
              </a:rPr>
              <a:t>. </a:t>
            </a:r>
          </a:p>
          <a:p>
            <a:pPr>
              <a:spcAft>
                <a:spcPts val="1200"/>
              </a:spcAft>
            </a:pPr>
            <a:r>
              <a:rPr lang="nb-NO" sz="1400" dirty="0">
                <a:latin typeface="Arial Narrow" panose="020B0606020202030204" pitchFamily="34" charset="0"/>
              </a:rPr>
              <a:t>Kartlegging og utvikling av de viktigste aspektene i psykososiale arbeidsmiljø, arbeidsbelastninger og arbeidsrelaterte ressurser</a:t>
            </a:r>
          </a:p>
          <a:p>
            <a:pPr>
              <a:spcAft>
                <a:spcPts val="1200"/>
              </a:spcAft>
            </a:pPr>
            <a:r>
              <a:rPr lang="nb-NO" sz="1400" dirty="0">
                <a:latin typeface="Arial Narrow" panose="020B0606020202030204" pitchFamily="34" charset="0"/>
              </a:rPr>
              <a:t>Forskningsbasert</a:t>
            </a:r>
            <a:r>
              <a:rPr lang="en-US" sz="1400" dirty="0">
                <a:latin typeface="Arial Narrow" panose="020B0606020202030204" pitchFamily="34" charset="0"/>
              </a:rPr>
              <a:t> –  </a:t>
            </a:r>
            <a:r>
              <a:rPr lang="en-US" sz="1400" dirty="0" err="1">
                <a:latin typeface="Arial Narrow" panose="020B0606020202030204" pitchFamily="34" charset="0"/>
              </a:rPr>
              <a:t>sikrer</a:t>
            </a:r>
            <a:r>
              <a:rPr lang="en-US" sz="1400" dirty="0">
                <a:latin typeface="Arial Narrow" panose="020B0606020202030204" pitchFamily="34" charset="0"/>
              </a:rPr>
              <a:t> </a:t>
            </a:r>
            <a:r>
              <a:rPr lang="en-US" sz="1400" dirty="0" err="1">
                <a:latin typeface="Arial Narrow" panose="020B0606020202030204" pitchFamily="34" charset="0"/>
              </a:rPr>
              <a:t>kvalitet</a:t>
            </a:r>
            <a:r>
              <a:rPr lang="en-US" sz="1400" dirty="0">
                <a:latin typeface="Arial Narrow" panose="020B0606020202030204" pitchFamily="34" charset="0"/>
              </a:rPr>
              <a:t> </a:t>
            </a:r>
            <a:r>
              <a:rPr lang="en-US" sz="1400" dirty="0" err="1">
                <a:latin typeface="Arial Narrow" panose="020B0606020202030204" pitchFamily="34" charset="0"/>
              </a:rPr>
              <a:t>og</a:t>
            </a:r>
            <a:r>
              <a:rPr lang="en-US" sz="1400" dirty="0">
                <a:latin typeface="Arial Narrow" panose="020B0606020202030204" pitchFamily="34" charset="0"/>
              </a:rPr>
              <a:t> </a:t>
            </a:r>
            <a:r>
              <a:rPr lang="en-US" sz="1400" dirty="0" err="1">
                <a:latin typeface="Arial Narrow" panose="020B0606020202030204" pitchFamily="34" charset="0"/>
              </a:rPr>
              <a:t>kan</a:t>
            </a:r>
            <a:r>
              <a:rPr lang="en-US" sz="1400" dirty="0">
                <a:latin typeface="Arial Narrow" panose="020B0606020202030204" pitchFamily="34" charset="0"/>
              </a:rPr>
              <a:t> da </a:t>
            </a:r>
            <a:r>
              <a:rPr lang="en-US" sz="1400" dirty="0" err="1">
                <a:latin typeface="Arial Narrow" panose="020B0606020202030204" pitchFamily="34" charset="0"/>
              </a:rPr>
              <a:t>også</a:t>
            </a:r>
            <a:r>
              <a:rPr lang="en-US" sz="1400" dirty="0">
                <a:latin typeface="Arial Narrow" panose="020B0606020202030204" pitchFamily="34" charset="0"/>
              </a:rPr>
              <a:t> </a:t>
            </a:r>
            <a:r>
              <a:rPr lang="en-US" sz="1400" dirty="0" err="1">
                <a:latin typeface="Arial Narrow" panose="020B0606020202030204" pitchFamily="34" charset="0"/>
              </a:rPr>
              <a:t>brukes</a:t>
            </a:r>
            <a:r>
              <a:rPr lang="en-US" sz="1400" dirty="0">
                <a:latin typeface="Arial Narrow" panose="020B0606020202030204" pitchFamily="34" charset="0"/>
              </a:rPr>
              <a:t> </a:t>
            </a:r>
            <a:r>
              <a:rPr lang="en-US" sz="1400" dirty="0" err="1">
                <a:latin typeface="Arial Narrow" panose="020B0606020202030204" pitchFamily="34" charset="0"/>
              </a:rPr>
              <a:t>i</a:t>
            </a:r>
            <a:r>
              <a:rPr lang="en-US" sz="1400" dirty="0">
                <a:latin typeface="Arial Narrow" panose="020B0606020202030204" pitchFamily="34" charset="0"/>
              </a:rPr>
              <a:t> </a:t>
            </a:r>
            <a:r>
              <a:rPr lang="nb-NO" sz="1400" dirty="0">
                <a:latin typeface="Arial Narrow" panose="020B0606020202030204" pitchFamily="34" charset="0"/>
              </a:rPr>
              <a:t>forskning</a:t>
            </a:r>
          </a:p>
          <a:p>
            <a:pPr>
              <a:spcAft>
                <a:spcPts val="1200"/>
              </a:spcAft>
            </a:pPr>
            <a:r>
              <a:rPr lang="nb-NO" sz="1400" dirty="0">
                <a:latin typeface="Arial Narrow" panose="020B0606020202030204" pitchFamily="34" charset="0"/>
              </a:rPr>
              <a:t>FaktaARK I, KIWEST, FaktaARK II.</a:t>
            </a:r>
          </a:p>
          <a:p>
            <a:r>
              <a:rPr lang="nb-NO" sz="1400" dirty="0">
                <a:latin typeface="Arial Narrow" panose="020B0606020202030204" pitchFamily="34" charset="0"/>
                <a:cs typeface="Arial" pitchFamily="34" charset="0"/>
              </a:rPr>
              <a:t>Praksis og forskning i samspill – bør være et godt prosjekt i vår sektor!</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Status vinter 2016:</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19 norske og en svensk institusjoner har brukt eller har bestemt seg for å bruke ARK</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Til sammen 13 555 respondenter</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To artikler tatt inn i fagfellevurdert tidsskrift</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Fem artikler under arbeid</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En rapport, norsk og engelsk</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Stipendiat startet i august 2015</a:t>
            </a:r>
          </a:p>
          <a:p>
            <a:pPr marL="285693" indent="-285693" defTabSz="914217">
              <a:buFont typeface="Arial" panose="020B0604020202020204" pitchFamily="34" charset="0"/>
              <a:buChar char="•"/>
              <a:defRPr/>
            </a:pPr>
            <a:r>
              <a:rPr lang="nb-NO" sz="1400" dirty="0">
                <a:latin typeface="Arial Narrow" panose="020B0606020202030204" pitchFamily="34" charset="0"/>
                <a:cs typeface="Arial" pitchFamily="34" charset="0"/>
              </a:rPr>
              <a:t>Validert og oversatt i Nederland, </a:t>
            </a:r>
            <a:r>
              <a:rPr lang="nb-NO" sz="1400" dirty="0" err="1">
                <a:latin typeface="Arial Narrow" panose="020B0606020202030204" pitchFamily="34" charset="0"/>
                <a:cs typeface="Arial" pitchFamily="34" charset="0"/>
              </a:rPr>
              <a:t>Wageningen</a:t>
            </a:r>
            <a:r>
              <a:rPr lang="nb-NO" sz="1400" dirty="0">
                <a:latin typeface="Arial Narrow" panose="020B0606020202030204" pitchFamily="34" charset="0"/>
                <a:cs typeface="Arial" pitchFamily="34" charset="0"/>
              </a:rPr>
              <a:t> </a:t>
            </a:r>
            <a:r>
              <a:rPr lang="nb-NO" sz="1400" dirty="0" err="1">
                <a:latin typeface="Arial Narrow" panose="020B0606020202030204" pitchFamily="34" charset="0"/>
                <a:cs typeface="Arial" pitchFamily="34" charset="0"/>
              </a:rPr>
              <a:t>University</a:t>
            </a:r>
            <a:endParaRPr lang="nb-NO" sz="1400" dirty="0">
              <a:latin typeface="Arial Narrow" panose="020B0606020202030204" pitchFamily="34" charset="0"/>
              <a:cs typeface="Arial" pitchFamily="34" charset="0"/>
            </a:endParaRP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Mange muligheter både i praksis og forskning</a:t>
            </a:r>
          </a:p>
          <a:p>
            <a:endParaRPr lang="nb-NO" sz="1400" dirty="0">
              <a:latin typeface="Arial" pitchFamily="34" charset="0"/>
              <a:cs typeface="Arial" pitchFamily="34" charset="0"/>
            </a:endParaRPr>
          </a:p>
        </p:txBody>
      </p:sp>
      <p:sp>
        <p:nvSpPr>
          <p:cNvPr id="4" name="Plassholder for lysbildenummer 3"/>
          <p:cNvSpPr>
            <a:spLocks noGrp="1"/>
          </p:cNvSpPr>
          <p:nvPr>
            <p:ph type="sldNum" sz="quarter" idx="10"/>
          </p:nvPr>
        </p:nvSpPr>
        <p:spPr/>
        <p:txBody>
          <a:bodyPr/>
          <a:lstStyle/>
          <a:p>
            <a:fld id="{9F4C2CF1-DDC9-4DAF-B598-D6BBB9B15DE8}" type="slidenum">
              <a:rPr lang="nb-NO" smtClean="0"/>
              <a:pPr/>
              <a:t>2</a:t>
            </a:fld>
            <a:endParaRPr lang="nb-NO"/>
          </a:p>
        </p:txBody>
      </p:sp>
    </p:spTree>
    <p:extLst>
      <p:ext uri="{BB962C8B-B14F-4D97-AF65-F5344CB8AC3E}">
        <p14:creationId xmlns:p14="http://schemas.microsoft.com/office/powerpoint/2010/main" val="170898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0879" y="4721940"/>
            <a:ext cx="5675154" cy="4473416"/>
          </a:xfrm>
        </p:spPr>
        <p:txBody>
          <a:bodyPr/>
          <a:lstStyle/>
          <a:p>
            <a:r>
              <a:rPr lang="nb-NO" sz="1400" dirty="0">
                <a:latin typeface="Arial Narrow" panose="020B0606020202030204" pitchFamily="34" charset="0"/>
                <a:cs typeface="Arial" panose="020B0604020202020204" pitchFamily="34" charset="0"/>
              </a:rPr>
              <a:t/>
            </a:r>
            <a:br>
              <a:rPr lang="nb-NO" sz="1400" dirty="0">
                <a:latin typeface="Arial Narrow" panose="020B0606020202030204" pitchFamily="34" charset="0"/>
                <a:cs typeface="Arial" panose="020B0604020202020204" pitchFamily="34" charset="0"/>
              </a:rPr>
            </a:br>
            <a:endParaRPr lang="nb-NO" sz="1400" dirty="0">
              <a:latin typeface="Arial Narrow" panose="020B0606020202030204" pitchFamily="34" charset="0"/>
              <a:cs typeface="Arial" panose="020B0604020202020204" pitchFamily="34" charset="0"/>
            </a:endParaRPr>
          </a:p>
          <a:p>
            <a:pPr defTabSz="914217">
              <a:defRPr/>
            </a:pPr>
            <a:r>
              <a:rPr lang="nb-NO" sz="1400" dirty="0">
                <a:latin typeface="Arial Narrow" panose="020B0606020202030204" pitchFamily="34" charset="0"/>
                <a:cs typeface="Arial" panose="020B0604020202020204" pitchFamily="34" charset="0"/>
              </a:rPr>
              <a:t>Jobben påvirker helsen min på en positiv måte (1 = Svært uenig, 5 = Svært enig)</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Jobben påvirker helsen min på en negativ måte (1 = Svært uenig, 5 = Svært enig)</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I følge JD-R modellen foregår det hele tiden to parallelle prosesser, en motivasjonsprosess som påvirker helsa på en positiv måte og en stressprosess som påvirker på en negativ måte. Når ansatte i stor grad opplever at helsa påvirkes positivt av jobben kan det indikere at det er en sunn balanse mellom krav og ressurser. Når ansatte i stor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20</a:t>
            </a:fld>
            <a:endParaRPr lang="nb-NO"/>
          </a:p>
        </p:txBody>
      </p:sp>
    </p:spTree>
    <p:extLst>
      <p:ext uri="{BB962C8B-B14F-4D97-AF65-F5344CB8AC3E}">
        <p14:creationId xmlns:p14="http://schemas.microsoft.com/office/powerpoint/2010/main" val="101044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963738" y="746125"/>
            <a:ext cx="3925887" cy="2944813"/>
          </a:xfrm>
        </p:spPr>
      </p:sp>
      <p:sp>
        <p:nvSpPr>
          <p:cNvPr id="3" name="Plassholder for notater 2"/>
          <p:cNvSpPr>
            <a:spLocks noGrp="1"/>
          </p:cNvSpPr>
          <p:nvPr>
            <p:ph type="body" idx="1"/>
          </p:nvPr>
        </p:nvSpPr>
        <p:spPr>
          <a:xfrm>
            <a:off x="680879" y="3890515"/>
            <a:ext cx="5447030" cy="5543730"/>
          </a:xfrm>
        </p:spPr>
        <p:txBody>
          <a:bodyPr/>
          <a:lstStyle/>
          <a:p>
            <a:pPr>
              <a:defRPr/>
            </a:pPr>
            <a:r>
              <a:rPr lang="nb-NO" sz="1400" dirty="0">
                <a:latin typeface="Arial Narrow" panose="020B0606020202030204" pitchFamily="34" charset="0"/>
                <a:cs typeface="Arial" panose="020B0604020202020204" pitchFamily="34" charset="0"/>
              </a:rPr>
              <a:t>Presentasjon av gruppearbeid i plenum - ulike modeller for deling i plenum. Alle gruppestemmene skal høres, </a:t>
            </a:r>
            <a:r>
              <a:rPr lang="nb-NO" sz="1400" dirty="0" err="1">
                <a:latin typeface="Arial Narrow" panose="020B0606020202030204" pitchFamily="34" charset="0"/>
                <a:cs typeface="Arial" panose="020B0604020202020204" pitchFamily="34" charset="0"/>
              </a:rPr>
              <a:t>flip</a:t>
            </a:r>
            <a:r>
              <a:rPr lang="nb-NO" sz="1400" dirty="0">
                <a:latin typeface="Arial Narrow" panose="020B0606020202030204" pitchFamily="34" charset="0"/>
                <a:cs typeface="Arial" panose="020B0604020202020204" pitchFamily="34" charset="0"/>
              </a:rPr>
              <a:t> eller gule lapper. Unngå gjentagelser.</a:t>
            </a:r>
          </a:p>
          <a:p>
            <a:pPr>
              <a:defRPr/>
            </a:pPr>
            <a:endParaRPr lang="nb-NO" sz="1400" dirty="0">
              <a:latin typeface="Arial Narrow" panose="020B0606020202030204" pitchFamily="34" charset="0"/>
              <a:cs typeface="Arial" pitchFamily="34" charset="0"/>
            </a:endParaRPr>
          </a:p>
          <a:p>
            <a:pPr>
              <a:defRPr/>
            </a:pPr>
            <a:r>
              <a:rPr lang="nb-NO" sz="1400" dirty="0">
                <a:latin typeface="Arial Narrow" panose="020B0606020202030204" pitchFamily="34" charset="0"/>
                <a:cs typeface="Arial" pitchFamily="34" charset="0"/>
              </a:rPr>
              <a:t>Hva fungerer bra og bør videreføres?</a:t>
            </a:r>
          </a:p>
          <a:p>
            <a:pPr marL="522857" indent="-459156">
              <a:buFont typeface="Arial" pitchFamily="34" charset="0"/>
              <a:buChar char="•"/>
              <a:defRPr/>
            </a:pPr>
            <a:r>
              <a:rPr lang="nb-NO" sz="1400" dirty="0">
                <a:latin typeface="Arial Narrow" panose="020B0606020202030204" pitchFamily="34" charset="0"/>
                <a:cs typeface="Arial" pitchFamily="34" charset="0"/>
              </a:rPr>
              <a:t>Hvilke tema/skalaer/spørsmål fanget opp disse faktorene? </a:t>
            </a:r>
          </a:p>
          <a:p>
            <a:pPr marL="522857" indent="-459156">
              <a:buFont typeface="Arial" pitchFamily="34" charset="0"/>
              <a:buChar char="•"/>
              <a:defRPr/>
            </a:pPr>
            <a:r>
              <a:rPr lang="nb-NO" sz="1400" dirty="0">
                <a:latin typeface="Arial Narrow" panose="020B0606020202030204" pitchFamily="34" charset="0"/>
                <a:cs typeface="Arial" pitchFamily="34" charset="0"/>
              </a:rPr>
              <a:t>Hvordan ta vare på dette og om mulig bli enda bedre?</a:t>
            </a:r>
          </a:p>
          <a:p>
            <a:pPr marL="522857" indent="-459156">
              <a:buFont typeface="Arial" pitchFamily="34" charset="0"/>
              <a:buChar char="•"/>
              <a:defRPr/>
            </a:pPr>
            <a:r>
              <a:rPr lang="nb-NO" sz="1400" dirty="0">
                <a:latin typeface="Arial Narrow" panose="020B0606020202030204" pitchFamily="34" charset="0"/>
                <a:cs typeface="Arial" pitchFamily="34" charset="0"/>
              </a:rPr>
              <a:t>Sett opp momenter/gode grep</a:t>
            </a:r>
          </a:p>
          <a:p>
            <a:endParaRPr lang="nb-NO" sz="1400" dirty="0">
              <a:latin typeface="Arial Narrow" panose="020B0606020202030204" pitchFamily="34" charset="0"/>
              <a:cs typeface="Arial" pitchFamily="34" charset="0"/>
            </a:endParaRPr>
          </a:p>
          <a:p>
            <a:pPr marL="459156" indent="-459156">
              <a:lnSpc>
                <a:spcPct val="80000"/>
              </a:lnSpc>
              <a:defRPr/>
            </a:pPr>
            <a:endParaRPr lang="nb-NO" sz="1400" dirty="0">
              <a:latin typeface="Arial Narrow" panose="020B0606020202030204" pitchFamily="34" charset="0"/>
              <a:cs typeface="Arial" pitchFamily="34" charset="0"/>
            </a:endParaRPr>
          </a:p>
          <a:p>
            <a:pPr>
              <a:lnSpc>
                <a:spcPct val="80000"/>
              </a:lnSpc>
              <a:defRPr/>
            </a:pPr>
            <a:r>
              <a:rPr lang="nb-NO" sz="1400" dirty="0">
                <a:latin typeface="Arial Narrow" panose="020B0606020202030204" pitchFamily="34" charset="0"/>
                <a:cs typeface="Arial" pitchFamily="34" charset="0"/>
              </a:rPr>
              <a:t>Selv de fleste resultatene er positive her, er det alltid noen forbedringspunkter:</a:t>
            </a:r>
          </a:p>
          <a:p>
            <a:pPr marL="465463" indent="-459156">
              <a:lnSpc>
                <a:spcPct val="80000"/>
              </a:lnSpc>
              <a:buFont typeface="Arial" pitchFamily="34" charset="0"/>
              <a:buChar char="•"/>
              <a:defRPr/>
            </a:pPr>
            <a:r>
              <a:rPr lang="nb-NO" sz="1400" dirty="0">
                <a:latin typeface="Arial Narrow" panose="020B0606020202030204" pitchFamily="34" charset="0"/>
                <a:cs typeface="Arial" pitchFamily="34" charset="0"/>
              </a:rPr>
              <a:t>Hvilke områder?</a:t>
            </a:r>
          </a:p>
          <a:p>
            <a:pPr marL="465463" indent="-459156">
              <a:lnSpc>
                <a:spcPct val="80000"/>
              </a:lnSpc>
              <a:buFont typeface="Arial" pitchFamily="34" charset="0"/>
              <a:buChar char="•"/>
              <a:defRPr/>
            </a:pPr>
            <a:r>
              <a:rPr lang="nb-NO" sz="1400" dirty="0">
                <a:latin typeface="Arial Narrow" panose="020B0606020202030204" pitchFamily="34" charset="0"/>
                <a:cs typeface="Arial" pitchFamily="34" charset="0"/>
              </a:rPr>
              <a:t>Hvilke tema/skalaer/spørsmål fanget opp dette? </a:t>
            </a:r>
          </a:p>
          <a:p>
            <a:pPr marL="465463" indent="-459156">
              <a:lnSpc>
                <a:spcPct val="80000"/>
              </a:lnSpc>
              <a:buFont typeface="Arial" pitchFamily="34" charset="0"/>
              <a:buChar char="•"/>
              <a:defRPr/>
            </a:pPr>
            <a:r>
              <a:rPr lang="nb-NO" sz="1400" dirty="0">
                <a:latin typeface="Arial Narrow" panose="020B0606020202030204" pitchFamily="34" charset="0"/>
                <a:cs typeface="Arial" pitchFamily="34" charset="0"/>
              </a:rPr>
              <a:t>Sett opp en tiltaksliste </a:t>
            </a:r>
          </a:p>
          <a:p>
            <a:pPr marL="465463" indent="-459156">
              <a:lnSpc>
                <a:spcPct val="80000"/>
              </a:lnSpc>
              <a:buFont typeface="Arial" pitchFamily="34" charset="0"/>
              <a:buChar char="•"/>
              <a:defRPr/>
            </a:pPr>
            <a:r>
              <a:rPr lang="nb-NO" sz="1400" dirty="0">
                <a:latin typeface="Arial Narrow" panose="020B0606020202030204" pitchFamily="34" charset="0"/>
                <a:cs typeface="Arial" pitchFamily="34" charset="0"/>
              </a:rPr>
              <a:t>Prioriter tiltakene</a:t>
            </a:r>
          </a:p>
          <a:p>
            <a:pPr marL="465463" indent="-459156">
              <a:lnSpc>
                <a:spcPct val="80000"/>
              </a:lnSpc>
              <a:buFont typeface="Arial" pitchFamily="34" charset="0"/>
              <a:buChar char="•"/>
              <a:defRPr/>
            </a:pPr>
            <a:r>
              <a:rPr lang="nb-NO" sz="1400" dirty="0">
                <a:latin typeface="Arial Narrow" panose="020B0606020202030204" pitchFamily="34" charset="0"/>
                <a:cs typeface="Arial" pitchFamily="34" charset="0"/>
              </a:rPr>
              <a:t>Sett opp ansvarlig(e) + tidsfrist(er)</a:t>
            </a:r>
          </a:p>
          <a:p>
            <a:pPr marL="1377468" lvl="2" indent="-459156">
              <a:lnSpc>
                <a:spcPct val="80000"/>
              </a:lnSpc>
              <a:defRPr/>
            </a:pPr>
            <a:endParaRPr lang="nb-NO" sz="1400" dirty="0">
              <a:latin typeface="Arial Narrow" panose="020B0606020202030204" pitchFamily="34" charset="0"/>
              <a:cs typeface="Arial" pitchFamily="34" charset="0"/>
            </a:endParaRPr>
          </a:p>
          <a:p>
            <a:pPr marL="459156" indent="-459156">
              <a:lnSpc>
                <a:spcPct val="80000"/>
              </a:lnSpc>
              <a:defRPr/>
            </a:pPr>
            <a:r>
              <a:rPr lang="nb-NO" sz="1400" dirty="0">
                <a:latin typeface="Arial Narrow" panose="020B0606020202030204" pitchFamily="34" charset="0"/>
                <a:cs typeface="Arial" pitchFamily="34" charset="0"/>
              </a:rPr>
              <a:t>Ta gjerne med eventuelle punkter som ikke er nevnt i undersøkelsen</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Tiltak skal være konkrete, konstruktive og enkle og iverksette.</a:t>
            </a:r>
          </a:p>
          <a:p>
            <a:r>
              <a:rPr lang="nb-NO" sz="1400" dirty="0">
                <a:latin typeface="Arial Narrow" panose="020B0606020202030204" pitchFamily="34" charset="0"/>
                <a:cs typeface="Arial" pitchFamily="34" charset="0"/>
              </a:rPr>
              <a:t>- ulike modeller for utvikling av tiltak, det må kommuniseres hvordan og når.</a:t>
            </a:r>
          </a:p>
          <a:p>
            <a:r>
              <a:rPr lang="nb-NO" sz="1400" dirty="0">
                <a:latin typeface="Arial Narrow" panose="020B0606020202030204" pitchFamily="34" charset="0"/>
                <a:cs typeface="Arial" pitchFamily="34" charset="0"/>
              </a:rPr>
              <a:t>- skal rapporteres i </a:t>
            </a:r>
            <a:r>
              <a:rPr lang="nb-NO" sz="1400" dirty="0" err="1">
                <a:latin typeface="Arial Narrow" panose="020B0606020202030204" pitchFamily="34" charset="0"/>
                <a:cs typeface="Arial" pitchFamily="34" charset="0"/>
              </a:rPr>
              <a:t>faktaark</a:t>
            </a:r>
            <a:r>
              <a:rPr lang="nb-NO" sz="1400" dirty="0">
                <a:latin typeface="Arial Narrow" panose="020B0606020202030204" pitchFamily="34" charset="0"/>
                <a:cs typeface="Arial" pitchFamily="34" charset="0"/>
              </a:rPr>
              <a:t> II.</a:t>
            </a: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21</a:t>
            </a:fld>
            <a:endParaRPr lang="nb-NO"/>
          </a:p>
        </p:txBody>
      </p:sp>
    </p:spTree>
    <p:extLst>
      <p:ext uri="{BB962C8B-B14F-4D97-AF65-F5344CB8AC3E}">
        <p14:creationId xmlns:p14="http://schemas.microsoft.com/office/powerpoint/2010/main" val="312267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484438" y="633413"/>
            <a:ext cx="3463925" cy="2598737"/>
          </a:xfrm>
        </p:spPr>
      </p:sp>
      <p:sp>
        <p:nvSpPr>
          <p:cNvPr id="3" name="Plassholder for notater 2"/>
          <p:cNvSpPr>
            <a:spLocks noGrp="1"/>
          </p:cNvSpPr>
          <p:nvPr>
            <p:ph type="body" idx="1"/>
          </p:nvPr>
        </p:nvSpPr>
        <p:spPr>
          <a:xfrm>
            <a:off x="680879" y="3361806"/>
            <a:ext cx="5693153" cy="5833552"/>
          </a:xfrm>
        </p:spPr>
        <p:txBody>
          <a:bodyPr/>
          <a:lstStyle/>
          <a:p>
            <a:endParaRPr lang="nb-NO" dirty="0" smtClean="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22</a:t>
            </a:fld>
            <a:endParaRPr lang="nb-NO"/>
          </a:p>
        </p:txBody>
      </p:sp>
    </p:spTree>
    <p:extLst>
      <p:ext uri="{BB962C8B-B14F-4D97-AF65-F5344CB8AC3E}">
        <p14:creationId xmlns:p14="http://schemas.microsoft.com/office/powerpoint/2010/main" val="423234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0879" y="4721940"/>
            <a:ext cx="5747145" cy="4473416"/>
          </a:xfrm>
        </p:spPr>
        <p:txBody>
          <a:bodyPr/>
          <a:lstStyle/>
          <a:p>
            <a:endParaRPr lang="nb-NO" sz="1400" dirty="0">
              <a:latin typeface="Arial" pitchFamily="34" charset="0"/>
              <a:cs typeface="Arial" pitchFamily="34" charset="0"/>
            </a:endParaRPr>
          </a:p>
          <a:p>
            <a:r>
              <a:rPr lang="nb-NO" sz="1400" dirty="0">
                <a:latin typeface="Arial Narrow" panose="020B0606020202030204" pitchFamily="34" charset="0"/>
                <a:cs typeface="Arial" pitchFamily="34" charset="0"/>
              </a:rPr>
              <a:t>Lovpålagt systematikk for </a:t>
            </a:r>
            <a:r>
              <a:rPr lang="nb-NO" sz="1400" dirty="0">
                <a:latin typeface="Arial Narrow" panose="020B0606020202030204" pitchFamily="34" charset="0"/>
              </a:rPr>
              <a:t>å sikre et arbeidsmiljø som gir grunnlag for en helsefremmende og meningsfylt arbeidssituasjon, som gir full trygghet mot fysiske og psykiske skadevirkninger</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For å oppnå en helsefremmende arbeidssituasjon må en fokusere både på de faktorene som bidrar til at vi kan utvikle sykdom og forebygge dette, og de faktorene som bygger oss opp – det som fremmer helsa.</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Kritiske faktorer: </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Tilstrekkelige ressurser (ledelse og ansatte)</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God nok forankring i ledelsen</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Å klare å få ledere og ansatte (spes vitenskapelige) til å engasjere seg</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Å tørre å være tydelig nok </a:t>
            </a:r>
          </a:p>
          <a:p>
            <a:pPr marL="285693" indent="-285693">
              <a:buFont typeface="Arial" panose="020B0604020202020204" pitchFamily="34" charset="0"/>
              <a:buChar char="•"/>
            </a:pPr>
            <a:r>
              <a:rPr lang="nb-NO" sz="1400" dirty="0">
                <a:latin typeface="Arial Narrow" panose="020B0606020202030204" pitchFamily="34" charset="0"/>
                <a:cs typeface="Arial" pitchFamily="34" charset="0"/>
              </a:rPr>
              <a:t>Å få diskusjonene og tiltakene konkrete nok, akademikere er spesialister på å «</a:t>
            </a:r>
            <a:r>
              <a:rPr lang="nb-NO" sz="1400" dirty="0" err="1">
                <a:latin typeface="Arial Narrow" panose="020B0606020202030204" pitchFamily="34" charset="0"/>
                <a:cs typeface="Arial" pitchFamily="34" charset="0"/>
              </a:rPr>
              <a:t>akademisere</a:t>
            </a:r>
            <a:r>
              <a:rPr lang="nb-NO" sz="1400" dirty="0">
                <a:latin typeface="Arial Narrow" panose="020B0606020202030204" pitchFamily="34" charset="0"/>
                <a:cs typeface="Arial" pitchFamily="34" charset="0"/>
              </a:rPr>
              <a:t>» og å kritisere metode. Det er ikke agendaen for oppfølgingsmøtene.</a:t>
            </a:r>
            <a:endParaRPr lang="en-GB" sz="1400" dirty="0">
              <a:latin typeface="Arial Narrow" panose="020B0606020202030204" pitchFamily="34" charset="0"/>
              <a:cs typeface="Arial"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3</a:t>
            </a:fld>
            <a:endParaRPr lang="nb-NO"/>
          </a:p>
        </p:txBody>
      </p:sp>
    </p:spTree>
    <p:extLst>
      <p:ext uri="{BB962C8B-B14F-4D97-AF65-F5344CB8AC3E}">
        <p14:creationId xmlns:p14="http://schemas.microsoft.com/office/powerpoint/2010/main" val="135684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97013" y="434975"/>
            <a:ext cx="3275012" cy="2457450"/>
          </a:xfrm>
        </p:spPr>
      </p:sp>
      <p:sp>
        <p:nvSpPr>
          <p:cNvPr id="3" name="Plassholder for notater 2"/>
          <p:cNvSpPr>
            <a:spLocks noGrp="1"/>
          </p:cNvSpPr>
          <p:nvPr>
            <p:ph type="body" idx="1"/>
          </p:nvPr>
        </p:nvSpPr>
        <p:spPr>
          <a:xfrm>
            <a:off x="452753" y="3314543"/>
            <a:ext cx="6119254" cy="5687723"/>
          </a:xfrm>
        </p:spPr>
        <p:txBody>
          <a:bodyPr/>
          <a:lstStyle/>
          <a:p>
            <a:pPr eaLnBrk="1" hangingPunct="1">
              <a:lnSpc>
                <a:spcPct val="80000"/>
              </a:lnSpc>
              <a:defRPr/>
            </a:pPr>
            <a:r>
              <a:rPr lang="nb-NO" sz="1400" dirty="0">
                <a:latin typeface="Arial Narrow" panose="020B0606020202030204" pitchFamily="34" charset="0"/>
              </a:rPr>
              <a:t>De psykologiske og sosiale forholdene mennesker opplever på arbeidsplassen</a:t>
            </a:r>
          </a:p>
          <a:p>
            <a:pPr>
              <a:lnSpc>
                <a:spcPct val="80000"/>
              </a:lnSpc>
              <a:defRPr/>
            </a:pPr>
            <a:endParaRPr lang="nb-NO" sz="1400" dirty="0">
              <a:latin typeface="Arial Narrow" panose="020B0606020202030204" pitchFamily="34" charset="0"/>
            </a:endParaRPr>
          </a:p>
          <a:p>
            <a:endParaRPr lang="nb-NO" sz="1400" dirty="0">
              <a:latin typeface="Arial Narrow" panose="020B0606020202030204" pitchFamily="34" charset="0"/>
            </a:endParaRPr>
          </a:p>
          <a:p>
            <a:r>
              <a:rPr lang="nb-NO" sz="1400" dirty="0">
                <a:latin typeface="Arial Narrow" panose="020B0606020202030204" pitchFamily="34" charset="0"/>
              </a:rPr>
              <a:t>I KIWEST kartlegges: </a:t>
            </a:r>
          </a:p>
          <a:p>
            <a:r>
              <a:rPr lang="nb-NO" sz="1400" dirty="0">
                <a:latin typeface="Arial Narrow" panose="020B0606020202030204" pitchFamily="34" charset="0"/>
              </a:rPr>
              <a:t>1. Samspillet mellom arbeidsoppgaver og person</a:t>
            </a:r>
          </a:p>
          <a:p>
            <a:pPr marL="742801" lvl="1" indent="-285693">
              <a:buFont typeface="Arial" panose="020B0604020202020204" pitchFamily="34" charset="0"/>
              <a:buChar char="•"/>
            </a:pPr>
            <a:r>
              <a:rPr lang="nb-NO" sz="1400" dirty="0">
                <a:latin typeface="Arial Narrow" panose="020B0606020202030204" pitchFamily="34" charset="0"/>
              </a:rPr>
              <a:t>Autonomi, selvstendighet, </a:t>
            </a:r>
          </a:p>
          <a:p>
            <a:pPr marL="742801" lvl="1" indent="-285693">
              <a:buFont typeface="Arial" panose="020B0604020202020204" pitchFamily="34" charset="0"/>
              <a:buChar char="•"/>
            </a:pPr>
            <a:r>
              <a:rPr lang="nb-NO" sz="1400" dirty="0">
                <a:latin typeface="Arial Narrow" panose="020B0606020202030204" pitchFamily="34" charset="0"/>
              </a:rPr>
              <a:t>Krav til kompetanseutvikling</a:t>
            </a:r>
          </a:p>
          <a:p>
            <a:pPr marL="742801" lvl="1" indent="-285693">
              <a:buFont typeface="Arial" panose="020B0604020202020204" pitchFamily="34" charset="0"/>
              <a:buChar char="•"/>
            </a:pPr>
            <a:r>
              <a:rPr lang="nb-NO" sz="1400" dirty="0">
                <a:latin typeface="Arial Narrow" panose="020B0606020202030204" pitchFamily="34" charset="0"/>
              </a:rPr>
              <a:t>Støtte fra leder og i forskning/FOU/undervisning</a:t>
            </a:r>
          </a:p>
          <a:p>
            <a:pPr marL="742801" lvl="1" indent="-285693">
              <a:buFont typeface="Arial" panose="020B0604020202020204" pitchFamily="34" charset="0"/>
              <a:buChar char="•"/>
            </a:pPr>
            <a:r>
              <a:rPr lang="nb-NO" sz="1400" dirty="0">
                <a:latin typeface="Arial Narrow" panose="020B0606020202030204" pitchFamily="34" charset="0"/>
              </a:rPr>
              <a:t>Forventninger fra omgivelser og forventninger hos den ansatte</a:t>
            </a:r>
          </a:p>
          <a:p>
            <a:endParaRPr lang="nb-NO" sz="1400" dirty="0">
              <a:latin typeface="Arial Narrow" panose="020B0606020202030204" pitchFamily="34" charset="0"/>
            </a:endParaRPr>
          </a:p>
          <a:p>
            <a:r>
              <a:rPr lang="nb-NO" sz="1400" dirty="0">
                <a:latin typeface="Arial Narrow" panose="020B0606020202030204" pitchFamily="34" charset="0"/>
              </a:rPr>
              <a:t>2. Samspillet mellom personer (det som oftest forbindes med psykososialt arbeidsmiljø):</a:t>
            </a:r>
          </a:p>
          <a:p>
            <a:pPr marL="742801" lvl="1" indent="-285693">
              <a:buFont typeface="Arial" panose="020B0604020202020204" pitchFamily="34" charset="0"/>
              <a:buChar char="•"/>
            </a:pPr>
            <a:r>
              <a:rPr lang="nb-NO" sz="1400" dirty="0">
                <a:latin typeface="Arial Narrow" panose="020B0606020202030204" pitchFamily="34" charset="0"/>
              </a:rPr>
              <a:t>Samarbeid og fellesskap</a:t>
            </a:r>
          </a:p>
          <a:p>
            <a:pPr marL="742801" lvl="1" indent="-285693">
              <a:buFont typeface="Arial" panose="020B0604020202020204" pitchFamily="34" charset="0"/>
              <a:buChar char="•"/>
            </a:pPr>
            <a:r>
              <a:rPr lang="nb-NO" sz="1400" dirty="0">
                <a:latin typeface="Arial Narrow" panose="020B0606020202030204" pitchFamily="34" charset="0"/>
              </a:rPr>
              <a:t>Konflikter</a:t>
            </a:r>
          </a:p>
          <a:p>
            <a:pPr marL="742801" lvl="1" indent="-285693">
              <a:buFont typeface="Arial" panose="020B0604020202020204" pitchFamily="34" charset="0"/>
              <a:buChar char="•"/>
            </a:pPr>
            <a:r>
              <a:rPr lang="nb-NO" sz="1400" dirty="0">
                <a:latin typeface="Arial Narrow" panose="020B0606020202030204" pitchFamily="34" charset="0"/>
              </a:rPr>
              <a:t>Konkurranseklima</a:t>
            </a:r>
          </a:p>
          <a:p>
            <a:pPr marL="742801" lvl="1" indent="-285693">
              <a:buFont typeface="Arial" panose="020B0604020202020204" pitchFamily="34" charset="0"/>
              <a:buChar char="•"/>
            </a:pPr>
            <a:r>
              <a:rPr lang="nb-NO" sz="1400" dirty="0">
                <a:latin typeface="Arial Narrow" panose="020B0606020202030204" pitchFamily="34" charset="0"/>
              </a:rPr>
              <a:t>Relasjon til leder/ledelse (tillit, kontroll, kontakt, støtte, veiledning, tydelighet, gjensidig lojalt og respektfullt)</a:t>
            </a:r>
          </a:p>
          <a:p>
            <a:pPr marL="742801" lvl="1" indent="-285693">
              <a:buFont typeface="Arial" panose="020B0604020202020204" pitchFamily="34" charset="0"/>
              <a:buChar char="•"/>
            </a:pPr>
            <a:r>
              <a:rPr lang="nb-NO" sz="1400" dirty="0">
                <a:latin typeface="Arial Narrow" panose="020B0606020202030204" pitchFamily="34" charset="0"/>
              </a:rPr>
              <a:t>A</a:t>
            </a:r>
            <a:r>
              <a:rPr lang="nb-NO" sz="1400" dirty="0">
                <a:latin typeface="Arial Narrow" panose="020B0606020202030204" pitchFamily="34" charset="0"/>
              </a:rPr>
              <a:t>nerkjennelse</a:t>
            </a:r>
          </a:p>
          <a:p>
            <a:endParaRPr lang="nb-NO" sz="1400" dirty="0">
              <a:latin typeface="Arial Narrow" panose="020B0606020202030204" pitchFamily="34" charset="0"/>
            </a:endParaRPr>
          </a:p>
          <a:p>
            <a:r>
              <a:rPr lang="nb-NO" sz="1400" dirty="0">
                <a:latin typeface="Arial Narrow" panose="020B0606020202030204" pitchFamily="34" charset="0"/>
              </a:rPr>
              <a:t>3. Samspill person og strukturelle forhold: </a:t>
            </a:r>
          </a:p>
          <a:p>
            <a:pPr marL="742801" lvl="1" indent="-285693">
              <a:buFont typeface="Arial Narrow" panose="020B0606020202030204" pitchFamily="34" charset="0"/>
              <a:buChar char="−"/>
            </a:pPr>
            <a:r>
              <a:rPr lang="nb-NO" sz="1400" dirty="0">
                <a:latin typeface="Arial Narrow" panose="020B0606020202030204" pitchFamily="34" charset="0"/>
              </a:rPr>
              <a:t>Ansvarsforhold, målklarhet, forbedringskultur, ledelse, ressurser </a:t>
            </a:r>
          </a:p>
          <a:p>
            <a:endParaRPr lang="nb-NO" sz="1400" dirty="0">
              <a:latin typeface="Arial Narrow" panose="020B0606020202030204" pitchFamily="34" charset="0"/>
            </a:endParaRP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fld id="{6D596A2C-EF53-4C2B-9EA1-68AF0DE400C4}" type="slidenum">
              <a:rPr lang="nb-NO" smtClean="0"/>
              <a:t>4</a:t>
            </a:fld>
            <a:endParaRPr lang="nb-NO"/>
          </a:p>
        </p:txBody>
      </p:sp>
    </p:spTree>
    <p:extLst>
      <p:ext uri="{BB962C8B-B14F-4D97-AF65-F5344CB8AC3E}">
        <p14:creationId xmlns:p14="http://schemas.microsoft.com/office/powerpoint/2010/main" val="4262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1938" y="363538"/>
            <a:ext cx="3203575" cy="2403475"/>
          </a:xfrm>
        </p:spPr>
      </p:sp>
      <p:sp>
        <p:nvSpPr>
          <p:cNvPr id="3" name="Plassholder for notater 2"/>
          <p:cNvSpPr>
            <a:spLocks noGrp="1"/>
          </p:cNvSpPr>
          <p:nvPr>
            <p:ph type="body" idx="1"/>
          </p:nvPr>
        </p:nvSpPr>
        <p:spPr>
          <a:xfrm>
            <a:off x="236780" y="2954560"/>
            <a:ext cx="6407219" cy="5471735"/>
          </a:xfrm>
        </p:spPr>
        <p:txBody>
          <a:bodyPr/>
          <a:lstStyle/>
          <a:p>
            <a:r>
              <a:rPr lang="nb-NO" altLang="nb-NO" sz="1400" dirty="0">
                <a:latin typeface="Arial Narrow" panose="020B0606020202030204" pitchFamily="34" charset="0"/>
              </a:rPr>
              <a:t>Jobbkrav </a:t>
            </a:r>
            <a:r>
              <a:rPr lang="nb-NO" altLang="nb-NO" sz="1400" dirty="0">
                <a:latin typeface="Arial Narrow" panose="020B0606020202030204" pitchFamily="34" charset="0"/>
              </a:rPr>
              <a:t>– De fysiske, psykologiske, sosiale og organisatoriske aspektene ved en jobb som krever fysisk eller psykisk anstrengelse og derfor er assosiert med visse fysiske eller psykologiske </a:t>
            </a:r>
            <a:r>
              <a:rPr lang="nb-NO" altLang="nb-NO" sz="1400" dirty="0">
                <a:latin typeface="Arial Narrow" panose="020B0606020202030204" pitchFamily="34" charset="0"/>
              </a:rPr>
              <a:t>kostnader. Ex</a:t>
            </a:r>
            <a:r>
              <a:rPr lang="nb-NO" altLang="nb-NO" sz="1400" dirty="0">
                <a:latin typeface="Arial Narrow" panose="020B0606020202030204" pitchFamily="34" charset="0"/>
              </a:rPr>
              <a:t>: Høyt jobbpress, dårlig fysisk arbeidsmiljø, </a:t>
            </a:r>
            <a:r>
              <a:rPr lang="nb-NO" altLang="nb-NO" sz="1400" dirty="0">
                <a:latin typeface="Arial Narrow" panose="020B0606020202030204" pitchFamily="34" charset="0"/>
              </a:rPr>
              <a:t>emosjonelt </a:t>
            </a:r>
            <a:r>
              <a:rPr lang="nb-NO" altLang="nb-NO" sz="1400" dirty="0">
                <a:latin typeface="Arial Narrow" panose="020B0606020202030204" pitchFamily="34" charset="0"/>
              </a:rPr>
              <a:t>krevende interaksjon med studenter, pasienter, klienter, brukere, </a:t>
            </a:r>
            <a:r>
              <a:rPr lang="nb-NO" altLang="nb-NO" sz="1400" dirty="0">
                <a:latin typeface="Arial Narrow" panose="020B0606020202030204" pitchFamily="34" charset="0"/>
              </a:rPr>
              <a:t>kunder</a:t>
            </a:r>
          </a:p>
          <a:p>
            <a:endParaRPr lang="nb-NO" altLang="nb-NO" sz="1400" dirty="0">
              <a:latin typeface="Arial Narrow" panose="020B0606020202030204" pitchFamily="34" charset="0"/>
            </a:endParaRPr>
          </a:p>
          <a:p>
            <a:r>
              <a:rPr lang="nb-NO" sz="1400" dirty="0">
                <a:latin typeface="Arial Narrow" panose="020B0606020202030204" pitchFamily="34" charset="0"/>
              </a:rPr>
              <a:t>Forskning </a:t>
            </a:r>
            <a:r>
              <a:rPr lang="nb-NO" sz="1400" dirty="0">
                <a:latin typeface="Arial Narrow" panose="020B0606020202030204" pitchFamily="34" charset="0"/>
              </a:rPr>
              <a:t>viser at de faktorene som oftest oppleves som krav er dårlig ledelse, tidspress, konflikter på jobben, rollekonflikt. </a:t>
            </a:r>
          </a:p>
          <a:p>
            <a:endParaRPr lang="nb-NO" sz="1400" dirty="0">
              <a:latin typeface="Arial Narrow" panose="020B0606020202030204" pitchFamily="34" charset="0"/>
            </a:endParaRPr>
          </a:p>
          <a:p>
            <a:pPr eaLnBrk="1" hangingPunct="1">
              <a:lnSpc>
                <a:spcPct val="90000"/>
              </a:lnSpc>
            </a:pPr>
            <a:r>
              <a:rPr lang="nb-NO" altLang="nb-NO" sz="1400" dirty="0">
                <a:latin typeface="Arial Narrow" panose="020B0606020202030204" pitchFamily="34" charset="0"/>
              </a:rPr>
              <a:t>Jobbressurser – de fysiske, psykologiske, sosiale, eller organisatoriske aspektene i jobben som er</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Funksjonelle når man skal oppnå mål</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Redusere jobbkrav og de assosierte psykologiske og fysiologiske kostnadene, buffer</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Stimulere personlig vekst, læring og utvikling, innflytelse på motivasjon og engasjement, spesielt når jobbkravene er høye</a:t>
            </a:r>
          </a:p>
          <a:p>
            <a:pPr>
              <a:lnSpc>
                <a:spcPct val="90000"/>
              </a:lnSpc>
            </a:pPr>
            <a:endParaRPr lang="nb-NO" altLang="nb-NO" sz="1400" dirty="0">
              <a:latin typeface="Arial Narrow" panose="020B0606020202030204" pitchFamily="34" charset="0"/>
            </a:endParaRPr>
          </a:p>
          <a:p>
            <a:pPr defTabSz="914217">
              <a:defRPr/>
            </a:pPr>
            <a:r>
              <a:rPr lang="nb-NO" altLang="nb-NO" sz="1400" dirty="0">
                <a:latin typeface="Arial Narrow" panose="020B0606020202030204" pitchFamily="34" charset="0"/>
              </a:rPr>
              <a:t>Ressurser ikke bare viktig for å kunne bearbeide kravene, men også i seg selv.</a:t>
            </a:r>
          </a:p>
          <a:p>
            <a:pPr>
              <a:lnSpc>
                <a:spcPct val="90000"/>
              </a:lnSpc>
            </a:pPr>
            <a:r>
              <a:rPr lang="nb-NO" altLang="nb-NO" sz="1400" dirty="0">
                <a:latin typeface="Arial Narrow" panose="020B0606020202030204" pitchFamily="34" charset="0"/>
              </a:rPr>
              <a:t>Ressurser kan eksistere på ulike nivåer</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Organisasjon – lønn, karrieremuligheter, jobbsikkerhet</a:t>
            </a:r>
          </a:p>
          <a:p>
            <a:pPr marL="628524" lvl="1" indent="-171416">
              <a:lnSpc>
                <a:spcPct val="90000"/>
              </a:lnSpc>
              <a:buFont typeface="Arial" panose="020B0604020202020204" pitchFamily="34" charset="0"/>
              <a:buChar char="•"/>
            </a:pPr>
            <a:r>
              <a:rPr lang="nb-NO" altLang="nb-NO" sz="1400" dirty="0" err="1">
                <a:latin typeface="Arial Narrow" panose="020B0606020202030204" pitchFamily="34" charset="0"/>
              </a:rPr>
              <a:t>Interpersonlige</a:t>
            </a:r>
            <a:r>
              <a:rPr lang="nb-NO" altLang="nb-NO" sz="1400" dirty="0">
                <a:latin typeface="Arial Narrow" panose="020B0606020202030204" pitchFamily="34" charset="0"/>
              </a:rPr>
              <a:t> og sosiale relasjoner – støtte, teamklima</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Organisering av jobben – rolleklarhet, deltakelse i beslutningsprosesser</a:t>
            </a:r>
          </a:p>
          <a:p>
            <a:pPr marL="628524" lvl="1" indent="-171416">
              <a:lnSpc>
                <a:spcPct val="90000"/>
              </a:lnSpc>
              <a:buFont typeface="Arial" panose="020B0604020202020204" pitchFamily="34" charset="0"/>
              <a:buChar char="•"/>
            </a:pPr>
            <a:r>
              <a:rPr lang="nb-NO" altLang="nb-NO" sz="1400" dirty="0">
                <a:latin typeface="Arial Narrow" panose="020B0606020202030204" pitchFamily="34" charset="0"/>
              </a:rPr>
              <a:t>Oppgavenivå – variasjon, identitet, viktighet, autonomi, feedback</a:t>
            </a:r>
          </a:p>
          <a:p>
            <a:endParaRPr lang="nb-NO" sz="1400" dirty="0">
              <a:latin typeface="Arial Narrow" panose="020B0606020202030204" pitchFamily="34" charset="0"/>
            </a:endParaRPr>
          </a:p>
          <a:p>
            <a:pPr marL="171416" indent="-171416">
              <a:buFontTx/>
              <a:buChar char="-"/>
            </a:pPr>
            <a:endParaRPr lang="nb-NO" sz="1400" dirty="0">
              <a:latin typeface="Arial Narrow" panose="020B0606020202030204" pitchFamily="34" charset="0"/>
            </a:endParaRPr>
          </a:p>
          <a:p>
            <a:r>
              <a:rPr lang="nb-NO" sz="1400" dirty="0">
                <a:latin typeface="Arial Narrow" panose="020B0606020202030204" pitchFamily="34" charset="0"/>
              </a:rPr>
              <a:t>Balanse - Interaksjon – Ulike personer, yrkesgrupper, arbeidsmiljø, virksomheter</a:t>
            </a:r>
          </a:p>
          <a:p>
            <a:pPr marL="742801" lvl="2" indent="-342831">
              <a:buFont typeface="Arial" pitchFamily="34" charset="0"/>
              <a:buChar char="•"/>
            </a:pPr>
            <a:endParaRPr lang="nb-NO" sz="1400" dirty="0">
              <a:latin typeface="Arial Narrow" panose="020B0606020202030204" pitchFamily="34" charset="0"/>
            </a:endParaRPr>
          </a:p>
          <a:p>
            <a:pPr lvl="1"/>
            <a:endParaRPr lang="nb-NO" sz="1400" dirty="0">
              <a:latin typeface="Arial Narrow" panose="020B0606020202030204" pitchFamily="34" charset="0"/>
            </a:endParaRPr>
          </a:p>
          <a:p>
            <a:endParaRPr lang="nb-NO" sz="1400" dirty="0">
              <a:latin typeface="Arial Narrow" panose="020B0606020202030204" pitchFamily="34" charset="0"/>
            </a:endParaRPr>
          </a:p>
          <a:p>
            <a:endParaRPr lang="nb-NO" sz="1400" dirty="0">
              <a:latin typeface="Arial Narrow" panose="020B0606020202030204" pitchFamily="34" charset="0"/>
            </a:endParaRPr>
          </a:p>
        </p:txBody>
      </p:sp>
    </p:spTree>
    <p:extLst>
      <p:ext uri="{BB962C8B-B14F-4D97-AF65-F5344CB8AC3E}">
        <p14:creationId xmlns:p14="http://schemas.microsoft.com/office/powerpoint/2010/main" val="336542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86125" y="146050"/>
            <a:ext cx="3265488" cy="2447925"/>
          </a:xfrm>
        </p:spPr>
      </p:sp>
      <p:sp>
        <p:nvSpPr>
          <p:cNvPr id="3" name="Plassholder for notater 2"/>
          <p:cNvSpPr>
            <a:spLocks noGrp="1"/>
          </p:cNvSpPr>
          <p:nvPr>
            <p:ph type="body" idx="1"/>
          </p:nvPr>
        </p:nvSpPr>
        <p:spPr>
          <a:xfrm>
            <a:off x="308772" y="3314810"/>
            <a:ext cx="6335226" cy="6479420"/>
          </a:xfrm>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6</a:t>
            </a:fld>
            <a:endParaRPr lang="nb-NO">
              <a:solidFill>
                <a:prstClr val="black"/>
              </a:solidFill>
            </a:endParaRPr>
          </a:p>
        </p:txBody>
      </p:sp>
      <p:sp>
        <p:nvSpPr>
          <p:cNvPr id="5" name="TekstSylinder 4"/>
          <p:cNvSpPr txBox="1"/>
          <p:nvPr/>
        </p:nvSpPr>
        <p:spPr>
          <a:xfrm>
            <a:off x="329045" y="2162590"/>
            <a:ext cx="6083259" cy="7631640"/>
          </a:xfrm>
          <a:prstGeom prst="rect">
            <a:avLst/>
          </a:prstGeom>
          <a:noFill/>
        </p:spPr>
        <p:txBody>
          <a:bodyPr wrap="square" lIns="91422" tIns="45711" rIns="91422" bIns="45711" rtlCol="0">
            <a:spAutoFit/>
          </a:bodyPr>
          <a:lstStyle/>
          <a:p>
            <a:r>
              <a:rPr lang="nb-NO" sz="1400" dirty="0">
                <a:solidFill>
                  <a:prstClr val="black"/>
                </a:solidFill>
                <a:latin typeface="Arial Narrow" panose="020B0606020202030204" pitchFamily="34" charset="0"/>
                <a:cs typeface="Arial" pitchFamily="34" charset="0"/>
              </a:rPr>
              <a:t>Jobbkrav- ressursmodellen.</a:t>
            </a:r>
          </a:p>
          <a:p>
            <a:r>
              <a:rPr lang="nb-NO" sz="1400" dirty="0">
                <a:solidFill>
                  <a:prstClr val="black"/>
                </a:solidFill>
                <a:latin typeface="Arial Narrow" panose="020B0606020202030204" pitchFamily="34" charset="0"/>
                <a:cs typeface="Arial" pitchFamily="34" charset="0"/>
              </a:rPr>
              <a:t>En teoretisk modell med mye fleksibilitet.</a:t>
            </a:r>
          </a:p>
          <a:p>
            <a:r>
              <a:rPr lang="nb-NO" sz="1400" dirty="0">
                <a:latin typeface="Arial Narrow" panose="020B0606020202030204" pitchFamily="34" charset="0"/>
                <a:cs typeface="Arial" pitchFamily="34" charset="0"/>
              </a:rPr>
              <a:t>J-DR</a:t>
            </a:r>
            <a:r>
              <a:rPr lang="nb-NO" sz="1400" dirty="0">
                <a:latin typeface="Arial Narrow" panose="020B0606020202030204" pitchFamily="34" charset="0"/>
                <a:cs typeface="Arial" pitchFamily="34" charset="0"/>
              </a:rPr>
              <a:t>, fra </a:t>
            </a:r>
            <a:r>
              <a:rPr lang="nb-NO" sz="1400" dirty="0" err="1">
                <a:latin typeface="Arial Narrow" panose="020B0606020202030204" pitchFamily="34" charset="0"/>
                <a:cs typeface="Arial" pitchFamily="34" charset="0"/>
              </a:rPr>
              <a:t>Schaufeli</a:t>
            </a:r>
            <a:r>
              <a:rPr lang="nb-NO" sz="1400" dirty="0">
                <a:latin typeface="Arial Narrow" panose="020B0606020202030204" pitchFamily="34" charset="0"/>
                <a:cs typeface="Arial" pitchFamily="34" charset="0"/>
              </a:rPr>
              <a:t> &amp; Bakker </a:t>
            </a:r>
            <a:r>
              <a:rPr lang="nb-NO" sz="1400" dirty="0">
                <a:latin typeface="Arial Narrow" panose="020B0606020202030204" pitchFamily="34" charset="0"/>
                <a:cs typeface="Arial" pitchFamily="34" charset="0"/>
              </a:rPr>
              <a:t>2007</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To prosesser: en helsereduserende prosess og en motivasjonsprosess.</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Krav - helsereduserende: forhold i jobben som oppleves som belastende og kan overskride den enkeltes tilpasningskapasitet. </a:t>
            </a:r>
            <a:r>
              <a:rPr lang="nb-NO" sz="1400" dirty="0">
                <a:latin typeface="Arial Narrow" panose="020B0606020202030204" pitchFamily="34" charset="0"/>
              </a:rPr>
              <a:t>Stressprosess som forklares med at når arbeidstakere opplever stress, gjennomgår de en bytteavtale mellom det å beskytte sine prestasjonsmål og den mentale innsatsen som de investerer for å oppnå disse målene. Når jobbkravene så øker, vil det bli ubalanse mellom innsats og gevinst, fordi man må forholde seg til de økte kravene samtidig som man opprettholder prestasjonsnivået. Dette kan igjen føre til fysiologiske og psykologiske kostnader som utmattelse og irritabilitet. Når dette foregår over lengre tid, vil det påvirke arbeidstakerens energinivå, og igjen føre til dårligere helse og utbrenthet og i siste instans sykefravær</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Ressurser - motiverende: forhold ved jobben som kan redusere jobbkrav, er funksjonelle for å oppnå arbeidsmål og stimulerer til personlig vekst, læring og utvikling på flere nivå. </a:t>
            </a:r>
            <a:r>
              <a:rPr lang="nb-NO" sz="1400" dirty="0">
                <a:latin typeface="Arial Narrow" panose="020B0606020202030204" pitchFamily="34" charset="0"/>
              </a:rPr>
              <a:t>Motivasjonsprosessen er drevet av tilgjengelighet av jobbressurser, som per definisjon spiller en motiverende rolle fordi de promoterer arbeidstakernes personlige vekst, læring og utvikling. Jobbressursene er viktige for å oppnå mål i arbeidet (</a:t>
            </a:r>
            <a:r>
              <a:rPr lang="nb-NO" sz="1400" dirty="0" err="1">
                <a:latin typeface="Arial Narrow" panose="020B0606020202030204" pitchFamily="34" charset="0"/>
              </a:rPr>
              <a:t>Deci</a:t>
            </a:r>
            <a:r>
              <a:rPr lang="nb-NO" sz="1400" dirty="0">
                <a:latin typeface="Arial Narrow" panose="020B0606020202030204" pitchFamily="34" charset="0"/>
              </a:rPr>
              <a:t> &amp; Ryan, 2002). Ifølge denne tilnærmingen vil et arbeidsmiljø som tilbyr ressurser, skape arbeidstakere som er villige til å gjøre en ekstra innsats i forhold til arbeidsoppgavene sine, noe som igjen øker sannsynligheten for gode resultater både for arbeidstakerne og organisasjonene. Jobbressurser vil altså på bakgrunn av dette skape jobbengasjement gjennom en motivasjonsprosess og dermed øke muligheten for måloppnåelse hos arbeidstakerne. </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Flere krav og ressurser, ulike faktorer er viktige i ulike arbeidsmiljøer og for ulike arbeidstakere</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Balanse mellom krav og ressurser</a:t>
            </a:r>
          </a:p>
          <a:p>
            <a:endParaRPr lang="nb-NO" sz="1400" dirty="0">
              <a:latin typeface="Arial Narrow" panose="020B0606020202030204" pitchFamily="34" charset="0"/>
              <a:cs typeface="Arial" pitchFamily="34" charset="0"/>
            </a:endParaRPr>
          </a:p>
          <a:p>
            <a:r>
              <a:rPr lang="nb-NO" sz="1400" dirty="0">
                <a:latin typeface="Arial Narrow" panose="020B0606020202030204" pitchFamily="34" charset="0"/>
                <a:cs typeface="Arial" pitchFamily="34" charset="0"/>
              </a:rPr>
              <a:t>Positive konsekvenser: Faglig blomstring, god produksjon, trivsel</a:t>
            </a:r>
          </a:p>
          <a:p>
            <a:r>
              <a:rPr lang="nb-NO" sz="1400" dirty="0">
                <a:latin typeface="Arial Narrow" panose="020B0606020202030204" pitchFamily="34" charset="0"/>
                <a:cs typeface="Arial" pitchFamily="34" charset="0"/>
              </a:rPr>
              <a:t>Negative konsekvenser: Sykdom, slutter</a:t>
            </a:r>
          </a:p>
          <a:p>
            <a:endParaRPr lang="nb-NO" sz="1400" dirty="0">
              <a:solidFill>
                <a:prstClr val="black"/>
              </a:solidFill>
              <a:latin typeface="Arial Narrow" panose="020B0606020202030204" pitchFamily="34" charset="0"/>
            </a:endParaRPr>
          </a:p>
        </p:txBody>
      </p:sp>
      <p:sp>
        <p:nvSpPr>
          <p:cNvPr id="7" name="TekstSylinder 6"/>
          <p:cNvSpPr txBox="1"/>
          <p:nvPr/>
        </p:nvSpPr>
        <p:spPr>
          <a:xfrm>
            <a:off x="329045" y="315880"/>
            <a:ext cx="2879648" cy="307728"/>
          </a:xfrm>
          <a:prstGeom prst="rect">
            <a:avLst/>
          </a:prstGeom>
          <a:noFill/>
        </p:spPr>
        <p:txBody>
          <a:bodyPr wrap="square" lIns="91422" tIns="45711" rIns="91422" bIns="45711" rtlCol="0">
            <a:spAutoFit/>
          </a:bodyPr>
          <a:lstStyle/>
          <a:p>
            <a:r>
              <a:rPr lang="nb-NO" sz="1400" dirty="0">
                <a:latin typeface="Arial Narrow" panose="020B0606020202030204" pitchFamily="34" charset="0"/>
                <a:cs typeface="Arial" pitchFamily="34" charset="0"/>
              </a:rPr>
              <a:t>.</a:t>
            </a:r>
            <a:endParaRPr lang="en-GB" sz="1400" dirty="0">
              <a:latin typeface="Arial Narrow" panose="020B0606020202030204" pitchFamily="34" charset="0"/>
            </a:endParaRPr>
          </a:p>
        </p:txBody>
      </p:sp>
    </p:spTree>
    <p:extLst>
      <p:ext uri="{BB962C8B-B14F-4D97-AF65-F5344CB8AC3E}">
        <p14:creationId xmlns:p14="http://schemas.microsoft.com/office/powerpoint/2010/main" val="404790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73500" y="242888"/>
            <a:ext cx="2571750" cy="1928812"/>
          </a:xfrm>
        </p:spPr>
      </p:sp>
      <p:sp>
        <p:nvSpPr>
          <p:cNvPr id="3" name="Plassholder for notater 2"/>
          <p:cNvSpPr>
            <a:spLocks noGrp="1"/>
          </p:cNvSpPr>
          <p:nvPr>
            <p:ph type="body" idx="1"/>
          </p:nvPr>
        </p:nvSpPr>
        <p:spPr>
          <a:xfrm>
            <a:off x="329980" y="2306591"/>
            <a:ext cx="6335226" cy="7487636"/>
          </a:xfrm>
        </p:spPr>
        <p:txBody>
          <a:bodyPr/>
          <a:lstStyle/>
          <a:p>
            <a:r>
              <a:rPr lang="nb-NO" sz="1400" dirty="0">
                <a:latin typeface="Arial Narrow" panose="020B0606020202030204" pitchFamily="34" charset="0"/>
                <a:cs typeface="Arial" panose="020B0604020202020204" pitchFamily="34" charset="0"/>
              </a:rPr>
              <a:t>J</a:t>
            </a:r>
            <a:r>
              <a:rPr lang="nb-NO" sz="1400" dirty="0">
                <a:latin typeface="Arial Narrow" panose="020B0606020202030204" pitchFamily="34" charset="0"/>
                <a:cs typeface="Arial" panose="020B0604020202020204" pitchFamily="34" charset="0"/>
              </a:rPr>
              <a:t>obbengasjement er en relativt permanent positiv følelsesmessig tilstand basert de tre dimensjonene:</a:t>
            </a:r>
          </a:p>
          <a:p>
            <a:r>
              <a:rPr lang="nb-NO" sz="1400" b="1" dirty="0">
                <a:latin typeface="Arial Narrow" panose="020B0606020202030204" pitchFamily="34" charset="0"/>
                <a:cs typeface="Arial" pitchFamily="34" charset="0"/>
              </a:rPr>
              <a:t>Vitalitet</a:t>
            </a:r>
            <a:r>
              <a:rPr lang="nb-NO" sz="1400" dirty="0">
                <a:latin typeface="Arial Narrow" panose="020B0606020202030204" pitchFamily="34" charset="0"/>
                <a:cs typeface="Arial" pitchFamily="34" charset="0"/>
              </a:rPr>
              <a:t> (høyt energinivå, utholdenhet og vilje til å anstrenge seg i arbeidet). </a:t>
            </a:r>
          </a:p>
          <a:p>
            <a:r>
              <a:rPr lang="nb-NO" sz="1400" b="1" dirty="0">
                <a:latin typeface="Arial Narrow" panose="020B0606020202030204" pitchFamily="34" charset="0"/>
                <a:cs typeface="Arial" pitchFamily="34" charset="0"/>
              </a:rPr>
              <a:t>Entusiasme</a:t>
            </a:r>
            <a:r>
              <a:rPr lang="nb-NO" sz="1400" dirty="0">
                <a:latin typeface="Arial Narrow" panose="020B0606020202030204" pitchFamily="34" charset="0"/>
                <a:cs typeface="Arial" pitchFamily="34" charset="0"/>
              </a:rPr>
              <a:t> (følelse av inspirasjon, stolthet, utfordring og en sterk identifisering med arbeidet, samt følelse av at det man gjør er viktig. </a:t>
            </a:r>
          </a:p>
          <a:p>
            <a:r>
              <a:rPr lang="nb-NO" sz="1400" b="1" dirty="0">
                <a:latin typeface="Arial Narrow" panose="020B0606020202030204" pitchFamily="34" charset="0"/>
                <a:cs typeface="Arial" pitchFamily="34" charset="0"/>
              </a:rPr>
              <a:t>Fordypelse</a:t>
            </a:r>
            <a:r>
              <a:rPr lang="nb-NO" sz="1400" dirty="0">
                <a:latin typeface="Arial Narrow" panose="020B0606020202030204" pitchFamily="34" charset="0"/>
                <a:cs typeface="Arial" pitchFamily="34" charset="0"/>
              </a:rPr>
              <a:t> (evnen til dyp konsentrasjon, så opptatt av arbeidsoppgavene at man nesten ikke enser noe rundt seg eller at tiden går).</a:t>
            </a:r>
          </a:p>
          <a:p>
            <a:endParaRPr lang="nb-NO" sz="1400" dirty="0">
              <a:latin typeface="Arial Narrow" panose="020B0606020202030204" pitchFamily="34" charset="0"/>
              <a:cs typeface="Arial" pitchFamily="34" charset="0"/>
            </a:endParaRPr>
          </a:p>
          <a:p>
            <a:r>
              <a:rPr lang="nb-NO" sz="1400" b="1" dirty="0">
                <a:latin typeface="Arial Narrow" panose="020B0606020202030204" pitchFamily="34" charset="0"/>
                <a:cs typeface="Arial" panose="020B0604020202020204" pitchFamily="34" charset="0"/>
              </a:rPr>
              <a:t>Jobbengasjement skaper:</a:t>
            </a:r>
          </a:p>
          <a:p>
            <a:r>
              <a:rPr lang="nb-NO" sz="1400" b="1" dirty="0">
                <a:latin typeface="Arial Narrow" panose="020B0606020202030204" pitchFamily="34" charset="0"/>
                <a:cs typeface="Arial" panose="020B0604020202020204" pitchFamily="34" charset="0"/>
              </a:rPr>
              <a:t>Personlige adferdsmønstre: </a:t>
            </a:r>
            <a:r>
              <a:rPr lang="nb-NO" sz="1400" dirty="0">
                <a:latin typeface="Arial Narrow" panose="020B0606020202030204" pitchFamily="34" charset="0"/>
                <a:cs typeface="Arial" panose="020B0604020202020204" pitchFamily="34" charset="0"/>
              </a:rPr>
              <a:t>Ambisjoner, proaktiv atferd, mestringstro, fleksibilitet og tilpasningsdyktighet</a:t>
            </a:r>
          </a:p>
          <a:p>
            <a:r>
              <a:rPr lang="nb-NO" sz="1400" b="1" dirty="0">
                <a:latin typeface="Arial Narrow" panose="020B0606020202030204" pitchFamily="34" charset="0"/>
                <a:cs typeface="Arial" panose="020B0604020202020204" pitchFamily="34" charset="0"/>
              </a:rPr>
              <a:t>Organisatoriske holdninger: </a:t>
            </a:r>
            <a:r>
              <a:rPr lang="nb-NO" sz="1400" dirty="0">
                <a:latin typeface="Arial Narrow" panose="020B0606020202030204" pitchFamily="34" charset="0"/>
                <a:cs typeface="Arial" panose="020B0604020202020204" pitchFamily="34" charset="0"/>
              </a:rPr>
              <a:t>Tilhørighet til organisasjoner, jobbtilfredshet, jobbinvolvering, aktiv læringsadferd</a:t>
            </a:r>
            <a:r>
              <a:rPr lang="nb-NO" sz="1400" dirty="0">
                <a:latin typeface="Arial Narrow" panose="020B0606020202030204" pitchFamily="34" charset="0"/>
                <a:cs typeface="Arial" panose="020B0604020202020204" pitchFamily="34" charset="0"/>
              </a:rPr>
              <a:t> </a:t>
            </a:r>
            <a:r>
              <a:rPr lang="nb-NO" sz="1400" dirty="0">
                <a:latin typeface="Arial Narrow" panose="020B0606020202030204" pitchFamily="34" charset="0"/>
                <a:cs typeface="Arial" panose="020B0604020202020204" pitchFamily="34" charset="0"/>
              </a:rPr>
              <a:t>og medarbeiderskap.</a:t>
            </a:r>
          </a:p>
          <a:p>
            <a:r>
              <a:rPr lang="nb-NO" sz="1400" b="1" dirty="0">
                <a:latin typeface="Arial Narrow" panose="020B0606020202030204" pitchFamily="34" charset="0"/>
                <a:cs typeface="Arial" panose="020B0604020202020204" pitchFamily="34" charset="0"/>
              </a:rPr>
              <a:t>God helse: M</a:t>
            </a:r>
            <a:r>
              <a:rPr lang="nb-NO" sz="1400" dirty="0">
                <a:latin typeface="Arial Narrow" panose="020B0606020202030204" pitchFamily="34" charset="0"/>
                <a:cs typeface="Arial" panose="020B0604020202020204" pitchFamily="34" charset="0"/>
              </a:rPr>
              <a:t>indre angst og depresjoner, bedre subjektiv fysisk helse, mindre utbrenthet, raskere restitusjon, mindre sykdom og fravær.</a:t>
            </a:r>
          </a:p>
          <a:p>
            <a:r>
              <a:rPr lang="nb-NO" sz="1400" b="1" dirty="0">
                <a:latin typeface="Arial Narrow" panose="020B0606020202030204" pitchFamily="34" charset="0"/>
                <a:cs typeface="Arial" panose="020B0604020202020204" pitchFamily="34" charset="0"/>
              </a:rPr>
              <a:t>Organisatoriske utfall: </a:t>
            </a:r>
            <a:r>
              <a:rPr lang="nb-NO" sz="1400" dirty="0">
                <a:latin typeface="Arial Narrow" panose="020B0606020202030204" pitchFamily="34" charset="0"/>
                <a:cs typeface="Arial" panose="020B0604020202020204" pitchFamily="34" charset="0"/>
              </a:rPr>
              <a:t>Lojalitet fra kunder, kunders vurdering av service, nedgang i sykefravær, profitt og produktivitet i bedrifter, publikasjonspoeng i akademia.</a:t>
            </a:r>
          </a:p>
          <a:p>
            <a:endParaRPr lang="nb-NO" sz="1400" dirty="0">
              <a:latin typeface="Arial Narrow" panose="020B0606020202030204" pitchFamily="34" charset="0"/>
              <a:cs typeface="Arial" panose="020B0604020202020204" pitchFamily="34" charset="0"/>
            </a:endParaRPr>
          </a:p>
          <a:p>
            <a:r>
              <a:rPr lang="nb-NO" sz="1400" dirty="0">
                <a:latin typeface="Arial Narrow" panose="020B0606020202030204" pitchFamily="34" charset="0"/>
                <a:cs typeface="Arial" panose="020B0604020202020204" pitchFamily="34" charset="0"/>
              </a:rPr>
              <a:t>Smittsomt – eksisterer som en kollektiv opplevelse – positive spiralvirkninger</a:t>
            </a:r>
          </a:p>
          <a:p>
            <a:endParaRPr lang="nb-NO" sz="1400"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Arbeidsavhengighet: </a:t>
            </a:r>
          </a:p>
          <a:p>
            <a:pPr marL="285693" indent="-285693">
              <a:buFont typeface="Arial" panose="020B0604020202020204" pitchFamily="34" charset="0"/>
              <a:buChar char="•"/>
            </a:pPr>
            <a:r>
              <a:rPr lang="nb-NO" sz="1400" dirty="0">
                <a:latin typeface="Arial Narrow" panose="020B0606020202030204" pitchFamily="34" charset="0"/>
                <a:cs typeface="Arial" panose="020B0604020202020204" pitchFamily="34" charset="0"/>
              </a:rPr>
              <a:t>Tvangsmessig arbeidsinnsats</a:t>
            </a:r>
          </a:p>
          <a:p>
            <a:pPr marL="285693" indent="-285693">
              <a:buFont typeface="Arial" panose="020B0604020202020204" pitchFamily="34" charset="0"/>
              <a:buChar char="•"/>
            </a:pPr>
            <a:r>
              <a:rPr lang="nb-NO" sz="1400" dirty="0">
                <a:latin typeface="Arial Narrow" panose="020B0606020202030204" pitchFamily="34" charset="0"/>
                <a:cs typeface="Arial" panose="020B0604020202020204" pitchFamily="34" charset="0"/>
              </a:rPr>
              <a:t>Overdreven arbeidsinnsats</a:t>
            </a:r>
          </a:p>
          <a:p>
            <a:pPr marL="285693" indent="-285693">
              <a:buFont typeface="Arial" panose="020B0604020202020204" pitchFamily="34" charset="0"/>
              <a:buChar char="•"/>
            </a:pPr>
            <a:r>
              <a:rPr lang="nb-NO" sz="1400" dirty="0">
                <a:latin typeface="Arial Narrow" panose="020B0606020202030204" pitchFamily="34" charset="0"/>
                <a:cs typeface="Arial" panose="020B0604020202020204" pitchFamily="34" charset="0"/>
              </a:rPr>
              <a:t>Utbrenthet: mental utmattelse, kynisme (likegyldig holdning til arbeidsoppgaver) og manglende jobbrelatert mestringsforventning (bedømmer egne jobbprestasjoner som dårlige, utilstrekkelighetsfølelse, dårlig jobbrelatert selvtillit). Lavt energinivå, ineffektivitet.</a:t>
            </a:r>
          </a:p>
          <a:p>
            <a:endParaRPr lang="nb-NO" sz="1400"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Kommunikasjon</a:t>
            </a:r>
          </a:p>
          <a:p>
            <a:r>
              <a:rPr lang="nb-NO" sz="1400" dirty="0">
                <a:latin typeface="Arial Narrow" panose="020B0606020202030204" pitchFamily="34" charset="0"/>
                <a:cs typeface="Arial" panose="020B0604020202020204" pitchFamily="34" charset="0"/>
              </a:rPr>
              <a:t>Det går an å organisere seg slik at ansatte opplever å ha passende arbeidsmengde, mulighet for opplevelse av kontroll og autonomi, teamarbeid med sosialt nettverk, kameratskap, emosjonell og praktisk assistanse og opplever mestring.</a:t>
            </a:r>
          </a:p>
          <a:p>
            <a:r>
              <a:rPr lang="nb-NO" sz="1400" dirty="0">
                <a:latin typeface="Arial Narrow" panose="020B0606020202030204" pitchFamily="34" charset="0"/>
                <a:cs typeface="Arial" panose="020B0604020202020204" pitchFamily="34" charset="0"/>
              </a:rPr>
              <a:t>MEN</a:t>
            </a:r>
          </a:p>
          <a:p>
            <a:r>
              <a:rPr lang="nb-NO" sz="1400" dirty="0">
                <a:latin typeface="Arial Narrow" panose="020B0606020202030204" pitchFamily="34" charset="0"/>
                <a:cs typeface="Arial" panose="020B0604020202020204" pitchFamily="34" charset="0"/>
              </a:rPr>
              <a:t>Forskning viser at kommunikasjon er viktigst både når det gjelder trivsel, arbeidsevne og helse blant arbeidstakere.</a:t>
            </a: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7</a:t>
            </a:fld>
            <a:endParaRPr lang="nb-NO">
              <a:solidFill>
                <a:prstClr val="black"/>
              </a:solidFill>
            </a:endParaRPr>
          </a:p>
        </p:txBody>
      </p:sp>
      <p:sp>
        <p:nvSpPr>
          <p:cNvPr id="5" name="TekstSylinder 4"/>
          <p:cNvSpPr txBox="1"/>
          <p:nvPr/>
        </p:nvSpPr>
        <p:spPr>
          <a:xfrm>
            <a:off x="329980" y="275224"/>
            <a:ext cx="3543751" cy="1815592"/>
          </a:xfrm>
          <a:prstGeom prst="rect">
            <a:avLst/>
          </a:prstGeom>
          <a:noFill/>
        </p:spPr>
        <p:txBody>
          <a:bodyPr wrap="square" lIns="91422" tIns="45711" rIns="91422" bIns="45711" rtlCol="0">
            <a:spAutoFit/>
          </a:bodyPr>
          <a:lstStyle/>
          <a:p>
            <a:r>
              <a:rPr lang="nb-NO" sz="1400" dirty="0">
                <a:solidFill>
                  <a:prstClr val="black"/>
                </a:solidFill>
                <a:latin typeface="Arial Narrow" panose="020B0606020202030204" pitchFamily="34" charset="0"/>
              </a:rPr>
              <a:t>En visualisering av hvordan skalaene  i spørreskjemaet kan plasseres inn i den teoretiske modellen. Dette er kun et forslag. Forskjellige personer og forskjellige arbeidsmiljø vil oppleve ulike faktorer som krav og ressurser. Noen liker å a mye autonomi og tidspress, andre liker tydelige rammer og å ha kontroll og oversikt over alle oppgaver som skal løses.</a:t>
            </a:r>
            <a:endParaRPr lang="en-GB" sz="1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04790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latin typeface="Arial Narrow" panose="020B0606020202030204" pitchFamily="34" charset="0"/>
              </a:rPr>
              <a:t>Gruppeoppgave om tilstedeværende krav og ressurser ved egen enhet. </a:t>
            </a:r>
          </a:p>
          <a:p>
            <a:endParaRPr lang="nb-NO" sz="1400" dirty="0">
              <a:latin typeface="Arial Narrow" panose="020B0606020202030204" pitchFamily="34" charset="0"/>
            </a:endParaRPr>
          </a:p>
          <a:p>
            <a:r>
              <a:rPr lang="nb-NO" sz="1400" dirty="0">
                <a:latin typeface="Arial Narrow" panose="020B0606020202030204" pitchFamily="34" charset="0"/>
              </a:rPr>
              <a:t>I oppsatte grupper eller to – tre som sitter ved siden av hverandre. </a:t>
            </a:r>
          </a:p>
          <a:p>
            <a:r>
              <a:rPr lang="nb-NO" sz="1400" dirty="0" err="1">
                <a:latin typeface="Arial Narrow" panose="020B0606020202030204" pitchFamily="34" charset="0"/>
              </a:rPr>
              <a:t>Ca</a:t>
            </a:r>
            <a:r>
              <a:rPr lang="nb-NO" sz="1400" dirty="0">
                <a:latin typeface="Arial Narrow" panose="020B0606020202030204" pitchFamily="34" charset="0"/>
              </a:rPr>
              <a:t> 5 minutter.</a:t>
            </a:r>
          </a:p>
          <a:p>
            <a:endParaRPr lang="nb-NO" sz="1400" dirty="0">
              <a:latin typeface="Arial Narrow" panose="020B0606020202030204" pitchFamily="34" charset="0"/>
            </a:endParaRPr>
          </a:p>
          <a:p>
            <a:r>
              <a:rPr lang="nb-NO" sz="1400" dirty="0">
                <a:latin typeface="Arial Narrow" panose="020B0606020202030204" pitchFamily="34" charset="0"/>
              </a:rPr>
              <a:t>Ta opp både noen krav eller </a:t>
            </a:r>
            <a:r>
              <a:rPr lang="nb-NO" sz="1400" dirty="0" err="1">
                <a:latin typeface="Arial Narrow" panose="020B0606020202030204" pitchFamily="34" charset="0"/>
              </a:rPr>
              <a:t>hemmere</a:t>
            </a:r>
            <a:r>
              <a:rPr lang="nb-NO" sz="1400" dirty="0">
                <a:latin typeface="Arial Narrow" panose="020B0606020202030204" pitchFamily="34" charset="0"/>
              </a:rPr>
              <a:t> og noen ressurser eller fremmere på </a:t>
            </a:r>
            <a:r>
              <a:rPr lang="nb-NO" sz="1400" dirty="0" err="1">
                <a:latin typeface="Arial Narrow" panose="020B0606020202030204" pitchFamily="34" charset="0"/>
              </a:rPr>
              <a:t>flipover</a:t>
            </a:r>
            <a:r>
              <a:rPr lang="nb-NO" sz="1400" dirty="0">
                <a:latin typeface="Arial Narrow" panose="020B0606020202030204" pitchFamily="34" charset="0"/>
              </a:rPr>
              <a:t>. </a:t>
            </a:r>
          </a:p>
          <a:p>
            <a:endParaRPr lang="nb-NO" sz="1400" dirty="0">
              <a:latin typeface="Arial Narrow" panose="020B0606020202030204" pitchFamily="34" charset="0"/>
            </a:endParaRPr>
          </a:p>
          <a:p>
            <a:r>
              <a:rPr lang="nb-NO" sz="1400" dirty="0">
                <a:latin typeface="Arial Narrow" panose="020B0606020202030204" pitchFamily="34" charset="0"/>
              </a:rPr>
              <a:t>Trekk det som kommer frem her inn i presentasjonen av resultatene fra spørreskjemaundersøkelsen. Det kommer ofte forhold her som belyses i resultatene.</a:t>
            </a:r>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8</a:t>
            </a:fld>
            <a:endParaRPr lang="nb-NO"/>
          </a:p>
        </p:txBody>
      </p:sp>
    </p:spTree>
    <p:extLst>
      <p:ext uri="{BB962C8B-B14F-4D97-AF65-F5344CB8AC3E}">
        <p14:creationId xmlns:p14="http://schemas.microsoft.com/office/powerpoint/2010/main" val="192650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604963" y="290513"/>
            <a:ext cx="3265487" cy="2449512"/>
          </a:xfrm>
          <a:ln/>
        </p:spPr>
      </p:sp>
      <p:sp>
        <p:nvSpPr>
          <p:cNvPr id="19458" name="Rectangle 3"/>
          <p:cNvSpPr>
            <a:spLocks noGrp="1" noChangeArrowheads="1"/>
          </p:cNvSpPr>
          <p:nvPr>
            <p:ph type="body" idx="1"/>
          </p:nvPr>
        </p:nvSpPr>
        <p:spPr>
          <a:xfrm>
            <a:off x="308771" y="3026556"/>
            <a:ext cx="6119254" cy="6623678"/>
          </a:xfrm>
          <a:noFill/>
          <a:ln/>
        </p:spPr>
        <p:txBody>
          <a:bodyPr/>
          <a:lstStyle/>
          <a:p>
            <a:pPr marL="171416" indent="-171416">
              <a:buFont typeface="Arial" panose="020B0604020202020204" pitchFamily="34" charset="0"/>
              <a:buChar char="-"/>
            </a:pPr>
            <a:r>
              <a:rPr lang="nb-NO" sz="1400" dirty="0">
                <a:latin typeface="Arial Narrow" panose="020B0606020202030204" pitchFamily="34" charset="0"/>
                <a:cs typeface="Arial" panose="020B0604020202020204" pitchFamily="34" charset="0"/>
              </a:rPr>
              <a:t>I U&amp;H-sektoren har til sammen </a:t>
            </a:r>
            <a:r>
              <a:rPr lang="nb-NO" sz="1400" b="1" dirty="0">
                <a:latin typeface="Arial Narrow" panose="020B0606020202030204" pitchFamily="34" charset="0"/>
              </a:rPr>
              <a:t>13555</a:t>
            </a:r>
            <a:r>
              <a:rPr lang="nb-NO" sz="1400" dirty="0">
                <a:latin typeface="Arial Narrow" panose="020B0606020202030204" pitchFamily="34" charset="0"/>
              </a:rPr>
              <a:t> personer svart på KIWEST</a:t>
            </a:r>
          </a:p>
          <a:p>
            <a:pPr marL="171416" indent="-171416">
              <a:buFont typeface="Arial" panose="020B0604020202020204" pitchFamily="34" charset="0"/>
              <a:buChar char="-"/>
            </a:pPr>
            <a:r>
              <a:rPr lang="nb-NO" sz="1400" dirty="0">
                <a:latin typeface="Arial Narrow" panose="020B0606020202030204" pitchFamily="34" charset="0"/>
                <a:cs typeface="Arial" panose="020B0604020202020204" pitchFamily="34" charset="0"/>
              </a:rPr>
              <a:t>Gjennomsnittlig svarprosent i sektoren er: 67,6%</a:t>
            </a:r>
          </a:p>
          <a:p>
            <a:pPr marL="171416" indent="-171416">
              <a:buFont typeface="Arial" panose="020B0604020202020204" pitchFamily="34" charset="0"/>
              <a:buChar char="-"/>
            </a:pPr>
            <a:endParaRPr lang="nb-NO" sz="1400" dirty="0">
              <a:latin typeface="Arial Narrow" panose="020B0606020202030204" pitchFamily="34" charset="0"/>
              <a:cs typeface="Arial" panose="020B0604020202020204" pitchFamily="34" charset="0"/>
            </a:endParaRPr>
          </a:p>
          <a:p>
            <a:pPr marL="171416" indent="-171416">
              <a:buFont typeface="Arial" panose="020B0604020202020204" pitchFamily="34" charset="0"/>
              <a:buChar char="-"/>
            </a:pPr>
            <a:r>
              <a:rPr lang="nb-NO" sz="1400" dirty="0">
                <a:latin typeface="Arial Narrow" panose="020B0606020202030204" pitchFamily="34" charset="0"/>
                <a:cs typeface="Arial" panose="020B0604020202020204" pitchFamily="34" charset="0"/>
              </a:rPr>
              <a:t>Svarprosenter er beregnet ut fra registerdata for kjønn, stillingskategori og stillingsandel.</a:t>
            </a:r>
          </a:p>
          <a:p>
            <a:pPr marL="172179" indent="-172179">
              <a:buFontTx/>
              <a:buChar char="-"/>
            </a:pPr>
            <a:r>
              <a:rPr lang="nb-NO" sz="1400" dirty="0">
                <a:latin typeface="Arial Narrow" panose="020B0606020202030204" pitchFamily="34" charset="0"/>
                <a:cs typeface="Arial" panose="020B0604020202020204" pitchFamily="34" charset="0"/>
              </a:rPr>
              <a:t>Selvrapportering ligger til grunn for </a:t>
            </a:r>
            <a:r>
              <a:rPr lang="nb-NO" sz="1400" dirty="0" err="1">
                <a:latin typeface="Arial Narrow" panose="020B0606020202030204" pitchFamily="34" charset="0"/>
                <a:cs typeface="Arial" panose="020B0604020202020204" pitchFamily="34" charset="0"/>
              </a:rPr>
              <a:t>evt</a:t>
            </a:r>
            <a:r>
              <a:rPr lang="nb-NO" sz="1400" dirty="0">
                <a:latin typeface="Arial Narrow" panose="020B0606020202030204" pitchFamily="34" charset="0"/>
                <a:cs typeface="Arial" panose="020B0604020202020204" pitchFamily="34" charset="0"/>
              </a:rPr>
              <a:t> svarprosent der kategorien fast/midlertidig ansatt brukes.</a:t>
            </a:r>
          </a:p>
          <a:p>
            <a:pPr marL="172179" indent="-172179">
              <a:buFontTx/>
              <a:buChar char="-"/>
            </a:pPr>
            <a:r>
              <a:rPr lang="nb-NO" sz="1400" dirty="0">
                <a:latin typeface="Arial Narrow" panose="020B0606020202030204" pitchFamily="34" charset="0"/>
                <a:cs typeface="Arial" panose="020B0604020202020204" pitchFamily="34" charset="0"/>
              </a:rPr>
              <a:t>Tatt bort alle som ikke har trykt på «ferdig»</a:t>
            </a:r>
          </a:p>
          <a:p>
            <a:pPr marL="172179" indent="-172179">
              <a:buFontTx/>
              <a:buChar char="-"/>
            </a:pPr>
            <a:r>
              <a:rPr lang="nb-NO" sz="1400" dirty="0">
                <a:latin typeface="Arial Narrow" panose="020B0606020202030204" pitchFamily="34" charset="0"/>
                <a:cs typeface="Arial" panose="020B0604020202020204" pitchFamily="34" charset="0"/>
              </a:rPr>
              <a:t>Tatt bort alle som ikke har svar på minimum en skala.</a:t>
            </a:r>
          </a:p>
          <a:p>
            <a:pPr marL="172179" indent="-172179">
              <a:buFontTx/>
              <a:buChar char="-"/>
            </a:pPr>
            <a:r>
              <a:rPr lang="nb-NO" sz="1400" dirty="0">
                <a:latin typeface="Arial Narrow" panose="020B0606020202030204" pitchFamily="34" charset="0"/>
                <a:cs typeface="Arial" panose="020B0604020202020204" pitchFamily="34" charset="0"/>
              </a:rPr>
              <a:t>Tatt bort alle svar på videresendte lenker</a:t>
            </a:r>
          </a:p>
          <a:p>
            <a:pPr marL="172179" indent="-172179">
              <a:buFontTx/>
              <a:buChar char="-"/>
            </a:pPr>
            <a:r>
              <a:rPr lang="nb-NO" sz="1400" dirty="0">
                <a:latin typeface="Arial Narrow" panose="020B0606020202030204" pitchFamily="34" charset="0"/>
                <a:cs typeface="Arial" panose="020B0604020202020204" pitchFamily="34" charset="0"/>
              </a:rPr>
              <a:t>I tilfeller der det ligger to svar fra samme person er siste fullførte besvarelse og besvarelse med flest svar tatt med videre.</a:t>
            </a:r>
          </a:p>
          <a:p>
            <a:pPr marL="172179" indent="-172179">
              <a:buFontTx/>
              <a:buChar char="-"/>
            </a:pPr>
            <a:endParaRPr lang="nb-NO" sz="1400" dirty="0">
              <a:latin typeface="Arial Narrow" panose="020B0606020202030204" pitchFamily="34" charset="0"/>
              <a:cs typeface="Arial" panose="020B0604020202020204" pitchFamily="34" charset="0"/>
            </a:endParaRPr>
          </a:p>
          <a:p>
            <a:r>
              <a:rPr lang="nb-NO" sz="1400" b="1" dirty="0">
                <a:latin typeface="Arial Narrow" panose="020B0606020202030204" pitchFamily="34" charset="0"/>
                <a:cs typeface="Arial" panose="020B0604020202020204" pitchFamily="34" charset="0"/>
              </a:rPr>
              <a:t>Intro til neste lysbilde:</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Tallene </a:t>
            </a:r>
            <a:r>
              <a:rPr lang="nb-NO" sz="1400" dirty="0">
                <a:latin typeface="Arial Narrow" panose="020B0606020202030204" pitchFamily="34" charset="0"/>
                <a:ea typeface="Arial Unicode MS" pitchFamily="34" charset="-128"/>
                <a:cs typeface="Arial" panose="020B0604020202020204" pitchFamily="34" charset="0"/>
              </a:rPr>
              <a:t>i neste lysbilde er </a:t>
            </a:r>
            <a:r>
              <a:rPr lang="nb-NO" sz="1400" dirty="0">
                <a:latin typeface="Arial Narrow" panose="020B0606020202030204" pitchFamily="34" charset="0"/>
                <a:ea typeface="Arial Unicode MS" pitchFamily="34" charset="-128"/>
                <a:cs typeface="Arial" panose="020B0604020202020204" pitchFamily="34" charset="0"/>
              </a:rPr>
              <a:t>et uttrykk </a:t>
            </a:r>
            <a:r>
              <a:rPr lang="nb-NO" sz="1400" dirty="0">
                <a:latin typeface="Arial Narrow" panose="020B0606020202030204" pitchFamily="34" charset="0"/>
                <a:ea typeface="Arial Unicode MS" pitchFamily="34" charset="-128"/>
                <a:cs typeface="Arial" panose="020B0604020202020204" pitchFamily="34" charset="0"/>
              </a:rPr>
              <a:t>for hvordan </a:t>
            </a:r>
            <a:r>
              <a:rPr lang="nb-NO" sz="1400" dirty="0">
                <a:latin typeface="Arial Narrow" panose="020B0606020202030204" pitchFamily="34" charset="0"/>
                <a:ea typeface="Arial Unicode MS" pitchFamily="34" charset="-128"/>
                <a:cs typeface="Arial" panose="020B0604020202020204" pitchFamily="34" charset="0"/>
              </a:rPr>
              <a:t>ansatte ved enheten har </a:t>
            </a:r>
            <a:r>
              <a:rPr lang="nb-NO" sz="1400" dirty="0">
                <a:latin typeface="Arial Narrow" panose="020B0606020202030204" pitchFamily="34" charset="0"/>
                <a:ea typeface="Arial Unicode MS" pitchFamily="34" charset="-128"/>
                <a:cs typeface="Arial" panose="020B0604020202020204" pitchFamily="34" charset="0"/>
              </a:rPr>
              <a:t>svart på de 28 skalaene.</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En søyle representerer gjennomsnitt for hva som er svart for hver skala.</a:t>
            </a:r>
          </a:p>
          <a:p>
            <a:pPr>
              <a:spcAft>
                <a:spcPts val="580"/>
              </a:spcAft>
            </a:pPr>
            <a:r>
              <a:rPr lang="nb-NO" sz="1400" dirty="0">
                <a:latin typeface="Arial Narrow" panose="020B0606020202030204" pitchFamily="34" charset="0"/>
                <a:cs typeface="Arial" panose="020B0604020202020204" pitchFamily="34" charset="0"/>
              </a:rPr>
              <a:t>1 </a:t>
            </a:r>
            <a:r>
              <a:rPr lang="nb-NO" sz="1400" dirty="0">
                <a:latin typeface="Arial Narrow" panose="020B0606020202030204" pitchFamily="34" charset="0"/>
                <a:cs typeface="Arial" panose="020B0604020202020204" pitchFamily="34" charset="0"/>
              </a:rPr>
              <a:t>= svært uenig, 5= svært enig. I tilfeller der svaralternativene hadde andre skalaer er disse regnet om til fem </a:t>
            </a:r>
            <a:r>
              <a:rPr lang="nb-NO" sz="1400" dirty="0" err="1">
                <a:latin typeface="Arial Narrow" panose="020B0606020202030204" pitchFamily="34" charset="0"/>
                <a:cs typeface="Arial" panose="020B0604020202020204" pitchFamily="34" charset="0"/>
              </a:rPr>
              <a:t>pkt</a:t>
            </a:r>
            <a:r>
              <a:rPr lang="nb-NO" sz="1400" dirty="0">
                <a:latin typeface="Arial Narrow" panose="020B0606020202030204" pitchFamily="34" charset="0"/>
                <a:cs typeface="Arial" panose="020B0604020202020204" pitchFamily="34" charset="0"/>
              </a:rPr>
              <a:t> skala</a:t>
            </a:r>
            <a:r>
              <a:rPr lang="nb-NO" sz="1400" dirty="0">
                <a:latin typeface="Arial Narrow" panose="020B0606020202030204" pitchFamily="34" charset="0"/>
                <a:cs typeface="Arial" panose="020B0604020202020204" pitchFamily="34" charset="0"/>
              </a:rPr>
              <a:t>.</a:t>
            </a:r>
            <a:endParaRPr lang="nb-NO" sz="1400" dirty="0">
              <a:latin typeface="Arial Narrow" panose="020B0606020202030204" pitchFamily="34" charset="0"/>
              <a:ea typeface="Arial Unicode MS" pitchFamily="34" charset="-128"/>
              <a:cs typeface="Arial" panose="020B0604020202020204" pitchFamily="34" charset="0"/>
            </a:endParaRP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Alle </a:t>
            </a:r>
            <a:r>
              <a:rPr lang="nb-NO" sz="1400" dirty="0">
                <a:latin typeface="Arial Narrow" panose="020B0606020202030204" pitchFamily="34" charset="0"/>
                <a:ea typeface="Arial Unicode MS" pitchFamily="34" charset="-128"/>
                <a:cs typeface="Arial" panose="020B0604020202020204" pitchFamily="34" charset="0"/>
              </a:rPr>
              <a:t>item er kodet slik at høy verdi viser positivt utfall. I tilfeller der </a:t>
            </a:r>
            <a:r>
              <a:rPr lang="nb-NO" sz="1400" dirty="0" err="1">
                <a:latin typeface="Arial Narrow" panose="020B0606020202030204" pitchFamily="34" charset="0"/>
                <a:ea typeface="Arial Unicode MS" pitchFamily="34" charset="-128"/>
                <a:cs typeface="Arial" panose="020B0604020202020204" pitchFamily="34" charset="0"/>
              </a:rPr>
              <a:t>items</a:t>
            </a:r>
            <a:r>
              <a:rPr lang="nb-NO" sz="1400" dirty="0">
                <a:latin typeface="Arial Narrow" panose="020B0606020202030204" pitchFamily="34" charset="0"/>
                <a:ea typeface="Arial Unicode MS" pitchFamily="34" charset="-128"/>
                <a:cs typeface="Arial" panose="020B0604020202020204" pitchFamily="34" charset="0"/>
              </a:rPr>
              <a:t> er snudd i kodingen er dette angitt med ®.</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Ett standardavvik i hver retning. Et mål på verdiens avvik fra gjennomsnittet, sier noe om hvor stor spredning det er i datamaterialet. </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Stort standardavvik – stor spredning – respondentene gir ikke entydige svar. </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Lite </a:t>
            </a:r>
            <a:r>
              <a:rPr lang="nb-NO" sz="1400" dirty="0" err="1">
                <a:latin typeface="Arial Narrow" panose="020B0606020202030204" pitchFamily="34" charset="0"/>
                <a:ea typeface="Arial Unicode MS" pitchFamily="34" charset="-128"/>
                <a:cs typeface="Arial" panose="020B0604020202020204" pitchFamily="34" charset="0"/>
              </a:rPr>
              <a:t>stadndardavvik</a:t>
            </a:r>
            <a:r>
              <a:rPr lang="nb-NO" sz="1400" dirty="0">
                <a:latin typeface="Arial Narrow" panose="020B0606020202030204" pitchFamily="34" charset="0"/>
                <a:ea typeface="Arial Unicode MS" pitchFamily="34" charset="-128"/>
                <a:cs typeface="Arial" panose="020B0604020202020204" pitchFamily="34" charset="0"/>
              </a:rPr>
              <a:t> – liten spredning – respondentene gir stort sett de samme svarene. </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3 er midt på skalaen, men en verdi må settes inn i den lokale konteksten for å kunne vurderes som tilfredsstillende.</a:t>
            </a:r>
          </a:p>
          <a:p>
            <a:pPr>
              <a:spcAft>
                <a:spcPts val="580"/>
              </a:spcAft>
            </a:pPr>
            <a:r>
              <a:rPr lang="nb-NO" sz="1400" dirty="0">
                <a:latin typeface="Arial Narrow" panose="020B0606020202030204" pitchFamily="34" charset="0"/>
                <a:ea typeface="Arial Unicode MS" pitchFamily="34" charset="-128"/>
                <a:cs typeface="Arial" panose="020B0604020202020204" pitchFamily="34" charset="0"/>
              </a:rPr>
              <a:t>Det vil alltid være rom for positiv utvikling.</a:t>
            </a:r>
          </a:p>
          <a:p>
            <a:pPr marL="172179" indent="-172179">
              <a:buFontTx/>
              <a:buChar char="-"/>
            </a:pPr>
            <a:endParaRPr lang="nb-NO" sz="1400" dirty="0">
              <a:latin typeface="Arial Narrow" panose="020B0606020202030204" pitchFamily="34" charset="0"/>
            </a:endParaRPr>
          </a:p>
        </p:txBody>
      </p:sp>
    </p:spTree>
    <p:extLst>
      <p:ext uri="{BB962C8B-B14F-4D97-AF65-F5344CB8AC3E}">
        <p14:creationId xmlns:p14="http://schemas.microsoft.com/office/powerpoint/2010/main" val="39816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04.05.2017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405781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04.05.2017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55664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04.05.2017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396473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04/05/2017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353039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04/05/2017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343785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CC3E1A4-2EC4-4527-8ADD-2E306B3E5CC0}" type="datetimeFigureOut">
              <a:rPr lang="en-GB" smtClean="0"/>
              <a:t>04/05/2017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92098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BCC3E1A4-2EC4-4527-8ADD-2E306B3E5CC0}" type="datetimeFigureOut">
              <a:rPr lang="en-GB" smtClean="0"/>
              <a:t>04/05/2017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48972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BCC3E1A4-2EC4-4527-8ADD-2E306B3E5CC0}" type="datetimeFigureOut">
              <a:rPr lang="en-GB" smtClean="0"/>
              <a:t>04/05/2017</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174140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BCC3E1A4-2EC4-4527-8ADD-2E306B3E5CC0}" type="datetimeFigureOut">
              <a:rPr lang="en-GB" smtClean="0"/>
              <a:t>04/05/2017</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83424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CC3E1A4-2EC4-4527-8ADD-2E306B3E5CC0}" type="datetimeFigureOut">
              <a:rPr lang="en-GB" smtClean="0"/>
              <a:t>04/05/2017</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5067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t>04/05/2017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81495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04.05.2017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047378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t>04/05/2017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08695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04/05/2017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74354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04/05/2017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309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DE3298-7AFF-4020-A399-764870254297}" type="datetimeFigureOut">
              <a:rPr lang="nb-NO" smtClean="0"/>
              <a:t>04.05.2017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42928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DE3298-7AFF-4020-A399-764870254297}" type="datetimeFigureOut">
              <a:rPr lang="nb-NO" smtClean="0"/>
              <a:t>04.05.2017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6267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DE3298-7AFF-4020-A399-764870254297}" type="datetimeFigureOut">
              <a:rPr lang="nb-NO" smtClean="0"/>
              <a:t>04.05.2017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98280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DE3298-7AFF-4020-A399-764870254297}" type="datetimeFigureOut">
              <a:rPr lang="nb-NO" smtClean="0"/>
              <a:t>04.05.2017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09732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DE3298-7AFF-4020-A399-764870254297}" type="datetimeFigureOut">
              <a:rPr lang="nb-NO" smtClean="0"/>
              <a:t>04.05.2017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13686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t>04.05.2017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323139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t>04.05.2017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80974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E3298-7AFF-4020-A399-764870254297}" type="datetimeFigureOut">
              <a:rPr lang="nb-NO" smtClean="0"/>
              <a:t>04.05.2017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B20E-34C4-44BD-9CB4-E558A5373134}" type="slidenum">
              <a:rPr lang="nb-NO" smtClean="0"/>
              <a:t>‹#›</a:t>
            </a:fld>
            <a:endParaRPr lang="nb-NO"/>
          </a:p>
        </p:txBody>
      </p:sp>
    </p:spTree>
    <p:extLst>
      <p:ext uri="{BB962C8B-B14F-4D97-AF65-F5344CB8AC3E}">
        <p14:creationId xmlns:p14="http://schemas.microsoft.com/office/powerpoint/2010/main" val="19516339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GB"/>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3E1A4-2EC4-4527-8ADD-2E306B3E5CC0}" type="datetimeFigureOut">
              <a:rPr lang="en-GB" smtClean="0"/>
              <a:t>04/05/2017</a:t>
            </a:fld>
            <a:endParaRPr lang="en-GB"/>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9B1D7-06CA-4DEE-9B31-43659BB05F4D}" type="slidenum">
              <a:rPr lang="en-GB" smtClean="0"/>
              <a:t>‹#›</a:t>
            </a:fld>
            <a:endParaRPr lang="en-GB"/>
          </a:p>
        </p:txBody>
      </p:sp>
    </p:spTree>
    <p:extLst>
      <p:ext uri="{BB962C8B-B14F-4D97-AF65-F5344CB8AC3E}">
        <p14:creationId xmlns:p14="http://schemas.microsoft.com/office/powerpoint/2010/main" val="284934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683568" y="4149080"/>
            <a:ext cx="7992888" cy="2233365"/>
          </a:xfrm>
        </p:spPr>
        <p:txBody>
          <a:bodyPr>
            <a:normAutofit fontScale="77500" lnSpcReduction="20000"/>
          </a:bodyPr>
          <a:lstStyle/>
          <a:p>
            <a:pPr marL="0" indent="0">
              <a:spcBef>
                <a:spcPts val="0"/>
              </a:spcBef>
              <a:spcAft>
                <a:spcPts val="600"/>
              </a:spcAft>
              <a:buNone/>
            </a:pPr>
            <a:r>
              <a:rPr lang="nb-NO" sz="3000" dirty="0">
                <a:solidFill>
                  <a:srgbClr val="0066CC"/>
                </a:solidFill>
                <a:latin typeface="Arial Narrow" panose="020B0606020202030204" pitchFamily="34" charset="0"/>
              </a:rPr>
              <a:t>Agenda:</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Kort gjennomgang av ARK, innhold og teori</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Gruppearbeid</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Presentasjon av </a:t>
            </a:r>
            <a:r>
              <a:rPr lang="nb-NO" sz="2800" dirty="0" smtClean="0">
                <a:solidFill>
                  <a:srgbClr val="0066CC"/>
                </a:solidFill>
                <a:latin typeface="Arial Narrow" panose="020B0606020202030204" pitchFamily="34" charset="0"/>
              </a:rPr>
              <a:t>rapport fra spørreskjemaundersøkelsen</a:t>
            </a:r>
            <a:endParaRPr lang="nb-NO" sz="2800" dirty="0">
              <a:solidFill>
                <a:srgbClr val="0066CC"/>
              </a:solidFill>
              <a:latin typeface="Arial Narrow" panose="020B0606020202030204" pitchFamily="34" charset="0"/>
            </a:endParaRP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Gruppearbeid</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Oppsummering med </a:t>
            </a:r>
            <a:r>
              <a:rPr lang="nb-NO" sz="2800" dirty="0" smtClean="0">
                <a:solidFill>
                  <a:srgbClr val="0066CC"/>
                </a:solidFill>
                <a:latin typeface="Arial Narrow" panose="020B0606020202030204" pitchFamily="34" charset="0"/>
              </a:rPr>
              <a:t>prioritering av områder for videre arbeid</a:t>
            </a:r>
          </a:p>
          <a:p>
            <a:pPr marL="0" indent="-457200">
              <a:spcBef>
                <a:spcPts val="0"/>
              </a:spcBef>
              <a:spcAft>
                <a:spcPts val="0"/>
              </a:spcAft>
              <a:buFont typeface="Arial" pitchFamily="34" charset="0"/>
              <a:buChar char="•"/>
            </a:pPr>
            <a:r>
              <a:rPr lang="nb-NO" sz="2800" dirty="0" smtClean="0">
                <a:solidFill>
                  <a:srgbClr val="0066CC"/>
                </a:solidFill>
                <a:latin typeface="Arial Narrow" panose="020B0606020202030204" pitchFamily="34" charset="0"/>
              </a:rPr>
              <a:t>Skisse </a:t>
            </a:r>
            <a:r>
              <a:rPr lang="nb-NO" sz="2800" dirty="0">
                <a:solidFill>
                  <a:srgbClr val="0066CC"/>
                </a:solidFill>
                <a:latin typeface="Arial Narrow" panose="020B0606020202030204" pitchFamily="34" charset="0"/>
              </a:rPr>
              <a:t>av videre </a:t>
            </a:r>
            <a:r>
              <a:rPr lang="nb-NO" sz="2800" dirty="0" smtClean="0">
                <a:solidFill>
                  <a:srgbClr val="0066CC"/>
                </a:solidFill>
                <a:latin typeface="Arial Narrow" panose="020B0606020202030204" pitchFamily="34" charset="0"/>
              </a:rPr>
              <a:t>prosess </a:t>
            </a:r>
            <a:endParaRPr lang="nb-NO" sz="2800" dirty="0">
              <a:solidFill>
                <a:srgbClr val="0066CC"/>
              </a:solidFill>
              <a:latin typeface="Arial Narrow" panose="020B0606020202030204" pitchFamily="34" charset="0"/>
            </a:endParaRPr>
          </a:p>
          <a:p>
            <a:endParaRPr lang="en-GB"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955416467"/>
              </p:ext>
            </p:extLst>
          </p:nvPr>
        </p:nvPicPr>
        <p:blipFill>
          <a:blip r:embed="rId3"/>
          <a:stretch>
            <a:fillRect/>
          </a:stretch>
        </p:blipFill>
        <p:spPr>
          <a:xfrm>
            <a:off x="1657350" y="1773238"/>
            <a:ext cx="5026025" cy="576262"/>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16632"/>
            <a:ext cx="3070375" cy="1512169"/>
          </a:xfrm>
          <a:prstGeom prst="rect">
            <a:avLst/>
          </a:prstGeom>
        </p:spPr>
      </p:pic>
      <p:pic>
        <p:nvPicPr>
          <p:cNvPr id="6" name="Bilde 5"/>
          <p:cNvPicPr/>
          <p:nvPr>
            <p:extLst>
              <p:ext uri="{D42A27DB-BD31-4B8C-83A1-F6EECF244321}">
                <p14:modId xmlns:p14="http://schemas.microsoft.com/office/powerpoint/2010/main" val="3063710120"/>
              </p:ext>
            </p:extLst>
          </p:nvPr>
        </p:nvPicPr>
        <p:blipFill>
          <a:blip r:embed="rId5"/>
          <a:stretch>
            <a:fillRect/>
          </a:stretch>
        </p:blipFill>
        <p:spPr>
          <a:xfrm>
            <a:off x="749300" y="1831975"/>
            <a:ext cx="4621213" cy="544513"/>
          </a:xfrm>
          <a:prstGeom prst="rect">
            <a:avLst/>
          </a:prstGeom>
        </p:spPr>
      </p:pic>
      <p:pic>
        <p:nvPicPr>
          <p:cNvPr id="7" name="Bilde 6"/>
          <p:cNvPicPr/>
          <p:nvPr>
            <p:extLst>
              <p:ext uri="{D42A27DB-BD31-4B8C-83A1-F6EECF244321}">
                <p14:modId xmlns:p14="http://schemas.microsoft.com/office/powerpoint/2010/main" val="228585789"/>
              </p:ext>
            </p:extLst>
          </p:nvPr>
        </p:nvPicPr>
        <p:blipFill>
          <a:blip r:embed="rId6"/>
          <a:stretch>
            <a:fillRect/>
          </a:stretch>
        </p:blipFill>
        <p:spPr>
          <a:xfrm>
            <a:off x="723900" y="2308225"/>
            <a:ext cx="3232150" cy="485775"/>
          </a:xfrm>
          <a:prstGeom prst="rect">
            <a:avLst/>
          </a:prstGeom>
        </p:spPr>
      </p:pic>
      <p:pic>
        <p:nvPicPr>
          <p:cNvPr id="11" name="Bilde 10"/>
          <p:cNvPicPr/>
          <p:nvPr>
            <p:extLst>
              <p:ext uri="{D42A27DB-BD31-4B8C-83A1-F6EECF244321}">
                <p14:modId xmlns:p14="http://schemas.microsoft.com/office/powerpoint/2010/main" val="2797387774"/>
              </p:ext>
            </p:extLst>
          </p:nvPr>
        </p:nvPicPr>
        <p:blipFill>
          <a:blip r:embed="rId7"/>
          <a:stretch>
            <a:fillRect/>
          </a:stretch>
        </p:blipFill>
        <p:spPr>
          <a:xfrm>
            <a:off x="723900" y="2771775"/>
            <a:ext cx="2944813" cy="452438"/>
          </a:xfrm>
          <a:prstGeom prst="rect">
            <a:avLst/>
          </a:prstGeom>
        </p:spPr>
      </p:pic>
      <p:pic>
        <p:nvPicPr>
          <p:cNvPr id="3" name="Bilde 2"/>
          <p:cNvPicPr/>
          <p:nvPr>
            <p:extLst>
              <p:ext uri="{D42A27DB-BD31-4B8C-83A1-F6EECF244321}">
                <p14:modId xmlns:p14="http://schemas.microsoft.com/office/powerpoint/2010/main" val="2138492979"/>
              </p:ext>
            </p:extLst>
          </p:nvPr>
        </p:nvPicPr>
        <p:blipFill>
          <a:blip r:embed="rId8"/>
          <a:stretch>
            <a:fillRect/>
          </a:stretch>
        </p:blipFill>
        <p:spPr>
          <a:xfrm>
            <a:off x="590673" y="1806575"/>
            <a:ext cx="8805863" cy="542925"/>
          </a:xfrm>
          <a:prstGeom prst="rect">
            <a:avLst/>
          </a:prstGeom>
        </p:spPr>
      </p:pic>
      <p:pic>
        <p:nvPicPr>
          <p:cNvPr id="5" name="Bilde 4"/>
          <p:cNvPicPr/>
          <p:nvPr>
            <p:extLst>
              <p:ext uri="{D42A27DB-BD31-4B8C-83A1-F6EECF244321}">
                <p14:modId xmlns:p14="http://schemas.microsoft.com/office/powerpoint/2010/main" val="2514763864"/>
              </p:ext>
            </p:extLst>
          </p:nvPr>
        </p:nvPicPr>
        <p:blipFill>
          <a:blip r:embed="rId9"/>
          <a:stretch>
            <a:fillRect/>
          </a:stretch>
        </p:blipFill>
        <p:spPr>
          <a:xfrm>
            <a:off x="600189" y="2309813"/>
            <a:ext cx="7826376" cy="542925"/>
          </a:xfrm>
          <a:prstGeom prst="rect">
            <a:avLst/>
          </a:prstGeom>
        </p:spPr>
      </p:pic>
      <p:pic>
        <p:nvPicPr>
          <p:cNvPr id="9" name="Bilde 8"/>
          <p:cNvPicPr/>
          <p:nvPr>
            <p:extLst>
              <p:ext uri="{D42A27DB-BD31-4B8C-83A1-F6EECF244321}">
                <p14:modId xmlns:p14="http://schemas.microsoft.com/office/powerpoint/2010/main" val="3925996187"/>
              </p:ext>
            </p:extLst>
          </p:nvPr>
        </p:nvPicPr>
        <p:blipFill>
          <a:blip r:embed="rId10"/>
          <a:stretch>
            <a:fillRect/>
          </a:stretch>
        </p:blipFill>
        <p:spPr>
          <a:xfrm>
            <a:off x="602605" y="2806700"/>
            <a:ext cx="6305550" cy="493713"/>
          </a:xfrm>
          <a:prstGeom prst="rect">
            <a:avLst/>
          </a:prstGeom>
        </p:spPr>
      </p:pic>
      <p:pic>
        <p:nvPicPr>
          <p:cNvPr id="16" name="Bilde 15"/>
          <p:cNvPicPr/>
          <p:nvPr>
            <p:extLst>
              <p:ext uri="{D42A27DB-BD31-4B8C-83A1-F6EECF244321}">
                <p14:modId xmlns:p14="http://schemas.microsoft.com/office/powerpoint/2010/main" val="4060589207"/>
              </p:ext>
            </p:extLst>
          </p:nvPr>
        </p:nvPicPr>
        <p:blipFill>
          <a:blip r:embed="rId11"/>
          <a:stretch>
            <a:fillRect/>
          </a:stretch>
        </p:blipFill>
        <p:spPr>
          <a:xfrm>
            <a:off x="603143" y="3200400"/>
            <a:ext cx="5711825" cy="493713"/>
          </a:xfrm>
          <a:prstGeom prst="rect">
            <a:avLst/>
          </a:prstGeom>
        </p:spPr>
      </p:pic>
      <p:pic>
        <p:nvPicPr>
          <p:cNvPr id="17" name="Bilde 16"/>
          <p:cNvPicPr/>
          <p:nvPr>
            <p:extLst>
              <p:ext uri="{D42A27DB-BD31-4B8C-83A1-F6EECF244321}">
                <p14:modId xmlns:p14="http://schemas.microsoft.com/office/powerpoint/2010/main" val="605100588"/>
              </p:ext>
            </p:extLst>
          </p:nvPr>
        </p:nvPicPr>
        <p:blipFill>
          <a:blip r:embed="rId12"/>
          <a:stretch>
            <a:fillRect/>
          </a:stretch>
        </p:blipFill>
        <p:spPr>
          <a:xfrm>
            <a:off x="2574131" y="3794125"/>
            <a:ext cx="3192462" cy="495300"/>
          </a:xfrm>
          <a:prstGeom prst="rect">
            <a:avLst/>
          </a:prstGeom>
        </p:spPr>
      </p:pic>
    </p:spTree>
    <p:extLst>
      <p:ext uri="{BB962C8B-B14F-4D97-AF65-F5344CB8AC3E}">
        <p14:creationId xmlns:p14="http://schemas.microsoft.com/office/powerpoint/2010/main" val="419604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8964613" cy="735012"/>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den enkeltes oppgaveutførelse:</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230995663"/>
              </p:ext>
            </p:extLst>
          </p:nvPr>
        </p:nvPicPr>
        <p:blipFill>
          <a:blip r:embed="rId3"/>
          <a:stretch>
            <a:fillRect/>
          </a:stretch>
        </p:blipFill>
        <p:spPr>
          <a:xfrm>
            <a:off x="22225" y="838200"/>
            <a:ext cx="9096375" cy="5978525"/>
          </a:xfrm>
          <a:prstGeom prst="rect">
            <a:avLst/>
          </a:prstGeom>
        </p:spPr>
      </p:pic>
    </p:spTree>
    <p:extLst>
      <p:ext uri="{BB962C8B-B14F-4D97-AF65-F5344CB8AC3E}">
        <p14:creationId xmlns:p14="http://schemas.microsoft.com/office/powerpoint/2010/main" val="417191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321675" cy="735013"/>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i kollegafellesskapet:</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2506497273"/>
              </p:ext>
            </p:extLst>
          </p:nvPr>
        </p:nvPicPr>
        <p:blipFill>
          <a:blip r:embed="rId3"/>
          <a:stretch>
            <a:fillRect/>
          </a:stretch>
        </p:blipFill>
        <p:spPr>
          <a:xfrm>
            <a:off x="19050" y="836613"/>
            <a:ext cx="9102725" cy="5981700"/>
          </a:xfrm>
          <a:prstGeom prst="rect">
            <a:avLst/>
          </a:prstGeom>
        </p:spPr>
      </p:pic>
    </p:spTree>
    <p:extLst>
      <p:ext uri="{BB962C8B-B14F-4D97-AF65-F5344CB8AC3E}">
        <p14:creationId xmlns:p14="http://schemas.microsoft.com/office/powerpoint/2010/main" val="163889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3062" y="116632"/>
            <a:ext cx="6675225" cy="1077218"/>
          </a:xfrm>
          <a:prstGeom prst="rect">
            <a:avLst/>
          </a:prstGeom>
          <a:noFill/>
        </p:spPr>
        <p:txBody>
          <a:bodyPr wrap="none" rtlCol="0">
            <a:spAutoFit/>
          </a:bodyPr>
          <a:lstStyle/>
          <a:p>
            <a:r>
              <a:rPr lang="nb-NO" sz="3600" b="1" dirty="0" smtClean="0">
                <a:solidFill>
                  <a:srgbClr val="0066CC"/>
                </a:solidFill>
                <a:latin typeface="Arial Narrow" panose="020B0606020202030204" pitchFamily="34" charset="0"/>
              </a:rPr>
              <a:t>Sosialt klima</a:t>
            </a:r>
          </a:p>
          <a:p>
            <a:r>
              <a:rPr lang="nb-NO" sz="2800" i="1" dirty="0" smtClean="0">
                <a:solidFill>
                  <a:srgbClr val="0033CC"/>
                </a:solidFill>
                <a:latin typeface="Arial Narrow" panose="020B0606020202030204" pitchFamily="34" charset="0"/>
              </a:rPr>
              <a:t>	«Hvordan er klimaet på din arbeidsenhet</a:t>
            </a:r>
            <a:r>
              <a:rPr lang="nb-NO" sz="2800" dirty="0" smtClean="0">
                <a:solidFill>
                  <a:srgbClr val="0033CC"/>
                </a:solidFill>
                <a:latin typeface="Arial Narrow" panose="020B0606020202030204" pitchFamily="34" charset="0"/>
              </a:rPr>
              <a:t>?»</a:t>
            </a:r>
            <a:endParaRPr lang="nb-NO" sz="2800" dirty="0">
              <a:solidFill>
                <a:srgbClr val="0033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112243987"/>
              </p:ext>
            </p:extLst>
          </p:nvPr>
        </p:nvPicPr>
        <p:blipFill>
          <a:blip r:embed="rId3"/>
          <a:stretch>
            <a:fillRect/>
          </a:stretch>
        </p:blipFill>
        <p:spPr>
          <a:xfrm>
            <a:off x="431800" y="1268413"/>
            <a:ext cx="8278813" cy="5438775"/>
          </a:xfrm>
          <a:prstGeom prst="rect">
            <a:avLst/>
          </a:prstGeom>
        </p:spPr>
      </p:pic>
    </p:spTree>
    <p:extLst>
      <p:ext uri="{BB962C8B-B14F-4D97-AF65-F5344CB8AC3E}">
        <p14:creationId xmlns:p14="http://schemas.microsoft.com/office/powerpoint/2010/main" val="108561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691563" cy="647700"/>
          </a:xfrm>
        </p:spPr>
        <p:txBody>
          <a:bodyPr/>
          <a:lstStyle/>
          <a:p>
            <a:pPr algn="l"/>
            <a:r>
              <a:rPr lang="nb-NO" sz="3600" b="1" dirty="0" smtClean="0">
                <a:solidFill>
                  <a:srgbClr val="0066CC"/>
                </a:solidFill>
                <a:latin typeface="Arial Narrow" panose="020B0606020202030204" pitchFamily="34" charset="0"/>
              </a:rPr>
              <a:t>Ressurser – i den organisatoriske enheten: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267966184"/>
              </p:ext>
            </p:extLst>
          </p:nvPr>
        </p:nvPicPr>
        <p:blipFill>
          <a:blip r:embed="rId3"/>
          <a:stretch>
            <a:fillRect/>
          </a:stretch>
        </p:blipFill>
        <p:spPr>
          <a:xfrm>
            <a:off x="15875" y="682625"/>
            <a:ext cx="9109075" cy="5984875"/>
          </a:xfrm>
          <a:prstGeom prst="rect">
            <a:avLst/>
          </a:prstGeom>
        </p:spPr>
      </p:pic>
    </p:spTree>
    <p:extLst>
      <p:ext uri="{BB962C8B-B14F-4D97-AF65-F5344CB8AC3E}">
        <p14:creationId xmlns:p14="http://schemas.microsoft.com/office/powerpoint/2010/main" val="24308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0" y="44450"/>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smtClean="0">
                <a:solidFill>
                  <a:srgbClr val="0066CC"/>
                </a:solidFill>
                <a:latin typeface="Arial Narrow" panose="020B0606020202030204" pitchFamily="34" charset="0"/>
              </a:rPr>
              <a:t>Støtte – til forskning og undervisning:</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376764352"/>
              </p:ext>
            </p:extLst>
          </p:nvPr>
        </p:nvPicPr>
        <p:blipFill>
          <a:blip r:embed="rId3"/>
          <a:stretch>
            <a:fillRect/>
          </a:stretch>
        </p:blipFill>
        <p:spPr>
          <a:xfrm>
            <a:off x="19050" y="765175"/>
            <a:ext cx="9104313" cy="5983288"/>
          </a:xfrm>
          <a:prstGeom prst="rect">
            <a:avLst/>
          </a:prstGeom>
        </p:spPr>
      </p:pic>
    </p:spTree>
    <p:extLst>
      <p:ext uri="{BB962C8B-B14F-4D97-AF65-F5344CB8AC3E}">
        <p14:creationId xmlns:p14="http://schemas.microsoft.com/office/powerpoint/2010/main" val="205908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35496" y="19050"/>
            <a:ext cx="8856662" cy="746125"/>
          </a:xfrm>
        </p:spPr>
        <p:txBody>
          <a:bodyPr/>
          <a:lstStyle/>
          <a:p>
            <a:pPr algn="l"/>
            <a:r>
              <a:rPr lang="nb-NO" sz="3600" b="1" dirty="0" smtClean="0">
                <a:solidFill>
                  <a:srgbClr val="0066CC"/>
                </a:solidFill>
                <a:latin typeface="Arial Narrow" panose="020B0606020202030204" pitchFamily="34" charset="0"/>
              </a:rPr>
              <a:t>Jobbkrav – i den enkeltes arbeidssituasjon: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271320704"/>
              </p:ext>
            </p:extLst>
          </p:nvPr>
        </p:nvPicPr>
        <p:blipFill>
          <a:blip r:embed="rId3"/>
          <a:stretch>
            <a:fillRect/>
          </a:stretch>
        </p:blipFill>
        <p:spPr>
          <a:xfrm>
            <a:off x="19050" y="762000"/>
            <a:ext cx="9102725" cy="5981700"/>
          </a:xfrm>
          <a:prstGeom prst="rect">
            <a:avLst/>
          </a:prstGeom>
        </p:spPr>
      </p:pic>
    </p:spTree>
    <p:extLst>
      <p:ext uri="{BB962C8B-B14F-4D97-AF65-F5344CB8AC3E}">
        <p14:creationId xmlns:p14="http://schemas.microsoft.com/office/powerpoint/2010/main" val="81736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7377113" cy="735013"/>
          </a:xfrm>
        </p:spPr>
        <p:txBody>
          <a:bodyPr/>
          <a:lstStyle/>
          <a:p>
            <a:pPr algn="l"/>
            <a:r>
              <a:rPr lang="nb-NO" sz="3600" b="1" dirty="0">
                <a:solidFill>
                  <a:srgbClr val="0066CC"/>
                </a:solidFill>
                <a:latin typeface="Arial Narrow" panose="020B0606020202030204" pitchFamily="34" charset="0"/>
              </a:rPr>
              <a:t>Tilknytning til </a:t>
            </a:r>
            <a:r>
              <a:rPr lang="nb-NO" sz="3600" b="1" dirty="0" smtClean="0">
                <a:solidFill>
                  <a:srgbClr val="0066CC"/>
                </a:solidFill>
                <a:latin typeface="Arial Narrow" panose="020B0606020202030204" pitchFamily="34" charset="0"/>
              </a:rPr>
              <a:t>jobben</a:t>
            </a:r>
            <a:endParaRPr lang="nb-NO" sz="3600" b="1" dirty="0">
              <a:solidFill>
                <a:srgbClr val="0066CC"/>
              </a:solidFill>
              <a:latin typeface="Arial Narrow" panose="020B0606020202030204" pitchFamily="34" charset="0"/>
            </a:endParaRPr>
          </a:p>
        </p:txBody>
      </p:sp>
      <p:pic>
        <p:nvPicPr>
          <p:cNvPr id="4" name="Bilde 3"/>
          <p:cNvPicPr/>
          <p:nvPr>
            <p:extLst>
              <p:ext uri="{D42A27DB-BD31-4B8C-83A1-F6EECF244321}">
                <p14:modId xmlns:p14="http://schemas.microsoft.com/office/powerpoint/2010/main" val="1663452057"/>
              </p:ext>
            </p:extLst>
          </p:nvPr>
        </p:nvPicPr>
        <p:blipFill>
          <a:blip r:embed="rId3"/>
          <a:stretch>
            <a:fillRect/>
          </a:stretch>
        </p:blipFill>
        <p:spPr>
          <a:xfrm>
            <a:off x="19050" y="762000"/>
            <a:ext cx="9102725" cy="5981700"/>
          </a:xfrm>
          <a:prstGeom prst="rect">
            <a:avLst/>
          </a:prstGeom>
        </p:spPr>
      </p:pic>
    </p:spTree>
    <p:extLst>
      <p:ext uri="{BB962C8B-B14F-4D97-AF65-F5344CB8AC3E}">
        <p14:creationId xmlns:p14="http://schemas.microsoft.com/office/powerpoint/2010/main" val="213753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r>
              <a:rPr lang="nb-NO" sz="1450" dirty="0" smtClean="0">
                <a:solidFill>
                  <a:prstClr val="black"/>
                </a:solidFill>
                <a:latin typeface="Arial Narrow" panose="020B0606020202030204" pitchFamily="34" charset="0"/>
              </a:rPr>
              <a:t>23: </a:t>
            </a:r>
            <a:r>
              <a:rPr lang="nb-NO" sz="1450" dirty="0">
                <a:solidFill>
                  <a:prstClr val="black"/>
                </a:solidFill>
                <a:latin typeface="Arial Narrow" panose="020B0606020202030204" pitchFamily="34" charset="0"/>
              </a:rPr>
              <a:t>Mening i jobben</a:t>
            </a:r>
          </a:p>
          <a:p>
            <a:r>
              <a:rPr lang="nb-NO" sz="1450" dirty="0" smtClean="0">
                <a:solidFill>
                  <a:prstClr val="black"/>
                </a:solidFill>
                <a:latin typeface="Arial Narrow" panose="020B0606020202030204" pitchFamily="34" charset="0"/>
              </a:rPr>
              <a:t>24: </a:t>
            </a:r>
            <a:r>
              <a:rPr lang="nb-NO" sz="1450" dirty="0">
                <a:solidFill>
                  <a:prstClr val="black"/>
                </a:solidFill>
                <a:latin typeface="Arial Narrow" panose="020B0606020202030204" pitchFamily="34" charset="0"/>
              </a:rPr>
              <a:t>Jobbengasjement</a:t>
            </a:r>
          </a:p>
          <a:p>
            <a:r>
              <a:rPr lang="nb-NO" sz="1450" dirty="0" smtClean="0">
                <a:solidFill>
                  <a:prstClr val="black"/>
                </a:solidFill>
                <a:latin typeface="Arial Narrow" panose="020B0606020202030204" pitchFamily="34" charset="0"/>
              </a:rPr>
              <a:t>25: </a:t>
            </a:r>
            <a:r>
              <a:rPr lang="nb-NO" sz="1450" dirty="0">
                <a:solidFill>
                  <a:prstClr val="black"/>
                </a:solidFill>
                <a:latin typeface="Arial Narrow" panose="020B0606020202030204" pitchFamily="34" charset="0"/>
              </a:rPr>
              <a:t>Arbeid - hjem </a:t>
            </a:r>
            <a:r>
              <a:rPr lang="nb-NO" sz="1450" dirty="0" err="1">
                <a:solidFill>
                  <a:prstClr val="black"/>
                </a:solidFill>
                <a:latin typeface="Arial Narrow" panose="020B0606020202030204" pitchFamily="34" charset="0"/>
              </a:rPr>
              <a:t>fasilitering</a:t>
            </a:r>
            <a:endParaRPr lang="nb-NO" sz="1450" dirty="0">
              <a:solidFill>
                <a:prstClr val="black"/>
              </a:solidFill>
              <a:latin typeface="Arial Narrow" panose="020B0606020202030204" pitchFamily="34" charset="0"/>
            </a:endParaRPr>
          </a:p>
          <a:p>
            <a:r>
              <a:rPr lang="nb-NO" sz="1450" dirty="0" smtClean="0">
                <a:solidFill>
                  <a:prstClr val="black"/>
                </a:solidFill>
                <a:latin typeface="Arial Narrow" panose="020B0606020202030204" pitchFamily="34" charset="0"/>
              </a:rPr>
              <a:t>26: Fravær </a:t>
            </a:r>
            <a:r>
              <a:rPr lang="nb-NO" sz="1450" dirty="0">
                <a:solidFill>
                  <a:prstClr val="black"/>
                </a:solidFill>
                <a:latin typeface="Arial Narrow" panose="020B0606020202030204" pitchFamily="34" charset="0"/>
              </a:rPr>
              <a:t>arbeid-hjem </a:t>
            </a:r>
            <a:r>
              <a:rPr lang="nb-NO" sz="1450" dirty="0" smtClean="0">
                <a:solidFill>
                  <a:prstClr val="black"/>
                </a:solidFill>
                <a:latin typeface="Arial Narrow" panose="020B0606020202030204" pitchFamily="34" charset="0"/>
              </a:rPr>
              <a:t>konflikt</a:t>
            </a:r>
          </a:p>
          <a:p>
            <a:r>
              <a:rPr lang="nb-NO" sz="1450" dirty="0" smtClean="0">
                <a:solidFill>
                  <a:prstClr val="black"/>
                </a:solidFill>
                <a:latin typeface="Arial Narrow" panose="020B0606020202030204" pitchFamily="34" charset="0"/>
              </a:rPr>
              <a:t>27: </a:t>
            </a:r>
            <a:r>
              <a:rPr lang="nb-NO" sz="1450" dirty="0">
                <a:solidFill>
                  <a:prstClr val="black"/>
                </a:solidFill>
                <a:latin typeface="Arial Narrow" panose="020B0606020202030204" pitchFamily="34" charset="0"/>
              </a:rPr>
              <a:t>Tilknytning</a:t>
            </a:r>
          </a:p>
          <a:p>
            <a:r>
              <a:rPr lang="nb-NO" sz="1450" dirty="0" smtClean="0">
                <a:solidFill>
                  <a:prstClr val="black"/>
                </a:solidFill>
                <a:latin typeface="Arial Narrow" panose="020B0606020202030204" pitchFamily="34" charset="0"/>
              </a:rPr>
              <a:t>28: </a:t>
            </a:r>
            <a:r>
              <a:rPr lang="nb-NO" sz="1450" dirty="0">
                <a:solidFill>
                  <a:prstClr val="black"/>
                </a:solidFill>
                <a:latin typeface="Arial Narrow" panose="020B0606020202030204" pitchFamily="34" charset="0"/>
              </a:rPr>
              <a:t>Fravær </a:t>
            </a:r>
            <a:r>
              <a:rPr lang="nb-NO" sz="1450" dirty="0" smtClean="0">
                <a:solidFill>
                  <a:prstClr val="black"/>
                </a:solidFill>
                <a:latin typeface="Arial Narrow" panose="020B0606020202030204" pitchFamily="34" charset="0"/>
              </a:rPr>
              <a:t>arbeidsavhengighet</a:t>
            </a:r>
            <a:endParaRPr lang="nb-NO" sz="1450" dirty="0">
              <a:solidFill>
                <a:prstClr val="black"/>
              </a:solidFill>
              <a:latin typeface="Arial Narrow" panose="020B0606020202030204" pitchFamily="34"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endParaRPr lang="nb-NO" dirty="0"/>
          </a:p>
        </p:txBody>
      </p:sp>
      <p:sp>
        <p:nvSpPr>
          <p:cNvPr id="7" name="TekstSylinder 6"/>
          <p:cNvSpPr txBox="1"/>
          <p:nvPr/>
        </p:nvSpPr>
        <p:spPr>
          <a:xfrm>
            <a:off x="611560" y="1340768"/>
            <a:ext cx="184731" cy="369332"/>
          </a:xfrm>
          <a:prstGeom prst="rect">
            <a:avLst/>
          </a:prstGeom>
          <a:noFill/>
        </p:spPr>
        <p:txBody>
          <a:bodyPr wrap="none" rtlCol="0">
            <a:spAutoFit/>
          </a:bodyPr>
          <a:lstStyle/>
          <a:p>
            <a:endParaRPr lang="nb-NO" dirty="0"/>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r>
              <a:rPr lang="nb-NO" sz="1450" dirty="0">
                <a:solidFill>
                  <a:prstClr val="black"/>
                </a:solidFill>
                <a:latin typeface="Arial Narrow" panose="020B0606020202030204" pitchFamily="34" charset="0"/>
              </a:rPr>
              <a:t>1: Autonomi</a:t>
            </a:r>
          </a:p>
          <a:p>
            <a:r>
              <a:rPr lang="nb-NO" sz="1450" dirty="0">
                <a:solidFill>
                  <a:prstClr val="black"/>
                </a:solidFill>
                <a:latin typeface="Arial Narrow" panose="020B0606020202030204" pitchFamily="34" charset="0"/>
              </a:rPr>
              <a:t>2: Selvstendighet </a:t>
            </a:r>
          </a:p>
          <a:p>
            <a:r>
              <a:rPr lang="nb-NO" sz="1450" dirty="0">
                <a:solidFill>
                  <a:prstClr val="black"/>
                </a:solidFill>
                <a:latin typeface="Arial Narrow" panose="020B0606020202030204" pitchFamily="34" charset="0"/>
              </a:rPr>
              <a:t>3: </a:t>
            </a:r>
            <a:r>
              <a:rPr lang="nb-NO" sz="1450" dirty="0" err="1">
                <a:solidFill>
                  <a:prstClr val="black"/>
                </a:solidFill>
                <a:latin typeface="Arial Narrow" panose="020B0606020202030204" pitchFamily="34" charset="0"/>
              </a:rPr>
              <a:t>Myndiggjørende</a:t>
            </a:r>
            <a:r>
              <a:rPr lang="nb-NO" sz="1450" dirty="0">
                <a:solidFill>
                  <a:prstClr val="black"/>
                </a:solidFill>
                <a:latin typeface="Arial Narrow" panose="020B0606020202030204" pitchFamily="34" charset="0"/>
              </a:rPr>
              <a:t> ledelse</a:t>
            </a:r>
          </a:p>
          <a:p>
            <a:r>
              <a:rPr lang="nb-NO" sz="1450" dirty="0">
                <a:solidFill>
                  <a:prstClr val="black"/>
                </a:solidFill>
                <a:latin typeface="Arial Narrow" panose="020B0606020202030204" pitchFamily="34" charset="0"/>
              </a:rPr>
              <a:t>4: Anerkjennelse</a:t>
            </a:r>
          </a:p>
          <a:p>
            <a:r>
              <a:rPr lang="nb-NO" sz="1450" dirty="0">
                <a:solidFill>
                  <a:prstClr val="black"/>
                </a:solidFill>
                <a:latin typeface="Arial Narrow" panose="020B0606020202030204" pitchFamily="34" charset="0"/>
              </a:rPr>
              <a:t>5: Støtte nærmeste leder</a:t>
            </a:r>
          </a:p>
          <a:p>
            <a:r>
              <a:rPr lang="nb-NO" sz="1450" dirty="0">
                <a:solidFill>
                  <a:prstClr val="black"/>
                </a:solidFill>
                <a:latin typeface="Arial Narrow" panose="020B0606020202030204" pitchFamily="34" charset="0"/>
              </a:rPr>
              <a:t>6: </a:t>
            </a:r>
            <a:r>
              <a:rPr lang="nb-NO" sz="1450" dirty="0" smtClean="0">
                <a:solidFill>
                  <a:prstClr val="black"/>
                </a:solidFill>
                <a:latin typeface="Arial Narrow" panose="020B0606020202030204" pitchFamily="34" charset="0"/>
              </a:rPr>
              <a:t>Krav til kompetanseutvikling</a:t>
            </a:r>
            <a:endParaRPr lang="nb-NO" sz="1450" dirty="0">
              <a:solidFill>
                <a:prstClr val="black"/>
              </a:solidFill>
              <a:latin typeface="Arial Narrow" panose="020B0606020202030204" pitchFamily="34" charset="0"/>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r>
              <a:rPr lang="nb-NO" sz="1450" dirty="0">
                <a:solidFill>
                  <a:prstClr val="black"/>
                </a:solidFill>
                <a:latin typeface="Arial Narrow" panose="020B0606020202030204" pitchFamily="34" charset="0"/>
              </a:rPr>
              <a:t>7: Samarbeid kolleger</a:t>
            </a:r>
          </a:p>
          <a:p>
            <a:r>
              <a:rPr lang="nb-NO" sz="1450" dirty="0">
                <a:solidFill>
                  <a:prstClr val="black"/>
                </a:solidFill>
                <a:latin typeface="Arial Narrow" panose="020B0606020202030204" pitchFamily="34" charset="0"/>
              </a:rPr>
              <a:t>8: Fellesskap kolleger</a:t>
            </a:r>
          </a:p>
          <a:p>
            <a:r>
              <a:rPr lang="nb-NO" sz="1450" dirty="0">
                <a:solidFill>
                  <a:prstClr val="black"/>
                </a:solidFill>
                <a:latin typeface="Arial Narrow" panose="020B0606020202030204" pitchFamily="34" charset="0"/>
              </a:rPr>
              <a:t>9: Romslighet/sosialt ansvar</a:t>
            </a:r>
          </a:p>
          <a:p>
            <a:r>
              <a:rPr lang="nb-NO" sz="1450" dirty="0">
                <a:solidFill>
                  <a:prstClr val="black"/>
                </a:solidFill>
                <a:latin typeface="Arial Narrow" panose="020B0606020202030204" pitchFamily="34" charset="0"/>
              </a:rPr>
              <a:t>10: Sosialt </a:t>
            </a:r>
            <a:r>
              <a:rPr lang="nb-NO" sz="1450" dirty="0" smtClean="0">
                <a:solidFill>
                  <a:prstClr val="black"/>
                </a:solidFill>
                <a:latin typeface="Arial Narrow" panose="020B0606020202030204" pitchFamily="34" charset="0"/>
              </a:rPr>
              <a:t>klima</a:t>
            </a:r>
            <a:endParaRPr lang="nb-NO" sz="1450" dirty="0">
              <a:solidFill>
                <a:prstClr val="black"/>
              </a:solidFill>
              <a:latin typeface="Arial Narrow" panose="020B0606020202030204" pitchFamily="34" charset="0"/>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r>
              <a:rPr lang="nb-NO" sz="1450" dirty="0">
                <a:latin typeface="Arial Narrow" panose="020B0606020202030204" pitchFamily="34" charset="0"/>
              </a:rPr>
              <a:t>11: Målklarhet</a:t>
            </a:r>
          </a:p>
          <a:p>
            <a:r>
              <a:rPr lang="nb-NO" sz="1450" dirty="0">
                <a:latin typeface="Arial Narrow" panose="020B0606020202030204" pitchFamily="34" charset="0"/>
              </a:rPr>
              <a:t>12: Forbedringskultur</a:t>
            </a:r>
          </a:p>
          <a:p>
            <a:r>
              <a:rPr lang="nb-NO" sz="1450" dirty="0">
                <a:latin typeface="Arial Narrow" panose="020B0606020202030204" pitchFamily="34" charset="0"/>
              </a:rPr>
              <a:t>13: </a:t>
            </a:r>
            <a:r>
              <a:rPr lang="nb-NO" sz="1450" dirty="0" smtClean="0">
                <a:latin typeface="Arial Narrow" panose="020B0606020202030204" pitchFamily="34" charset="0"/>
              </a:rPr>
              <a:t>Støtte </a:t>
            </a:r>
            <a:r>
              <a:rPr lang="nb-NO" sz="1450" dirty="0" err="1" smtClean="0">
                <a:latin typeface="Arial Narrow" panose="020B0606020202030204" pitchFamily="34" charset="0"/>
              </a:rPr>
              <a:t>forskn</a:t>
            </a:r>
            <a:r>
              <a:rPr lang="nb-NO" sz="1450" dirty="0" smtClean="0">
                <a:latin typeface="Arial Narrow" panose="020B0606020202030204" pitchFamily="34" charset="0"/>
              </a:rPr>
              <a:t>./</a:t>
            </a:r>
            <a:r>
              <a:rPr lang="nb-NO" sz="1450" dirty="0" err="1" smtClean="0">
                <a:latin typeface="Arial Narrow" panose="020B0606020202030204" pitchFamily="34" charset="0"/>
              </a:rPr>
              <a:t>undervisn</a:t>
            </a:r>
            <a:r>
              <a:rPr lang="nb-NO" sz="1450" dirty="0" smtClean="0">
                <a:latin typeface="Arial Narrow" panose="020B0606020202030204" pitchFamily="34" charset="0"/>
              </a:rPr>
              <a:t>.</a:t>
            </a:r>
            <a:endParaRPr lang="nb-NO" sz="1450" dirty="0">
              <a:latin typeface="Arial Narrow" panose="020B0606020202030204" pitchFamily="34" charset="0"/>
            </a:endParaRPr>
          </a:p>
          <a:p>
            <a:r>
              <a:rPr lang="nb-NO" sz="1450" dirty="0">
                <a:latin typeface="Arial Narrow" panose="020B0606020202030204" pitchFamily="34" charset="0"/>
              </a:rPr>
              <a:t>14: Rettferdig nærmeste leder</a:t>
            </a:r>
          </a:p>
          <a:p>
            <a:r>
              <a:rPr lang="nb-NO" sz="1450" dirty="0">
                <a:latin typeface="Arial Narrow" panose="020B0606020202030204" pitchFamily="34" charset="0"/>
              </a:rPr>
              <a:t>15: Ledelse/tillit, egen enhet</a:t>
            </a:r>
          </a:p>
          <a:p>
            <a:r>
              <a:rPr lang="nb-NO" sz="1450" dirty="0">
                <a:latin typeface="Arial Narrow" panose="020B0606020202030204" pitchFamily="34" charset="0"/>
              </a:rPr>
              <a:t>16: Ledelse/pålitelighet, egen </a:t>
            </a:r>
            <a:r>
              <a:rPr lang="nb-NO" sz="1450" dirty="0" err="1">
                <a:latin typeface="Arial Narrow" panose="020B0606020202030204" pitchFamily="34" charset="0"/>
              </a:rPr>
              <a:t>enh</a:t>
            </a:r>
            <a:r>
              <a:rPr lang="nb-NO" sz="1450" dirty="0">
                <a:latin typeface="Arial Narrow" panose="020B0606020202030204" pitchFamily="34" charset="0"/>
              </a:rPr>
              <a:t>.</a:t>
            </a:r>
          </a:p>
          <a:p>
            <a:r>
              <a:rPr lang="nb-NO" sz="1450" dirty="0">
                <a:latin typeface="Arial Narrow" panose="020B0606020202030204" pitchFamily="34" charset="0"/>
              </a:rPr>
              <a:t>17: Led/pålitelighet, </a:t>
            </a:r>
            <a:r>
              <a:rPr lang="nb-NO" sz="1450" dirty="0" err="1">
                <a:latin typeface="Arial Narrow" panose="020B0606020202030204" pitchFamily="34" charset="0"/>
              </a:rPr>
              <a:t>overl</a:t>
            </a:r>
            <a:r>
              <a:rPr lang="nb-NO" sz="1450" dirty="0">
                <a:latin typeface="Arial Narrow" panose="020B0606020202030204" pitchFamily="34" charset="0"/>
              </a:rPr>
              <a:t> </a:t>
            </a:r>
            <a:r>
              <a:rPr lang="nb-NO" sz="1450" dirty="0" err="1">
                <a:latin typeface="Arial Narrow" panose="020B0606020202030204" pitchFamily="34" charset="0"/>
              </a:rPr>
              <a:t>enh</a:t>
            </a:r>
            <a:r>
              <a:rPr lang="nb-NO" sz="1450" dirty="0" smtClean="0">
                <a:latin typeface="Arial Narrow" panose="020B0606020202030204" pitchFamily="34" charset="0"/>
              </a:rPr>
              <a:t>.</a:t>
            </a:r>
            <a:endParaRPr lang="nb-NO" sz="1450" dirty="0">
              <a:latin typeface="Arial Narrow" panose="020B0606020202030204" pitchFamily="34" charset="0"/>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lvl="0"/>
            <a:r>
              <a:rPr lang="nb-NO" sz="1450" dirty="0">
                <a:solidFill>
                  <a:prstClr val="black"/>
                </a:solidFill>
                <a:latin typeface="Arial Narrow" panose="020B0606020202030204" pitchFamily="34" charset="0"/>
              </a:rPr>
              <a:t>18: Fravær illegitime </a:t>
            </a:r>
            <a:r>
              <a:rPr lang="nb-NO" sz="1450" dirty="0" err="1">
                <a:solidFill>
                  <a:prstClr val="black"/>
                </a:solidFill>
                <a:latin typeface="Arial Narrow" panose="020B0606020202030204" pitchFamily="34" charset="0"/>
              </a:rPr>
              <a:t>arb.oppg</a:t>
            </a:r>
            <a:r>
              <a:rPr lang="nb-NO" sz="1450" dirty="0">
                <a:solidFill>
                  <a:prstClr val="black"/>
                </a:solidFill>
                <a:latin typeface="Arial Narrow" panose="020B0606020202030204" pitchFamily="34" charset="0"/>
              </a:rPr>
              <a:t>.</a:t>
            </a:r>
          </a:p>
          <a:p>
            <a:pPr lvl="0"/>
            <a:r>
              <a:rPr lang="nb-NO" sz="1450" dirty="0">
                <a:solidFill>
                  <a:prstClr val="black"/>
                </a:solidFill>
                <a:latin typeface="Arial Narrow" panose="020B0606020202030204" pitchFamily="34" charset="0"/>
              </a:rPr>
              <a:t>19: Fravær dysfunksjonell støtte</a:t>
            </a:r>
          </a:p>
          <a:p>
            <a:pPr lvl="0"/>
            <a:r>
              <a:rPr lang="nb-NO" sz="1450" dirty="0">
                <a:solidFill>
                  <a:prstClr val="black"/>
                </a:solidFill>
                <a:latin typeface="Arial Narrow" panose="020B0606020202030204" pitchFamily="34" charset="0"/>
              </a:rPr>
              <a:t>20: Fravær </a:t>
            </a:r>
            <a:r>
              <a:rPr lang="nb-NO" sz="1450" dirty="0" smtClean="0">
                <a:solidFill>
                  <a:prstClr val="black"/>
                </a:solidFill>
                <a:latin typeface="Arial Narrow" panose="020B0606020202030204" pitchFamily="34" charset="0"/>
              </a:rPr>
              <a:t>personkonflikter</a:t>
            </a:r>
            <a:endParaRPr lang="nb-NO" sz="1450" dirty="0">
              <a:solidFill>
                <a:prstClr val="black"/>
              </a:solidFill>
              <a:latin typeface="Arial Narrow" panose="020B0606020202030204" pitchFamily="34" charset="0"/>
            </a:endParaRPr>
          </a:p>
          <a:p>
            <a:pPr lvl="0"/>
            <a:r>
              <a:rPr lang="nb-NO" sz="1450" dirty="0">
                <a:solidFill>
                  <a:prstClr val="black"/>
                </a:solidFill>
                <a:latin typeface="Arial Narrow" panose="020B0606020202030204" pitchFamily="34" charset="0"/>
              </a:rPr>
              <a:t>21: Fravær rollekonflikter</a:t>
            </a:r>
          </a:p>
          <a:p>
            <a:pPr lvl="0"/>
            <a:r>
              <a:rPr lang="nb-NO" sz="1450" dirty="0">
                <a:solidFill>
                  <a:prstClr val="black"/>
                </a:solidFill>
                <a:latin typeface="Arial Narrow" panose="020B0606020202030204" pitchFamily="34" charset="0"/>
              </a:rPr>
              <a:t>22: Fravær </a:t>
            </a:r>
            <a:r>
              <a:rPr lang="nb-NO" sz="1450" dirty="0" smtClean="0">
                <a:solidFill>
                  <a:prstClr val="black"/>
                </a:solidFill>
                <a:latin typeface="Arial Narrow" panose="020B0606020202030204" pitchFamily="34" charset="0"/>
              </a:rPr>
              <a:t>tidspress</a:t>
            </a:r>
            <a:endParaRPr lang="nb-NO" sz="1450" dirty="0">
              <a:solidFill>
                <a:prstClr val="black"/>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3225625161"/>
              </p:ext>
            </p:extLst>
          </p:nvPr>
        </p:nvPicPr>
        <p:blipFill>
          <a:blip r:embed="rId13"/>
          <a:stretch>
            <a:fillRect/>
          </a:stretch>
        </p:blipFill>
        <p:spPr>
          <a:xfrm>
            <a:off x="-1249363" y="-387424"/>
            <a:ext cx="10391776" cy="7494588"/>
          </a:xfrm>
          <a:prstGeom prst="rect">
            <a:avLst/>
          </a:prstGeom>
        </p:spPr>
      </p:pic>
    </p:spTree>
    <p:extLst>
      <p:ext uri="{BB962C8B-B14F-4D97-AF65-F5344CB8AC3E}">
        <p14:creationId xmlns:p14="http://schemas.microsoft.com/office/powerpoint/2010/main" val="298338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r>
              <a:rPr lang="nb-NO" sz="3200" dirty="0">
                <a:solidFill>
                  <a:srgbClr val="0066CC"/>
                </a:solidFill>
                <a:latin typeface="Arial Narrow" panose="020B0606020202030204" pitchFamily="34" charset="0"/>
              </a:rPr>
              <a:t>Hvor mange timer ut over avtalt arbeidstid arbeider du vanligvis pr uke?</a:t>
            </a:r>
          </a:p>
        </p:txBody>
      </p:sp>
      <p:pic>
        <p:nvPicPr>
          <p:cNvPr id="4" name="Bilde 3"/>
          <p:cNvPicPr/>
          <p:nvPr>
            <p:extLst>
              <p:ext uri="{D42A27DB-BD31-4B8C-83A1-F6EECF244321}">
                <p14:modId xmlns:p14="http://schemas.microsoft.com/office/powerpoint/2010/main" val="1763487614"/>
              </p:ext>
            </p:extLst>
          </p:nvPr>
        </p:nvPicPr>
        <p:blipFill>
          <a:blip r:embed="rId3"/>
          <a:stretch>
            <a:fillRect/>
          </a:stretch>
        </p:blipFill>
        <p:spPr>
          <a:xfrm>
            <a:off x="392669" y="1340768"/>
            <a:ext cx="8269287" cy="5434013"/>
          </a:xfrm>
          <a:prstGeom prst="rect">
            <a:avLst/>
          </a:prstGeom>
        </p:spPr>
      </p:pic>
      <p:sp>
        <p:nvSpPr>
          <p:cNvPr id="8" name="TekstSylinder 7"/>
          <p:cNvSpPr txBox="1"/>
          <p:nvPr/>
        </p:nvSpPr>
        <p:spPr>
          <a:xfrm>
            <a:off x="5076056" y="1475492"/>
            <a:ext cx="2474591"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4241031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r>
              <a:rPr lang="nb-NO" sz="2400" i="1" dirty="0">
                <a:solidFill>
                  <a:srgbClr val="0033CC"/>
                </a:solidFill>
                <a:latin typeface="Arial Narrow" pitchFamily="34" charset="0"/>
              </a:rPr>
              <a:t>Har du hatt medarbeidersamtale i </a:t>
            </a:r>
            <a:endParaRPr lang="nb-NO" sz="2400" i="1" dirty="0" smtClean="0">
              <a:solidFill>
                <a:srgbClr val="0033CC"/>
              </a:solidFill>
              <a:latin typeface="Arial Narrow" pitchFamily="34" charset="0"/>
            </a:endParaRPr>
          </a:p>
          <a:p>
            <a:r>
              <a:rPr lang="nb-NO" sz="2400" i="1" dirty="0" smtClean="0">
                <a:solidFill>
                  <a:srgbClr val="0033CC"/>
                </a:solidFill>
                <a:latin typeface="Arial Narrow" pitchFamily="34" charset="0"/>
              </a:rPr>
              <a:t>løpet </a:t>
            </a:r>
            <a:r>
              <a:rPr lang="nb-NO" sz="2400" i="1" dirty="0">
                <a:solidFill>
                  <a:srgbClr val="0033CC"/>
                </a:solidFill>
                <a:latin typeface="Arial Narrow" pitchFamily="34" charset="0"/>
              </a:rPr>
              <a:t>av de siste 24 </a:t>
            </a:r>
            <a:r>
              <a:rPr lang="nb-NO" sz="2000" i="1" dirty="0">
                <a:solidFill>
                  <a:srgbClr val="0033CC"/>
                </a:solidFill>
                <a:latin typeface="Arial Narrow" pitchFamily="34" charset="0"/>
              </a:rPr>
              <a:t>månedene</a:t>
            </a:r>
            <a:r>
              <a:rPr lang="nb-NO" sz="2400" i="1" dirty="0" smtClean="0">
                <a:solidFill>
                  <a:srgbClr val="0033CC"/>
                </a:solidFill>
                <a:latin typeface="Arial Narrow" pitchFamily="34" charset="0"/>
              </a:rPr>
              <a:t>?</a:t>
            </a:r>
          </a:p>
          <a:p>
            <a:r>
              <a:rPr lang="nb-NO" sz="2400" i="1" dirty="0" smtClean="0">
                <a:solidFill>
                  <a:srgbClr val="0033CC"/>
                </a:solidFill>
                <a:latin typeface="Arial Narrow" pitchFamily="34" charset="0"/>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r>
              <a:rPr lang="nb-NO" sz="2400" dirty="0" smtClean="0">
                <a:solidFill>
                  <a:srgbClr val="0033CC"/>
                </a:solidFill>
                <a:latin typeface="Arial Narrow" panose="020B0606020202030204" pitchFamily="34" charset="0"/>
              </a:rPr>
              <a:t>Gjennomsnittlig opplevelse </a:t>
            </a:r>
            <a:br>
              <a:rPr lang="nb-NO" sz="2400" dirty="0" smtClean="0">
                <a:solidFill>
                  <a:srgbClr val="0033CC"/>
                </a:solidFill>
                <a:latin typeface="Arial Narrow" panose="020B0606020202030204" pitchFamily="34" charset="0"/>
              </a:rPr>
            </a:br>
            <a:r>
              <a:rPr lang="nb-NO" sz="2400" dirty="0" smtClean="0">
                <a:solidFill>
                  <a:srgbClr val="0033CC"/>
                </a:solidFill>
                <a:latin typeface="Arial Narrow" panose="020B0606020202030204" pitchFamily="34" charset="0"/>
              </a:rPr>
              <a:t>av medarbeidersamtalens nytteverdi</a:t>
            </a:r>
            <a:endParaRPr lang="en-GB" sz="2400" dirty="0">
              <a:solidFill>
                <a:srgbClr val="0033CC"/>
              </a:solidFill>
              <a:latin typeface="Arial Narrow" panose="020B0606020202030204" pitchFamily="34" charset="0"/>
            </a:endParaRPr>
          </a:p>
        </p:txBody>
      </p:sp>
      <p:pic>
        <p:nvPicPr>
          <p:cNvPr id="9" name="Bilde 8"/>
          <p:cNvPicPr/>
          <p:nvPr>
            <p:extLst>
              <p:ext uri="{D42A27DB-BD31-4B8C-83A1-F6EECF244321}">
                <p14:modId xmlns:p14="http://schemas.microsoft.com/office/powerpoint/2010/main" val="1138160006"/>
              </p:ext>
            </p:extLst>
          </p:nvPr>
        </p:nvPicPr>
        <p:blipFill>
          <a:blip r:embed="rId3"/>
          <a:stretch>
            <a:fillRect/>
          </a:stretch>
        </p:blipFill>
        <p:spPr>
          <a:xfrm>
            <a:off x="-45486" y="2256793"/>
            <a:ext cx="4553435" cy="4409752"/>
          </a:xfrm>
          <a:prstGeom prst="rect">
            <a:avLst/>
          </a:prstGeom>
        </p:spPr>
      </p:pic>
      <p:pic>
        <p:nvPicPr>
          <p:cNvPr id="10" name="Bilde 9"/>
          <p:cNvPicPr/>
          <p:nvPr>
            <p:extLst>
              <p:ext uri="{D42A27DB-BD31-4B8C-83A1-F6EECF244321}">
                <p14:modId xmlns:p14="http://schemas.microsoft.com/office/powerpoint/2010/main" val="2064956813"/>
              </p:ext>
            </p:extLst>
          </p:nvPr>
        </p:nvPicPr>
        <p:blipFill>
          <a:blip r:embed="rId4"/>
          <a:stretch>
            <a:fillRect/>
          </a:stretch>
        </p:blipFill>
        <p:spPr>
          <a:xfrm>
            <a:off x="4422220" y="2258117"/>
            <a:ext cx="4498498" cy="4411866"/>
          </a:xfrm>
          <a:prstGeom prst="rect">
            <a:avLst/>
          </a:prstGeom>
        </p:spPr>
      </p:pic>
      <p:sp>
        <p:nvSpPr>
          <p:cNvPr id="7" name="TekstSylinder 6"/>
          <p:cNvSpPr txBox="1"/>
          <p:nvPr/>
        </p:nvSpPr>
        <p:spPr>
          <a:xfrm>
            <a:off x="3203848" y="2362870"/>
            <a:ext cx="688554" cy="279797"/>
          </a:xfrm>
          <a:prstGeom prst="rect">
            <a:avLst/>
          </a:prstGeom>
          <a:solidFill>
            <a:schemeClr val="bg1"/>
          </a:solidFill>
        </p:spPr>
        <p:txBody>
          <a:bodyPr wrap="square" rtlCol="0">
            <a:spAutoFit/>
          </a:bodyPr>
          <a:lstStyle/>
          <a:p>
            <a:endParaRPr lang="nb-NO" sz="1400" dirty="0"/>
          </a:p>
        </p:txBody>
      </p:sp>
      <p:sp>
        <p:nvSpPr>
          <p:cNvPr id="8" name="TekstSylinder 7"/>
          <p:cNvSpPr txBox="1"/>
          <p:nvPr/>
        </p:nvSpPr>
        <p:spPr>
          <a:xfrm>
            <a:off x="7943111" y="2375588"/>
            <a:ext cx="517321" cy="254361"/>
          </a:xfrm>
          <a:prstGeom prst="rect">
            <a:avLst/>
          </a:prstGeom>
          <a:solidFill>
            <a:schemeClr val="bg1"/>
          </a:solidFill>
        </p:spPr>
        <p:txBody>
          <a:bodyPr wrap="square" rtlCol="0">
            <a:spAutoFit/>
          </a:bodyPr>
          <a:lstStyle/>
          <a:p>
            <a:endParaRPr lang="nb-NO" sz="1400" dirty="0"/>
          </a:p>
        </p:txBody>
      </p:sp>
    </p:spTree>
    <p:extLst>
      <p:ext uri="{BB962C8B-B14F-4D97-AF65-F5344CB8AC3E}">
        <p14:creationId xmlns:p14="http://schemas.microsoft.com/office/powerpoint/2010/main" val="566498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p:cNvSpPr/>
          <p:nvPr/>
        </p:nvSpPr>
        <p:spPr>
          <a:xfrm>
            <a:off x="3275856" y="1844824"/>
            <a:ext cx="2267118" cy="1105272"/>
          </a:xfrm>
          <a:prstGeom prst="ellipse">
            <a:avLst/>
          </a:prstGeom>
          <a:solidFill>
            <a:srgbClr val="0033CC">
              <a:alpha val="0"/>
            </a:srgb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Database</a:t>
            </a:r>
            <a:endParaRPr lang="en-GB" sz="2400" dirty="0">
              <a:latin typeface="Arial Narrow" pitchFamily="34" charset="0"/>
            </a:endParaRPr>
          </a:p>
        </p:txBody>
      </p:sp>
      <p:sp>
        <p:nvSpPr>
          <p:cNvPr id="34" name="Ellipse 33"/>
          <p:cNvSpPr/>
          <p:nvPr/>
        </p:nvSpPr>
        <p:spPr>
          <a:xfrm>
            <a:off x="436012" y="2276872"/>
            <a:ext cx="3559924" cy="1346448"/>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Gjennomføring av ARK i en </a:t>
            </a:r>
          </a:p>
          <a:p>
            <a:pPr algn="ctr"/>
            <a:r>
              <a:rPr lang="nb-NO" sz="2400" dirty="0" smtClean="0">
                <a:latin typeface="Arial Narrow" pitchFamily="34" charset="0"/>
              </a:rPr>
              <a:t>U&amp;H-institusjon</a:t>
            </a:r>
            <a:endParaRPr lang="en-GB" sz="2400" dirty="0">
              <a:latin typeface="Arial Narrow" pitchFamily="34" charset="0"/>
            </a:endParaRPr>
          </a:p>
        </p:txBody>
      </p:sp>
      <p:sp>
        <p:nvSpPr>
          <p:cNvPr id="35" name="Ellipse 34"/>
          <p:cNvSpPr/>
          <p:nvPr/>
        </p:nvSpPr>
        <p:spPr>
          <a:xfrm>
            <a:off x="1320325" y="3457222"/>
            <a:ext cx="3312368" cy="1440160"/>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Deling av  erfaringer mellom U&amp;H-institusjonene</a:t>
            </a:r>
            <a:endParaRPr lang="en-GB" sz="2400" dirty="0">
              <a:latin typeface="Arial Narrow" pitchFamily="34" charset="0"/>
            </a:endParaRPr>
          </a:p>
        </p:txBody>
      </p:sp>
      <p:sp>
        <p:nvSpPr>
          <p:cNvPr id="36" name="Ellipse 35"/>
          <p:cNvSpPr/>
          <p:nvPr/>
        </p:nvSpPr>
        <p:spPr>
          <a:xfrm>
            <a:off x="3696786" y="2778176"/>
            <a:ext cx="2302743" cy="1358092"/>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Forskning</a:t>
            </a:r>
            <a:endParaRPr lang="en-GB" sz="2400" dirty="0">
              <a:latin typeface="Arial Narrow" pitchFamily="34" charset="0"/>
            </a:endParaRPr>
          </a:p>
        </p:txBody>
      </p:sp>
      <p:graphicFrame>
        <p:nvGraphicFramePr>
          <p:cNvPr id="44" name="Diagram 43"/>
          <p:cNvGraphicFramePr/>
          <p:nvPr>
            <p:extLst>
              <p:ext uri="{D42A27DB-BD31-4B8C-83A1-F6EECF244321}">
                <p14:modId xmlns:p14="http://schemas.microsoft.com/office/powerpoint/2010/main" val="481633737"/>
              </p:ext>
            </p:extLst>
          </p:nvPr>
        </p:nvGraphicFramePr>
        <p:xfrm>
          <a:off x="2051720" y="3068960"/>
          <a:ext cx="674851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idx="4294967295"/>
          </p:nvPr>
        </p:nvSpPr>
        <p:spPr>
          <a:xfrm>
            <a:off x="179512" y="332829"/>
            <a:ext cx="5184576" cy="1223963"/>
          </a:xfrm>
        </p:spPr>
        <p:txBody>
          <a:bodyPr/>
          <a:lstStyle/>
          <a:p>
            <a:pPr algn="l"/>
            <a:r>
              <a:rPr lang="nb-NO" dirty="0" smtClean="0">
                <a:solidFill>
                  <a:srgbClr val="0066CC"/>
                </a:solidFill>
                <a:latin typeface="Arial Narrow" panose="020B0606020202030204" pitchFamily="34" charset="0"/>
              </a:rPr>
              <a:t>Helheten i ARK:</a:t>
            </a:r>
            <a:endParaRPr lang="en-GB" dirty="0">
              <a:solidFill>
                <a:srgbClr val="0066CC"/>
              </a:solidFill>
              <a:latin typeface="Arial Narrow" panose="020B0606020202030204" pitchFamily="34" charset="0"/>
            </a:endParaRPr>
          </a:p>
        </p:txBody>
      </p:sp>
      <p:pic>
        <p:nvPicPr>
          <p:cNvPr id="3" name="Bild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344" y="188640"/>
            <a:ext cx="1240152" cy="1247534"/>
          </a:xfrm>
          <a:prstGeom prst="rect">
            <a:avLst/>
          </a:prstGeom>
        </p:spPr>
      </p:pic>
    </p:spTree>
    <p:extLst>
      <p:ext uri="{BB962C8B-B14F-4D97-AF65-F5344CB8AC3E}">
        <p14:creationId xmlns:p14="http://schemas.microsoft.com/office/powerpoint/2010/main" val="16820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Graphic spid="4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r>
              <a:rPr lang="nb-NO" sz="3200" b="1" dirty="0" smtClean="0">
                <a:solidFill>
                  <a:srgbClr val="0066CC"/>
                </a:solidFill>
                <a:latin typeface="Arial Narrow" panose="020B0606020202030204" pitchFamily="34" charset="0"/>
              </a:rPr>
              <a:t>Gjennomsnittlig opplevelse av hvordan jobben </a:t>
            </a:r>
          </a:p>
          <a:p>
            <a:r>
              <a:rPr lang="nb-NO" sz="3200" b="1" dirty="0" smtClean="0">
                <a:solidFill>
                  <a:srgbClr val="0066CC"/>
                </a:solidFill>
                <a:latin typeface="Arial Narrow" panose="020B0606020202030204" pitchFamily="34" charset="0"/>
              </a:rPr>
              <a:t>påvirker helsa</a:t>
            </a:r>
            <a:endParaRPr lang="en-GB" sz="3200" b="1" dirty="0">
              <a:solidFill>
                <a:srgbClr val="0066CC"/>
              </a:solidFill>
              <a:latin typeface="Arial Narrow" panose="020B0606020202030204" pitchFamily="34" charset="0"/>
            </a:endParaRPr>
          </a:p>
        </p:txBody>
      </p:sp>
      <p:pic>
        <p:nvPicPr>
          <p:cNvPr id="3" name="Bilde 2"/>
          <p:cNvPicPr/>
          <p:nvPr>
            <p:extLst>
              <p:ext uri="{D42A27DB-BD31-4B8C-83A1-F6EECF244321}">
                <p14:modId xmlns:p14="http://schemas.microsoft.com/office/powerpoint/2010/main" val="2028718106"/>
              </p:ext>
            </p:extLst>
          </p:nvPr>
        </p:nvPicPr>
        <p:blipFill>
          <a:blip r:embed="rId3"/>
          <a:stretch>
            <a:fillRect/>
          </a:stretch>
        </p:blipFill>
        <p:spPr>
          <a:xfrm>
            <a:off x="482624" y="1331413"/>
            <a:ext cx="8311824" cy="5384212"/>
          </a:xfrm>
          <a:prstGeom prst="rect">
            <a:avLst/>
          </a:prstGeom>
        </p:spPr>
      </p:pic>
      <p:sp>
        <p:nvSpPr>
          <p:cNvPr id="6" name="TekstSylinder 5"/>
          <p:cNvSpPr txBox="1"/>
          <p:nvPr/>
        </p:nvSpPr>
        <p:spPr>
          <a:xfrm>
            <a:off x="5919842" y="1465039"/>
            <a:ext cx="1964526" cy="307777"/>
          </a:xfrm>
          <a:prstGeom prst="rect">
            <a:avLst/>
          </a:prstGeom>
          <a:solidFill>
            <a:schemeClr val="bg1"/>
          </a:solidFill>
        </p:spPr>
        <p:txBody>
          <a:bodyPr wrap="square" rtlCol="0">
            <a:spAutoFit/>
          </a:bodyPr>
          <a:lstStyle/>
          <a:p>
            <a:endParaRPr lang="nb-NO" sz="1400" dirty="0"/>
          </a:p>
        </p:txBody>
      </p:sp>
    </p:spTree>
    <p:extLst>
      <p:ext uri="{BB962C8B-B14F-4D97-AF65-F5344CB8AC3E}">
        <p14:creationId xmlns:p14="http://schemas.microsoft.com/office/powerpoint/2010/main" val="382181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504" y="115888"/>
            <a:ext cx="6985000" cy="1296987"/>
          </a:xfrm>
        </p:spPr>
        <p:txBody>
          <a:bodyPr/>
          <a:lstStyle/>
          <a:p>
            <a:pPr algn="l"/>
            <a:r>
              <a:rPr lang="nb-NO" b="1" dirty="0" smtClean="0">
                <a:solidFill>
                  <a:srgbClr val="0066CC"/>
                </a:solidFill>
                <a:latin typeface="Arial Narrow" panose="020B0606020202030204" pitchFamily="34" charset="0"/>
              </a:rPr>
              <a:t>Gruppeoppgave:</a:t>
            </a:r>
            <a:endParaRPr lang="nb-NO" b="1" dirty="0">
              <a:solidFill>
                <a:srgbClr val="0066CC"/>
              </a:solidFill>
              <a:latin typeface="Arial Narrow" panose="020B0606020202030204" pitchFamily="34" charset="0"/>
            </a:endParaRPr>
          </a:p>
        </p:txBody>
      </p:sp>
      <p:sp>
        <p:nvSpPr>
          <p:cNvPr id="3" name="Plassholder for innhold 2"/>
          <p:cNvSpPr>
            <a:spLocks noGrp="1"/>
          </p:cNvSpPr>
          <p:nvPr>
            <p:ph idx="4294967295"/>
          </p:nvPr>
        </p:nvSpPr>
        <p:spPr>
          <a:xfrm>
            <a:off x="313059" y="1484337"/>
            <a:ext cx="8507413" cy="4752975"/>
          </a:xfrm>
        </p:spPr>
        <p:txBody>
          <a:bodyPr>
            <a:normAutofit/>
          </a:bodyPr>
          <a:lstStyle/>
          <a:p>
            <a:pPr>
              <a:spcBef>
                <a:spcPts val="0"/>
              </a:spcBef>
              <a:spcAft>
                <a:spcPts val="0"/>
              </a:spcAft>
            </a:pPr>
            <a:r>
              <a:rPr lang="nb-NO" dirty="0">
                <a:solidFill>
                  <a:srgbClr val="0033CC"/>
                </a:solidFill>
                <a:latin typeface="Arial Narrow" panose="020B0606020202030204" pitchFamily="34" charset="0"/>
              </a:rPr>
              <a:t>Hva la du merke til i gjennomgangen (positive og negative forhold)?</a:t>
            </a:r>
          </a:p>
          <a:p>
            <a:pPr marL="0" indent="0" defTabSz="450850">
              <a:spcBef>
                <a:spcPts val="0"/>
              </a:spcBef>
              <a:spcAft>
                <a:spcPts val="0"/>
              </a:spcAft>
              <a:buNone/>
            </a:pPr>
            <a:r>
              <a:rPr lang="nb-NO" dirty="0">
                <a:solidFill>
                  <a:srgbClr val="0033CC"/>
                </a:solidFill>
                <a:latin typeface="Arial Narrow" panose="020B0606020202030204" pitchFamily="34" charset="0"/>
              </a:rPr>
              <a:t>	</a:t>
            </a:r>
            <a:r>
              <a:rPr lang="nb-NO" dirty="0" smtClean="0">
                <a:solidFill>
                  <a:srgbClr val="0033CC"/>
                </a:solidFill>
                <a:latin typeface="Arial Narrow" panose="020B0606020202030204" pitchFamily="34" charset="0"/>
              </a:rPr>
              <a:t>- individuell </a:t>
            </a:r>
            <a:r>
              <a:rPr lang="nb-NO" dirty="0">
                <a:solidFill>
                  <a:srgbClr val="0033CC"/>
                </a:solidFill>
                <a:latin typeface="Arial Narrow" panose="020B0606020202030204" pitchFamily="34" charset="0"/>
              </a:rPr>
              <a:t>refleksjon -</a:t>
            </a:r>
          </a:p>
          <a:p>
            <a:pPr marL="0" indent="0" defTabSz="450850">
              <a:spcBef>
                <a:spcPts val="0"/>
              </a:spcBef>
              <a:spcAft>
                <a:spcPts val="0"/>
              </a:spcAft>
              <a:buNone/>
            </a:pPr>
            <a:r>
              <a:rPr lang="nb-NO" dirty="0">
                <a:solidFill>
                  <a:srgbClr val="0033CC"/>
                </a:solidFill>
                <a:latin typeface="Arial Narrow" panose="020B0606020202030204" pitchFamily="34" charset="0"/>
              </a:rPr>
              <a:t>	</a:t>
            </a:r>
            <a:r>
              <a:rPr lang="nb-NO" dirty="0" smtClean="0">
                <a:solidFill>
                  <a:srgbClr val="0033CC"/>
                </a:solidFill>
                <a:latin typeface="Arial Narrow" panose="020B0606020202030204" pitchFamily="34" charset="0"/>
              </a:rPr>
              <a:t>- diskusjon </a:t>
            </a:r>
            <a:r>
              <a:rPr lang="nb-NO" dirty="0">
                <a:solidFill>
                  <a:srgbClr val="0033CC"/>
                </a:solidFill>
                <a:latin typeface="Arial Narrow" panose="020B0606020202030204" pitchFamily="34" charset="0"/>
              </a:rPr>
              <a:t>i gruppe </a:t>
            </a:r>
            <a:r>
              <a:rPr lang="nb-NO" dirty="0" smtClean="0">
                <a:solidFill>
                  <a:srgbClr val="0033CC"/>
                </a:solidFill>
                <a:latin typeface="Arial Narrow" panose="020B0606020202030204" pitchFamily="34" charset="0"/>
              </a:rPr>
              <a:t>- </a:t>
            </a:r>
            <a:endParaRPr lang="nb-NO" dirty="0">
              <a:solidFill>
                <a:srgbClr val="0033CC"/>
              </a:solidFill>
              <a:latin typeface="Arial Narrow" panose="020B0606020202030204" pitchFamily="34" charset="0"/>
            </a:endParaRPr>
          </a:p>
          <a:p>
            <a:pPr marL="0" lvl="0" defTabSz="450850">
              <a:spcBef>
                <a:spcPts val="0"/>
              </a:spcBef>
              <a:spcAft>
                <a:spcPts val="0"/>
              </a:spcAft>
            </a:pPr>
            <a:endParaRPr lang="nb-NO" dirty="0">
              <a:solidFill>
                <a:srgbClr val="0033CC"/>
              </a:solidFill>
              <a:latin typeface="Arial Narrow" panose="020B0606020202030204" pitchFamily="34" charset="0"/>
            </a:endParaRPr>
          </a:p>
          <a:p>
            <a:pPr>
              <a:spcBef>
                <a:spcPts val="0"/>
              </a:spcBef>
              <a:spcAft>
                <a:spcPts val="0"/>
              </a:spcAft>
            </a:pPr>
            <a:r>
              <a:rPr lang="nb-NO" dirty="0">
                <a:solidFill>
                  <a:srgbClr val="0033CC"/>
                </a:solidFill>
                <a:latin typeface="Arial Narrow" panose="020B0606020202030204" pitchFamily="34" charset="0"/>
              </a:rPr>
              <a:t>Trekk frem tre punkt som er positive og viktige </a:t>
            </a:r>
            <a:r>
              <a:rPr lang="nb-NO" dirty="0" smtClean="0">
                <a:solidFill>
                  <a:srgbClr val="0033CC"/>
                </a:solidFill>
                <a:latin typeface="Arial Narrow" panose="020B0606020202030204" pitchFamily="34" charset="0"/>
              </a:rPr>
              <a:t>å videreføre</a:t>
            </a:r>
            <a:r>
              <a:rPr lang="nb-NO" dirty="0">
                <a:solidFill>
                  <a:srgbClr val="0033CC"/>
                </a:solidFill>
                <a:latin typeface="Arial Narrow" panose="020B0606020202030204" pitchFamily="34" charset="0"/>
              </a:rPr>
              <a:t>.</a:t>
            </a:r>
          </a:p>
          <a:p>
            <a:pPr marL="0" lvl="0" indent="-457200">
              <a:spcBef>
                <a:spcPts val="0"/>
              </a:spcBef>
              <a:spcAft>
                <a:spcPts val="0"/>
              </a:spcAft>
              <a:buFont typeface="Arial" pitchFamily="34" charset="0"/>
              <a:buChar char="•"/>
            </a:pPr>
            <a:endParaRPr lang="nb-NO" dirty="0">
              <a:solidFill>
                <a:srgbClr val="0033CC"/>
              </a:solidFill>
              <a:latin typeface="Arial Narrow" panose="020B0606020202030204" pitchFamily="34" charset="0"/>
            </a:endParaRPr>
          </a:p>
          <a:p>
            <a:pPr>
              <a:spcBef>
                <a:spcPts val="0"/>
              </a:spcBef>
              <a:spcAft>
                <a:spcPts val="0"/>
              </a:spcAft>
            </a:pPr>
            <a:r>
              <a:rPr lang="nb-NO" dirty="0">
                <a:solidFill>
                  <a:srgbClr val="0033CC"/>
                </a:solidFill>
                <a:latin typeface="Arial Narrow" panose="020B0606020202030204" pitchFamily="34" charset="0"/>
              </a:rPr>
              <a:t>Trekk frem tre områder som dere ønsker å forbedre</a:t>
            </a:r>
            <a:endParaRPr lang="en-GB" dirty="0">
              <a:solidFill>
                <a:srgbClr val="0033CC"/>
              </a:solidFill>
              <a:latin typeface="Arial Narrow" panose="020B060602020203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60648"/>
            <a:ext cx="1024128" cy="1030224"/>
          </a:xfrm>
          <a:prstGeom prst="rect">
            <a:avLst/>
          </a:prstGeom>
        </p:spPr>
      </p:pic>
    </p:spTree>
    <p:extLst>
      <p:ext uri="{BB962C8B-B14F-4D97-AF65-F5344CB8AC3E}">
        <p14:creationId xmlns:p14="http://schemas.microsoft.com/office/powerpoint/2010/main" val="2822735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idx="4294967295"/>
          </p:nvPr>
        </p:nvSpPr>
        <p:spPr>
          <a:xfrm>
            <a:off x="539552" y="1340769"/>
            <a:ext cx="4932040" cy="3816423"/>
          </a:xfrm>
        </p:spPr>
        <p:txBody>
          <a:bodyPr>
            <a:normAutofit/>
          </a:bodyPr>
          <a:lstStyle/>
          <a:p>
            <a:r>
              <a:rPr lang="nb-NO" sz="2800" dirty="0" smtClean="0">
                <a:solidFill>
                  <a:srgbClr val="0033CC"/>
                </a:solidFill>
                <a:latin typeface="Arial Narrow" panose="020B0606020202030204" pitchFamily="34" charset="0"/>
              </a:rPr>
              <a:t>Utvikling av tiltak</a:t>
            </a:r>
          </a:p>
          <a:p>
            <a:r>
              <a:rPr lang="nb-NO" sz="2800" dirty="0" smtClean="0">
                <a:solidFill>
                  <a:srgbClr val="0033CC"/>
                </a:solidFill>
                <a:latin typeface="Arial Narrow" panose="020B0606020202030204" pitchFamily="34" charset="0"/>
              </a:rPr>
              <a:t>Iverksetting av tiltak</a:t>
            </a: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a:p>
            <a:r>
              <a:rPr lang="nb-NO" sz="2800" dirty="0">
                <a:solidFill>
                  <a:srgbClr val="0033CC"/>
                </a:solidFill>
                <a:latin typeface="Arial Narrow" panose="020B0606020202030204" pitchFamily="34" charset="0"/>
              </a:rPr>
              <a:t>Evaluering</a:t>
            </a: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p:txBody>
      </p:sp>
      <p:sp>
        <p:nvSpPr>
          <p:cNvPr id="4" name="Tittel 1"/>
          <p:cNvSpPr txBox="1">
            <a:spLocks/>
          </p:cNvSpPr>
          <p:nvPr/>
        </p:nvSpPr>
        <p:spPr>
          <a:xfrm>
            <a:off x="539328" y="115888"/>
            <a:ext cx="6985000" cy="1296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rgbClr val="0066CC"/>
                </a:solidFill>
                <a:latin typeface="Arial Narrow" panose="020B0606020202030204" pitchFamily="34" charset="0"/>
              </a:rPr>
              <a:t>Videre arbeid:</a:t>
            </a:r>
            <a:endParaRPr lang="nb-NO" b="1" dirty="0">
              <a:solidFill>
                <a:srgbClr val="0066CC"/>
              </a:solidFill>
              <a:latin typeface="Arial Narrow" panose="020B060602020203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249269"/>
            <a:ext cx="1024128" cy="1030224"/>
          </a:xfrm>
          <a:prstGeom prst="rect">
            <a:avLst/>
          </a:prstGeom>
        </p:spPr>
      </p:pic>
      <p:graphicFrame>
        <p:nvGraphicFramePr>
          <p:cNvPr id="2" name="Tabell 1"/>
          <p:cNvGraphicFramePr>
            <a:graphicFrameLocks noGrp="1"/>
          </p:cNvGraphicFramePr>
          <p:nvPr>
            <p:extLst>
              <p:ext uri="{D42A27DB-BD31-4B8C-83A1-F6EECF244321}">
                <p14:modId xmlns:p14="http://schemas.microsoft.com/office/powerpoint/2010/main" val="1010226586"/>
              </p:ext>
            </p:extLst>
          </p:nvPr>
        </p:nvGraphicFramePr>
        <p:xfrm>
          <a:off x="611560" y="2636912"/>
          <a:ext cx="7776864" cy="111252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370840">
                <a:tc>
                  <a:txBody>
                    <a:bodyPr/>
                    <a:lstStyle/>
                    <a:p>
                      <a:r>
                        <a:rPr lang="nb-NO" dirty="0" smtClean="0"/>
                        <a:t>Forbedrings/bevaringsområde</a:t>
                      </a:r>
                      <a:endParaRPr lang="nb-NO" dirty="0"/>
                    </a:p>
                  </a:txBody>
                  <a:tcPr/>
                </a:tc>
                <a:tc>
                  <a:txBody>
                    <a:bodyPr/>
                    <a:lstStyle/>
                    <a:p>
                      <a:r>
                        <a:rPr lang="nb-NO" dirty="0" smtClean="0"/>
                        <a:t>Tiltak</a:t>
                      </a:r>
                      <a:endParaRPr lang="nb-NO" dirty="0"/>
                    </a:p>
                  </a:txBody>
                  <a:tcPr/>
                </a:tc>
                <a:tc>
                  <a:txBody>
                    <a:bodyPr/>
                    <a:lstStyle/>
                    <a:p>
                      <a:r>
                        <a:rPr lang="nb-NO" dirty="0" smtClean="0"/>
                        <a:t>Ansvarlig</a:t>
                      </a:r>
                      <a:endParaRPr lang="nb-NO" dirty="0"/>
                    </a:p>
                  </a:txBody>
                  <a:tcPr/>
                </a:tc>
                <a:tc>
                  <a:txBody>
                    <a:bodyPr/>
                    <a:lstStyle/>
                    <a:p>
                      <a:r>
                        <a:rPr lang="nb-NO" dirty="0" smtClean="0"/>
                        <a:t>Tidsfrist</a:t>
                      </a:r>
                      <a:endParaRPr lang="nb-NO" dirty="0"/>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r h="37084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44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idx="4294967295"/>
          </p:nvPr>
        </p:nvSpPr>
        <p:spPr>
          <a:xfrm>
            <a:off x="395883" y="115888"/>
            <a:ext cx="7056437" cy="1225550"/>
          </a:xfrm>
        </p:spPr>
        <p:txBody>
          <a:bodyPr/>
          <a:lstStyle/>
          <a:p>
            <a:pPr algn="l"/>
            <a:r>
              <a:rPr lang="nb-NO" dirty="0" smtClean="0">
                <a:solidFill>
                  <a:srgbClr val="0066CC"/>
                </a:solidFill>
                <a:latin typeface="Arial Narrow" panose="020B0606020202030204" pitchFamily="34" charset="0"/>
              </a:rPr>
              <a:t>Kontinuerlig forbedring:</a:t>
            </a:r>
            <a:endParaRPr lang="en-GB" dirty="0">
              <a:solidFill>
                <a:srgbClr val="0066CC"/>
              </a:solidFill>
              <a:latin typeface="Arial Narrow" panose="020B0606020202030204" pitchFamily="34" charset="0"/>
            </a:endParaRPr>
          </a:p>
        </p:txBody>
      </p:sp>
      <p:graphicFrame>
        <p:nvGraphicFramePr>
          <p:cNvPr id="5" name="Plassholder for innhold 3"/>
          <p:cNvGraphicFramePr>
            <a:graphicFrameLocks noGrp="1"/>
          </p:cNvGraphicFramePr>
          <p:nvPr>
            <p:ph idx="4294967295"/>
            <p:extLst>
              <p:ext uri="{D42A27DB-BD31-4B8C-83A1-F6EECF244321}">
                <p14:modId xmlns:p14="http://schemas.microsoft.com/office/powerpoint/2010/main" val="512178881"/>
              </p:ext>
            </p:extLst>
          </p:nvPr>
        </p:nvGraphicFramePr>
        <p:xfrm>
          <a:off x="464385" y="1988840"/>
          <a:ext cx="836295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260648"/>
            <a:ext cx="1024128" cy="1030224"/>
          </a:xfrm>
          <a:prstGeom prst="rect">
            <a:avLst/>
          </a:prstGeom>
        </p:spPr>
      </p:pic>
    </p:spTree>
    <p:extLst>
      <p:ext uri="{BB962C8B-B14F-4D97-AF65-F5344CB8AC3E}">
        <p14:creationId xmlns:p14="http://schemas.microsoft.com/office/powerpoint/2010/main" val="7374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00936BB-2120-44C0-9CFC-4EF8AAC27E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D6C4646-5F3F-43EB-8B49-4E6AE3F4DA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2BA5AA5-C99B-4338-8A03-2D0E1B86282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243D4FC-6191-4BEC-921B-88CD40424F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4A307AC-0E15-40D6-84E2-7EB55CD217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AFAF9E3-9ABE-4AC4-A40E-15BF2F2BF1B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8611A73-0598-4856-8B4A-F165643B67C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C580ABF-90D4-4B12-AB31-555A42ABAAA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5A60D9A-7F05-45F3-8210-68722C7EE315}"/>
                                            </p:graphicEl>
                                          </p:spTgt>
                                        </p:tgtEl>
                                        <p:attrNameLst>
                                          <p:attrName>style.visibility</p:attrName>
                                        </p:attrNameLst>
                                      </p:cBhvr>
                                      <p:to>
                                        <p:strVal val="visible"/>
                                      </p:to>
                                    </p:set>
                                  </p:childTnLst>
                                </p:cTn>
                              </p:par>
                              <p:par>
                                <p:cTn id="31" presetID="1" presetClass="entr" presetSubtype="0" fill="hold" grpId="0" nodeType="withEffect">
                                  <p:stCondLst>
                                    <p:cond delay="100"/>
                                  </p:stCondLst>
                                  <p:childTnLst>
                                    <p:set>
                                      <p:cBhvr>
                                        <p:cTn id="32" dur="1" fill="hold">
                                          <p:stCondLst>
                                            <p:cond delay="0"/>
                                          </p:stCondLst>
                                        </p:cTn>
                                        <p:tgtEl>
                                          <p:spTgt spid="5">
                                            <p:graphicEl>
                                              <a:dgm id="{80882217-25A3-40CE-9F67-7A4E7A7428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26567" y="4886445"/>
            <a:ext cx="9168061" cy="199893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24061" y="2756945"/>
            <a:ext cx="9168061" cy="2129500"/>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26567" y="692696"/>
            <a:ext cx="9170567" cy="208911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nvSpPr>
        <p:spPr>
          <a:xfrm>
            <a:off x="1547664" y="44624"/>
            <a:ext cx="6192688" cy="646331"/>
          </a:xfrm>
          <a:prstGeom prst="rect">
            <a:avLst/>
          </a:prstGeom>
          <a:noFill/>
        </p:spPr>
        <p:txBody>
          <a:bodyPr wrap="square" rtlCol="0">
            <a:spAutoFit/>
          </a:bodyPr>
          <a:lstStyle/>
          <a:p>
            <a:pPr algn="ctr"/>
            <a:r>
              <a:rPr lang="nb-NO" sz="3600" b="1" dirty="0" smtClean="0"/>
              <a:t>Psykososialt arbeidsmiljø</a:t>
            </a:r>
          </a:p>
        </p:txBody>
      </p:sp>
      <p:sp>
        <p:nvSpPr>
          <p:cNvPr id="3" name="TekstSylinder 2"/>
          <p:cNvSpPr txBox="1"/>
          <p:nvPr/>
        </p:nvSpPr>
        <p:spPr>
          <a:xfrm>
            <a:off x="755576" y="1228690"/>
            <a:ext cx="4320480" cy="707886"/>
          </a:xfrm>
          <a:prstGeom prst="rect">
            <a:avLst/>
          </a:prstGeom>
          <a:noFill/>
        </p:spPr>
        <p:txBody>
          <a:bodyPr wrap="square" rtlCol="0">
            <a:spAutoFit/>
          </a:bodyPr>
          <a:lstStyle/>
          <a:p>
            <a:r>
              <a:rPr lang="nb-NO" sz="2000" dirty="0" smtClean="0"/>
              <a:t>Samspillet mellom arbeidsoppgaver og person</a:t>
            </a:r>
            <a:endParaRPr lang="nb-NO" sz="2000" dirty="0"/>
          </a:p>
        </p:txBody>
      </p:sp>
      <p:sp>
        <p:nvSpPr>
          <p:cNvPr id="4" name="TekstSylinder 3"/>
          <p:cNvSpPr txBox="1"/>
          <p:nvPr/>
        </p:nvSpPr>
        <p:spPr>
          <a:xfrm>
            <a:off x="755576" y="3444842"/>
            <a:ext cx="4536504" cy="400110"/>
          </a:xfrm>
          <a:prstGeom prst="rect">
            <a:avLst/>
          </a:prstGeom>
          <a:noFill/>
        </p:spPr>
        <p:txBody>
          <a:bodyPr wrap="square" rtlCol="0">
            <a:spAutoFit/>
          </a:bodyPr>
          <a:lstStyle/>
          <a:p>
            <a:r>
              <a:rPr lang="nb-NO" sz="2000" dirty="0" smtClean="0"/>
              <a:t>Samspillet mellom personer </a:t>
            </a:r>
            <a:endParaRPr lang="nb-NO" sz="2000" dirty="0"/>
          </a:p>
        </p:txBody>
      </p:sp>
      <p:sp>
        <p:nvSpPr>
          <p:cNvPr id="5" name="TekstSylinder 4"/>
          <p:cNvSpPr txBox="1"/>
          <p:nvPr/>
        </p:nvSpPr>
        <p:spPr>
          <a:xfrm>
            <a:off x="755576" y="5115253"/>
            <a:ext cx="2952328" cy="1015663"/>
          </a:xfrm>
          <a:prstGeom prst="rect">
            <a:avLst/>
          </a:prstGeom>
          <a:noFill/>
        </p:spPr>
        <p:txBody>
          <a:bodyPr wrap="square" rtlCol="0">
            <a:spAutoFit/>
          </a:bodyPr>
          <a:lstStyle/>
          <a:p>
            <a:r>
              <a:rPr lang="nb-NO" sz="2000" dirty="0" smtClean="0"/>
              <a:t>Samspillet mellom person og strukturelle forhold på arbeidsplassen </a:t>
            </a:r>
            <a:endParaRPr lang="nb-NO"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92053"/>
            <a:ext cx="3942011" cy="149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694" y="302159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2523" y="4955870"/>
            <a:ext cx="2619841" cy="186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0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214754"/>
            <a:ext cx="7176797" cy="5382598"/>
          </a:xfrm>
          <a:prstGeom prst="rect">
            <a:avLst/>
          </a:prstGeom>
        </p:spPr>
      </p:pic>
      <p:sp>
        <p:nvSpPr>
          <p:cNvPr id="5" name="TekstSylinder 4"/>
          <p:cNvSpPr txBox="1"/>
          <p:nvPr/>
        </p:nvSpPr>
        <p:spPr>
          <a:xfrm>
            <a:off x="539552" y="1868631"/>
            <a:ext cx="2376264" cy="1938992"/>
          </a:xfrm>
          <a:prstGeom prst="rect">
            <a:avLst/>
          </a:prstGeom>
          <a:noFill/>
        </p:spPr>
        <p:txBody>
          <a:bodyPr wrap="square" rtlCol="0">
            <a:spAutoFit/>
          </a:bodyPr>
          <a:lstStyle/>
          <a:p>
            <a:r>
              <a:rPr lang="nb-NO" sz="2400" dirty="0"/>
              <a:t>Kravene kjenner vi som det som tynger og belaster</a:t>
            </a:r>
          </a:p>
          <a:p>
            <a:endParaRPr lang="nb-NO" sz="2400" dirty="0"/>
          </a:p>
        </p:txBody>
      </p:sp>
      <p:sp>
        <p:nvSpPr>
          <p:cNvPr id="6" name="TekstSylinder 5"/>
          <p:cNvSpPr txBox="1"/>
          <p:nvPr/>
        </p:nvSpPr>
        <p:spPr>
          <a:xfrm>
            <a:off x="1517735" y="376755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Dårlig ledelse</a:t>
            </a:r>
            <a:endParaRPr lang="nb-NO" sz="1200" dirty="0"/>
          </a:p>
        </p:txBody>
      </p:sp>
      <p:sp>
        <p:nvSpPr>
          <p:cNvPr id="8" name="TekstSylinder 7"/>
          <p:cNvSpPr txBox="1"/>
          <p:nvPr/>
        </p:nvSpPr>
        <p:spPr>
          <a:xfrm>
            <a:off x="1857492" y="411959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Tidspress</a:t>
            </a:r>
            <a:endParaRPr lang="nb-NO" sz="1200" dirty="0"/>
          </a:p>
        </p:txBody>
      </p:sp>
      <p:sp>
        <p:nvSpPr>
          <p:cNvPr id="9" name="TekstSylinder 8"/>
          <p:cNvSpPr txBox="1"/>
          <p:nvPr/>
        </p:nvSpPr>
        <p:spPr>
          <a:xfrm>
            <a:off x="1610172" y="444205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Konflikter</a:t>
            </a:r>
            <a:endParaRPr lang="nb-NO" sz="1200" dirty="0"/>
          </a:p>
        </p:txBody>
      </p:sp>
      <p:sp>
        <p:nvSpPr>
          <p:cNvPr id="10" name="TekstSylinder 9"/>
          <p:cNvSpPr txBox="1"/>
          <p:nvPr/>
        </p:nvSpPr>
        <p:spPr>
          <a:xfrm>
            <a:off x="1745525" y="4736177"/>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Rollekonflikt</a:t>
            </a:r>
            <a:endParaRPr lang="nb-NO" sz="1200" dirty="0"/>
          </a:p>
        </p:txBody>
      </p:sp>
      <p:sp>
        <p:nvSpPr>
          <p:cNvPr id="11" name="TekstSylinder 10"/>
          <p:cNvSpPr txBox="1"/>
          <p:nvPr/>
        </p:nvSpPr>
        <p:spPr>
          <a:xfrm>
            <a:off x="6372200" y="716503"/>
            <a:ext cx="2376264" cy="1938992"/>
          </a:xfrm>
          <a:prstGeom prst="rect">
            <a:avLst/>
          </a:prstGeom>
          <a:noFill/>
        </p:spPr>
        <p:txBody>
          <a:bodyPr wrap="square" rtlCol="0">
            <a:spAutoFit/>
          </a:bodyPr>
          <a:lstStyle/>
          <a:p>
            <a:pPr algn="r"/>
            <a:r>
              <a:rPr lang="nb-NO" sz="2400" dirty="0"/>
              <a:t>Ressursene er det </a:t>
            </a:r>
            <a:r>
              <a:rPr lang="nb-NO" sz="2400" dirty="0" smtClean="0"/>
              <a:t>som gjør </a:t>
            </a:r>
            <a:r>
              <a:rPr lang="nb-NO" sz="2400" dirty="0"/>
              <a:t>jobben positiv og givende.   </a:t>
            </a:r>
          </a:p>
          <a:p>
            <a:endParaRPr lang="nb-NO" sz="2400" dirty="0"/>
          </a:p>
        </p:txBody>
      </p:sp>
      <p:sp>
        <p:nvSpPr>
          <p:cNvPr id="12" name="TekstSylinder 11"/>
          <p:cNvSpPr txBox="1"/>
          <p:nvPr/>
        </p:nvSpPr>
        <p:spPr>
          <a:xfrm>
            <a:off x="5724128" y="3140606"/>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Mening i jobben</a:t>
            </a:r>
            <a:endParaRPr lang="nb-NO" sz="1200" dirty="0"/>
          </a:p>
        </p:txBody>
      </p:sp>
      <p:sp>
        <p:nvSpPr>
          <p:cNvPr id="13" name="TekstSylinder 12"/>
          <p:cNvSpPr txBox="1"/>
          <p:nvPr/>
        </p:nvSpPr>
        <p:spPr>
          <a:xfrm>
            <a:off x="5436096" y="3417605"/>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Sosial støtte </a:t>
            </a:r>
            <a:endParaRPr lang="nb-NO" sz="1200" dirty="0"/>
          </a:p>
        </p:txBody>
      </p:sp>
      <p:sp>
        <p:nvSpPr>
          <p:cNvPr id="14" name="TekstSylinder 13"/>
          <p:cNvSpPr txBox="1"/>
          <p:nvPr/>
        </p:nvSpPr>
        <p:spPr>
          <a:xfrm>
            <a:off x="5907882" y="3704094"/>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Tydelig ledelse </a:t>
            </a:r>
            <a:endParaRPr lang="nb-NO" sz="1200" dirty="0"/>
          </a:p>
        </p:txBody>
      </p:sp>
      <p:sp>
        <p:nvSpPr>
          <p:cNvPr id="15" name="TekstSylinder 14"/>
          <p:cNvSpPr txBox="1"/>
          <p:nvPr/>
        </p:nvSpPr>
        <p:spPr>
          <a:xfrm>
            <a:off x="6060282" y="3981093"/>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Muligheter til utvikling</a:t>
            </a:r>
            <a:endParaRPr lang="nb-NO" sz="1200" dirty="0"/>
          </a:p>
        </p:txBody>
      </p:sp>
    </p:spTree>
    <p:extLst>
      <p:ext uri="{BB962C8B-B14F-4D97-AF65-F5344CB8AC3E}">
        <p14:creationId xmlns:p14="http://schemas.microsoft.com/office/powerpoint/2010/main" val="39851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351382" y="2535072"/>
            <a:ext cx="1584176"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a:t>
            </a:r>
          </a:p>
          <a:p>
            <a:pPr algn="ctr" fontAlgn="base">
              <a:spcBef>
                <a:spcPct val="0"/>
              </a:spcBef>
              <a:spcAft>
                <a:spcPct val="0"/>
              </a:spcAft>
              <a:defRPr/>
            </a:pPr>
            <a:r>
              <a:rPr lang="nb-NO" sz="1600" b="1" dirty="0">
                <a:solidFill>
                  <a:srgbClr val="000000"/>
                </a:solidFill>
                <a:latin typeface="Arial" pitchFamily="34" charset="0"/>
                <a:cs typeface="Arial" pitchFamily="34" charset="0"/>
              </a:rPr>
              <a:t>krav</a:t>
            </a:r>
          </a:p>
        </p:txBody>
      </p:sp>
      <p:sp>
        <p:nvSpPr>
          <p:cNvPr id="8" name="Ellipse 7"/>
          <p:cNvSpPr/>
          <p:nvPr/>
        </p:nvSpPr>
        <p:spPr>
          <a:xfrm>
            <a:off x="2335017" y="3642216"/>
            <a:ext cx="1584175"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Jobb-ressurser</a:t>
            </a:r>
          </a:p>
        </p:txBody>
      </p:sp>
      <p:sp>
        <p:nvSpPr>
          <p:cNvPr id="9" name="Ellipse 8"/>
          <p:cNvSpPr/>
          <p:nvPr/>
        </p:nvSpPr>
        <p:spPr>
          <a:xfrm>
            <a:off x="4249275" y="3642216"/>
            <a:ext cx="2088230" cy="7647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opplevelser</a:t>
            </a:r>
          </a:p>
        </p:txBody>
      </p:sp>
      <p:sp>
        <p:nvSpPr>
          <p:cNvPr id="10" name="Ellipse 9"/>
          <p:cNvSpPr/>
          <p:nvPr/>
        </p:nvSpPr>
        <p:spPr>
          <a:xfrm>
            <a:off x="4254374" y="2534762"/>
            <a:ext cx="2088230"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Negative opplevelser</a:t>
            </a:r>
          </a:p>
        </p:txBody>
      </p:sp>
      <p:sp>
        <p:nvSpPr>
          <p:cNvPr id="12" name="Ellipse 11"/>
          <p:cNvSpPr/>
          <p:nvPr/>
        </p:nvSpPr>
        <p:spPr>
          <a:xfrm>
            <a:off x="6638687" y="2799871"/>
            <a:ext cx="2199146" cy="128645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og negative konsekvenser</a:t>
            </a:r>
          </a:p>
        </p:txBody>
      </p:sp>
      <p:cxnSp>
        <p:nvCxnSpPr>
          <p:cNvPr id="14" name="Rett pil 13"/>
          <p:cNvCxnSpPr>
            <a:stCxn id="6" idx="6"/>
            <a:endCxn id="10" idx="2"/>
          </p:cNvCxnSpPr>
          <p:nvPr/>
        </p:nvCxnSpPr>
        <p:spPr bwMode="auto">
          <a:xfrm flipV="1">
            <a:off x="3935558" y="2922925"/>
            <a:ext cx="318816" cy="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Rett pil 15"/>
          <p:cNvCxnSpPr>
            <a:stCxn id="8" idx="6"/>
            <a:endCxn id="9" idx="2"/>
          </p:cNvCxnSpPr>
          <p:nvPr/>
        </p:nvCxnSpPr>
        <p:spPr bwMode="auto">
          <a:xfrm flipV="1">
            <a:off x="3919192" y="4024566"/>
            <a:ext cx="330083" cy="58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Rett pil 18"/>
          <p:cNvCxnSpPr>
            <a:stCxn id="10" idx="6"/>
            <a:endCxn id="12" idx="2"/>
          </p:cNvCxnSpPr>
          <p:nvPr/>
        </p:nvCxnSpPr>
        <p:spPr bwMode="auto">
          <a:xfrm>
            <a:off x="6342604" y="2922925"/>
            <a:ext cx="296083" cy="520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Rett pil 24"/>
          <p:cNvCxnSpPr>
            <a:stCxn id="9" idx="6"/>
            <a:endCxn id="12" idx="2"/>
          </p:cNvCxnSpPr>
          <p:nvPr/>
        </p:nvCxnSpPr>
        <p:spPr bwMode="auto">
          <a:xfrm flipV="1">
            <a:off x="6337505" y="3443099"/>
            <a:ext cx="301182" cy="581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Rett pil 35"/>
          <p:cNvCxnSpPr>
            <a:stCxn id="9" idx="0"/>
            <a:endCxn id="10" idx="4"/>
          </p:cNvCxnSpPr>
          <p:nvPr/>
        </p:nvCxnSpPr>
        <p:spPr bwMode="auto">
          <a:xfrm flipV="1">
            <a:off x="5293390" y="3311088"/>
            <a:ext cx="5099" cy="33112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3" name="Rett pil 42"/>
          <p:cNvCxnSpPr>
            <a:stCxn id="8" idx="7"/>
            <a:endCxn id="10" idx="3"/>
          </p:cNvCxnSpPr>
          <p:nvPr/>
        </p:nvCxnSpPr>
        <p:spPr bwMode="auto">
          <a:xfrm flipV="1">
            <a:off x="3687195" y="3197398"/>
            <a:ext cx="872993" cy="5585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Buet linje 47"/>
          <p:cNvCxnSpPr>
            <a:stCxn id="6" idx="2"/>
            <a:endCxn id="8" idx="2"/>
          </p:cNvCxnSpPr>
          <p:nvPr/>
        </p:nvCxnSpPr>
        <p:spPr bwMode="auto">
          <a:xfrm rot="10800000" flipV="1">
            <a:off x="2335018" y="2923235"/>
            <a:ext cx="16365" cy="1107144"/>
          </a:xfrm>
          <a:prstGeom prst="curvedConnector3">
            <a:avLst>
              <a:gd name="adj1" fmla="val 1496884"/>
            </a:avLst>
          </a:prstGeom>
          <a:solidFill>
            <a:schemeClr val="accent1"/>
          </a:solidFill>
          <a:ln w="9525" cap="flat" cmpd="sng" algn="ctr">
            <a:solidFill>
              <a:schemeClr val="tx1"/>
            </a:solidFill>
            <a:prstDash val="solid"/>
            <a:round/>
            <a:headEnd type="arrow"/>
            <a:tailEnd type="arrow"/>
          </a:ln>
          <a:effectLst/>
        </p:spPr>
      </p:cxnSp>
      <p:cxnSp>
        <p:nvCxnSpPr>
          <p:cNvPr id="65" name="Rett pil 64"/>
          <p:cNvCxnSpPr>
            <a:stCxn id="6" idx="5"/>
            <a:endCxn id="9" idx="1"/>
          </p:cNvCxnSpPr>
          <p:nvPr/>
        </p:nvCxnSpPr>
        <p:spPr bwMode="auto">
          <a:xfrm>
            <a:off x="3703561" y="3197708"/>
            <a:ext cx="851528" cy="5564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kstSylinder 14"/>
          <p:cNvSpPr txBox="1"/>
          <p:nvPr/>
        </p:nvSpPr>
        <p:spPr>
          <a:xfrm>
            <a:off x="1775516" y="4797152"/>
            <a:ext cx="4474045" cy="523220"/>
          </a:xfrm>
          <a:prstGeom prst="rect">
            <a:avLst/>
          </a:prstGeom>
          <a:noFill/>
        </p:spPr>
        <p:txBody>
          <a:bodyPr wrap="none" rtlCol="0">
            <a:spAutoFit/>
          </a:bodyPr>
          <a:lstStyle/>
          <a:p>
            <a:pPr fontAlgn="base">
              <a:spcBef>
                <a:spcPct val="0"/>
              </a:spcBef>
              <a:spcAft>
                <a:spcPct val="0"/>
              </a:spcAft>
            </a:pPr>
            <a:r>
              <a:rPr lang="nb-NO" sz="1400" dirty="0">
                <a:solidFill>
                  <a:srgbClr val="000000"/>
                </a:solidFill>
                <a:latin typeface="Arial" charset="0"/>
                <a:cs typeface="Arial" charset="0"/>
              </a:rPr>
              <a:t>Utviklet for ARK fra Jobbkrav-ressursmodellen (JD-R) </a:t>
            </a:r>
          </a:p>
          <a:p>
            <a:pPr fontAlgn="base">
              <a:spcBef>
                <a:spcPct val="0"/>
              </a:spcBef>
              <a:spcAft>
                <a:spcPct val="0"/>
              </a:spcAft>
            </a:pPr>
            <a:r>
              <a:rPr lang="nb-NO" sz="1400" dirty="0" smtClean="0">
                <a:solidFill>
                  <a:srgbClr val="000000"/>
                </a:solidFill>
                <a:latin typeface="Arial" charset="0"/>
                <a:cs typeface="Arial" charset="0"/>
              </a:rPr>
              <a:t>Bakker &amp; </a:t>
            </a:r>
            <a:r>
              <a:rPr lang="nb-NO" sz="1400" dirty="0" err="1" smtClean="0">
                <a:solidFill>
                  <a:srgbClr val="000000"/>
                </a:solidFill>
                <a:latin typeface="Arial" charset="0"/>
                <a:cs typeface="Arial" charset="0"/>
              </a:rPr>
              <a:t>Demerouti</a:t>
            </a:r>
            <a:r>
              <a:rPr lang="nb-NO" sz="1400" dirty="0" smtClean="0">
                <a:solidFill>
                  <a:srgbClr val="000000"/>
                </a:solidFill>
                <a:latin typeface="Arial" charset="0"/>
                <a:cs typeface="Arial" charset="0"/>
              </a:rPr>
              <a:t> 2007</a:t>
            </a:r>
            <a:endParaRPr lang="nb-NO" sz="1400" dirty="0">
              <a:solidFill>
                <a:srgbClr val="000000"/>
              </a:solidFill>
              <a:latin typeface="Arial" charset="0"/>
              <a:cs typeface="Arial" charset="0"/>
            </a:endParaRPr>
          </a:p>
        </p:txBody>
      </p:sp>
    </p:spTree>
    <p:extLst>
      <p:ext uri="{BB962C8B-B14F-4D97-AF65-F5344CB8AC3E}">
        <p14:creationId xmlns:p14="http://schemas.microsoft.com/office/powerpoint/2010/main" val="343923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351382" y="2535072"/>
            <a:ext cx="1584176"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a:t>
            </a:r>
          </a:p>
          <a:p>
            <a:pPr algn="ctr" fontAlgn="base">
              <a:spcBef>
                <a:spcPct val="0"/>
              </a:spcBef>
              <a:spcAft>
                <a:spcPct val="0"/>
              </a:spcAft>
              <a:defRPr/>
            </a:pPr>
            <a:r>
              <a:rPr lang="nb-NO" sz="1600" b="1" dirty="0">
                <a:solidFill>
                  <a:srgbClr val="000000"/>
                </a:solidFill>
                <a:latin typeface="Arial" pitchFamily="34" charset="0"/>
                <a:cs typeface="Arial" pitchFamily="34" charset="0"/>
              </a:rPr>
              <a:t>krav</a:t>
            </a:r>
          </a:p>
        </p:txBody>
      </p:sp>
      <p:sp>
        <p:nvSpPr>
          <p:cNvPr id="8" name="Ellipse 7"/>
          <p:cNvSpPr/>
          <p:nvPr/>
        </p:nvSpPr>
        <p:spPr>
          <a:xfrm>
            <a:off x="2335017" y="3642216"/>
            <a:ext cx="1584175"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Jobb-ressurser</a:t>
            </a:r>
          </a:p>
        </p:txBody>
      </p:sp>
      <p:sp>
        <p:nvSpPr>
          <p:cNvPr id="9" name="Ellipse 8"/>
          <p:cNvSpPr/>
          <p:nvPr/>
        </p:nvSpPr>
        <p:spPr>
          <a:xfrm>
            <a:off x="4249275" y="3642216"/>
            <a:ext cx="2088230" cy="7647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opplevelser</a:t>
            </a:r>
          </a:p>
        </p:txBody>
      </p:sp>
      <p:sp>
        <p:nvSpPr>
          <p:cNvPr id="10" name="Ellipse 9"/>
          <p:cNvSpPr/>
          <p:nvPr/>
        </p:nvSpPr>
        <p:spPr>
          <a:xfrm>
            <a:off x="4254374" y="2534762"/>
            <a:ext cx="2088230"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Negative opplevelser</a:t>
            </a:r>
          </a:p>
        </p:txBody>
      </p:sp>
      <p:sp>
        <p:nvSpPr>
          <p:cNvPr id="12" name="Ellipse 11"/>
          <p:cNvSpPr/>
          <p:nvPr/>
        </p:nvSpPr>
        <p:spPr>
          <a:xfrm>
            <a:off x="6638687" y="2799871"/>
            <a:ext cx="2199146" cy="128645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og negative konsekvenser</a:t>
            </a:r>
          </a:p>
        </p:txBody>
      </p:sp>
      <p:cxnSp>
        <p:nvCxnSpPr>
          <p:cNvPr id="14" name="Rett pil 13"/>
          <p:cNvCxnSpPr>
            <a:stCxn id="6" idx="6"/>
            <a:endCxn id="10" idx="2"/>
          </p:cNvCxnSpPr>
          <p:nvPr/>
        </p:nvCxnSpPr>
        <p:spPr bwMode="auto">
          <a:xfrm flipV="1">
            <a:off x="3935558" y="2922925"/>
            <a:ext cx="318816" cy="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Rett pil 15"/>
          <p:cNvCxnSpPr>
            <a:stCxn id="8" idx="6"/>
            <a:endCxn id="9" idx="2"/>
          </p:cNvCxnSpPr>
          <p:nvPr/>
        </p:nvCxnSpPr>
        <p:spPr bwMode="auto">
          <a:xfrm flipV="1">
            <a:off x="3919192" y="4024566"/>
            <a:ext cx="330083" cy="58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Rett pil 18"/>
          <p:cNvCxnSpPr>
            <a:stCxn id="10" idx="6"/>
            <a:endCxn id="12" idx="2"/>
          </p:cNvCxnSpPr>
          <p:nvPr/>
        </p:nvCxnSpPr>
        <p:spPr bwMode="auto">
          <a:xfrm>
            <a:off x="6342604" y="2922925"/>
            <a:ext cx="296083" cy="520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Rett pil 24"/>
          <p:cNvCxnSpPr>
            <a:stCxn id="9" idx="6"/>
            <a:endCxn id="12" idx="2"/>
          </p:cNvCxnSpPr>
          <p:nvPr/>
        </p:nvCxnSpPr>
        <p:spPr bwMode="auto">
          <a:xfrm flipV="1">
            <a:off x="6337505" y="3443099"/>
            <a:ext cx="301182" cy="581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Rett pil 35"/>
          <p:cNvCxnSpPr>
            <a:stCxn id="9" idx="0"/>
            <a:endCxn id="10" idx="4"/>
          </p:cNvCxnSpPr>
          <p:nvPr/>
        </p:nvCxnSpPr>
        <p:spPr bwMode="auto">
          <a:xfrm flipV="1">
            <a:off x="5293390" y="3311088"/>
            <a:ext cx="5099" cy="33112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3" name="Rett pil 42"/>
          <p:cNvCxnSpPr>
            <a:stCxn id="8" idx="7"/>
            <a:endCxn id="10" idx="3"/>
          </p:cNvCxnSpPr>
          <p:nvPr/>
        </p:nvCxnSpPr>
        <p:spPr bwMode="auto">
          <a:xfrm flipV="1">
            <a:off x="3687195" y="3197398"/>
            <a:ext cx="872993" cy="5585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Buet linje 47"/>
          <p:cNvCxnSpPr>
            <a:stCxn id="6" idx="2"/>
            <a:endCxn id="8" idx="2"/>
          </p:cNvCxnSpPr>
          <p:nvPr/>
        </p:nvCxnSpPr>
        <p:spPr bwMode="auto">
          <a:xfrm rot="10800000" flipV="1">
            <a:off x="2335018" y="2923235"/>
            <a:ext cx="16365" cy="1107144"/>
          </a:xfrm>
          <a:prstGeom prst="curvedConnector3">
            <a:avLst>
              <a:gd name="adj1" fmla="val 1496884"/>
            </a:avLst>
          </a:prstGeom>
          <a:solidFill>
            <a:schemeClr val="accent1"/>
          </a:solidFill>
          <a:ln w="9525" cap="flat" cmpd="sng" algn="ctr">
            <a:solidFill>
              <a:schemeClr val="tx1"/>
            </a:solidFill>
            <a:prstDash val="solid"/>
            <a:round/>
            <a:headEnd type="arrow"/>
            <a:tailEnd type="arrow"/>
          </a:ln>
          <a:effectLst/>
        </p:spPr>
      </p:cxnSp>
      <p:sp>
        <p:nvSpPr>
          <p:cNvPr id="224" name="TekstSylinder 223"/>
          <p:cNvSpPr txBox="1"/>
          <p:nvPr/>
        </p:nvSpPr>
        <p:spPr>
          <a:xfrm>
            <a:off x="31022" y="123597"/>
            <a:ext cx="1948780" cy="2585323"/>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Arbeidsoppgaver: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autonomi</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selvstendighet</a:t>
            </a:r>
          </a:p>
          <a:p>
            <a:pPr marL="285750" indent="-285750" fontAlgn="base">
              <a:spcBef>
                <a:spcPct val="0"/>
              </a:spcBef>
              <a:spcAft>
                <a:spcPct val="0"/>
              </a:spcAft>
              <a:buFont typeface="Arial" pitchFamily="34" charset="0"/>
              <a:buChar char="­"/>
            </a:pPr>
            <a:r>
              <a:rPr lang="nb-NO" sz="1400" b="1" dirty="0" err="1">
                <a:solidFill>
                  <a:srgbClr val="000000"/>
                </a:solidFill>
                <a:latin typeface="Arial" charset="0"/>
                <a:cs typeface="Arial" charset="0"/>
              </a:rPr>
              <a:t>m</a:t>
            </a:r>
            <a:r>
              <a:rPr lang="nb-NO" sz="1400" b="1" dirty="0" err="1" smtClean="0">
                <a:solidFill>
                  <a:srgbClr val="000000"/>
                </a:solidFill>
                <a:latin typeface="Arial" charset="0"/>
                <a:cs typeface="Arial" charset="0"/>
              </a:rPr>
              <a:t>yndiggjørende</a:t>
            </a:r>
            <a:r>
              <a:rPr lang="nb-NO" sz="1400" b="1" dirty="0" smtClean="0">
                <a:solidFill>
                  <a:srgbClr val="000000"/>
                </a:solidFill>
                <a:latin typeface="Arial" charset="0"/>
                <a:cs typeface="Arial" charset="0"/>
              </a:rPr>
              <a:t> ledelse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anerkjennelse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støtte fra leder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kompetanse-utvikling</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urettferdige arbeidsoppgaver </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tidspress </a:t>
            </a:r>
            <a:endParaRPr lang="nb-NO" sz="1400" b="1" dirty="0">
              <a:solidFill>
                <a:srgbClr val="000000"/>
              </a:solidFill>
              <a:latin typeface="Arial" charset="0"/>
              <a:cs typeface="Arial" charset="0"/>
            </a:endParaRPr>
          </a:p>
        </p:txBody>
      </p:sp>
      <p:sp>
        <p:nvSpPr>
          <p:cNvPr id="234" name="TekstSylinder 233"/>
          <p:cNvSpPr txBox="1"/>
          <p:nvPr/>
        </p:nvSpPr>
        <p:spPr>
          <a:xfrm>
            <a:off x="35495" y="4730368"/>
            <a:ext cx="2016225"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Organisasjon –</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rettferdig ledelse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Ledelse og tillit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Ledelse og pålitelighet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målklarhet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forbedringskultur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ressurser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rollekonflikt</a:t>
            </a:r>
            <a:endParaRPr lang="nb-NO" sz="1400" b="1" dirty="0">
              <a:solidFill>
                <a:srgbClr val="000000"/>
              </a:solidFill>
              <a:latin typeface="Arial" charset="0"/>
              <a:cs typeface="Arial" charset="0"/>
            </a:endParaRPr>
          </a:p>
        </p:txBody>
      </p:sp>
      <p:sp>
        <p:nvSpPr>
          <p:cNvPr id="235" name="TekstSylinder 234"/>
          <p:cNvSpPr txBox="1"/>
          <p:nvPr/>
        </p:nvSpPr>
        <p:spPr>
          <a:xfrm>
            <a:off x="35495" y="2857579"/>
            <a:ext cx="1752905" cy="1723549"/>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Kolleger: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samarbeid</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fellesskap</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sosialt klima</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romslighet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dysfunksjonell støtte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konflikter</a:t>
            </a:r>
            <a:endParaRPr lang="nb-NO" sz="1400" b="1" dirty="0">
              <a:solidFill>
                <a:srgbClr val="000000"/>
              </a:solidFill>
              <a:latin typeface="Arial" charset="0"/>
              <a:cs typeface="Arial" charset="0"/>
            </a:endParaRPr>
          </a:p>
        </p:txBody>
      </p:sp>
      <p:sp>
        <p:nvSpPr>
          <p:cNvPr id="243" name="TekstSylinder 242"/>
          <p:cNvSpPr txBox="1"/>
          <p:nvPr/>
        </p:nvSpPr>
        <p:spPr>
          <a:xfrm>
            <a:off x="5896405" y="5034361"/>
            <a:ext cx="1259494"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Engasjement</a:t>
            </a:r>
            <a:endParaRPr lang="nb-NO" sz="1400" b="1" dirty="0">
              <a:solidFill>
                <a:srgbClr val="000000"/>
              </a:solidFill>
              <a:latin typeface="Arial" charset="0"/>
              <a:cs typeface="Arial" charset="0"/>
            </a:endParaRPr>
          </a:p>
        </p:txBody>
      </p:sp>
      <p:sp>
        <p:nvSpPr>
          <p:cNvPr id="244" name="TekstSylinder 243"/>
          <p:cNvSpPr txBox="1"/>
          <p:nvPr/>
        </p:nvSpPr>
        <p:spPr>
          <a:xfrm>
            <a:off x="5957123" y="1653452"/>
            <a:ext cx="2014508"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 – hjem konflikt</a:t>
            </a:r>
            <a:endParaRPr lang="nb-NO" sz="1400" b="1" dirty="0">
              <a:solidFill>
                <a:srgbClr val="000000"/>
              </a:solidFill>
              <a:latin typeface="Arial" charset="0"/>
              <a:cs typeface="Arial" charset="0"/>
            </a:endParaRPr>
          </a:p>
        </p:txBody>
      </p:sp>
      <p:sp>
        <p:nvSpPr>
          <p:cNvPr id="245" name="TekstSylinder 244"/>
          <p:cNvSpPr txBox="1"/>
          <p:nvPr/>
        </p:nvSpPr>
        <p:spPr>
          <a:xfrm>
            <a:off x="5888588" y="5342437"/>
            <a:ext cx="2283812"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 – hjem </a:t>
            </a:r>
            <a:r>
              <a:rPr lang="nb-NO" sz="1400" b="1" dirty="0" err="1" smtClean="0">
                <a:solidFill>
                  <a:srgbClr val="000000"/>
                </a:solidFill>
                <a:latin typeface="Arial" charset="0"/>
                <a:cs typeface="Arial" charset="0"/>
              </a:rPr>
              <a:t>fasilitering</a:t>
            </a:r>
            <a:endParaRPr lang="nb-NO" sz="1400" b="1" dirty="0">
              <a:solidFill>
                <a:srgbClr val="000000"/>
              </a:solidFill>
              <a:latin typeface="Arial" charset="0"/>
              <a:cs typeface="Arial" charset="0"/>
            </a:endParaRPr>
          </a:p>
        </p:txBody>
      </p:sp>
      <p:cxnSp>
        <p:nvCxnSpPr>
          <p:cNvPr id="262" name="Buet linje 261"/>
          <p:cNvCxnSpPr>
            <a:stCxn id="9" idx="4"/>
            <a:endCxn id="345" idx="1"/>
          </p:cNvCxnSpPr>
          <p:nvPr/>
        </p:nvCxnSpPr>
        <p:spPr bwMode="auto">
          <a:xfrm rot="16200000" flipH="1">
            <a:off x="5397040" y="4303265"/>
            <a:ext cx="391646" cy="598947"/>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265" name="Buet linje 264"/>
          <p:cNvCxnSpPr>
            <a:stCxn id="10" idx="0"/>
            <a:endCxn id="244" idx="1"/>
          </p:cNvCxnSpPr>
          <p:nvPr/>
        </p:nvCxnSpPr>
        <p:spPr bwMode="auto">
          <a:xfrm rot="5400000" flipH="1" flipV="1">
            <a:off x="5241012" y="1818651"/>
            <a:ext cx="773588" cy="658634"/>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268" name="Buet linje 267"/>
          <p:cNvCxnSpPr>
            <a:stCxn id="9" idx="4"/>
            <a:endCxn id="245" idx="1"/>
          </p:cNvCxnSpPr>
          <p:nvPr/>
        </p:nvCxnSpPr>
        <p:spPr bwMode="auto">
          <a:xfrm rot="16200000" flipH="1">
            <a:off x="5069368" y="4630938"/>
            <a:ext cx="1043243" cy="595198"/>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sp>
        <p:nvSpPr>
          <p:cNvPr id="345" name="TekstSylinder 344"/>
          <p:cNvSpPr txBox="1"/>
          <p:nvPr/>
        </p:nvSpPr>
        <p:spPr>
          <a:xfrm>
            <a:off x="5892337" y="4690840"/>
            <a:ext cx="1504753"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Mening i jobben</a:t>
            </a:r>
            <a:endParaRPr lang="nb-NO" sz="1400" b="1" dirty="0">
              <a:solidFill>
                <a:srgbClr val="000000"/>
              </a:solidFill>
              <a:latin typeface="Arial" charset="0"/>
              <a:cs typeface="Arial" charset="0"/>
            </a:endParaRPr>
          </a:p>
        </p:txBody>
      </p:sp>
      <p:sp>
        <p:nvSpPr>
          <p:cNvPr id="346" name="TekstSylinder 345"/>
          <p:cNvSpPr txBox="1"/>
          <p:nvPr/>
        </p:nvSpPr>
        <p:spPr>
          <a:xfrm>
            <a:off x="5960284" y="2012912"/>
            <a:ext cx="1913519"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Arbeidsavhengighet</a:t>
            </a:r>
            <a:endParaRPr lang="nb-NO" sz="1400" b="1" dirty="0">
              <a:solidFill>
                <a:srgbClr val="000000"/>
              </a:solidFill>
              <a:latin typeface="Arial" charset="0"/>
              <a:cs typeface="Arial" charset="0"/>
            </a:endParaRPr>
          </a:p>
        </p:txBody>
      </p:sp>
      <p:cxnSp>
        <p:nvCxnSpPr>
          <p:cNvPr id="347" name="Buet linje 346"/>
          <p:cNvCxnSpPr>
            <a:stCxn id="9" idx="4"/>
            <a:endCxn id="243" idx="1"/>
          </p:cNvCxnSpPr>
          <p:nvPr/>
        </p:nvCxnSpPr>
        <p:spPr bwMode="auto">
          <a:xfrm rot="16200000" flipH="1">
            <a:off x="5227314" y="4472991"/>
            <a:ext cx="735167" cy="60301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352" name="Buet linje 351"/>
          <p:cNvCxnSpPr>
            <a:stCxn id="10" idx="0"/>
            <a:endCxn id="346" idx="1"/>
          </p:cNvCxnSpPr>
          <p:nvPr/>
        </p:nvCxnSpPr>
        <p:spPr bwMode="auto">
          <a:xfrm rot="5400000" flipH="1" flipV="1">
            <a:off x="5422322" y="1996801"/>
            <a:ext cx="414128" cy="66179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65" name="Rett pil 64"/>
          <p:cNvCxnSpPr>
            <a:stCxn id="6" idx="5"/>
            <a:endCxn id="9" idx="1"/>
          </p:cNvCxnSpPr>
          <p:nvPr/>
        </p:nvCxnSpPr>
        <p:spPr bwMode="auto">
          <a:xfrm>
            <a:off x="3703561" y="3197708"/>
            <a:ext cx="851528" cy="5564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5" name="TekstSylinder 84"/>
          <p:cNvSpPr txBox="1"/>
          <p:nvPr/>
        </p:nvSpPr>
        <p:spPr>
          <a:xfrm>
            <a:off x="5900785" y="5661248"/>
            <a:ext cx="1094320"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Tilknytning</a:t>
            </a:r>
            <a:endParaRPr lang="nb-NO" sz="1400" b="1" dirty="0">
              <a:solidFill>
                <a:srgbClr val="000000"/>
              </a:solidFill>
              <a:latin typeface="Arial" charset="0"/>
              <a:cs typeface="Arial" charset="0"/>
            </a:endParaRPr>
          </a:p>
        </p:txBody>
      </p:sp>
      <p:cxnSp>
        <p:nvCxnSpPr>
          <p:cNvPr id="129" name="Buet linje 128"/>
          <p:cNvCxnSpPr>
            <a:stCxn id="9" idx="4"/>
            <a:endCxn id="85" idx="1"/>
          </p:cNvCxnSpPr>
          <p:nvPr/>
        </p:nvCxnSpPr>
        <p:spPr bwMode="auto">
          <a:xfrm rot="16200000" flipH="1">
            <a:off x="4916060" y="4784245"/>
            <a:ext cx="1362054" cy="60739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sp>
        <p:nvSpPr>
          <p:cNvPr id="143" name="Pil høyre 142"/>
          <p:cNvSpPr/>
          <p:nvPr/>
        </p:nvSpPr>
        <p:spPr>
          <a:xfrm>
            <a:off x="1547664" y="3528263"/>
            <a:ext cx="526637" cy="260777"/>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
        <p:nvSpPr>
          <p:cNvPr id="144" name="Pil høyre 143"/>
          <p:cNvSpPr/>
          <p:nvPr/>
        </p:nvSpPr>
        <p:spPr>
          <a:xfrm rot="3037546">
            <a:off x="1448160" y="2797083"/>
            <a:ext cx="789243" cy="233732"/>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
        <p:nvSpPr>
          <p:cNvPr id="146" name="Pil høyre 145"/>
          <p:cNvSpPr/>
          <p:nvPr/>
        </p:nvSpPr>
        <p:spPr>
          <a:xfrm rot="17992782">
            <a:off x="1326026" y="4274485"/>
            <a:ext cx="1073925" cy="221886"/>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2601486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7700751" cy="528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idx="4294967295"/>
          </p:nvPr>
        </p:nvSpPr>
        <p:spPr>
          <a:xfrm>
            <a:off x="467940" y="404813"/>
            <a:ext cx="8064500" cy="576262"/>
          </a:xfrm>
          <a:solidFill>
            <a:schemeClr val="bg1"/>
          </a:solidFill>
        </p:spPr>
        <p:txBody>
          <a:bodyPr>
            <a:normAutofit lnSpcReduction="10000"/>
          </a:bodyPr>
          <a:lstStyle/>
          <a:p>
            <a:pPr marL="0" indent="0">
              <a:buNone/>
            </a:pPr>
            <a:r>
              <a:rPr lang="nb-NO" sz="3200" dirty="0" smtClean="0">
                <a:latin typeface="Arial" pitchFamily="34" charset="0"/>
                <a:cs typeface="Arial" pitchFamily="34" charset="0"/>
              </a:rPr>
              <a:t>Hva er viktigste ressurser og krav hos oss?</a:t>
            </a:r>
            <a:endParaRPr lang="nb-NO" sz="3200" dirty="0">
              <a:latin typeface="Arial" pitchFamily="34" charset="0"/>
              <a:cs typeface="Arial" pitchFamily="34" charset="0"/>
            </a:endParaRPr>
          </a:p>
        </p:txBody>
      </p:sp>
    </p:spTree>
    <p:extLst>
      <p:ext uri="{BB962C8B-B14F-4D97-AF65-F5344CB8AC3E}">
        <p14:creationId xmlns:p14="http://schemas.microsoft.com/office/powerpoint/2010/main" val="2218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5496" y="116632"/>
            <a:ext cx="7345362" cy="720823"/>
          </a:xfrm>
        </p:spPr>
        <p:txBody>
          <a:bodyPr>
            <a:normAutofit/>
          </a:bodyPr>
          <a:lstStyle/>
          <a:p>
            <a:pPr algn="l"/>
            <a:r>
              <a:rPr lang="nb-NO" sz="4000" b="1" dirty="0" smtClean="0">
                <a:solidFill>
                  <a:srgbClr val="0066CC"/>
                </a:solidFill>
                <a:latin typeface="Arial Narrow" panose="020B0606020202030204" pitchFamily="34" charset="0"/>
              </a:rPr>
              <a:t>Spørreskjemaundersøkelse: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e 2"/>
          <p:cNvPicPr/>
          <p:nvPr>
            <p:extLst>
              <p:ext uri="{D42A27DB-BD31-4B8C-83A1-F6EECF244321}">
                <p14:modId xmlns:p14="http://schemas.microsoft.com/office/powerpoint/2010/main" val="2142386619"/>
              </p:ext>
            </p:extLst>
          </p:nvPr>
        </p:nvPicPr>
        <p:blipFill>
          <a:blip r:embed="rId4"/>
          <a:stretch>
            <a:fillRect/>
          </a:stretch>
        </p:blipFill>
        <p:spPr>
          <a:xfrm>
            <a:off x="107504" y="5301208"/>
            <a:ext cx="5421313" cy="544512"/>
          </a:xfrm>
          <a:prstGeom prst="rect">
            <a:avLst/>
          </a:prstGeom>
        </p:spPr>
      </p:pic>
      <p:pic>
        <p:nvPicPr>
          <p:cNvPr id="4" name="Bilde 3"/>
          <p:cNvPicPr/>
          <p:nvPr>
            <p:extLst>
              <p:ext uri="{D42A27DB-BD31-4B8C-83A1-F6EECF244321}">
                <p14:modId xmlns:p14="http://schemas.microsoft.com/office/powerpoint/2010/main" val="899856239"/>
              </p:ext>
            </p:extLst>
          </p:nvPr>
        </p:nvPicPr>
        <p:blipFill>
          <a:blip r:embed="rId5"/>
          <a:stretch>
            <a:fillRect/>
          </a:stretch>
        </p:blipFill>
        <p:spPr>
          <a:xfrm>
            <a:off x="1144365" y="5877272"/>
            <a:ext cx="1195387" cy="544513"/>
          </a:xfrm>
          <a:prstGeom prst="rect">
            <a:avLst/>
          </a:prstGeom>
        </p:spPr>
      </p:pic>
      <p:pic>
        <p:nvPicPr>
          <p:cNvPr id="6" name="Bilde 5"/>
          <p:cNvPicPr/>
          <p:nvPr>
            <p:extLst>
              <p:ext uri="{D42A27DB-BD31-4B8C-83A1-F6EECF244321}">
                <p14:modId xmlns:p14="http://schemas.microsoft.com/office/powerpoint/2010/main" val="1292934237"/>
              </p:ext>
            </p:extLst>
          </p:nvPr>
        </p:nvPicPr>
        <p:blipFill>
          <a:blip r:embed="rId6"/>
          <a:stretch>
            <a:fillRect/>
          </a:stretch>
        </p:blipFill>
        <p:spPr>
          <a:xfrm>
            <a:off x="5401186" y="5877272"/>
            <a:ext cx="1259046" cy="544830"/>
          </a:xfrm>
          <a:prstGeom prst="rect">
            <a:avLst/>
          </a:prstGeom>
        </p:spPr>
      </p:pic>
      <p:sp>
        <p:nvSpPr>
          <p:cNvPr id="18434" name="Rectangle 3"/>
          <p:cNvSpPr>
            <a:spLocks noGrp="1" noChangeArrowheads="1"/>
          </p:cNvSpPr>
          <p:nvPr>
            <p:ph idx="4294967295"/>
          </p:nvPr>
        </p:nvSpPr>
        <p:spPr>
          <a:xfrm>
            <a:off x="2382" y="1485330"/>
            <a:ext cx="9108504" cy="3311822"/>
          </a:xfrm>
        </p:spPr>
        <p:txBody>
          <a:bodyPr>
            <a:noAutofit/>
          </a:bodyPr>
          <a:lstStyle/>
          <a:p>
            <a:r>
              <a:rPr lang="nb-NO" altLang="nb-NO" sz="2800" dirty="0" err="1" smtClean="0">
                <a:solidFill>
                  <a:srgbClr val="1C7FBD"/>
                </a:solidFill>
                <a:latin typeface="Arial Narrow" panose="020B0606020202030204" pitchFamily="34" charset="0"/>
              </a:rPr>
              <a:t>X</a:t>
            </a:r>
            <a:r>
              <a:rPr lang="nb-NO" altLang="nb-NO" sz="2800" dirty="0" smtClean="0">
                <a:solidFill>
                  <a:srgbClr val="1C7FBD"/>
                </a:solidFill>
                <a:latin typeface="Arial Narrow" panose="020B0606020202030204" pitchFamily="34" charset="0"/>
              </a:rPr>
              <a:t> </a:t>
            </a:r>
            <a:r>
              <a:rPr lang="nb-NO" altLang="nb-NO" sz="2800" dirty="0">
                <a:solidFill>
                  <a:srgbClr val="1C7FBD"/>
                </a:solidFill>
                <a:latin typeface="Arial Narrow" panose="020B0606020202030204" pitchFamily="34" charset="0"/>
              </a:rPr>
              <a:t>ansatte fikk e-post med lenke til web-skjema </a:t>
            </a:r>
            <a:r>
              <a:rPr lang="nb-NO" altLang="nb-NO" sz="2800" dirty="0" err="1" smtClean="0">
                <a:solidFill>
                  <a:srgbClr val="1C7FBD"/>
                </a:solidFill>
                <a:latin typeface="Arial Narrow" panose="020B0606020202030204" pitchFamily="34" charset="0"/>
              </a:rPr>
              <a:t>X</a:t>
            </a:r>
            <a:endParaRPr lang="nb-NO" altLang="nb-NO" sz="2800" dirty="0">
              <a:solidFill>
                <a:srgbClr val="1C7FBD"/>
              </a:solidFill>
              <a:latin typeface="Arial Narrow" panose="020B0606020202030204" pitchFamily="34" charset="0"/>
            </a:endParaRPr>
          </a:p>
          <a:p>
            <a:r>
              <a:rPr lang="nb-NO" altLang="nb-NO" sz="2800" dirty="0">
                <a:solidFill>
                  <a:srgbClr val="1C7FBD"/>
                </a:solidFill>
                <a:latin typeface="Arial Narrow" panose="020B0606020202030204" pitchFamily="34" charset="0"/>
              </a:rPr>
              <a:t>Registrerte svar: </a:t>
            </a:r>
            <a:r>
              <a:rPr lang="nb-NO" altLang="nb-NO" sz="2800" dirty="0" err="1" smtClean="0">
                <a:solidFill>
                  <a:srgbClr val="1C7FBD"/>
                </a:solidFill>
                <a:latin typeface="Arial Narrow" panose="020B0606020202030204" pitchFamily="34" charset="0"/>
              </a:rPr>
              <a:t>X</a:t>
            </a:r>
            <a:r>
              <a:rPr lang="nb-NO" altLang="nb-NO" sz="2800" dirty="0" smtClean="0">
                <a:solidFill>
                  <a:srgbClr val="1C7FBD"/>
                </a:solidFill>
                <a:latin typeface="Arial Narrow" panose="020B0606020202030204" pitchFamily="34" charset="0"/>
              </a:rPr>
              <a:t>, </a:t>
            </a:r>
            <a:r>
              <a:rPr lang="nb-NO" altLang="nb-NO" sz="2800" dirty="0" err="1">
                <a:solidFill>
                  <a:srgbClr val="1C7FBD"/>
                </a:solidFill>
                <a:latin typeface="Arial Narrow" panose="020B0606020202030204" pitchFamily="34" charset="0"/>
              </a:rPr>
              <a:t>dvs</a:t>
            </a:r>
            <a:r>
              <a:rPr lang="nb-NO" altLang="nb-NO" sz="2800" dirty="0">
                <a:solidFill>
                  <a:srgbClr val="1C7FBD"/>
                </a:solidFill>
                <a:latin typeface="Arial Narrow" panose="020B0606020202030204" pitchFamily="34" charset="0"/>
              </a:rPr>
              <a:t> </a:t>
            </a:r>
            <a:r>
              <a:rPr lang="nb-NO" altLang="nb-NO" sz="2800" dirty="0" err="1" smtClean="0">
                <a:solidFill>
                  <a:srgbClr val="1C7FBD"/>
                </a:solidFill>
                <a:latin typeface="Arial Narrow" panose="020B0606020202030204" pitchFamily="34" charset="0"/>
              </a:rPr>
              <a:t>X</a:t>
            </a:r>
            <a:r>
              <a:rPr lang="nb-NO" altLang="nb-NO" sz="2800" dirty="0" smtClean="0">
                <a:solidFill>
                  <a:srgbClr val="1C7FBD"/>
                </a:solidFill>
                <a:latin typeface="Arial Narrow" panose="020B0606020202030204" pitchFamily="34" charset="0"/>
              </a:rPr>
              <a:t>% </a:t>
            </a:r>
            <a:r>
              <a:rPr lang="nb-NO" altLang="nb-NO" sz="2800" dirty="0">
                <a:solidFill>
                  <a:srgbClr val="1C7FBD"/>
                </a:solidFill>
                <a:latin typeface="Arial Narrow" panose="020B0606020202030204" pitchFamily="34" charset="0"/>
              </a:rPr>
              <a:t>av utsendte skjema </a:t>
            </a:r>
          </a:p>
          <a:p>
            <a:r>
              <a:rPr lang="nb-NO" altLang="nb-NO" sz="2800" dirty="0">
                <a:solidFill>
                  <a:srgbClr val="1C7FBD"/>
                </a:solidFill>
                <a:latin typeface="Arial Narrow" panose="020B0606020202030204" pitchFamily="34" charset="0"/>
              </a:rPr>
              <a:t>Svarprosenter: </a:t>
            </a:r>
          </a:p>
          <a:p>
            <a:pPr lvl="1"/>
            <a:r>
              <a:rPr lang="nb-NO" altLang="nb-NO" sz="2600" dirty="0">
                <a:solidFill>
                  <a:srgbClr val="1C7FBD"/>
                </a:solidFill>
                <a:latin typeface="Arial Narrow" panose="020B0606020202030204" pitchFamily="34" charset="0"/>
              </a:rPr>
              <a:t>Kjønn: kvinner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 </a:t>
            </a:r>
            <a:r>
              <a:rPr lang="nb-NO" altLang="nb-NO" sz="2600" dirty="0">
                <a:solidFill>
                  <a:srgbClr val="1C7FBD"/>
                </a:solidFill>
                <a:latin typeface="Arial Narrow" panose="020B0606020202030204" pitchFamily="34" charset="0"/>
              </a:rPr>
              <a:t>menn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a:t>
            </a:r>
            <a:endParaRPr lang="nb-NO" altLang="nb-NO" sz="2600" dirty="0">
              <a:solidFill>
                <a:srgbClr val="1C7FBD"/>
              </a:solidFill>
              <a:latin typeface="Arial Narrow" panose="020B0606020202030204" pitchFamily="34" charset="0"/>
            </a:endParaRPr>
          </a:p>
          <a:p>
            <a:pPr lvl="1"/>
            <a:r>
              <a:rPr lang="nb-NO" altLang="nb-NO" sz="2600" dirty="0">
                <a:solidFill>
                  <a:srgbClr val="1C7FBD"/>
                </a:solidFill>
                <a:latin typeface="Arial Narrow" panose="020B0606020202030204" pitchFamily="34" charset="0"/>
              </a:rPr>
              <a:t>Stillingstype: Vitenskapelig ansatte: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 </a:t>
            </a:r>
            <a:r>
              <a:rPr lang="nb-NO" altLang="nb-NO" sz="2600" dirty="0">
                <a:solidFill>
                  <a:srgbClr val="1C7FBD"/>
                </a:solidFill>
                <a:latin typeface="Arial Narrow" panose="020B0606020202030204" pitchFamily="34" charset="0"/>
              </a:rPr>
              <a:t>Stipendiater: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 </a:t>
            </a:r>
          </a:p>
          <a:p>
            <a:pPr marL="457200" lvl="1" indent="0">
              <a:buNone/>
            </a:pPr>
            <a:r>
              <a:rPr lang="nb-NO" altLang="nb-NO" sz="2600" dirty="0">
                <a:solidFill>
                  <a:srgbClr val="1C7FBD"/>
                </a:solidFill>
                <a:latin typeface="Arial Narrow" panose="020B0606020202030204" pitchFamily="34" charset="0"/>
              </a:rPr>
              <a:t>	</a:t>
            </a:r>
            <a:r>
              <a:rPr lang="nb-NO" altLang="nb-NO" sz="2600" dirty="0" smtClean="0">
                <a:solidFill>
                  <a:srgbClr val="1C7FBD"/>
                </a:solidFill>
                <a:latin typeface="Arial Narrow" panose="020B0606020202030204" pitchFamily="34" charset="0"/>
              </a:rPr>
              <a:t>Teknisk </a:t>
            </a:r>
            <a:r>
              <a:rPr lang="nb-NO" altLang="nb-NO" sz="2600" dirty="0">
                <a:solidFill>
                  <a:srgbClr val="1C7FBD"/>
                </a:solidFill>
                <a:latin typeface="Arial Narrow" panose="020B0606020202030204" pitchFamily="34" charset="0"/>
              </a:rPr>
              <a:t>administrativt ansatte: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 </a:t>
            </a:r>
            <a:r>
              <a:rPr lang="nb-NO" altLang="nb-NO" sz="2600" dirty="0">
                <a:solidFill>
                  <a:srgbClr val="1C7FBD"/>
                </a:solidFill>
                <a:latin typeface="Arial Narrow" panose="020B0606020202030204" pitchFamily="34" charset="0"/>
              </a:rPr>
              <a:t>ledere: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a:t>
            </a:r>
            <a:endParaRPr lang="nb-NO" altLang="nb-NO" sz="2600" dirty="0">
              <a:solidFill>
                <a:srgbClr val="1C7FBD"/>
              </a:solidFill>
              <a:latin typeface="Arial Narrow" panose="020B0606020202030204" pitchFamily="34" charset="0"/>
            </a:endParaRPr>
          </a:p>
          <a:p>
            <a:pPr lvl="1"/>
            <a:r>
              <a:rPr lang="nb-NO" altLang="nb-NO" sz="2600" dirty="0">
                <a:solidFill>
                  <a:srgbClr val="1C7FBD"/>
                </a:solidFill>
                <a:latin typeface="Arial Narrow" panose="020B0606020202030204" pitchFamily="34" charset="0"/>
              </a:rPr>
              <a:t>Stillingsstørrelse: 50-99% stilling: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 </a:t>
            </a:r>
            <a:r>
              <a:rPr lang="nb-NO" altLang="nb-NO" sz="2600" dirty="0">
                <a:solidFill>
                  <a:srgbClr val="1C7FBD"/>
                </a:solidFill>
                <a:latin typeface="Arial Narrow" panose="020B0606020202030204" pitchFamily="34" charset="0"/>
              </a:rPr>
              <a:t>100% stilling: </a:t>
            </a:r>
            <a:r>
              <a:rPr lang="nb-NO" altLang="nb-NO" sz="2600" dirty="0" err="1" smtClean="0">
                <a:solidFill>
                  <a:srgbClr val="1C7FBD"/>
                </a:solidFill>
                <a:latin typeface="Arial Narrow" panose="020B0606020202030204" pitchFamily="34" charset="0"/>
              </a:rPr>
              <a:t>X</a:t>
            </a:r>
            <a:r>
              <a:rPr lang="nb-NO" altLang="nb-NO" sz="2600" dirty="0" smtClean="0">
                <a:solidFill>
                  <a:srgbClr val="1C7FBD"/>
                </a:solidFill>
                <a:latin typeface="Arial Narrow" panose="020B0606020202030204" pitchFamily="34" charset="0"/>
              </a:rPr>
              <a:t>%</a:t>
            </a:r>
            <a:endParaRPr lang="nb-NO" altLang="nb-NO" sz="2600" dirty="0">
              <a:solidFill>
                <a:srgbClr val="1C7FBD"/>
              </a:solidFill>
              <a:latin typeface="Arial Narrow" panose="020B0606020202030204" pitchFamily="34" charset="0"/>
            </a:endParaRPr>
          </a:p>
          <a:p>
            <a:pPr marL="0" indent="0" defTabSz="363538">
              <a:spcAft>
                <a:spcPts val="600"/>
              </a:spcAft>
              <a:buNone/>
            </a:pPr>
            <a:endParaRPr lang="nb-NO" sz="4800" dirty="0" smtClean="0">
              <a:solidFill>
                <a:srgbClr val="0066CC"/>
              </a:solidFill>
              <a:latin typeface="Arial Narrow" panose="020B0606020202030204" pitchFamily="34" charset="0"/>
            </a:endParaRPr>
          </a:p>
          <a:p>
            <a:pPr marL="0" indent="0" defTabSz="363538">
              <a:spcAft>
                <a:spcPts val="600"/>
              </a:spcAft>
              <a:buNone/>
            </a:pPr>
            <a:r>
              <a:rPr lang="nb-NO" sz="2600" dirty="0" smtClean="0">
                <a:solidFill>
                  <a:srgbClr val="0066CC"/>
                </a:solidFill>
                <a:latin typeface="Arial Narrow" panose="020B0606020202030204" pitchFamily="34" charset="0"/>
              </a:rPr>
              <a:t>  Antall svar:			  				Svarprosent: 					</a:t>
            </a:r>
          </a:p>
          <a:p>
            <a:pPr marL="0" indent="0">
              <a:spcAft>
                <a:spcPts val="600"/>
              </a:spcAft>
              <a:buNone/>
            </a:pPr>
            <a:endParaRPr lang="nb-NO" sz="2600" dirty="0" smtClean="0">
              <a:solidFill>
                <a:srgbClr val="0066CC"/>
              </a:solidFill>
              <a:latin typeface="Arial Narrow" panose="020B0606020202030204" pitchFamily="34" charset="0"/>
            </a:endParaRPr>
          </a:p>
        </p:txBody>
      </p:sp>
    </p:spTree>
    <p:extLst>
      <p:ext uri="{BB962C8B-B14F-4D97-AF65-F5344CB8AC3E}">
        <p14:creationId xmlns:p14="http://schemas.microsoft.com/office/powerpoint/2010/main" val="102397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Oslo 30082013</Template>
  <TotalTime>0</TotalTime>
  <Words>3922</Words>
  <Application>Microsoft Office PowerPoint</Application>
  <PresentationFormat>Skjermfremvisning (4:3)</PresentationFormat>
  <Paragraphs>440</Paragraphs>
  <Slides>22</Slides>
  <Notes>22</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22</vt:i4>
      </vt:variant>
    </vt:vector>
  </HeadingPairs>
  <TitlesOfParts>
    <vt:vector size="30" baseType="lpstr">
      <vt:lpstr>MS Gothic</vt:lpstr>
      <vt:lpstr>Arial</vt:lpstr>
      <vt:lpstr>Arial Narrow</vt:lpstr>
      <vt:lpstr>Arial Unicode MS</vt:lpstr>
      <vt:lpstr>Calibri</vt:lpstr>
      <vt:lpstr>Times New Roman</vt:lpstr>
      <vt:lpstr>1_Egendefinert utforming</vt:lpstr>
      <vt:lpstr>Egendefinert utforming</vt:lpstr>
      <vt:lpstr>PowerPoint-presentasjon</vt:lpstr>
      <vt:lpstr>Helheten i ARK:</vt:lpstr>
      <vt:lpstr>Kontinuerlig forbedring:</vt:lpstr>
      <vt:lpstr>PowerPoint-presentasjon</vt:lpstr>
      <vt:lpstr>PowerPoint-presentasjon</vt:lpstr>
      <vt:lpstr>PowerPoint-presentasjon</vt:lpstr>
      <vt:lpstr>PowerPoint-presentasjon</vt:lpstr>
      <vt:lpstr>PowerPoint-presentasjon</vt:lpstr>
      <vt:lpstr>Spørreskjemaundersøkelse:</vt:lpstr>
      <vt:lpstr>Ressurser – den enkeltes oppgaveutførelse:</vt:lpstr>
      <vt:lpstr>Ressurser – i kollegafellesskapet:</vt:lpstr>
      <vt:lpstr>PowerPoint-presentasjon</vt:lpstr>
      <vt:lpstr>Ressurser – i den organisatoriske enheten:</vt:lpstr>
      <vt:lpstr>PowerPoint-presentasjon</vt:lpstr>
      <vt:lpstr>Jobbkrav – i den enkeltes arbeidssituasjon:</vt:lpstr>
      <vt:lpstr>Tilknytning til jobben</vt:lpstr>
      <vt:lpstr>Oppsummering:</vt:lpstr>
      <vt:lpstr>PowerPoint-presentasjon</vt:lpstr>
      <vt:lpstr>Medarbeidersamtale</vt:lpstr>
      <vt:lpstr>PowerPoint-presentasjon</vt:lpstr>
      <vt:lpstr>Gruppeoppgave:</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Kirsti Godal Undebakke</dc:creator>
  <cp:lastModifiedBy>Kristin Wergeland Brekke</cp:lastModifiedBy>
  <cp:revision>263</cp:revision>
  <cp:lastPrinted>2013-06-05T06:52:52Z</cp:lastPrinted>
  <dcterms:created xsi:type="dcterms:W3CDTF">2013-10-16T07:47:30Z</dcterms:created>
  <dcterms:modified xsi:type="dcterms:W3CDTF">2017-05-04T09:26:53Z</dcterms:modified>
</cp:coreProperties>
</file>