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72" r:id="rId2"/>
  </p:sldMasterIdLst>
  <p:notesMasterIdLst>
    <p:notesMasterId r:id="rId26"/>
  </p:notesMasterIdLst>
  <p:sldIdLst>
    <p:sldId id="281" r:id="rId3"/>
    <p:sldId id="302" r:id="rId4"/>
    <p:sldId id="305" r:id="rId5"/>
    <p:sldId id="306" r:id="rId6"/>
    <p:sldId id="307" r:id="rId7"/>
    <p:sldId id="300" r:id="rId8"/>
    <p:sldId id="301" r:id="rId9"/>
    <p:sldId id="308" r:id="rId10"/>
    <p:sldId id="309" r:id="rId11"/>
    <p:sldId id="287" r:id="rId12"/>
    <p:sldId id="288" r:id="rId13"/>
    <p:sldId id="289" r:id="rId14"/>
    <p:sldId id="290" r:id="rId15"/>
    <p:sldId id="313" r:id="rId16"/>
    <p:sldId id="293" r:id="rId17"/>
    <p:sldId id="294" r:id="rId18"/>
    <p:sldId id="312" r:id="rId19"/>
    <p:sldId id="314" r:id="rId20"/>
    <p:sldId id="297" r:id="rId21"/>
    <p:sldId id="296" r:id="rId22"/>
    <p:sldId id="304" r:id="rId23"/>
    <p:sldId id="298" r:id="rId24"/>
    <p:sldId id="299" r:id="rId25"/>
  </p:sldIdLst>
  <p:sldSz cx="9144000" cy="6858000" type="screen4x3"/>
  <p:notesSz cx="6805613" cy="99441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E2DFCC"/>
    <a:srgbClr val="0066CC"/>
    <a:srgbClr val="1C7FBD"/>
    <a:srgbClr val="33CC33"/>
    <a:srgbClr val="EF8F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86" autoAdjust="0"/>
    <p:restoredTop sz="93275" autoAdjust="0"/>
  </p:normalViewPr>
  <p:slideViewPr>
    <p:cSldViewPr>
      <p:cViewPr varScale="1">
        <p:scale>
          <a:sx n="69" d="100"/>
          <a:sy n="69" d="100"/>
        </p:scale>
        <p:origin x="38" y="173"/>
      </p:cViewPr>
      <p:guideLst>
        <p:guide orient="horz" pos="2160"/>
        <p:guide pos="2880"/>
      </p:guideLst>
    </p:cSldViewPr>
  </p:slideViewPr>
  <p:notesTextViewPr>
    <p:cViewPr>
      <p:scale>
        <a:sx n="1" d="1"/>
        <a:sy n="1" d="1"/>
      </p:scale>
      <p:origin x="0" y="0"/>
    </p:cViewPr>
  </p:notesTextViewPr>
  <p:sorterViewPr>
    <p:cViewPr>
      <p:scale>
        <a:sx n="100" d="100"/>
        <a:sy n="100" d="100"/>
      </p:scale>
      <p:origin x="0" y="2059"/>
    </p:cViewPr>
  </p:sorterViewPr>
  <p:notesViewPr>
    <p:cSldViewPr>
      <p:cViewPr>
        <p:scale>
          <a:sx n="80" d="100"/>
          <a:sy n="80" d="100"/>
        </p:scale>
        <p:origin x="-480" y="86"/>
      </p:cViewPr>
      <p:guideLst>
        <p:guide orient="horz" pos="3133"/>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39A383-40C0-42D3-B6C2-F4728B0542CD}" type="doc">
      <dgm:prSet loTypeId="urn:microsoft.com/office/officeart/2005/8/layout/arrow2" loCatId="process" qsTypeId="urn:microsoft.com/office/officeart/2005/8/quickstyle/simple1" qsCatId="simple" csTypeId="urn:microsoft.com/office/officeart/2005/8/colors/accent1_2" csCatId="accent1" phldr="1"/>
      <dgm:spPr/>
    </dgm:pt>
    <dgm:pt modelId="{E36582D2-8999-46AA-A07A-A9656BBA7E8D}">
      <dgm:prSet phldrT="[Tekst]"/>
      <dgm:spPr/>
      <dgm:t>
        <a:bodyPr/>
        <a:lstStyle/>
        <a:p>
          <a:r>
            <a:rPr lang="nb-NO" dirty="0" smtClean="0"/>
            <a:t>Ny kunnskap</a:t>
          </a:r>
          <a:endParaRPr lang="en-GB" dirty="0"/>
        </a:p>
      </dgm:t>
    </dgm:pt>
    <dgm:pt modelId="{D54264E0-66B5-49FF-8CE1-ED282B92AA9E}" type="parTrans" cxnId="{B59FF1BA-9FF2-4F12-9A61-04092690BEF0}">
      <dgm:prSet/>
      <dgm:spPr/>
      <dgm:t>
        <a:bodyPr/>
        <a:lstStyle/>
        <a:p>
          <a:endParaRPr lang="en-GB"/>
        </a:p>
      </dgm:t>
    </dgm:pt>
    <dgm:pt modelId="{5D2CFFDE-80BD-4CA1-BF21-E263827B636E}" type="sibTrans" cxnId="{B59FF1BA-9FF2-4F12-9A61-04092690BEF0}">
      <dgm:prSet/>
      <dgm:spPr/>
      <dgm:t>
        <a:bodyPr/>
        <a:lstStyle/>
        <a:p>
          <a:endParaRPr lang="en-GB"/>
        </a:p>
      </dgm:t>
    </dgm:pt>
    <dgm:pt modelId="{16268ABD-E71A-4EB1-A59B-8F143EB3F93C}">
      <dgm:prSet phldrT="[Tekst]"/>
      <dgm:spPr/>
      <dgm:t>
        <a:bodyPr/>
        <a:lstStyle/>
        <a:p>
          <a:r>
            <a:rPr lang="nb-NO" dirty="0" smtClean="0"/>
            <a:t>Læring</a:t>
          </a:r>
          <a:endParaRPr lang="en-GB" dirty="0"/>
        </a:p>
      </dgm:t>
    </dgm:pt>
    <dgm:pt modelId="{75EF80FE-1972-4BB7-9886-FEF2D04385C3}" type="parTrans" cxnId="{985E6389-E669-43EB-A160-1F3890D66D8A}">
      <dgm:prSet/>
      <dgm:spPr/>
      <dgm:t>
        <a:bodyPr/>
        <a:lstStyle/>
        <a:p>
          <a:endParaRPr lang="en-GB"/>
        </a:p>
      </dgm:t>
    </dgm:pt>
    <dgm:pt modelId="{3C9F2FBB-D8C0-41D5-B156-75EBDAAF26DC}" type="sibTrans" cxnId="{985E6389-E669-43EB-A160-1F3890D66D8A}">
      <dgm:prSet/>
      <dgm:spPr/>
      <dgm:t>
        <a:bodyPr/>
        <a:lstStyle/>
        <a:p>
          <a:endParaRPr lang="en-GB"/>
        </a:p>
      </dgm:t>
    </dgm:pt>
    <dgm:pt modelId="{9B5C5B1A-11E9-43AC-98F4-7806D39BF88F}">
      <dgm:prSet phldrT="[Tekst]"/>
      <dgm:spPr/>
      <dgm:t>
        <a:bodyPr/>
        <a:lstStyle/>
        <a:p>
          <a:r>
            <a:rPr lang="nb-NO" dirty="0" smtClean="0"/>
            <a:t>Forbedring</a:t>
          </a:r>
          <a:endParaRPr lang="en-GB" dirty="0"/>
        </a:p>
      </dgm:t>
    </dgm:pt>
    <dgm:pt modelId="{FDE98C5E-B48B-4D41-8ECF-F9049BDF7BBE}" type="parTrans" cxnId="{4158A95F-B181-4454-9AC9-FB4D6E3FBA36}">
      <dgm:prSet/>
      <dgm:spPr/>
      <dgm:t>
        <a:bodyPr/>
        <a:lstStyle/>
        <a:p>
          <a:endParaRPr lang="en-GB"/>
        </a:p>
      </dgm:t>
    </dgm:pt>
    <dgm:pt modelId="{CAC9F374-A2AF-4DEA-A207-2DED9D5E655F}" type="sibTrans" cxnId="{4158A95F-B181-4454-9AC9-FB4D6E3FBA36}">
      <dgm:prSet/>
      <dgm:spPr/>
      <dgm:t>
        <a:bodyPr/>
        <a:lstStyle/>
        <a:p>
          <a:endParaRPr lang="en-GB"/>
        </a:p>
      </dgm:t>
    </dgm:pt>
    <dgm:pt modelId="{98EEBEB1-2F00-4855-9040-933BF4BC2869}" type="pres">
      <dgm:prSet presAssocID="{B039A383-40C0-42D3-B6C2-F4728B0542CD}" presName="arrowDiagram" presStyleCnt="0">
        <dgm:presLayoutVars>
          <dgm:chMax val="5"/>
          <dgm:dir/>
          <dgm:resizeHandles val="exact"/>
        </dgm:presLayoutVars>
      </dgm:prSet>
      <dgm:spPr/>
    </dgm:pt>
    <dgm:pt modelId="{575C5A13-0B1F-4B2C-B1C3-D1DDA5BE3975}" type="pres">
      <dgm:prSet presAssocID="{B039A383-40C0-42D3-B6C2-F4728B0542CD}" presName="arrow" presStyleLbl="bgShp" presStyleIdx="0" presStyleCnt="1" custLinFactNeighborX="-2705" custLinFactNeighborY="-21739"/>
      <dgm:spPr>
        <a:solidFill>
          <a:srgbClr val="0070C0">
            <a:alpha val="50000"/>
          </a:srgbClr>
        </a:solidFill>
      </dgm:spPr>
    </dgm:pt>
    <dgm:pt modelId="{23BC51A2-A897-4919-B7F9-EB0D1E064AB0}" type="pres">
      <dgm:prSet presAssocID="{B039A383-40C0-42D3-B6C2-F4728B0542CD}" presName="arrowDiagram3" presStyleCnt="0"/>
      <dgm:spPr/>
    </dgm:pt>
    <dgm:pt modelId="{79FA8050-D5A5-4BDA-9C05-BC56E8404679}" type="pres">
      <dgm:prSet presAssocID="{E36582D2-8999-46AA-A07A-A9656BBA7E8D}" presName="bullet3a" presStyleLbl="node1" presStyleIdx="0" presStyleCnt="3"/>
      <dgm:spPr>
        <a:solidFill>
          <a:srgbClr val="33CC33"/>
        </a:solidFill>
      </dgm:spPr>
    </dgm:pt>
    <dgm:pt modelId="{17B609E9-8B59-47BB-9FB4-FA906EEE76DC}" type="pres">
      <dgm:prSet presAssocID="{E36582D2-8999-46AA-A07A-A9656BBA7E8D}" presName="textBox3a" presStyleLbl="revTx" presStyleIdx="0" presStyleCnt="3" custScaleX="94148" custLinFactNeighborX="5003">
        <dgm:presLayoutVars>
          <dgm:bulletEnabled val="1"/>
        </dgm:presLayoutVars>
      </dgm:prSet>
      <dgm:spPr/>
      <dgm:t>
        <a:bodyPr/>
        <a:lstStyle/>
        <a:p>
          <a:endParaRPr lang="en-GB"/>
        </a:p>
      </dgm:t>
    </dgm:pt>
    <dgm:pt modelId="{E7B397F3-B144-4770-A2A1-345C17DBD779}" type="pres">
      <dgm:prSet presAssocID="{16268ABD-E71A-4EB1-A59B-8F143EB3F93C}" presName="bullet3b" presStyleLbl="node1" presStyleIdx="1" presStyleCnt="3"/>
      <dgm:spPr>
        <a:solidFill>
          <a:srgbClr val="00B050"/>
        </a:solidFill>
      </dgm:spPr>
    </dgm:pt>
    <dgm:pt modelId="{CA5070E8-2E23-4FCD-95CD-EF97749C5C7D}" type="pres">
      <dgm:prSet presAssocID="{16268ABD-E71A-4EB1-A59B-8F143EB3F93C}" presName="textBox3b" presStyleLbl="revTx" presStyleIdx="1" presStyleCnt="3" custLinFactNeighborX="7024" custLinFactNeighborY="3743">
        <dgm:presLayoutVars>
          <dgm:bulletEnabled val="1"/>
        </dgm:presLayoutVars>
      </dgm:prSet>
      <dgm:spPr/>
      <dgm:t>
        <a:bodyPr/>
        <a:lstStyle/>
        <a:p>
          <a:endParaRPr lang="en-GB"/>
        </a:p>
      </dgm:t>
    </dgm:pt>
    <dgm:pt modelId="{45E9DC81-CBE9-4AAF-B5C4-AFF008BC0AD9}" type="pres">
      <dgm:prSet presAssocID="{9B5C5B1A-11E9-43AC-98F4-7806D39BF88F}" presName="bullet3c" presStyleLbl="node1" presStyleIdx="2" presStyleCnt="3"/>
      <dgm:spPr>
        <a:solidFill>
          <a:srgbClr val="00B050"/>
        </a:solidFill>
      </dgm:spPr>
    </dgm:pt>
    <dgm:pt modelId="{E3FF8BFE-DDB5-47D4-A790-3B04E426BBEB}" type="pres">
      <dgm:prSet presAssocID="{9B5C5B1A-11E9-43AC-98F4-7806D39BF88F}" presName="textBox3c" presStyleLbl="revTx" presStyleIdx="2" presStyleCnt="3" custScaleX="151141" custScaleY="100000" custLinFactNeighborX="29497">
        <dgm:presLayoutVars>
          <dgm:bulletEnabled val="1"/>
        </dgm:presLayoutVars>
      </dgm:prSet>
      <dgm:spPr/>
      <dgm:t>
        <a:bodyPr/>
        <a:lstStyle/>
        <a:p>
          <a:endParaRPr lang="en-GB"/>
        </a:p>
      </dgm:t>
    </dgm:pt>
  </dgm:ptLst>
  <dgm:cxnLst>
    <dgm:cxn modelId="{EC882C16-B277-46D4-B72F-6044891C204D}" type="presOf" srcId="{16268ABD-E71A-4EB1-A59B-8F143EB3F93C}" destId="{CA5070E8-2E23-4FCD-95CD-EF97749C5C7D}" srcOrd="0" destOrd="0" presId="urn:microsoft.com/office/officeart/2005/8/layout/arrow2"/>
    <dgm:cxn modelId="{94664FB0-A996-48BA-8ECB-DFDA0F8A1049}" type="presOf" srcId="{E36582D2-8999-46AA-A07A-A9656BBA7E8D}" destId="{17B609E9-8B59-47BB-9FB4-FA906EEE76DC}" srcOrd="0" destOrd="0" presId="urn:microsoft.com/office/officeart/2005/8/layout/arrow2"/>
    <dgm:cxn modelId="{C89E970B-7DAC-4312-A83C-DA7873958BE4}" type="presOf" srcId="{9B5C5B1A-11E9-43AC-98F4-7806D39BF88F}" destId="{E3FF8BFE-DDB5-47D4-A790-3B04E426BBEB}" srcOrd="0" destOrd="0" presId="urn:microsoft.com/office/officeart/2005/8/layout/arrow2"/>
    <dgm:cxn modelId="{985E6389-E669-43EB-A160-1F3890D66D8A}" srcId="{B039A383-40C0-42D3-B6C2-F4728B0542CD}" destId="{16268ABD-E71A-4EB1-A59B-8F143EB3F93C}" srcOrd="1" destOrd="0" parTransId="{75EF80FE-1972-4BB7-9886-FEF2D04385C3}" sibTransId="{3C9F2FBB-D8C0-41D5-B156-75EBDAAF26DC}"/>
    <dgm:cxn modelId="{A58B2735-4863-4C4A-BA84-5120FD6D8696}" type="presOf" srcId="{B039A383-40C0-42D3-B6C2-F4728B0542CD}" destId="{98EEBEB1-2F00-4855-9040-933BF4BC2869}" srcOrd="0" destOrd="0" presId="urn:microsoft.com/office/officeart/2005/8/layout/arrow2"/>
    <dgm:cxn modelId="{B59FF1BA-9FF2-4F12-9A61-04092690BEF0}" srcId="{B039A383-40C0-42D3-B6C2-F4728B0542CD}" destId="{E36582D2-8999-46AA-A07A-A9656BBA7E8D}" srcOrd="0" destOrd="0" parTransId="{D54264E0-66B5-49FF-8CE1-ED282B92AA9E}" sibTransId="{5D2CFFDE-80BD-4CA1-BF21-E263827B636E}"/>
    <dgm:cxn modelId="{4158A95F-B181-4454-9AC9-FB4D6E3FBA36}" srcId="{B039A383-40C0-42D3-B6C2-F4728B0542CD}" destId="{9B5C5B1A-11E9-43AC-98F4-7806D39BF88F}" srcOrd="2" destOrd="0" parTransId="{FDE98C5E-B48B-4D41-8ECF-F9049BDF7BBE}" sibTransId="{CAC9F374-A2AF-4DEA-A207-2DED9D5E655F}"/>
    <dgm:cxn modelId="{BBF2A2A9-6433-458E-AB37-00623BE62ACD}" type="presParOf" srcId="{98EEBEB1-2F00-4855-9040-933BF4BC2869}" destId="{575C5A13-0B1F-4B2C-B1C3-D1DDA5BE3975}" srcOrd="0" destOrd="0" presId="urn:microsoft.com/office/officeart/2005/8/layout/arrow2"/>
    <dgm:cxn modelId="{202EA9EB-8FCC-4905-BB7F-D72841F63AE6}" type="presParOf" srcId="{98EEBEB1-2F00-4855-9040-933BF4BC2869}" destId="{23BC51A2-A897-4919-B7F9-EB0D1E064AB0}" srcOrd="1" destOrd="0" presId="urn:microsoft.com/office/officeart/2005/8/layout/arrow2"/>
    <dgm:cxn modelId="{D88DFD2A-C536-4223-BADA-2CC8CB068A74}" type="presParOf" srcId="{23BC51A2-A897-4919-B7F9-EB0D1E064AB0}" destId="{79FA8050-D5A5-4BDA-9C05-BC56E8404679}" srcOrd="0" destOrd="0" presId="urn:microsoft.com/office/officeart/2005/8/layout/arrow2"/>
    <dgm:cxn modelId="{2EB8C190-F02E-45B4-8691-23344977D380}" type="presParOf" srcId="{23BC51A2-A897-4919-B7F9-EB0D1E064AB0}" destId="{17B609E9-8B59-47BB-9FB4-FA906EEE76DC}" srcOrd="1" destOrd="0" presId="urn:microsoft.com/office/officeart/2005/8/layout/arrow2"/>
    <dgm:cxn modelId="{4485B271-C7BD-4488-8D91-13E9D78487EB}" type="presParOf" srcId="{23BC51A2-A897-4919-B7F9-EB0D1E064AB0}" destId="{E7B397F3-B144-4770-A2A1-345C17DBD779}" srcOrd="2" destOrd="0" presId="urn:microsoft.com/office/officeart/2005/8/layout/arrow2"/>
    <dgm:cxn modelId="{6F5DFFB4-A147-4163-BF47-C2587D417EC6}" type="presParOf" srcId="{23BC51A2-A897-4919-B7F9-EB0D1E064AB0}" destId="{CA5070E8-2E23-4FCD-95CD-EF97749C5C7D}" srcOrd="3" destOrd="0" presId="urn:microsoft.com/office/officeart/2005/8/layout/arrow2"/>
    <dgm:cxn modelId="{7498E68F-84E4-4763-8D6B-62C8F241E23C}" type="presParOf" srcId="{23BC51A2-A897-4919-B7F9-EB0D1E064AB0}" destId="{45E9DC81-CBE9-4AAF-B5C4-AFF008BC0AD9}" srcOrd="4" destOrd="0" presId="urn:microsoft.com/office/officeart/2005/8/layout/arrow2"/>
    <dgm:cxn modelId="{69716BCC-42B3-4598-A771-C938C951406D}" type="presParOf" srcId="{23BC51A2-A897-4919-B7F9-EB0D1E064AB0}" destId="{E3FF8BFE-DDB5-47D4-A790-3B04E426BBEB}"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2CD523-0DAC-45C6-BCCB-ED121C395D94}"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7DDBE429-95CA-40D6-9251-22DEC69A25C7}">
      <dgm:prSet phldrT="[Tekst]" custT="1"/>
      <dgm:spPr/>
      <dgm:t>
        <a:bodyPr/>
        <a:lstStyle/>
        <a:p>
          <a:r>
            <a:rPr lang="nb-NO" sz="2000" dirty="0" smtClean="0"/>
            <a:t>Forberedelse og </a:t>
          </a:r>
          <a:r>
            <a:rPr lang="nb-NO" sz="2000" dirty="0" smtClean="0">
              <a:latin typeface="Arial Narrow" panose="020B0606020202030204" pitchFamily="34" charset="0"/>
            </a:rPr>
            <a:t>forankring</a:t>
          </a:r>
          <a:endParaRPr lang="en-GB" sz="2000" dirty="0">
            <a:latin typeface="Arial Narrow" panose="020B0606020202030204" pitchFamily="34" charset="0"/>
          </a:endParaRPr>
        </a:p>
      </dgm:t>
    </dgm:pt>
    <dgm:pt modelId="{48B8FBC0-5521-4055-8B0D-E5A2F0F3CBC3}" type="parTrans" cxnId="{E95261A4-2B90-49A1-96AF-E3BA239C0140}">
      <dgm:prSet/>
      <dgm:spPr/>
      <dgm:t>
        <a:bodyPr/>
        <a:lstStyle/>
        <a:p>
          <a:endParaRPr lang="en-GB"/>
        </a:p>
      </dgm:t>
    </dgm:pt>
    <dgm:pt modelId="{4C234AD0-6227-4F9F-883A-415A4C6E8C72}" type="sibTrans" cxnId="{E95261A4-2B90-49A1-96AF-E3BA239C0140}">
      <dgm:prSet/>
      <dgm:spPr>
        <a:solidFill>
          <a:srgbClr val="0066CC"/>
        </a:solidFill>
      </dgm:spPr>
      <dgm:t>
        <a:bodyPr/>
        <a:lstStyle/>
        <a:p>
          <a:endParaRPr lang="en-GB"/>
        </a:p>
      </dgm:t>
    </dgm:pt>
    <dgm:pt modelId="{8AE77925-5C7E-4203-9DFF-58290AEDFC8C}">
      <dgm:prSet phldrT="[Tekst]" custT="1"/>
      <dgm:spPr/>
      <dgm:t>
        <a:bodyPr/>
        <a:lstStyle/>
        <a:p>
          <a:r>
            <a:rPr lang="nb-NO" sz="2000" dirty="0" smtClean="0">
              <a:latin typeface="Arial Narrow" panose="020B0606020202030204" pitchFamily="34" charset="0"/>
            </a:rPr>
            <a:t>Kartlegging</a:t>
          </a:r>
          <a:endParaRPr lang="en-GB" sz="2000" dirty="0">
            <a:latin typeface="Arial Narrow" panose="020B0606020202030204" pitchFamily="34" charset="0"/>
          </a:endParaRPr>
        </a:p>
      </dgm:t>
    </dgm:pt>
    <dgm:pt modelId="{BE18B33E-1884-4F84-9905-ED67CFD5869F}" type="parTrans" cxnId="{0791D31A-E58D-4957-A62D-C58FA7C428FE}">
      <dgm:prSet/>
      <dgm:spPr/>
      <dgm:t>
        <a:bodyPr/>
        <a:lstStyle/>
        <a:p>
          <a:endParaRPr lang="en-GB"/>
        </a:p>
      </dgm:t>
    </dgm:pt>
    <dgm:pt modelId="{A608F526-C696-42C4-9B09-90A362AEE5FE}" type="sibTrans" cxnId="{0791D31A-E58D-4957-A62D-C58FA7C428FE}">
      <dgm:prSet/>
      <dgm:spPr>
        <a:solidFill>
          <a:srgbClr val="0066CC"/>
        </a:solidFill>
      </dgm:spPr>
      <dgm:t>
        <a:bodyPr/>
        <a:lstStyle/>
        <a:p>
          <a:endParaRPr lang="en-GB"/>
        </a:p>
      </dgm:t>
    </dgm:pt>
    <dgm:pt modelId="{6F731347-EA17-4996-8C9F-51A59433CCD5}">
      <dgm:prSet phldrT="[Tekst]" custT="1"/>
      <dgm:spPr/>
      <dgm:t>
        <a:bodyPr/>
        <a:lstStyle/>
        <a:p>
          <a:r>
            <a:rPr lang="nb-NO" sz="2000" dirty="0" smtClean="0">
              <a:latin typeface="Arial Narrow" panose="020B0606020202030204" pitchFamily="34" charset="0"/>
            </a:rPr>
            <a:t>Utvikling</a:t>
          </a:r>
          <a:r>
            <a:rPr lang="nb-NO" sz="2000" dirty="0" smtClean="0"/>
            <a:t> av tiltak</a:t>
          </a:r>
          <a:endParaRPr lang="en-GB" sz="2000" dirty="0"/>
        </a:p>
      </dgm:t>
    </dgm:pt>
    <dgm:pt modelId="{CB63BBDC-E402-49DA-827E-81FE2EF415C3}" type="parTrans" cxnId="{7C2E2D86-D18C-41E4-91DC-9CEA4E3D8A7E}">
      <dgm:prSet/>
      <dgm:spPr/>
      <dgm:t>
        <a:bodyPr/>
        <a:lstStyle/>
        <a:p>
          <a:endParaRPr lang="en-GB"/>
        </a:p>
      </dgm:t>
    </dgm:pt>
    <dgm:pt modelId="{0993618A-601C-441C-A00D-6DE424280065}" type="sibTrans" cxnId="{7C2E2D86-D18C-41E4-91DC-9CEA4E3D8A7E}">
      <dgm:prSet/>
      <dgm:spPr>
        <a:solidFill>
          <a:srgbClr val="0066CC"/>
        </a:solidFill>
      </dgm:spPr>
      <dgm:t>
        <a:bodyPr/>
        <a:lstStyle/>
        <a:p>
          <a:endParaRPr lang="en-GB"/>
        </a:p>
      </dgm:t>
    </dgm:pt>
    <dgm:pt modelId="{B758A572-7DE2-4FDA-BF41-EE9CE0CE78B6}">
      <dgm:prSet phldrT="[Tekst]" custT="1"/>
      <dgm:spPr/>
      <dgm:t>
        <a:bodyPr/>
        <a:lstStyle/>
        <a:p>
          <a:r>
            <a:rPr lang="nb-NO" sz="2000" dirty="0" smtClean="0">
              <a:latin typeface="Arial" panose="020B0604020202020204" pitchFamily="34" charset="0"/>
              <a:cs typeface="Arial" panose="020B0604020202020204" pitchFamily="34" charset="0"/>
            </a:rPr>
            <a:t>Implementering</a:t>
          </a:r>
          <a:r>
            <a:rPr lang="nb-NO" sz="2000" dirty="0" smtClean="0"/>
            <a:t> av tiltak</a:t>
          </a:r>
          <a:endParaRPr lang="en-GB" sz="2000" dirty="0"/>
        </a:p>
      </dgm:t>
    </dgm:pt>
    <dgm:pt modelId="{B960133E-6029-4662-9270-675012443709}" type="parTrans" cxnId="{5AA11D8D-C3BC-4E36-AFAA-6BEE6B5F4685}">
      <dgm:prSet/>
      <dgm:spPr/>
      <dgm:t>
        <a:bodyPr/>
        <a:lstStyle/>
        <a:p>
          <a:endParaRPr lang="en-GB"/>
        </a:p>
      </dgm:t>
    </dgm:pt>
    <dgm:pt modelId="{A1BBDDBB-0749-41E3-ABE3-2211A2B713C0}" type="sibTrans" cxnId="{5AA11D8D-C3BC-4E36-AFAA-6BEE6B5F4685}">
      <dgm:prSet/>
      <dgm:spPr>
        <a:solidFill>
          <a:srgbClr val="0066CC"/>
        </a:solidFill>
      </dgm:spPr>
      <dgm:t>
        <a:bodyPr/>
        <a:lstStyle/>
        <a:p>
          <a:endParaRPr lang="en-GB"/>
        </a:p>
      </dgm:t>
    </dgm:pt>
    <dgm:pt modelId="{AFE8902B-8C66-40B7-AE8F-6775E2B44711}">
      <dgm:prSet custT="1"/>
      <dgm:spPr/>
      <dgm:t>
        <a:bodyPr/>
        <a:lstStyle/>
        <a:p>
          <a:r>
            <a:rPr lang="nb-NO" sz="2000" dirty="0" smtClean="0"/>
            <a:t>Oppfølging og </a:t>
          </a:r>
          <a:r>
            <a:rPr lang="nb-NO" sz="2000" dirty="0" smtClean="0">
              <a:latin typeface="Arial Narrow" panose="020B0606020202030204" pitchFamily="34" charset="0"/>
            </a:rPr>
            <a:t>evaluering</a:t>
          </a:r>
          <a:endParaRPr lang="en-GB" sz="2000" dirty="0">
            <a:latin typeface="Arial Narrow" panose="020B0606020202030204" pitchFamily="34" charset="0"/>
          </a:endParaRPr>
        </a:p>
      </dgm:t>
    </dgm:pt>
    <dgm:pt modelId="{EF5FCC39-151C-4EF3-A27D-A0F17303CED9}" type="parTrans" cxnId="{97D401A1-9AAC-429E-9DDC-5154D288732F}">
      <dgm:prSet/>
      <dgm:spPr/>
      <dgm:t>
        <a:bodyPr/>
        <a:lstStyle/>
        <a:p>
          <a:endParaRPr lang="en-GB"/>
        </a:p>
      </dgm:t>
    </dgm:pt>
    <dgm:pt modelId="{4D0F0489-AE19-482E-B5DB-364570C7D195}" type="sibTrans" cxnId="{97D401A1-9AAC-429E-9DDC-5154D288732F}">
      <dgm:prSet/>
      <dgm:spPr>
        <a:solidFill>
          <a:srgbClr val="0066CC"/>
        </a:solidFill>
      </dgm:spPr>
      <dgm:t>
        <a:bodyPr/>
        <a:lstStyle/>
        <a:p>
          <a:endParaRPr lang="en-GB"/>
        </a:p>
      </dgm:t>
    </dgm:pt>
    <dgm:pt modelId="{56EF94DA-9223-4F6C-84C3-6B0DAA17D880}" type="pres">
      <dgm:prSet presAssocID="{792CD523-0DAC-45C6-BCCB-ED121C395D94}" presName="cycle" presStyleCnt="0">
        <dgm:presLayoutVars>
          <dgm:dir/>
          <dgm:resizeHandles val="exact"/>
        </dgm:presLayoutVars>
      </dgm:prSet>
      <dgm:spPr/>
      <dgm:t>
        <a:bodyPr/>
        <a:lstStyle/>
        <a:p>
          <a:endParaRPr lang="nb-NO"/>
        </a:p>
      </dgm:t>
    </dgm:pt>
    <dgm:pt modelId="{86BC1682-8AAB-4B65-949D-D3805BC71FBE}" type="pres">
      <dgm:prSet presAssocID="{7DDBE429-95CA-40D6-9251-22DEC69A25C7}" presName="dummy" presStyleCnt="0"/>
      <dgm:spPr/>
    </dgm:pt>
    <dgm:pt modelId="{800936BB-2120-44C0-9CFC-4EF8AAC27E20}" type="pres">
      <dgm:prSet presAssocID="{7DDBE429-95CA-40D6-9251-22DEC69A25C7}" presName="node" presStyleLbl="revTx" presStyleIdx="0" presStyleCnt="5" custScaleX="203126" custScaleY="112403" custRadScaleRad="106002" custRadScaleInc="35469">
        <dgm:presLayoutVars>
          <dgm:bulletEnabled val="1"/>
        </dgm:presLayoutVars>
      </dgm:prSet>
      <dgm:spPr/>
      <dgm:t>
        <a:bodyPr/>
        <a:lstStyle/>
        <a:p>
          <a:endParaRPr lang="en-GB"/>
        </a:p>
      </dgm:t>
    </dgm:pt>
    <dgm:pt modelId="{FD6C4646-5F3F-43EB-8B49-4E6AE3F4DAA6}" type="pres">
      <dgm:prSet presAssocID="{4C234AD0-6227-4F9F-883A-415A4C6E8C72}" presName="sibTrans" presStyleLbl="node1" presStyleIdx="0" presStyleCnt="5"/>
      <dgm:spPr/>
      <dgm:t>
        <a:bodyPr/>
        <a:lstStyle/>
        <a:p>
          <a:endParaRPr lang="nb-NO"/>
        </a:p>
      </dgm:t>
    </dgm:pt>
    <dgm:pt modelId="{7A5B054C-C82B-417D-8C52-77CF4E02E6D9}" type="pres">
      <dgm:prSet presAssocID="{8AE77925-5C7E-4203-9DFF-58290AEDFC8C}" presName="dummy" presStyleCnt="0"/>
      <dgm:spPr/>
    </dgm:pt>
    <dgm:pt modelId="{72BA5AA5-C99B-4338-8A03-2D0E1B86282C}" type="pres">
      <dgm:prSet presAssocID="{8AE77925-5C7E-4203-9DFF-58290AEDFC8C}" presName="node" presStyleLbl="revTx" presStyleIdx="1" presStyleCnt="5" custScaleX="170103">
        <dgm:presLayoutVars>
          <dgm:bulletEnabled val="1"/>
        </dgm:presLayoutVars>
      </dgm:prSet>
      <dgm:spPr/>
      <dgm:t>
        <a:bodyPr/>
        <a:lstStyle/>
        <a:p>
          <a:endParaRPr lang="nb-NO"/>
        </a:p>
      </dgm:t>
    </dgm:pt>
    <dgm:pt modelId="{8243D4FC-6191-4BEC-921B-88CD40424F34}" type="pres">
      <dgm:prSet presAssocID="{A608F526-C696-42C4-9B09-90A362AEE5FE}" presName="sibTrans" presStyleLbl="node1" presStyleIdx="1" presStyleCnt="5"/>
      <dgm:spPr/>
      <dgm:t>
        <a:bodyPr/>
        <a:lstStyle/>
        <a:p>
          <a:endParaRPr lang="nb-NO"/>
        </a:p>
      </dgm:t>
    </dgm:pt>
    <dgm:pt modelId="{BD4A9D5A-438A-4162-8E8C-BFED16B7B280}" type="pres">
      <dgm:prSet presAssocID="{6F731347-EA17-4996-8C9F-51A59433CCD5}" presName="dummy" presStyleCnt="0"/>
      <dgm:spPr/>
    </dgm:pt>
    <dgm:pt modelId="{04A307AC-0E15-40D6-84E2-7EB55CD217B3}" type="pres">
      <dgm:prSet presAssocID="{6F731347-EA17-4996-8C9F-51A59433CCD5}" presName="node" presStyleLbl="revTx" presStyleIdx="2" presStyleCnt="5" custScaleX="135064">
        <dgm:presLayoutVars>
          <dgm:bulletEnabled val="1"/>
        </dgm:presLayoutVars>
      </dgm:prSet>
      <dgm:spPr/>
      <dgm:t>
        <a:bodyPr/>
        <a:lstStyle/>
        <a:p>
          <a:endParaRPr lang="nb-NO"/>
        </a:p>
      </dgm:t>
    </dgm:pt>
    <dgm:pt modelId="{4AFAF9E3-9ABE-4AC4-A40E-15BF2F2BF1B3}" type="pres">
      <dgm:prSet presAssocID="{0993618A-601C-441C-A00D-6DE424280065}" presName="sibTrans" presStyleLbl="node1" presStyleIdx="2" presStyleCnt="5"/>
      <dgm:spPr/>
      <dgm:t>
        <a:bodyPr/>
        <a:lstStyle/>
        <a:p>
          <a:endParaRPr lang="nb-NO"/>
        </a:p>
      </dgm:t>
    </dgm:pt>
    <dgm:pt modelId="{42715971-AA30-4A34-9075-A87F7E0857B4}" type="pres">
      <dgm:prSet presAssocID="{B758A572-7DE2-4FDA-BF41-EE9CE0CE78B6}" presName="dummy" presStyleCnt="0"/>
      <dgm:spPr/>
    </dgm:pt>
    <dgm:pt modelId="{88611A73-0598-4856-8B4A-F165643B67CF}" type="pres">
      <dgm:prSet presAssocID="{B758A572-7DE2-4FDA-BF41-EE9CE0CE78B6}" presName="node" presStyleLbl="revTx" presStyleIdx="3" presStyleCnt="5" custScaleX="232757">
        <dgm:presLayoutVars>
          <dgm:bulletEnabled val="1"/>
        </dgm:presLayoutVars>
      </dgm:prSet>
      <dgm:spPr/>
      <dgm:t>
        <a:bodyPr/>
        <a:lstStyle/>
        <a:p>
          <a:endParaRPr lang="nb-NO"/>
        </a:p>
      </dgm:t>
    </dgm:pt>
    <dgm:pt modelId="{BC580ABF-90D4-4B12-AB31-555A42ABAAA3}" type="pres">
      <dgm:prSet presAssocID="{A1BBDDBB-0749-41E3-ABE3-2211A2B713C0}" presName="sibTrans" presStyleLbl="node1" presStyleIdx="3" presStyleCnt="5"/>
      <dgm:spPr/>
      <dgm:t>
        <a:bodyPr/>
        <a:lstStyle/>
        <a:p>
          <a:endParaRPr lang="nb-NO"/>
        </a:p>
      </dgm:t>
    </dgm:pt>
    <dgm:pt modelId="{7A1C860A-81E9-4EA5-899B-8B84DDE18ED4}" type="pres">
      <dgm:prSet presAssocID="{AFE8902B-8C66-40B7-AE8F-6775E2B44711}" presName="dummy" presStyleCnt="0"/>
      <dgm:spPr/>
    </dgm:pt>
    <dgm:pt modelId="{95A60D9A-7F05-45F3-8210-68722C7EE315}" type="pres">
      <dgm:prSet presAssocID="{AFE8902B-8C66-40B7-AE8F-6775E2B44711}" presName="node" presStyleLbl="revTx" presStyleIdx="4" presStyleCnt="5" custScaleX="191632" custRadScaleRad="105373" custRadScaleInc="-23659">
        <dgm:presLayoutVars>
          <dgm:bulletEnabled val="1"/>
        </dgm:presLayoutVars>
      </dgm:prSet>
      <dgm:spPr/>
      <dgm:t>
        <a:bodyPr/>
        <a:lstStyle/>
        <a:p>
          <a:endParaRPr lang="nb-NO"/>
        </a:p>
      </dgm:t>
    </dgm:pt>
    <dgm:pt modelId="{80882217-25A3-40CE-9F67-7A4E7A7428D9}" type="pres">
      <dgm:prSet presAssocID="{4D0F0489-AE19-482E-B5DB-364570C7D195}" presName="sibTrans" presStyleLbl="node1" presStyleIdx="4" presStyleCnt="5" custScaleX="142885"/>
      <dgm:spPr/>
      <dgm:t>
        <a:bodyPr/>
        <a:lstStyle/>
        <a:p>
          <a:endParaRPr lang="nb-NO"/>
        </a:p>
      </dgm:t>
    </dgm:pt>
  </dgm:ptLst>
  <dgm:cxnLst>
    <dgm:cxn modelId="{6DBEB4AB-BDA2-4762-86AA-0A64E53002F2}" type="presOf" srcId="{A608F526-C696-42C4-9B09-90A362AEE5FE}" destId="{8243D4FC-6191-4BEC-921B-88CD40424F34}" srcOrd="0" destOrd="0" presId="urn:microsoft.com/office/officeart/2005/8/layout/cycle1"/>
    <dgm:cxn modelId="{5AA11D8D-C3BC-4E36-AFAA-6BEE6B5F4685}" srcId="{792CD523-0DAC-45C6-BCCB-ED121C395D94}" destId="{B758A572-7DE2-4FDA-BF41-EE9CE0CE78B6}" srcOrd="3" destOrd="0" parTransId="{B960133E-6029-4662-9270-675012443709}" sibTransId="{A1BBDDBB-0749-41E3-ABE3-2211A2B713C0}"/>
    <dgm:cxn modelId="{7C2E2D86-D18C-41E4-91DC-9CEA4E3D8A7E}" srcId="{792CD523-0DAC-45C6-BCCB-ED121C395D94}" destId="{6F731347-EA17-4996-8C9F-51A59433CCD5}" srcOrd="2" destOrd="0" parTransId="{CB63BBDC-E402-49DA-827E-81FE2EF415C3}" sibTransId="{0993618A-601C-441C-A00D-6DE424280065}"/>
    <dgm:cxn modelId="{F4E123BB-AA46-4E9E-A43B-C2AA5C960EF3}" type="presOf" srcId="{4D0F0489-AE19-482E-B5DB-364570C7D195}" destId="{80882217-25A3-40CE-9F67-7A4E7A7428D9}" srcOrd="0" destOrd="0" presId="urn:microsoft.com/office/officeart/2005/8/layout/cycle1"/>
    <dgm:cxn modelId="{A78384E6-24CB-4643-AAA7-CB655C386146}" type="presOf" srcId="{8AE77925-5C7E-4203-9DFF-58290AEDFC8C}" destId="{72BA5AA5-C99B-4338-8A03-2D0E1B86282C}" srcOrd="0" destOrd="0" presId="urn:microsoft.com/office/officeart/2005/8/layout/cycle1"/>
    <dgm:cxn modelId="{97D401A1-9AAC-429E-9DDC-5154D288732F}" srcId="{792CD523-0DAC-45C6-BCCB-ED121C395D94}" destId="{AFE8902B-8C66-40B7-AE8F-6775E2B44711}" srcOrd="4" destOrd="0" parTransId="{EF5FCC39-151C-4EF3-A27D-A0F17303CED9}" sibTransId="{4D0F0489-AE19-482E-B5DB-364570C7D195}"/>
    <dgm:cxn modelId="{8CC3E04B-E82D-4E67-A65B-DE20B90F3D57}" type="presOf" srcId="{0993618A-601C-441C-A00D-6DE424280065}" destId="{4AFAF9E3-9ABE-4AC4-A40E-15BF2F2BF1B3}" srcOrd="0" destOrd="0" presId="urn:microsoft.com/office/officeart/2005/8/layout/cycle1"/>
    <dgm:cxn modelId="{1C78D613-CD4B-44D6-A64D-CD76EC086926}" type="presOf" srcId="{792CD523-0DAC-45C6-BCCB-ED121C395D94}" destId="{56EF94DA-9223-4F6C-84C3-6B0DAA17D880}" srcOrd="0" destOrd="0" presId="urn:microsoft.com/office/officeart/2005/8/layout/cycle1"/>
    <dgm:cxn modelId="{5C280D14-882F-4AB5-8DE9-505468EF9911}" type="presOf" srcId="{4C234AD0-6227-4F9F-883A-415A4C6E8C72}" destId="{FD6C4646-5F3F-43EB-8B49-4E6AE3F4DAA6}" srcOrd="0" destOrd="0" presId="urn:microsoft.com/office/officeart/2005/8/layout/cycle1"/>
    <dgm:cxn modelId="{E95261A4-2B90-49A1-96AF-E3BA239C0140}" srcId="{792CD523-0DAC-45C6-BCCB-ED121C395D94}" destId="{7DDBE429-95CA-40D6-9251-22DEC69A25C7}" srcOrd="0" destOrd="0" parTransId="{48B8FBC0-5521-4055-8B0D-E5A2F0F3CBC3}" sibTransId="{4C234AD0-6227-4F9F-883A-415A4C6E8C72}"/>
    <dgm:cxn modelId="{2E96BA81-FF2D-4E84-A525-286AAABBA0BB}" type="presOf" srcId="{7DDBE429-95CA-40D6-9251-22DEC69A25C7}" destId="{800936BB-2120-44C0-9CFC-4EF8AAC27E20}" srcOrd="0" destOrd="0" presId="urn:microsoft.com/office/officeart/2005/8/layout/cycle1"/>
    <dgm:cxn modelId="{18DEB7DA-90CD-4200-84D9-E04EFD008E44}" type="presOf" srcId="{AFE8902B-8C66-40B7-AE8F-6775E2B44711}" destId="{95A60D9A-7F05-45F3-8210-68722C7EE315}" srcOrd="0" destOrd="0" presId="urn:microsoft.com/office/officeart/2005/8/layout/cycle1"/>
    <dgm:cxn modelId="{3C8F6941-B458-434A-9847-A988D26AEBB5}" type="presOf" srcId="{B758A572-7DE2-4FDA-BF41-EE9CE0CE78B6}" destId="{88611A73-0598-4856-8B4A-F165643B67CF}" srcOrd="0" destOrd="0" presId="urn:microsoft.com/office/officeart/2005/8/layout/cycle1"/>
    <dgm:cxn modelId="{AF19713A-F19B-44FA-89FC-BF06E0ADD686}" type="presOf" srcId="{A1BBDDBB-0749-41E3-ABE3-2211A2B713C0}" destId="{BC580ABF-90D4-4B12-AB31-555A42ABAAA3}" srcOrd="0" destOrd="0" presId="urn:microsoft.com/office/officeart/2005/8/layout/cycle1"/>
    <dgm:cxn modelId="{8E5551B3-ABE5-4920-ACDE-A2D2EFAF9A66}" type="presOf" srcId="{6F731347-EA17-4996-8C9F-51A59433CCD5}" destId="{04A307AC-0E15-40D6-84E2-7EB55CD217B3}" srcOrd="0" destOrd="0" presId="urn:microsoft.com/office/officeart/2005/8/layout/cycle1"/>
    <dgm:cxn modelId="{0791D31A-E58D-4957-A62D-C58FA7C428FE}" srcId="{792CD523-0DAC-45C6-BCCB-ED121C395D94}" destId="{8AE77925-5C7E-4203-9DFF-58290AEDFC8C}" srcOrd="1" destOrd="0" parTransId="{BE18B33E-1884-4F84-9905-ED67CFD5869F}" sibTransId="{A608F526-C696-42C4-9B09-90A362AEE5FE}"/>
    <dgm:cxn modelId="{2B2B395C-6A7A-47E4-9872-D31F87CBADAB}" type="presParOf" srcId="{56EF94DA-9223-4F6C-84C3-6B0DAA17D880}" destId="{86BC1682-8AAB-4B65-949D-D3805BC71FBE}" srcOrd="0" destOrd="0" presId="urn:microsoft.com/office/officeart/2005/8/layout/cycle1"/>
    <dgm:cxn modelId="{6640D138-BCF1-428A-8E0B-3C71E4DD2B45}" type="presParOf" srcId="{56EF94DA-9223-4F6C-84C3-6B0DAA17D880}" destId="{800936BB-2120-44C0-9CFC-4EF8AAC27E20}" srcOrd="1" destOrd="0" presId="urn:microsoft.com/office/officeart/2005/8/layout/cycle1"/>
    <dgm:cxn modelId="{368ABEC0-D277-42D5-9956-4E7C0CEC68E8}" type="presParOf" srcId="{56EF94DA-9223-4F6C-84C3-6B0DAA17D880}" destId="{FD6C4646-5F3F-43EB-8B49-4E6AE3F4DAA6}" srcOrd="2" destOrd="0" presId="urn:microsoft.com/office/officeart/2005/8/layout/cycle1"/>
    <dgm:cxn modelId="{FB6ECE48-1658-4F67-A5AC-918536FE36BF}" type="presParOf" srcId="{56EF94DA-9223-4F6C-84C3-6B0DAA17D880}" destId="{7A5B054C-C82B-417D-8C52-77CF4E02E6D9}" srcOrd="3" destOrd="0" presId="urn:microsoft.com/office/officeart/2005/8/layout/cycle1"/>
    <dgm:cxn modelId="{41E82182-F3B3-4B69-A973-4742EC94055F}" type="presParOf" srcId="{56EF94DA-9223-4F6C-84C3-6B0DAA17D880}" destId="{72BA5AA5-C99B-4338-8A03-2D0E1B86282C}" srcOrd="4" destOrd="0" presId="urn:microsoft.com/office/officeart/2005/8/layout/cycle1"/>
    <dgm:cxn modelId="{5B30D353-3363-4026-ADEA-3FC6673D6AF2}" type="presParOf" srcId="{56EF94DA-9223-4F6C-84C3-6B0DAA17D880}" destId="{8243D4FC-6191-4BEC-921B-88CD40424F34}" srcOrd="5" destOrd="0" presId="urn:microsoft.com/office/officeart/2005/8/layout/cycle1"/>
    <dgm:cxn modelId="{641A31F8-8252-4FB5-B69B-8EE1C9BD63DB}" type="presParOf" srcId="{56EF94DA-9223-4F6C-84C3-6B0DAA17D880}" destId="{BD4A9D5A-438A-4162-8E8C-BFED16B7B280}" srcOrd="6" destOrd="0" presId="urn:microsoft.com/office/officeart/2005/8/layout/cycle1"/>
    <dgm:cxn modelId="{4CAB1DF4-6DF8-4C63-947F-1BC2E2EA27A0}" type="presParOf" srcId="{56EF94DA-9223-4F6C-84C3-6B0DAA17D880}" destId="{04A307AC-0E15-40D6-84E2-7EB55CD217B3}" srcOrd="7" destOrd="0" presId="urn:microsoft.com/office/officeart/2005/8/layout/cycle1"/>
    <dgm:cxn modelId="{B75320A9-439B-4C7F-B30D-9045462C1EC3}" type="presParOf" srcId="{56EF94DA-9223-4F6C-84C3-6B0DAA17D880}" destId="{4AFAF9E3-9ABE-4AC4-A40E-15BF2F2BF1B3}" srcOrd="8" destOrd="0" presId="urn:microsoft.com/office/officeart/2005/8/layout/cycle1"/>
    <dgm:cxn modelId="{3B0404EA-07D5-426C-A227-E78137B6EF60}" type="presParOf" srcId="{56EF94DA-9223-4F6C-84C3-6B0DAA17D880}" destId="{42715971-AA30-4A34-9075-A87F7E0857B4}" srcOrd="9" destOrd="0" presId="urn:microsoft.com/office/officeart/2005/8/layout/cycle1"/>
    <dgm:cxn modelId="{2E5A6E12-7A55-46B3-99FB-D621EA5C13A5}" type="presParOf" srcId="{56EF94DA-9223-4F6C-84C3-6B0DAA17D880}" destId="{88611A73-0598-4856-8B4A-F165643B67CF}" srcOrd="10" destOrd="0" presId="urn:microsoft.com/office/officeart/2005/8/layout/cycle1"/>
    <dgm:cxn modelId="{E5E87653-E58E-436B-9E01-9FCF03A580AB}" type="presParOf" srcId="{56EF94DA-9223-4F6C-84C3-6B0DAA17D880}" destId="{BC580ABF-90D4-4B12-AB31-555A42ABAAA3}" srcOrd="11" destOrd="0" presId="urn:microsoft.com/office/officeart/2005/8/layout/cycle1"/>
    <dgm:cxn modelId="{34DDAAE0-3AA7-47CE-9E85-4283777B4E3A}" type="presParOf" srcId="{56EF94DA-9223-4F6C-84C3-6B0DAA17D880}" destId="{7A1C860A-81E9-4EA5-899B-8B84DDE18ED4}" srcOrd="12" destOrd="0" presId="urn:microsoft.com/office/officeart/2005/8/layout/cycle1"/>
    <dgm:cxn modelId="{D2E7AD3A-1C15-4A67-8BAE-61976E5E1334}" type="presParOf" srcId="{56EF94DA-9223-4F6C-84C3-6B0DAA17D880}" destId="{95A60D9A-7F05-45F3-8210-68722C7EE315}" srcOrd="13" destOrd="0" presId="urn:microsoft.com/office/officeart/2005/8/layout/cycle1"/>
    <dgm:cxn modelId="{50F825BC-7EA2-4EEB-A75D-46CD4D9EC857}" type="presParOf" srcId="{56EF94DA-9223-4F6C-84C3-6B0DAA17D880}" destId="{80882217-25A3-40CE-9F67-7A4E7A7428D9}"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2949099" cy="497205"/>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B23AA43B-4970-46B3-B261-4C283774E1A5}" type="datetimeFigureOut">
              <a:rPr lang="nb-NO" smtClean="0"/>
              <a:t>18.12.2014</a:t>
            </a:fld>
            <a:endParaRPr lang="nb-NO"/>
          </a:p>
        </p:txBody>
      </p:sp>
      <p:sp>
        <p:nvSpPr>
          <p:cNvPr id="4" name="Plassholder for lysbilde 3"/>
          <p:cNvSpPr>
            <a:spLocks noGrp="1" noRot="1" noChangeAspect="1"/>
          </p:cNvSpPr>
          <p:nvPr>
            <p:ph type="sldImg" idx="2"/>
          </p:nvPr>
        </p:nvSpPr>
        <p:spPr>
          <a:xfrm>
            <a:off x="919163" y="746125"/>
            <a:ext cx="4967287" cy="372745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1" y="9445170"/>
            <a:ext cx="2949099" cy="49720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4939" y="9445170"/>
            <a:ext cx="2949099" cy="497205"/>
          </a:xfrm>
          <a:prstGeom prst="rect">
            <a:avLst/>
          </a:prstGeom>
        </p:spPr>
        <p:txBody>
          <a:bodyPr vert="horz" lIns="91440" tIns="45720" rIns="91440" bIns="45720" rtlCol="0" anchor="b"/>
          <a:lstStyle>
            <a:lvl1pPr algn="r">
              <a:defRPr sz="1200"/>
            </a:lvl1pPr>
          </a:lstStyle>
          <a:p>
            <a:fld id="{D9B0CF01-D2BE-4982-9153-DF7176D508DC}" type="slidenum">
              <a:rPr lang="nb-NO" smtClean="0"/>
              <a:t>‹#›</a:t>
            </a:fld>
            <a:endParaRPr lang="nb-NO"/>
          </a:p>
        </p:txBody>
      </p:sp>
    </p:spTree>
    <p:extLst>
      <p:ext uri="{BB962C8B-B14F-4D97-AF65-F5344CB8AC3E}">
        <p14:creationId xmlns:p14="http://schemas.microsoft.com/office/powerpoint/2010/main" val="1332208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673225" y="746125"/>
            <a:ext cx="4213225" cy="3160713"/>
          </a:xfrm>
        </p:spPr>
      </p:sp>
      <p:sp>
        <p:nvSpPr>
          <p:cNvPr id="3" name="Plassholder for notater 2"/>
          <p:cNvSpPr>
            <a:spLocks noGrp="1"/>
          </p:cNvSpPr>
          <p:nvPr>
            <p:ph type="body" idx="1"/>
          </p:nvPr>
        </p:nvSpPr>
        <p:spPr>
          <a:xfrm>
            <a:off x="680561" y="4107816"/>
            <a:ext cx="5816423" cy="5090477"/>
          </a:xfrm>
        </p:spPr>
        <p:txBody>
          <a:bodyPr/>
          <a:lstStyle/>
          <a:p>
            <a:pPr algn="l"/>
            <a:r>
              <a:rPr lang="nb-NO" sz="1400" dirty="0" smtClean="0"/>
              <a:t>Arbeid fremover:</a:t>
            </a:r>
          </a:p>
          <a:p>
            <a:pPr marL="342900" indent="-342900" algn="l">
              <a:buFont typeface="Arial" pitchFamily="34" charset="0"/>
              <a:buChar char="•"/>
            </a:pPr>
            <a:r>
              <a:rPr lang="nb-NO" sz="1400" dirty="0" smtClean="0"/>
              <a:t>Arbeid med funn fra KIWEST</a:t>
            </a:r>
          </a:p>
          <a:p>
            <a:pPr marL="342900" indent="-342900" algn="l">
              <a:buFont typeface="Arial" pitchFamily="34" charset="0"/>
              <a:buChar char="•"/>
            </a:pPr>
            <a:r>
              <a:rPr lang="nb-NO" sz="1400" dirty="0" smtClean="0"/>
              <a:t>Prioritering av forbedringsområder</a:t>
            </a:r>
          </a:p>
          <a:p>
            <a:pPr marL="342900" indent="-342900" algn="l">
              <a:buFont typeface="Arial" pitchFamily="34" charset="0"/>
              <a:buChar char="•"/>
            </a:pPr>
            <a:r>
              <a:rPr lang="nb-NO" sz="1400" dirty="0" smtClean="0"/>
              <a:t>Utvikling av tiltak</a:t>
            </a:r>
          </a:p>
          <a:p>
            <a:pPr marL="342900" indent="-342900" algn="l">
              <a:buFont typeface="Arial" pitchFamily="34" charset="0"/>
              <a:buChar char="•"/>
            </a:pPr>
            <a:r>
              <a:rPr lang="nb-NO" sz="1400" dirty="0" smtClean="0"/>
              <a:t>Iverksetting av tiltak</a:t>
            </a:r>
          </a:p>
          <a:p>
            <a:pPr marL="342900" indent="-342900" algn="l">
              <a:buFont typeface="Arial" pitchFamily="34" charset="0"/>
              <a:buChar char="•"/>
            </a:pPr>
            <a:r>
              <a:rPr lang="nb-NO" sz="1400" dirty="0" smtClean="0"/>
              <a:t>Evaluering og rapportering</a:t>
            </a:r>
          </a:p>
          <a:p>
            <a:pPr marL="342900" indent="-342900" algn="l">
              <a:buFont typeface="Arial" pitchFamily="34" charset="0"/>
              <a:buChar char="•"/>
            </a:pPr>
            <a:endParaRPr lang="nb-NO" sz="1400" dirty="0"/>
          </a:p>
          <a:p>
            <a:pPr marL="342900" indent="-342900" algn="l">
              <a:buFont typeface="Arial" pitchFamily="34" charset="0"/>
              <a:buChar char="•"/>
            </a:pPr>
            <a:endParaRPr lang="nb-NO" sz="1400" dirty="0" smtClean="0"/>
          </a:p>
          <a:p>
            <a:pPr marL="342900" indent="-342900" algn="l">
              <a:buFont typeface="Arial" pitchFamily="34" charset="0"/>
              <a:buChar char="•"/>
            </a:pPr>
            <a:r>
              <a:rPr lang="nb-NO" sz="1400" dirty="0" smtClean="0"/>
              <a:t>I spørreskjemaet som brukes i ARK undersøkes ikke forekomst av forhold som mobbing og trakassering fordi den er anonym. Spørreskjemaundersøkelsen vil ikke kunne avdekke hvor eller hvordan mobbing og trakassering foregår. </a:t>
            </a:r>
          </a:p>
          <a:p>
            <a:pPr marL="342900" indent="-342900" algn="l">
              <a:buFont typeface="Arial" pitchFamily="34" charset="0"/>
              <a:buChar char="•"/>
            </a:pPr>
            <a:endParaRPr lang="nb-NO" sz="1400" dirty="0"/>
          </a:p>
          <a:p>
            <a:pPr marL="342900" indent="-342900" algn="l">
              <a:buFont typeface="Arial" pitchFamily="34" charset="0"/>
              <a:buChar char="•"/>
            </a:pPr>
            <a:r>
              <a:rPr lang="nb-NO" sz="1400" dirty="0" smtClean="0"/>
              <a:t>Alle virksomheter i Norge er pålagt å ha systemer som skal kunne ivareta håndtering av mobbing og trakassering i egne systemer og verktøy. </a:t>
            </a:r>
          </a:p>
          <a:p>
            <a:pPr marL="342900" indent="-342900" algn="l">
              <a:buFont typeface="Arial" pitchFamily="34" charset="0"/>
              <a:buChar char="•"/>
            </a:pPr>
            <a:endParaRPr lang="nb-NO" sz="1400" dirty="0"/>
          </a:p>
          <a:p>
            <a:pPr marL="342900" indent="-342900" algn="l">
              <a:buFont typeface="Arial" pitchFamily="34" charset="0"/>
              <a:buChar char="•"/>
            </a:pPr>
            <a:r>
              <a:rPr lang="nb-NO" sz="1400" dirty="0" smtClean="0"/>
              <a:t>Forklar hvordan det jobbes med dette ved din institusjon for å opplyse om hvordan slike uønskede hendelser ivaretas.</a:t>
            </a:r>
          </a:p>
          <a:p>
            <a:pPr marL="342900" indent="-342900" algn="l">
              <a:buFont typeface="Arial" pitchFamily="34" charset="0"/>
              <a:buChar char="•"/>
            </a:pPr>
            <a:endParaRPr lang="nb-NO" sz="1400" dirty="0" smtClean="0"/>
          </a:p>
          <a:p>
            <a:pPr marL="0" indent="0" algn="l">
              <a:buFont typeface="Arial" pitchFamily="34" charset="0"/>
              <a:buNone/>
            </a:pPr>
            <a:endParaRPr lang="nb-NO" sz="1400" dirty="0" smtClean="0"/>
          </a:p>
          <a:p>
            <a:endParaRPr lang="nb-NO" b="1" dirty="0" smtClean="0"/>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pPr>
                <a:defRPr/>
              </a:pPr>
              <a:t>1</a:t>
            </a:fld>
            <a:endParaRPr lang="nb-NO"/>
          </a:p>
        </p:txBody>
      </p:sp>
    </p:spTree>
    <p:extLst>
      <p:ext uri="{BB962C8B-B14F-4D97-AF65-F5344CB8AC3E}">
        <p14:creationId xmlns:p14="http://schemas.microsoft.com/office/powerpoint/2010/main" val="985903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473450" y="354013"/>
            <a:ext cx="3095625" cy="2322512"/>
          </a:xfrm>
        </p:spPr>
      </p:sp>
      <p:sp>
        <p:nvSpPr>
          <p:cNvPr id="3" name="Plassholder for notater 2"/>
          <p:cNvSpPr>
            <a:spLocks noGrp="1"/>
          </p:cNvSpPr>
          <p:nvPr>
            <p:ph type="body" idx="1"/>
          </p:nvPr>
        </p:nvSpPr>
        <p:spPr>
          <a:xfrm>
            <a:off x="207842" y="3040885"/>
            <a:ext cx="6433058" cy="6903216"/>
          </a:xfrm>
        </p:spPr>
        <p:txBody>
          <a:bodyPr/>
          <a:lstStyle/>
          <a:p>
            <a:endParaRPr lang="nb-NO" b="1" dirty="0" smtClean="0">
              <a:latin typeface="Arial" panose="020B0604020202020204" pitchFamily="34" charset="0"/>
              <a:ea typeface="Arial Unicode MS" pitchFamily="34" charset="-128"/>
              <a:cs typeface="Arial" panose="020B0604020202020204" pitchFamily="34" charset="0"/>
            </a:endParaRPr>
          </a:p>
          <a:p>
            <a:r>
              <a:rPr lang="nb-NO" b="1" kern="1200" dirty="0" smtClean="0">
                <a:solidFill>
                  <a:schemeClr val="tx1"/>
                </a:solidFill>
                <a:effectLst/>
                <a:latin typeface="Arial" panose="020B0604020202020204" pitchFamily="34" charset="0"/>
                <a:cs typeface="Arial" panose="020B0604020202020204" pitchFamily="34" charset="0"/>
              </a:rPr>
              <a:t>Selvstendighet i oppgavegjennomføring:</a:t>
            </a:r>
            <a:r>
              <a:rPr lang="nb-NO" kern="1200" dirty="0" smtClean="0">
                <a:solidFill>
                  <a:schemeClr val="tx1"/>
                </a:solidFill>
                <a:effectLst/>
                <a:latin typeface="Arial" panose="020B0604020202020204" pitchFamily="34" charset="0"/>
                <a:cs typeface="Arial" panose="020B0604020202020204" pitchFamily="34" charset="0"/>
              </a:rPr>
              <a:t> Undersøker respondentens opplevelse av selvstendighet i forhold til oppgavegjennomføring. Høy score reflekterer høy grad av opplevd selvstendighet. </a:t>
            </a:r>
            <a:endParaRPr lang="en-GB"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i="1" kern="1200" dirty="0" smtClean="0">
                <a:solidFill>
                  <a:schemeClr val="tx1"/>
                </a:solidFill>
                <a:effectLst/>
                <a:latin typeface="Arial" panose="020B0604020202020204" pitchFamily="34" charset="0"/>
                <a:cs typeface="Arial" panose="020B0604020202020204" pitchFamily="34" charset="0"/>
              </a:rPr>
              <a:t>Jeg kan selv avgjøre når mine arbeidsoppgaver er fullførte</a:t>
            </a:r>
            <a:endParaRPr lang="en-GB"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i="1" kern="1200" dirty="0" smtClean="0">
                <a:solidFill>
                  <a:schemeClr val="tx1"/>
                </a:solidFill>
                <a:effectLst/>
                <a:latin typeface="Arial" panose="020B0604020202020204" pitchFamily="34" charset="0"/>
                <a:cs typeface="Arial" panose="020B0604020202020204" pitchFamily="34" charset="0"/>
              </a:rPr>
              <a:t>Jeg vet når en arbeidsoppgave er fullført</a:t>
            </a:r>
            <a:endParaRPr lang="en-GB"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i="1" kern="1200" dirty="0" smtClean="0">
                <a:solidFill>
                  <a:schemeClr val="tx1"/>
                </a:solidFill>
                <a:effectLst/>
                <a:latin typeface="Arial" panose="020B0604020202020204" pitchFamily="34" charset="0"/>
                <a:cs typeface="Arial" panose="020B0604020202020204" pitchFamily="34" charset="0"/>
              </a:rPr>
              <a:t>Det er opp til meg å bedømme om jeg er ferdig med en arbeidsoppgave</a:t>
            </a:r>
            <a:endParaRPr lang="en-GB" kern="1200" dirty="0" smtClean="0">
              <a:solidFill>
                <a:schemeClr val="tx1"/>
              </a:solidFill>
              <a:effectLst/>
              <a:latin typeface="Arial" panose="020B0604020202020204" pitchFamily="34" charset="0"/>
              <a:cs typeface="Arial" panose="020B0604020202020204" pitchFamily="34" charset="0"/>
            </a:endParaRPr>
          </a:p>
          <a:p>
            <a:endParaRPr lang="nb-NO" b="1" dirty="0" smtClean="0">
              <a:latin typeface="Arial" panose="020B0604020202020204" pitchFamily="34" charset="0"/>
              <a:ea typeface="Arial Unicode MS" pitchFamily="34" charset="-128"/>
              <a:cs typeface="Arial" panose="020B0604020202020204" pitchFamily="34" charset="0"/>
            </a:endParaRPr>
          </a:p>
          <a:p>
            <a:r>
              <a:rPr lang="nb-NO" b="1" kern="1200" dirty="0" err="1" smtClean="0">
                <a:solidFill>
                  <a:schemeClr val="tx1"/>
                </a:solidFill>
                <a:effectLst/>
                <a:latin typeface="Arial" panose="020B0604020202020204" pitchFamily="34" charset="0"/>
                <a:cs typeface="Arial" panose="020B0604020202020204" pitchFamily="34" charset="0"/>
              </a:rPr>
              <a:t>Myndiggjørende</a:t>
            </a:r>
            <a:r>
              <a:rPr lang="nb-NO" b="1" kern="1200" dirty="0" smtClean="0">
                <a:solidFill>
                  <a:schemeClr val="tx1"/>
                </a:solidFill>
                <a:effectLst/>
                <a:latin typeface="Arial" panose="020B0604020202020204" pitchFamily="34" charset="0"/>
                <a:cs typeface="Arial" panose="020B0604020202020204" pitchFamily="34" charset="0"/>
              </a:rPr>
              <a:t> ledelse:</a:t>
            </a:r>
            <a:r>
              <a:rPr lang="nb-NO" kern="1200" dirty="0" smtClean="0">
                <a:solidFill>
                  <a:schemeClr val="tx1"/>
                </a:solidFill>
                <a:effectLst/>
                <a:latin typeface="Arial" panose="020B0604020202020204" pitchFamily="34" charset="0"/>
                <a:cs typeface="Arial" panose="020B0604020202020204" pitchFamily="34" charset="0"/>
              </a:rPr>
              <a:t> Begrepet myndiggjøring (</a:t>
            </a:r>
            <a:r>
              <a:rPr lang="nb-NO" kern="1200" dirty="0" err="1" smtClean="0">
                <a:solidFill>
                  <a:schemeClr val="tx1"/>
                </a:solidFill>
                <a:effectLst/>
                <a:latin typeface="Arial" panose="020B0604020202020204" pitchFamily="34" charset="0"/>
                <a:cs typeface="Arial" panose="020B0604020202020204" pitchFamily="34" charset="0"/>
              </a:rPr>
              <a:t>empowerment</a:t>
            </a:r>
            <a:r>
              <a:rPr lang="nb-NO" kern="1200" dirty="0" smtClean="0">
                <a:solidFill>
                  <a:schemeClr val="tx1"/>
                </a:solidFill>
                <a:effectLst/>
                <a:latin typeface="Arial" panose="020B0604020202020204" pitchFamily="34" charset="0"/>
                <a:cs typeface="Arial" panose="020B0604020202020204" pitchFamily="34" charset="0"/>
              </a:rPr>
              <a:t>) viser til det å gi eller overføre makt til noen, tillate, og å gjøre noen i stand til noe. Høy score indikerer at respondenten opplever sin leder som </a:t>
            </a:r>
            <a:r>
              <a:rPr lang="nb-NO" kern="1200" dirty="0" err="1" smtClean="0">
                <a:solidFill>
                  <a:schemeClr val="tx1"/>
                </a:solidFill>
                <a:effectLst/>
                <a:latin typeface="Arial" panose="020B0604020202020204" pitchFamily="34" charset="0"/>
                <a:cs typeface="Arial" panose="020B0604020202020204" pitchFamily="34" charset="0"/>
              </a:rPr>
              <a:t>myndiggjørende</a:t>
            </a:r>
            <a:r>
              <a:rPr lang="nb-NO" kern="1200" dirty="0" smtClean="0">
                <a:solidFill>
                  <a:schemeClr val="tx1"/>
                </a:solidFill>
                <a:effectLst/>
                <a:latin typeface="Arial" panose="020B0604020202020204" pitchFamily="34" charset="0"/>
                <a:cs typeface="Arial" panose="020B0604020202020204" pitchFamily="34" charset="0"/>
              </a:rPr>
              <a:t>.</a:t>
            </a:r>
            <a:endParaRPr lang="en-GB"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i="1" kern="1200" dirty="0" smtClean="0">
                <a:solidFill>
                  <a:schemeClr val="tx1"/>
                </a:solidFill>
                <a:effectLst/>
                <a:latin typeface="Arial" panose="020B0604020202020204" pitchFamily="34" charset="0"/>
                <a:cs typeface="Arial" panose="020B0604020202020204" pitchFamily="34" charset="0"/>
              </a:rPr>
              <a:t>Min nærmeste leder oppmuntrer meg til å delta i viktige avgjørelser</a:t>
            </a:r>
            <a:endParaRPr lang="en-GB"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i="1" kern="1200" dirty="0" smtClean="0">
                <a:solidFill>
                  <a:schemeClr val="tx1"/>
                </a:solidFill>
                <a:effectLst/>
                <a:latin typeface="Arial" panose="020B0604020202020204" pitchFamily="34" charset="0"/>
                <a:cs typeface="Arial" panose="020B0604020202020204" pitchFamily="34" charset="0"/>
              </a:rPr>
              <a:t>Min nærmeste leder oppmuntrer meg til å si fra når jeg har en annen mening</a:t>
            </a:r>
            <a:endParaRPr lang="en-GB"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i="1" kern="1200" dirty="0" smtClean="0">
                <a:solidFill>
                  <a:schemeClr val="tx1"/>
                </a:solidFill>
                <a:effectLst/>
                <a:latin typeface="Arial" panose="020B0604020202020204" pitchFamily="34" charset="0"/>
                <a:cs typeface="Arial" panose="020B0604020202020204" pitchFamily="34" charset="0"/>
              </a:rPr>
              <a:t>Min nærmeste leder bidrar til at jeg får utviklet mine ferdigheter</a:t>
            </a:r>
          </a:p>
          <a:p>
            <a:endParaRPr lang="nb-NO" b="1" dirty="0" smtClean="0">
              <a:latin typeface="Arial" panose="020B0604020202020204" pitchFamily="34" charset="0"/>
              <a:cs typeface="Arial" panose="020B0604020202020204" pitchFamily="34" charset="0"/>
            </a:endParaRPr>
          </a:p>
          <a:p>
            <a:r>
              <a:rPr lang="nb-NO" b="1" dirty="0" smtClean="0">
                <a:latin typeface="Arial" panose="020B0604020202020204" pitchFamily="34" charset="0"/>
                <a:cs typeface="Arial" panose="020B0604020202020204" pitchFamily="34" charset="0"/>
              </a:rPr>
              <a:t>Anerkjennelse</a:t>
            </a:r>
            <a:r>
              <a:rPr lang="nb-NO" b="1" dirty="0">
                <a:latin typeface="Arial" panose="020B0604020202020204" pitchFamily="34" charset="0"/>
                <a:cs typeface="Arial" panose="020B0604020202020204" pitchFamily="34" charset="0"/>
              </a:rPr>
              <a:t>:</a:t>
            </a:r>
            <a:r>
              <a:rPr lang="nb-NO" dirty="0">
                <a:latin typeface="Arial" panose="020B0604020202020204" pitchFamily="34" charset="0"/>
                <a:cs typeface="Arial" panose="020B0604020202020204" pitchFamily="34" charset="0"/>
              </a:rPr>
              <a:t> Opplevelse av å bli </a:t>
            </a:r>
            <a:r>
              <a:rPr lang="nb-NO" dirty="0" smtClean="0">
                <a:latin typeface="Arial" panose="020B0604020202020204" pitchFamily="34" charset="0"/>
                <a:cs typeface="Arial" panose="020B0604020202020204" pitchFamily="34" charset="0"/>
              </a:rPr>
              <a:t>anerkjent, høy </a:t>
            </a:r>
            <a:r>
              <a:rPr lang="nb-NO" dirty="0">
                <a:latin typeface="Arial" panose="020B0604020202020204" pitchFamily="34" charset="0"/>
                <a:cs typeface="Arial" panose="020B0604020202020204" pitchFamily="34" charset="0"/>
              </a:rPr>
              <a:t>score indikerer at respondenten har en sterk opplevelse av å bli anerkjent for sin innsats. </a:t>
            </a:r>
            <a:endParaRPr lang="en-GB"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i="1" dirty="0">
                <a:latin typeface="Arial" panose="020B0604020202020204" pitchFamily="34" charset="0"/>
                <a:cs typeface="Arial" panose="020B0604020202020204" pitchFamily="34" charset="0"/>
              </a:rPr>
              <a:t>Mitt arbeid blir anerkjent og verdsatt av ledelsen ved min enhet</a:t>
            </a:r>
            <a:endParaRPr lang="en-GB"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i="1" dirty="0">
                <a:latin typeface="Arial" panose="020B0604020202020204" pitchFamily="34" charset="0"/>
                <a:cs typeface="Arial" panose="020B0604020202020204" pitchFamily="34" charset="0"/>
              </a:rPr>
              <a:t>Jeg blir respektert av ledelsen ved min enhet</a:t>
            </a:r>
            <a:endParaRPr lang="en-GB"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i="1" dirty="0">
                <a:latin typeface="Arial" panose="020B0604020202020204" pitchFamily="34" charset="0"/>
                <a:cs typeface="Arial" panose="020B0604020202020204" pitchFamily="34" charset="0"/>
              </a:rPr>
              <a:t>Jeg blir behandlet rettferdig av ledelsen ved min enhet</a:t>
            </a:r>
            <a:endParaRPr lang="en-GB" dirty="0">
              <a:latin typeface="Arial" panose="020B0604020202020204" pitchFamily="34" charset="0"/>
              <a:cs typeface="Arial" panose="020B0604020202020204" pitchFamily="34" charset="0"/>
            </a:endParaRPr>
          </a:p>
          <a:p>
            <a:endParaRPr lang="nb-NO" b="1" dirty="0" smtClean="0">
              <a:latin typeface="Arial" panose="020B0604020202020204" pitchFamily="34" charset="0"/>
              <a:ea typeface="Arial Unicode MS" pitchFamily="34" charset="-128"/>
              <a:cs typeface="Arial" panose="020B0604020202020204" pitchFamily="34" charset="0"/>
            </a:endParaRPr>
          </a:p>
          <a:p>
            <a:r>
              <a:rPr lang="nb-NO" b="1" kern="1200" dirty="0" smtClean="0">
                <a:solidFill>
                  <a:schemeClr val="tx1"/>
                </a:solidFill>
                <a:effectLst/>
                <a:latin typeface="Arial" panose="020B0604020202020204" pitchFamily="34" charset="0"/>
                <a:cs typeface="Arial" panose="020B0604020202020204" pitchFamily="34" charset="0"/>
              </a:rPr>
              <a:t>Støtte fra nærmeste leder:</a:t>
            </a:r>
            <a:r>
              <a:rPr lang="nb-NO" kern="1200" dirty="0" smtClean="0">
                <a:solidFill>
                  <a:schemeClr val="tx1"/>
                </a:solidFill>
                <a:effectLst/>
                <a:latin typeface="Arial" panose="020B0604020202020204" pitchFamily="34" charset="0"/>
                <a:cs typeface="Arial" panose="020B0604020202020204" pitchFamily="34" charset="0"/>
              </a:rPr>
              <a:t> Høy score indikerer at respondenten ofte opplever å få støtte fra nærmeste overordnede. </a:t>
            </a:r>
            <a:endParaRPr lang="en-GB"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i="1" kern="1200" dirty="0" smtClean="0">
                <a:solidFill>
                  <a:schemeClr val="tx1"/>
                </a:solidFill>
                <a:effectLst/>
                <a:latin typeface="Arial" panose="020B0604020202020204" pitchFamily="34" charset="0"/>
                <a:cs typeface="Arial" panose="020B0604020202020204" pitchFamily="34" charset="0"/>
              </a:rPr>
              <a:t>Min nærmeste leder lytter til meg når jeg har problemer med arbeidet</a:t>
            </a:r>
            <a:endParaRPr lang="en-GB"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i="1" kern="1200" dirty="0" smtClean="0">
                <a:solidFill>
                  <a:schemeClr val="tx1"/>
                </a:solidFill>
                <a:effectLst/>
                <a:latin typeface="Arial" panose="020B0604020202020204" pitchFamily="34" charset="0"/>
                <a:cs typeface="Arial" panose="020B0604020202020204" pitchFamily="34" charset="0"/>
              </a:rPr>
              <a:t>Min nærmeste leder gir meg den hjelpen og støtten jeg trenger fra henne/ham.</a:t>
            </a:r>
            <a:endParaRPr lang="en-GB"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i="1" kern="1200" dirty="0" smtClean="0">
                <a:solidFill>
                  <a:schemeClr val="tx1"/>
                </a:solidFill>
                <a:effectLst/>
                <a:latin typeface="Arial" panose="020B0604020202020204" pitchFamily="34" charset="0"/>
                <a:cs typeface="Arial" panose="020B0604020202020204" pitchFamily="34" charset="0"/>
              </a:rPr>
              <a:t>Min nærmeste leder snakker med meg om hvor godt jeg utfører arbeidet mitt</a:t>
            </a:r>
          </a:p>
          <a:p>
            <a:pPr lvl="0"/>
            <a:endParaRPr lang="nb-NO" i="1" kern="1200" dirty="0" smtClean="0">
              <a:solidFill>
                <a:schemeClr val="tx1"/>
              </a:solidFill>
              <a:effectLst/>
              <a:latin typeface="Arial" panose="020B0604020202020204" pitchFamily="34" charset="0"/>
              <a:cs typeface="Arial" panose="020B0604020202020204" pitchFamily="34" charset="0"/>
            </a:endParaRPr>
          </a:p>
          <a:p>
            <a:r>
              <a:rPr lang="nb-NO" b="1" kern="1200" dirty="0" smtClean="0">
                <a:solidFill>
                  <a:schemeClr val="tx1"/>
                </a:solidFill>
                <a:effectLst/>
                <a:latin typeface="Arial" panose="020B0604020202020204" pitchFamily="34" charset="0"/>
                <a:cs typeface="Arial" panose="020B0604020202020204" pitchFamily="34" charset="0"/>
              </a:rPr>
              <a:t>Kompetanseutvikling:</a:t>
            </a:r>
            <a:r>
              <a:rPr lang="nb-NO" kern="1200" dirty="0" smtClean="0">
                <a:solidFill>
                  <a:schemeClr val="tx1"/>
                </a:solidFill>
                <a:effectLst/>
                <a:latin typeface="Arial" panose="020B0604020202020204" pitchFamily="34" charset="0"/>
                <a:cs typeface="Arial" panose="020B0604020202020204" pitchFamily="34" charset="0"/>
              </a:rPr>
              <a:t> Det å være i kontinuerlig utvikling er for mange en naturlig og ønskelig del av arbeidslivet. Krav rundt dette vil derfor kunne bli oppfattet både som en  positiv utfordring og som et press. Indeksen har som hensikt å undersøke om arbeidsoppgavene medfører behov for kontinuerlig utvikling av ny kompetanse. Høy score indikerer opplevelse av høye krav til kompetanseutvikling. </a:t>
            </a:r>
            <a:endParaRPr lang="en-GB"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i="1" kern="1200" dirty="0" smtClean="0">
                <a:solidFill>
                  <a:schemeClr val="tx1"/>
                </a:solidFill>
                <a:effectLst/>
                <a:latin typeface="Arial" panose="020B0604020202020204" pitchFamily="34" charset="0"/>
                <a:cs typeface="Arial" panose="020B0604020202020204" pitchFamily="34" charset="0"/>
              </a:rPr>
              <a:t>Det stilles krav til meg om stadig å utvikle min kompetanse</a:t>
            </a:r>
            <a:endParaRPr lang="en-GB"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i="1" kern="1200" dirty="0" smtClean="0">
                <a:solidFill>
                  <a:schemeClr val="tx1"/>
                </a:solidFill>
                <a:effectLst/>
                <a:latin typeface="Arial" panose="020B0604020202020204" pitchFamily="34" charset="0"/>
                <a:cs typeface="Arial" panose="020B0604020202020204" pitchFamily="34" charset="0"/>
              </a:rPr>
              <a:t>Arbeidets karakter gjør at jeg må utvikle meg og tenke nytt hele tiden</a:t>
            </a:r>
            <a:endParaRPr lang="en-GB"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i="1" kern="1200" dirty="0" smtClean="0">
                <a:solidFill>
                  <a:schemeClr val="tx1"/>
                </a:solidFill>
                <a:effectLst/>
                <a:latin typeface="Arial" panose="020B0604020202020204" pitchFamily="34" charset="0"/>
                <a:cs typeface="Arial" panose="020B0604020202020204" pitchFamily="34" charset="0"/>
              </a:rPr>
              <a:t>Jeg føler press om stadig å måtte lære noe nytt for å kunne klare mine arbeidsoppgaver</a:t>
            </a:r>
            <a:endParaRPr lang="en-GB" kern="1200" dirty="0" smtClean="0">
              <a:solidFill>
                <a:schemeClr val="tx1"/>
              </a:solidFill>
              <a:effectLst/>
              <a:latin typeface="Arial" panose="020B0604020202020204" pitchFamily="34" charset="0"/>
              <a:cs typeface="Arial" panose="020B0604020202020204" pitchFamily="34" charset="0"/>
            </a:endParaRPr>
          </a:p>
          <a:p>
            <a:pPr lvl="0"/>
            <a:endParaRPr lang="en-GB" sz="1200" kern="1200" dirty="0">
              <a:solidFill>
                <a:schemeClr val="tx1"/>
              </a:solidFill>
              <a:effectLst/>
              <a:latin typeface="Arial" panose="020B060402020202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pPr>
                <a:defRPr/>
              </a:pPr>
              <a:t>10</a:t>
            </a:fld>
            <a:endParaRPr lang="nb-NO"/>
          </a:p>
        </p:txBody>
      </p:sp>
      <p:sp>
        <p:nvSpPr>
          <p:cNvPr id="7" name="TekstSylinder 6"/>
          <p:cNvSpPr txBox="1"/>
          <p:nvPr/>
        </p:nvSpPr>
        <p:spPr>
          <a:xfrm>
            <a:off x="164712" y="362802"/>
            <a:ext cx="3238094" cy="2678083"/>
          </a:xfrm>
          <a:prstGeom prst="rect">
            <a:avLst/>
          </a:prstGeom>
          <a:noFill/>
        </p:spPr>
        <p:txBody>
          <a:bodyPr wrap="square" rtlCol="0">
            <a:spAutoFit/>
          </a:bodyPr>
          <a:lstStyle/>
          <a:p>
            <a:r>
              <a:rPr lang="nb-NO" sz="1200" b="1" dirty="0">
                <a:latin typeface="Arial" panose="020B0604020202020204" pitchFamily="34" charset="0"/>
                <a:ea typeface="Arial Unicode MS" pitchFamily="34" charset="-128"/>
                <a:cs typeface="Arial" panose="020B0604020202020204" pitchFamily="34" charset="0"/>
              </a:rPr>
              <a:t>Innhold i den enkelte </a:t>
            </a:r>
            <a:r>
              <a:rPr lang="nb-NO" sz="1200" b="1" dirty="0" smtClean="0">
                <a:latin typeface="Arial" panose="020B0604020202020204" pitchFamily="34" charset="0"/>
                <a:ea typeface="Arial Unicode MS" pitchFamily="34" charset="-128"/>
                <a:cs typeface="Arial" panose="020B0604020202020204" pitchFamily="34" charset="0"/>
              </a:rPr>
              <a:t>skala:</a:t>
            </a:r>
            <a:endParaRPr lang="nb-NO" sz="1200" b="1" dirty="0">
              <a:latin typeface="Arial" panose="020B0604020202020204" pitchFamily="34" charset="0"/>
              <a:ea typeface="Arial Unicode MS" pitchFamily="34" charset="-128"/>
              <a:cs typeface="Arial" panose="020B0604020202020204" pitchFamily="34" charset="0"/>
            </a:endParaRPr>
          </a:p>
          <a:p>
            <a:endParaRPr lang="nb-NO" sz="1200" b="1" dirty="0" smtClean="0">
              <a:latin typeface="Arial" panose="020B0604020202020204" pitchFamily="34" charset="0"/>
              <a:cs typeface="Arial" panose="020B0604020202020204" pitchFamily="34" charset="0"/>
            </a:endParaRPr>
          </a:p>
          <a:p>
            <a:r>
              <a:rPr lang="nb-NO" sz="1200" b="1" dirty="0" smtClean="0">
                <a:latin typeface="Arial" panose="020B0604020202020204" pitchFamily="34" charset="0"/>
                <a:cs typeface="Arial" panose="020B0604020202020204" pitchFamily="34" charset="0"/>
              </a:rPr>
              <a:t>Autonomi</a:t>
            </a:r>
            <a:r>
              <a:rPr lang="nb-NO" sz="1200" b="1" dirty="0">
                <a:latin typeface="Arial" panose="020B0604020202020204" pitchFamily="34" charset="0"/>
                <a:cs typeface="Arial" panose="020B0604020202020204" pitchFamily="34" charset="0"/>
              </a:rPr>
              <a:t>:</a:t>
            </a:r>
            <a:r>
              <a:rPr lang="nb-NO" sz="1200" dirty="0">
                <a:latin typeface="Arial" panose="020B0604020202020204" pitchFamily="34" charset="0"/>
                <a:cs typeface="Arial" panose="020B0604020202020204" pitchFamily="34" charset="0"/>
              </a:rPr>
              <a:t> Undersøker om ansatte opplever å ha selvstendighet og innflytelse over hvordan oppgaver skal utføres. Høy score indikerer sterk opplevelse av autonomi. </a:t>
            </a:r>
            <a:endParaRPr lang="en-GB" sz="1200" dirty="0">
              <a:latin typeface="Arial" panose="020B0604020202020204" pitchFamily="34" charset="0"/>
              <a:cs typeface="Arial" panose="020B0604020202020204" pitchFamily="34" charset="0"/>
            </a:endParaRPr>
          </a:p>
          <a:p>
            <a:r>
              <a:rPr lang="nb-NO"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200" i="1" dirty="0">
                <a:latin typeface="Arial" panose="020B0604020202020204" pitchFamily="34" charset="0"/>
                <a:cs typeface="Arial" panose="020B0604020202020204" pitchFamily="34" charset="0"/>
              </a:rPr>
              <a:t>Jeg har tilstrekkelig innflytelse i mitt arbeid</a:t>
            </a:r>
            <a:endParaRPr lang="en-GB"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200" i="1" dirty="0">
                <a:latin typeface="Arial" panose="020B0604020202020204" pitchFamily="34" charset="0"/>
                <a:cs typeface="Arial" panose="020B0604020202020204" pitchFamily="34" charset="0"/>
              </a:rPr>
              <a:t>Jeg kan selv bestemme hvordan jeg skal organisere arbeidet mitt</a:t>
            </a:r>
            <a:endParaRPr lang="en-GB"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200" i="1" dirty="0">
                <a:latin typeface="Arial" panose="020B0604020202020204" pitchFamily="34" charset="0"/>
                <a:cs typeface="Arial" panose="020B0604020202020204" pitchFamily="34" charset="0"/>
              </a:rPr>
              <a:t>Det finnes rom for at jeg kan ta egne initiativ i jobben min</a:t>
            </a:r>
            <a:endParaRPr lang="en-GB"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200" i="1" dirty="0">
                <a:latin typeface="Arial" panose="020B0604020202020204" pitchFamily="34" charset="0"/>
                <a:cs typeface="Arial" panose="020B0604020202020204" pitchFamily="34" charset="0"/>
              </a:rPr>
              <a:t>Jeg styrer selv min arbeidssituasjon i den retningen jeg </a:t>
            </a:r>
            <a:r>
              <a:rPr lang="nb-NO" sz="1200" i="1" dirty="0" smtClean="0">
                <a:latin typeface="Arial" panose="020B0604020202020204" pitchFamily="34" charset="0"/>
                <a:cs typeface="Arial" panose="020B0604020202020204" pitchFamily="34" charset="0"/>
              </a:rPr>
              <a:t>ønsker</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7046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585913" y="495300"/>
            <a:ext cx="3602037" cy="2703513"/>
          </a:xfrm>
        </p:spPr>
      </p:sp>
      <p:sp>
        <p:nvSpPr>
          <p:cNvPr id="3" name="Plassholder for notater 2"/>
          <p:cNvSpPr>
            <a:spLocks noGrp="1"/>
          </p:cNvSpPr>
          <p:nvPr>
            <p:ph type="body" idx="1"/>
          </p:nvPr>
        </p:nvSpPr>
        <p:spPr>
          <a:xfrm>
            <a:off x="434555" y="3387621"/>
            <a:ext cx="6206346" cy="6409735"/>
          </a:xfrm>
        </p:spPr>
        <p:txBody>
          <a:bodyPr/>
          <a:lstStyle/>
          <a:p>
            <a:r>
              <a:rPr lang="nb-NO" b="1" dirty="0">
                <a:latin typeface="Arial" panose="020B0604020202020204" pitchFamily="34" charset="0"/>
                <a:cs typeface="Arial" panose="020B0604020202020204" pitchFamily="34" charset="0"/>
              </a:rPr>
              <a:t>Samarbeid mellom </a:t>
            </a:r>
            <a:r>
              <a:rPr lang="nb-NO" b="1" dirty="0" smtClean="0">
                <a:latin typeface="Arial" panose="020B0604020202020204" pitchFamily="34" charset="0"/>
                <a:cs typeface="Arial" panose="020B0604020202020204" pitchFamily="34" charset="0"/>
              </a:rPr>
              <a:t>kolleger:</a:t>
            </a:r>
            <a:r>
              <a:rPr lang="nb-NO" dirty="0" smtClean="0">
                <a:latin typeface="Arial" panose="020B0604020202020204" pitchFamily="34" charset="0"/>
                <a:cs typeface="Arial" panose="020B0604020202020204" pitchFamily="34" charset="0"/>
              </a:rPr>
              <a:t> Høy </a:t>
            </a:r>
            <a:r>
              <a:rPr lang="nb-NO" dirty="0">
                <a:latin typeface="Arial" panose="020B0604020202020204" pitchFamily="34" charset="0"/>
                <a:cs typeface="Arial" panose="020B0604020202020204" pitchFamily="34" charset="0"/>
              </a:rPr>
              <a:t>score indikerer at respondentene opplever godt samarbeid mellom kolleger ved egen enhet. </a:t>
            </a:r>
            <a:endParaRPr lang="en-GB" dirty="0">
              <a:latin typeface="Arial" panose="020B0604020202020204" pitchFamily="34" charset="0"/>
              <a:cs typeface="Arial" panose="020B0604020202020204" pitchFamily="34" charset="0"/>
            </a:endParaRPr>
          </a:p>
          <a:p>
            <a:r>
              <a:rPr lang="nb-NO" dirty="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i="1" dirty="0">
                <a:latin typeface="Arial" panose="020B0604020202020204" pitchFamily="34" charset="0"/>
                <a:cs typeface="Arial" panose="020B0604020202020204" pitchFamily="34" charset="0"/>
              </a:rPr>
              <a:t>Enheten vår står samlet i sine anstrengelser for å nå sine prestasjonsmål</a:t>
            </a:r>
            <a:endParaRPr lang="en-GB"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i="1" dirty="0">
                <a:latin typeface="Arial" panose="020B0604020202020204" pitchFamily="34" charset="0"/>
                <a:cs typeface="Arial" panose="020B0604020202020204" pitchFamily="34" charset="0"/>
              </a:rPr>
              <a:t>Jeg er fornøyd med min enhets innsats for å nå målene</a:t>
            </a:r>
            <a:endParaRPr lang="en-GB"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i="1" dirty="0">
                <a:latin typeface="Arial" panose="020B0604020202020204" pitchFamily="34" charset="0"/>
                <a:cs typeface="Arial" panose="020B0604020202020204" pitchFamily="34" charset="0"/>
              </a:rPr>
              <a:t>Jeg har store muligheter til å forbedre mine personlige prestasjoner i denne enheten</a:t>
            </a:r>
            <a:endParaRPr lang="en-GB" dirty="0">
              <a:latin typeface="Arial" panose="020B0604020202020204" pitchFamily="34" charset="0"/>
              <a:cs typeface="Arial" panose="020B0604020202020204" pitchFamily="34" charset="0"/>
            </a:endParaRPr>
          </a:p>
          <a:p>
            <a:endParaRPr lang="nb-NO" b="1" dirty="0" smtClean="0">
              <a:latin typeface="Arial" panose="020B0604020202020204" pitchFamily="34" charset="0"/>
              <a:ea typeface="Arial Unicode MS" pitchFamily="34" charset="-128"/>
              <a:cs typeface="Arial" panose="020B0604020202020204" pitchFamily="34" charset="0"/>
            </a:endParaRPr>
          </a:p>
          <a:p>
            <a:r>
              <a:rPr lang="nb-NO" b="1" dirty="0">
                <a:latin typeface="Arial" panose="020B0604020202020204" pitchFamily="34" charset="0"/>
                <a:cs typeface="Arial" panose="020B0604020202020204" pitchFamily="34" charset="0"/>
              </a:rPr>
              <a:t>Fellesskap mellom </a:t>
            </a:r>
            <a:r>
              <a:rPr lang="nb-NO" b="1" dirty="0" smtClean="0">
                <a:latin typeface="Arial" panose="020B0604020202020204" pitchFamily="34" charset="0"/>
                <a:cs typeface="Arial" panose="020B0604020202020204" pitchFamily="34" charset="0"/>
              </a:rPr>
              <a:t>kolleger:</a:t>
            </a:r>
            <a:r>
              <a:rPr lang="nb-NO" dirty="0" smtClean="0">
                <a:latin typeface="Arial" panose="020B0604020202020204" pitchFamily="34" charset="0"/>
                <a:cs typeface="Arial" panose="020B0604020202020204" pitchFamily="34" charset="0"/>
              </a:rPr>
              <a:t> Høy </a:t>
            </a:r>
            <a:r>
              <a:rPr lang="nb-NO" dirty="0">
                <a:latin typeface="Arial" panose="020B0604020202020204" pitchFamily="34" charset="0"/>
                <a:cs typeface="Arial" panose="020B0604020202020204" pitchFamily="34" charset="0"/>
              </a:rPr>
              <a:t>score indikerer at respondentene opplever høy grad av fellesskap mellom kolleger ved egen enhet.</a:t>
            </a:r>
            <a:endParaRPr lang="en-GB" dirty="0">
              <a:latin typeface="Arial" panose="020B0604020202020204" pitchFamily="34" charset="0"/>
              <a:cs typeface="Arial" panose="020B0604020202020204" pitchFamily="34" charset="0"/>
            </a:endParaRPr>
          </a:p>
          <a:p>
            <a:r>
              <a:rPr lang="nb-NO" dirty="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i="1" dirty="0">
                <a:latin typeface="Arial" panose="020B0604020202020204" pitchFamily="34" charset="0"/>
                <a:cs typeface="Arial" panose="020B0604020202020204" pitchFamily="34" charset="0"/>
              </a:rPr>
              <a:t>Det en god stemning mellom meg og mine kolleger</a:t>
            </a:r>
            <a:endParaRPr lang="en-GB"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i="1" dirty="0">
                <a:latin typeface="Arial" panose="020B0604020202020204" pitchFamily="34" charset="0"/>
                <a:cs typeface="Arial" panose="020B0604020202020204" pitchFamily="34" charset="0"/>
              </a:rPr>
              <a:t>Det er et godt fellesskap mellom kollegene på enheten min</a:t>
            </a:r>
            <a:endParaRPr lang="en-GB"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i="1" dirty="0">
                <a:latin typeface="Arial" panose="020B0604020202020204" pitchFamily="34" charset="0"/>
                <a:cs typeface="Arial" panose="020B0604020202020204" pitchFamily="34" charset="0"/>
              </a:rPr>
              <a:t>Jeg opplever at jeg er en del av et fellesskap på min </a:t>
            </a:r>
            <a:r>
              <a:rPr lang="nb-NO" i="1" dirty="0" smtClean="0">
                <a:latin typeface="Arial" panose="020B0604020202020204" pitchFamily="34" charset="0"/>
                <a:cs typeface="Arial" panose="020B0604020202020204" pitchFamily="34" charset="0"/>
              </a:rPr>
              <a:t>enhet</a:t>
            </a:r>
          </a:p>
          <a:p>
            <a:pPr marL="171450" lvl="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a:p>
            <a:r>
              <a:rPr lang="nb-NO" b="1" kern="1200" dirty="0" smtClean="0">
                <a:solidFill>
                  <a:schemeClr val="tx1"/>
                </a:solidFill>
                <a:effectLst/>
                <a:latin typeface="Arial" panose="020B0604020202020204" pitchFamily="34" charset="0"/>
                <a:cs typeface="Arial" panose="020B0604020202020204" pitchFamily="34" charset="0"/>
              </a:rPr>
              <a:t>Romslighet - sosialt ansvar:</a:t>
            </a:r>
            <a:r>
              <a:rPr lang="nb-NO" kern="1200" dirty="0" smtClean="0">
                <a:solidFill>
                  <a:schemeClr val="tx1"/>
                </a:solidFill>
                <a:effectLst/>
                <a:latin typeface="Arial" panose="020B0604020202020204" pitchFamily="34" charset="0"/>
                <a:cs typeface="Arial" panose="020B0604020202020204" pitchFamily="34" charset="0"/>
              </a:rPr>
              <a:t> Undersøker hvordan respondentene opplever at inkludering og sosialt ansvar ivaretas. Høy score indikerer et inkluderende arbeidsmiljø ved enheten. </a:t>
            </a:r>
          </a:p>
          <a:p>
            <a:r>
              <a:rPr lang="nb-NO" kern="1200" dirty="0" smtClean="0">
                <a:solidFill>
                  <a:schemeClr val="tx1"/>
                </a:solidFill>
                <a:effectLst/>
                <a:latin typeface="Arial" panose="020B0604020202020204" pitchFamily="34" charset="0"/>
                <a:cs typeface="Arial" panose="020B0604020202020204" pitchFamily="34" charset="0"/>
              </a:rPr>
              <a:t> </a:t>
            </a:r>
          </a:p>
          <a:p>
            <a:pPr marL="171450" lvl="0" indent="-171450">
              <a:buFont typeface="Arial"/>
              <a:buChar char="•"/>
            </a:pPr>
            <a:r>
              <a:rPr lang="nb-NO" i="1" kern="1200" dirty="0" smtClean="0">
                <a:solidFill>
                  <a:schemeClr val="tx1"/>
                </a:solidFill>
                <a:effectLst/>
                <a:latin typeface="Arial" panose="020B0604020202020204" pitchFamily="34" charset="0"/>
                <a:cs typeface="Arial" panose="020B0604020202020204" pitchFamily="34" charset="0"/>
              </a:rPr>
              <a:t>Menn og kvinner blir behandlet som likeverdige ved min enhet</a:t>
            </a:r>
            <a:endParaRPr lang="nb-NO"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a:buChar char="•"/>
            </a:pPr>
            <a:r>
              <a:rPr lang="nb-NO" i="1" kern="1200" dirty="0" smtClean="0">
                <a:solidFill>
                  <a:schemeClr val="tx1"/>
                </a:solidFill>
                <a:effectLst/>
                <a:latin typeface="Arial" panose="020B0604020202020204" pitchFamily="34" charset="0"/>
                <a:cs typeface="Arial" panose="020B0604020202020204" pitchFamily="34" charset="0"/>
              </a:rPr>
              <a:t>Det er rom for ansatte med forskjellig etnisk bakgrunn og religion ved min enhet</a:t>
            </a:r>
            <a:endParaRPr lang="nb-NO"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a:buChar char="•"/>
            </a:pPr>
            <a:r>
              <a:rPr lang="nb-NO" i="1" kern="1200" dirty="0" smtClean="0">
                <a:solidFill>
                  <a:schemeClr val="tx1"/>
                </a:solidFill>
                <a:effectLst/>
                <a:latin typeface="Arial" panose="020B0604020202020204" pitchFamily="34" charset="0"/>
                <a:cs typeface="Arial" panose="020B0604020202020204" pitchFamily="34" charset="0"/>
              </a:rPr>
              <a:t>Det er rom for eldre medarbeidere ved min enhet</a:t>
            </a:r>
            <a:endParaRPr lang="nb-NO"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a:buChar char="•"/>
            </a:pPr>
            <a:r>
              <a:rPr lang="nb-NO" i="1" kern="1200" dirty="0" smtClean="0">
                <a:solidFill>
                  <a:schemeClr val="tx1"/>
                </a:solidFill>
                <a:effectLst/>
                <a:latin typeface="Arial" panose="020B0604020202020204" pitchFamily="34" charset="0"/>
                <a:cs typeface="Arial" panose="020B0604020202020204" pitchFamily="34" charset="0"/>
              </a:rPr>
              <a:t>Det er rom for ansatte med forskjellige sykdommer og funksjonshemminger ved min enhet</a:t>
            </a:r>
            <a:endParaRPr lang="nb-NO" kern="1200" dirty="0" smtClean="0">
              <a:solidFill>
                <a:schemeClr val="tx1"/>
              </a:solidFill>
              <a:effectLst/>
              <a:latin typeface="Arial" panose="020B0604020202020204" pitchFamily="34" charset="0"/>
              <a:cs typeface="Arial" panose="020B0604020202020204" pitchFamily="34" charset="0"/>
            </a:endParaRPr>
          </a:p>
          <a:p>
            <a:r>
              <a:rPr lang="nb-NO" b="1" kern="1200" dirty="0" smtClean="0">
                <a:solidFill>
                  <a:schemeClr val="tx1"/>
                </a:solidFill>
                <a:effectLst/>
                <a:latin typeface="Arial" panose="020B0604020202020204" pitchFamily="34" charset="0"/>
                <a:cs typeface="Arial" panose="020B0604020202020204" pitchFamily="34" charset="0"/>
              </a:rPr>
              <a:t> </a:t>
            </a:r>
            <a:endParaRPr lang="nb-NO" kern="1200" dirty="0" smtClean="0">
              <a:solidFill>
                <a:schemeClr val="tx1"/>
              </a:solidFill>
              <a:effectLst/>
              <a:latin typeface="Arial" panose="020B0604020202020204" pitchFamily="34" charset="0"/>
              <a:cs typeface="Arial" panose="020B0604020202020204" pitchFamily="34" charset="0"/>
            </a:endParaRPr>
          </a:p>
          <a:p>
            <a:r>
              <a:rPr lang="nb-NO" b="1" kern="1200" dirty="0" smtClean="0">
                <a:solidFill>
                  <a:schemeClr val="tx1"/>
                </a:solidFill>
                <a:effectLst/>
                <a:latin typeface="Arial" panose="020B0604020202020204" pitchFamily="34" charset="0"/>
                <a:cs typeface="Arial" panose="020B0604020202020204" pitchFamily="34" charset="0"/>
              </a:rPr>
              <a:t>Sosialt klima:</a:t>
            </a:r>
            <a:r>
              <a:rPr lang="nb-NO" kern="1200" dirty="0" smtClean="0">
                <a:solidFill>
                  <a:schemeClr val="tx1"/>
                </a:solidFill>
                <a:effectLst/>
                <a:latin typeface="Arial" panose="020B0604020202020204" pitchFamily="34" charset="0"/>
                <a:cs typeface="Arial" panose="020B0604020202020204" pitchFamily="34" charset="0"/>
              </a:rPr>
              <a:t> Respondentens svar på disse påstandene presenteres som gjennomsnitt for hver enkelt påstand. Dette fordi de ulike påstandene representerer svært ulike klimaforhold som i seg selv belyser viktige forhold ved den enkelte enhet.</a:t>
            </a:r>
          </a:p>
          <a:p>
            <a:r>
              <a:rPr lang="nb-NO" kern="1200" dirty="0" smtClean="0">
                <a:solidFill>
                  <a:schemeClr val="tx1"/>
                </a:solidFill>
                <a:effectLst/>
                <a:latin typeface="Arial" panose="020B0604020202020204" pitchFamily="34" charset="0"/>
                <a:cs typeface="Arial" panose="020B0604020202020204" pitchFamily="34" charset="0"/>
              </a:rPr>
              <a:t> </a:t>
            </a:r>
          </a:p>
          <a:p>
            <a:r>
              <a:rPr lang="nb-NO" i="1" kern="1200" dirty="0" smtClean="0">
                <a:solidFill>
                  <a:schemeClr val="tx1"/>
                </a:solidFill>
                <a:effectLst/>
                <a:latin typeface="Arial" panose="020B0604020202020204" pitchFamily="34" charset="0"/>
                <a:cs typeface="Arial" panose="020B0604020202020204" pitchFamily="34" charset="0"/>
              </a:rPr>
              <a:t>Klimaet på min enhet er:</a:t>
            </a:r>
            <a:endParaRPr lang="nb-NO"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a:buChar char="•"/>
            </a:pPr>
            <a:r>
              <a:rPr lang="nb-NO" i="1" kern="1200" dirty="0" smtClean="0">
                <a:solidFill>
                  <a:schemeClr val="tx1"/>
                </a:solidFill>
                <a:effectLst/>
                <a:latin typeface="Arial" panose="020B0604020202020204" pitchFamily="34" charset="0"/>
                <a:cs typeface="Arial" panose="020B0604020202020204" pitchFamily="34" charset="0"/>
              </a:rPr>
              <a:t>Konkurranseorientert</a:t>
            </a:r>
            <a:endParaRPr lang="nb-NO"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a:buChar char="•"/>
            </a:pPr>
            <a:r>
              <a:rPr lang="nb-NO" i="1" kern="1200" dirty="0" smtClean="0">
                <a:solidFill>
                  <a:schemeClr val="tx1"/>
                </a:solidFill>
                <a:effectLst/>
                <a:latin typeface="Arial" panose="020B0604020202020204" pitchFamily="34" charset="0"/>
                <a:cs typeface="Arial" panose="020B0604020202020204" pitchFamily="34" charset="0"/>
              </a:rPr>
              <a:t>Oppmuntrende og støttende</a:t>
            </a:r>
            <a:endParaRPr lang="nb-NO"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a:buChar char="•"/>
            </a:pPr>
            <a:r>
              <a:rPr lang="nb-NO" i="1" kern="1200" dirty="0" smtClean="0">
                <a:solidFill>
                  <a:schemeClr val="tx1"/>
                </a:solidFill>
                <a:effectLst/>
                <a:latin typeface="Arial" panose="020B0604020202020204" pitchFamily="34" charset="0"/>
                <a:cs typeface="Arial" panose="020B0604020202020204" pitchFamily="34" charset="0"/>
              </a:rPr>
              <a:t>Mistroisk og mistenksomt ®</a:t>
            </a:r>
            <a:endParaRPr lang="nb-NO"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a:buChar char="•"/>
            </a:pPr>
            <a:r>
              <a:rPr lang="nb-NO" i="1" kern="1200" dirty="0" smtClean="0">
                <a:solidFill>
                  <a:schemeClr val="tx1"/>
                </a:solidFill>
                <a:effectLst/>
                <a:latin typeface="Arial" panose="020B0604020202020204" pitchFamily="34" charset="0"/>
                <a:cs typeface="Arial" panose="020B0604020202020204" pitchFamily="34" charset="0"/>
              </a:rPr>
              <a:t>Avslappet og behagelig</a:t>
            </a:r>
            <a:endParaRPr lang="nb-NO"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a:buChar char="•"/>
            </a:pPr>
            <a:r>
              <a:rPr lang="nb-NO" i="1" kern="1200" dirty="0" smtClean="0">
                <a:solidFill>
                  <a:schemeClr val="tx1"/>
                </a:solidFill>
                <a:effectLst/>
                <a:latin typeface="Arial" panose="020B0604020202020204" pitchFamily="34" charset="0"/>
                <a:cs typeface="Arial" panose="020B0604020202020204" pitchFamily="34" charset="0"/>
              </a:rPr>
              <a:t>Stivbeint og regelstyrt ®</a:t>
            </a:r>
            <a:endParaRPr lang="nb-NO" kern="1200" dirty="0">
              <a:solidFill>
                <a:schemeClr val="tx1"/>
              </a:solidFill>
              <a:effectLst/>
              <a:latin typeface="Arial" panose="020B060402020202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pPr>
                <a:defRPr/>
              </a:pPr>
              <a:t>11</a:t>
            </a:fld>
            <a:endParaRPr lang="nb-NO"/>
          </a:p>
        </p:txBody>
      </p:sp>
    </p:spTree>
    <p:extLst>
      <p:ext uri="{BB962C8B-B14F-4D97-AF65-F5344CB8AC3E}">
        <p14:creationId xmlns:p14="http://schemas.microsoft.com/office/powerpoint/2010/main" val="2774059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latin typeface="Arial Unicode MS" pitchFamily="34" charset="-128"/>
                <a:ea typeface="Arial Unicode MS" pitchFamily="34" charset="-128"/>
                <a:cs typeface="Arial Unicode MS" pitchFamily="34" charset="-128"/>
              </a:rPr>
              <a:t>Her er det ingen form for koding, det vil si at en liten søyle viser at respondentene i liten grad opplever for eksempel mistroiskhet og mistenksomhet.</a:t>
            </a:r>
            <a:endParaRPr lang="nb-NO" dirty="0">
              <a:latin typeface="Arial Unicode MS" pitchFamily="34" charset="-128"/>
              <a:ea typeface="Arial Unicode MS" pitchFamily="34" charset="-128"/>
              <a:cs typeface="Arial Unicode MS" pitchFamily="34" charset="-128"/>
            </a:endParaRPr>
          </a:p>
          <a:p>
            <a:endParaRPr lang="nb-NO" b="1" dirty="0" smtClean="0">
              <a:latin typeface="Arial Unicode MS" pitchFamily="34" charset="-128"/>
              <a:ea typeface="Arial Unicode MS" pitchFamily="34" charset="-128"/>
              <a:cs typeface="Arial Unicode MS" pitchFamily="34" charset="-128"/>
            </a:endParaRPr>
          </a:p>
          <a:p>
            <a:r>
              <a:rPr lang="nb-NO" b="1" dirty="0" smtClean="0">
                <a:latin typeface="Arial Unicode MS" pitchFamily="34" charset="-128"/>
                <a:ea typeface="Arial Unicode MS" pitchFamily="34" charset="-128"/>
                <a:cs typeface="Arial Unicode MS" pitchFamily="34" charset="-128"/>
              </a:rPr>
              <a:t>Sosialt </a:t>
            </a:r>
            <a:r>
              <a:rPr lang="nb-NO" b="1" dirty="0">
                <a:latin typeface="Arial Unicode MS" pitchFamily="34" charset="-128"/>
                <a:ea typeface="Arial Unicode MS" pitchFamily="34" charset="-128"/>
                <a:cs typeface="Arial Unicode MS" pitchFamily="34" charset="-128"/>
              </a:rPr>
              <a:t>klima:</a:t>
            </a:r>
          </a:p>
          <a:p>
            <a:pPr defTabSz="883570">
              <a:defRPr/>
            </a:pPr>
            <a:r>
              <a:rPr lang="nb-NO" dirty="0">
                <a:latin typeface="Arial Unicode MS" pitchFamily="34" charset="-128"/>
                <a:ea typeface="Arial Unicode MS" pitchFamily="34" charset="-128"/>
                <a:cs typeface="Arial Unicode MS" pitchFamily="34" charset="-128"/>
              </a:rPr>
              <a:t>Hvordan er klimaet på din arbeidsenhet? </a:t>
            </a:r>
          </a:p>
          <a:p>
            <a:pPr defTabSz="883570">
              <a:defRPr/>
            </a:pPr>
            <a:r>
              <a:rPr lang="nb-NO" dirty="0" err="1">
                <a:latin typeface="Arial Unicode MS" pitchFamily="34" charset="-128"/>
                <a:ea typeface="Arial Unicode MS" pitchFamily="34" charset="-128"/>
                <a:cs typeface="Arial Unicode MS" pitchFamily="34" charset="-128"/>
              </a:rPr>
              <a:t>Svaralt</a:t>
            </a:r>
            <a:r>
              <a:rPr lang="nb-NO" dirty="0">
                <a:latin typeface="Arial Unicode MS" pitchFamily="34" charset="-128"/>
                <a:ea typeface="Arial Unicode MS" pitchFamily="34" charset="-128"/>
                <a:cs typeface="Arial Unicode MS" pitchFamily="34" charset="-128"/>
              </a:rPr>
              <a:t>: svært lite eller ikke i det hele tatt – svært meget.</a:t>
            </a:r>
          </a:p>
          <a:p>
            <a:pPr marL="165669" indent="-165669">
              <a:buFont typeface="Arial" pitchFamily="34" charset="0"/>
              <a:buChar char="•"/>
            </a:pPr>
            <a:r>
              <a:rPr lang="nb-NO" i="1" dirty="0">
                <a:latin typeface="Arial Unicode MS" pitchFamily="34" charset="-128"/>
                <a:ea typeface="Arial Unicode MS" pitchFamily="34" charset="-128"/>
                <a:cs typeface="Arial Unicode MS" pitchFamily="34" charset="-128"/>
              </a:rPr>
              <a:t>Konkurranseorientert</a:t>
            </a:r>
          </a:p>
          <a:p>
            <a:pPr marL="165669" indent="-165669">
              <a:buFont typeface="Arial" pitchFamily="34" charset="0"/>
              <a:buChar char="•"/>
            </a:pPr>
            <a:r>
              <a:rPr lang="nb-NO" i="1" dirty="0">
                <a:latin typeface="Arial Unicode MS" pitchFamily="34" charset="-128"/>
                <a:ea typeface="Arial Unicode MS" pitchFamily="34" charset="-128"/>
                <a:cs typeface="Arial Unicode MS" pitchFamily="34" charset="-128"/>
              </a:rPr>
              <a:t>Oppmuntrende og støttende</a:t>
            </a:r>
          </a:p>
          <a:p>
            <a:pPr marL="165669" indent="-165669">
              <a:buFont typeface="Arial" pitchFamily="34" charset="0"/>
              <a:buChar char="•"/>
            </a:pPr>
            <a:r>
              <a:rPr lang="nb-NO" i="1" dirty="0">
                <a:latin typeface="Arial Unicode MS" pitchFamily="34" charset="-128"/>
                <a:ea typeface="Arial Unicode MS" pitchFamily="34" charset="-128"/>
                <a:cs typeface="Arial Unicode MS" pitchFamily="34" charset="-128"/>
              </a:rPr>
              <a:t>Mistroisk og mistenksomt </a:t>
            </a:r>
          </a:p>
          <a:p>
            <a:pPr marL="165669" indent="-165669">
              <a:buFont typeface="Arial" pitchFamily="34" charset="0"/>
              <a:buChar char="•"/>
            </a:pPr>
            <a:r>
              <a:rPr lang="nb-NO" i="1" dirty="0">
                <a:latin typeface="Arial Unicode MS" pitchFamily="34" charset="-128"/>
                <a:ea typeface="Arial Unicode MS" pitchFamily="34" charset="-128"/>
                <a:cs typeface="Arial Unicode MS" pitchFamily="34" charset="-128"/>
              </a:rPr>
              <a:t>Avslappet og behagelig </a:t>
            </a:r>
          </a:p>
          <a:p>
            <a:pPr marL="165669" indent="-165669">
              <a:buFont typeface="Arial" pitchFamily="34" charset="0"/>
              <a:buChar char="•"/>
            </a:pPr>
            <a:r>
              <a:rPr lang="nb-NO" i="1" dirty="0">
                <a:latin typeface="Arial Unicode MS" pitchFamily="34" charset="-128"/>
                <a:ea typeface="Arial Unicode MS" pitchFamily="34" charset="-128"/>
                <a:cs typeface="Arial Unicode MS" pitchFamily="34" charset="-128"/>
              </a:rPr>
              <a:t>Stivbeint og regelstyrt </a:t>
            </a:r>
          </a:p>
          <a:p>
            <a:endParaRPr lang="nb-NO" dirty="0"/>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pPr>
                <a:defRPr/>
              </a:pPr>
              <a:t>12</a:t>
            </a:fld>
            <a:endParaRPr lang="nb-NO"/>
          </a:p>
        </p:txBody>
      </p:sp>
    </p:spTree>
    <p:extLst>
      <p:ext uri="{BB962C8B-B14F-4D97-AF65-F5344CB8AC3E}">
        <p14:creationId xmlns:p14="http://schemas.microsoft.com/office/powerpoint/2010/main" val="585902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114675" y="146050"/>
            <a:ext cx="3475038" cy="2606675"/>
          </a:xfrm>
        </p:spPr>
      </p:sp>
      <p:sp>
        <p:nvSpPr>
          <p:cNvPr id="3" name="Plassholder for notater 2"/>
          <p:cNvSpPr>
            <a:spLocks noGrp="1"/>
          </p:cNvSpPr>
          <p:nvPr>
            <p:ph type="body" idx="1"/>
          </p:nvPr>
        </p:nvSpPr>
        <p:spPr>
          <a:xfrm>
            <a:off x="227467" y="2825407"/>
            <a:ext cx="6488740" cy="6974654"/>
          </a:xfrm>
        </p:spPr>
        <p:txBody>
          <a:bodyPr/>
          <a:lstStyle/>
          <a:p>
            <a:r>
              <a:rPr lang="nb-NO" sz="1050" b="1" kern="1200" dirty="0" smtClean="0">
                <a:solidFill>
                  <a:schemeClr val="tx1"/>
                </a:solidFill>
                <a:effectLst/>
                <a:latin typeface="Arial" panose="020B0604020202020204" pitchFamily="34" charset="0"/>
                <a:cs typeface="Arial" panose="020B0604020202020204" pitchFamily="34" charset="0"/>
              </a:rPr>
              <a:t>Forbedringskultur:</a:t>
            </a:r>
            <a:r>
              <a:rPr lang="nb-NO" sz="1050" kern="1200" dirty="0" smtClean="0">
                <a:solidFill>
                  <a:schemeClr val="tx1"/>
                </a:solidFill>
                <a:effectLst/>
                <a:latin typeface="Arial" panose="020B0604020202020204" pitchFamily="34" charset="0"/>
                <a:cs typeface="Arial" panose="020B0604020202020204" pitchFamily="34" charset="0"/>
              </a:rPr>
              <a:t> Undersøker om respondenten opplever at det er kultur for kontinuerlige forbedringer ved enheten. Høy score indikerer tilstedeværelse av kultur for kontinuerlig forbedring,</a:t>
            </a:r>
            <a:r>
              <a:rPr lang="nb-NO" sz="1050" kern="1200" baseline="0" dirty="0" smtClean="0">
                <a:solidFill>
                  <a:schemeClr val="tx1"/>
                </a:solidFill>
                <a:effectLst/>
                <a:latin typeface="Arial" panose="020B0604020202020204" pitchFamily="34" charset="0"/>
                <a:cs typeface="Arial" panose="020B0604020202020204" pitchFamily="34" charset="0"/>
              </a:rPr>
              <a:t> når item to og fem er snudd.</a:t>
            </a:r>
            <a:endParaRPr lang="en-GB" sz="105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050" i="1" kern="1200" dirty="0" smtClean="0">
                <a:solidFill>
                  <a:schemeClr val="tx1"/>
                </a:solidFill>
                <a:effectLst/>
                <a:latin typeface="Arial" panose="020B0604020202020204" pitchFamily="34" charset="0"/>
                <a:cs typeface="Arial" panose="020B0604020202020204" pitchFamily="34" charset="0"/>
              </a:rPr>
              <a:t>Min enhet utvikles hele tiden for å kunne møte de ansattes behov</a:t>
            </a:r>
            <a:endParaRPr lang="en-GB" sz="105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050" i="1" kern="1200" dirty="0" smtClean="0">
                <a:solidFill>
                  <a:schemeClr val="tx1"/>
                </a:solidFill>
                <a:effectLst/>
                <a:latin typeface="Arial" panose="020B0604020202020204" pitchFamily="34" charset="0"/>
                <a:cs typeface="Arial" panose="020B0604020202020204" pitchFamily="34" charset="0"/>
              </a:rPr>
              <a:t>På min enhet er det ingen som hører på nye forslag og ideer ®</a:t>
            </a:r>
            <a:endParaRPr lang="en-GB" sz="105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050" i="1" kern="1200" dirty="0" smtClean="0">
                <a:solidFill>
                  <a:schemeClr val="tx1"/>
                </a:solidFill>
                <a:effectLst/>
                <a:latin typeface="Arial" panose="020B0604020202020204" pitchFamily="34" charset="0"/>
                <a:cs typeface="Arial" panose="020B0604020202020204" pitchFamily="34" charset="0"/>
              </a:rPr>
              <a:t>Min enhet er fleksibel og tilpasser seg hele tiden til nye </a:t>
            </a:r>
            <a:r>
              <a:rPr lang="nb-NO" sz="1050" i="1" kern="1200" dirty="0" err="1" smtClean="0">
                <a:solidFill>
                  <a:schemeClr val="tx1"/>
                </a:solidFill>
                <a:effectLst/>
                <a:latin typeface="Arial" panose="020B0604020202020204" pitchFamily="34" charset="0"/>
                <a:cs typeface="Arial" panose="020B0604020202020204" pitchFamily="34" charset="0"/>
              </a:rPr>
              <a:t>idèer</a:t>
            </a:r>
            <a:endParaRPr lang="en-GB" sz="105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050" i="1" kern="1200" dirty="0" smtClean="0">
                <a:solidFill>
                  <a:schemeClr val="tx1"/>
                </a:solidFill>
                <a:effectLst/>
                <a:latin typeface="Arial" panose="020B0604020202020204" pitchFamily="34" charset="0"/>
                <a:cs typeface="Arial" panose="020B0604020202020204" pitchFamily="34" charset="0"/>
              </a:rPr>
              <a:t>Min enhet er åpen og tilpasser seg til forandringer</a:t>
            </a:r>
            <a:endParaRPr lang="en-GB" sz="105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050" i="1" kern="1200" dirty="0" smtClean="0">
                <a:solidFill>
                  <a:schemeClr val="tx1"/>
                </a:solidFill>
                <a:effectLst/>
                <a:latin typeface="Arial" panose="020B0604020202020204" pitchFamily="34" charset="0"/>
                <a:cs typeface="Arial" panose="020B0604020202020204" pitchFamily="34" charset="0"/>
              </a:rPr>
              <a:t>Min enhet streber heller etter å beholde «status </a:t>
            </a:r>
            <a:r>
              <a:rPr lang="nb-NO" sz="1050" i="1" kern="1200" dirty="0" err="1" smtClean="0">
                <a:solidFill>
                  <a:schemeClr val="tx1"/>
                </a:solidFill>
                <a:effectLst/>
                <a:latin typeface="Arial" panose="020B0604020202020204" pitchFamily="34" charset="0"/>
                <a:cs typeface="Arial" panose="020B0604020202020204" pitchFamily="34" charset="0"/>
              </a:rPr>
              <a:t>quo</a:t>
            </a:r>
            <a:r>
              <a:rPr lang="nb-NO" sz="1050" i="1" kern="1200" dirty="0" smtClean="0">
                <a:solidFill>
                  <a:schemeClr val="tx1"/>
                </a:solidFill>
                <a:effectLst/>
                <a:latin typeface="Arial" panose="020B0604020202020204" pitchFamily="34" charset="0"/>
                <a:cs typeface="Arial" panose="020B0604020202020204" pitchFamily="34" charset="0"/>
              </a:rPr>
              <a:t>» enn etter forandringer ®</a:t>
            </a:r>
            <a:endParaRPr lang="en-GB" sz="1050" kern="1200" dirty="0" smtClean="0">
              <a:solidFill>
                <a:schemeClr val="tx1"/>
              </a:solidFill>
              <a:effectLst/>
              <a:latin typeface="Arial" panose="020B0604020202020204" pitchFamily="34" charset="0"/>
              <a:cs typeface="Arial" panose="020B0604020202020204" pitchFamily="34" charset="0"/>
            </a:endParaRPr>
          </a:p>
          <a:p>
            <a:r>
              <a:rPr lang="nb-NO" sz="1050" b="1" kern="1200" dirty="0" smtClean="0">
                <a:solidFill>
                  <a:schemeClr val="tx1"/>
                </a:solidFill>
                <a:effectLst/>
                <a:latin typeface="Arial" panose="020B0604020202020204" pitchFamily="34" charset="0"/>
                <a:cs typeface="Arial" panose="020B0604020202020204" pitchFamily="34" charset="0"/>
              </a:rPr>
              <a:t>Ressurser:</a:t>
            </a:r>
            <a:r>
              <a:rPr lang="nb-NO" sz="1050" kern="1200" dirty="0" smtClean="0">
                <a:solidFill>
                  <a:schemeClr val="tx1"/>
                </a:solidFill>
                <a:effectLst/>
                <a:latin typeface="Arial" panose="020B0604020202020204" pitchFamily="34" charset="0"/>
                <a:cs typeface="Arial" panose="020B0604020202020204" pitchFamily="34" charset="0"/>
              </a:rPr>
              <a:t> Høy score indikerer at nødvendige ressurser i høy grad oppfattes å være tilgjengelige. </a:t>
            </a:r>
            <a:endParaRPr lang="en-GB" sz="105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050" i="1" kern="1200" dirty="0" smtClean="0">
                <a:solidFill>
                  <a:schemeClr val="tx1"/>
                </a:solidFill>
                <a:effectLst/>
                <a:latin typeface="Arial" panose="020B0604020202020204" pitchFamily="34" charset="0"/>
                <a:cs typeface="Arial" panose="020B0604020202020204" pitchFamily="34" charset="0"/>
              </a:rPr>
              <a:t>Jeg får den administrative støtten jeg trenger til planlegging og gjennomføring av undervisning og eksamen</a:t>
            </a:r>
            <a:endParaRPr lang="en-GB" sz="105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050" i="1" kern="1200" dirty="0" smtClean="0">
                <a:solidFill>
                  <a:schemeClr val="tx1"/>
                </a:solidFill>
                <a:effectLst/>
                <a:latin typeface="Arial" panose="020B0604020202020204" pitchFamily="34" charset="0"/>
                <a:cs typeface="Arial" panose="020B0604020202020204" pitchFamily="34" charset="0"/>
              </a:rPr>
              <a:t>Jeg får den administrative støtten jeg trenger til min forskning</a:t>
            </a:r>
            <a:endParaRPr lang="en-GB" sz="105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050" i="1" kern="1200" dirty="0" smtClean="0">
                <a:solidFill>
                  <a:schemeClr val="tx1"/>
                </a:solidFill>
                <a:effectLst/>
                <a:latin typeface="Arial" panose="020B0604020202020204" pitchFamily="34" charset="0"/>
                <a:cs typeface="Arial" panose="020B0604020202020204" pitchFamily="34" charset="0"/>
              </a:rPr>
              <a:t>Jeg får den tekniske støtten jeg trenger til min forskning</a:t>
            </a:r>
            <a:endParaRPr lang="en-GB" sz="105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050" i="1" kern="1200" dirty="0" smtClean="0">
                <a:solidFill>
                  <a:schemeClr val="tx1"/>
                </a:solidFill>
                <a:effectLst/>
                <a:latin typeface="Arial" panose="020B0604020202020204" pitchFamily="34" charset="0"/>
                <a:cs typeface="Arial" panose="020B0604020202020204" pitchFamily="34" charset="0"/>
              </a:rPr>
              <a:t>Jeg får den støtten jeg trenger til internasjonalisering av min forskning</a:t>
            </a:r>
            <a:endParaRPr lang="en-GB" sz="1050" kern="1200" dirty="0" smtClean="0">
              <a:solidFill>
                <a:schemeClr val="tx1"/>
              </a:solidFill>
              <a:effectLst/>
              <a:latin typeface="Arial" panose="020B0604020202020204" pitchFamily="34" charset="0"/>
              <a:cs typeface="Arial" panose="020B0604020202020204" pitchFamily="34" charset="0"/>
            </a:endParaRPr>
          </a:p>
          <a:p>
            <a:r>
              <a:rPr lang="nb-NO" sz="1050" b="1" kern="1200" dirty="0" smtClean="0">
                <a:solidFill>
                  <a:schemeClr val="tx1"/>
                </a:solidFill>
                <a:effectLst/>
                <a:latin typeface="Arial" panose="020B0604020202020204" pitchFamily="34" charset="0"/>
                <a:cs typeface="Arial" panose="020B0604020202020204" pitchFamily="34" charset="0"/>
              </a:rPr>
              <a:t>Rettferdig  nærmeste leder</a:t>
            </a:r>
            <a:r>
              <a:rPr lang="nb-NO" sz="1050" kern="1200" dirty="0" smtClean="0">
                <a:solidFill>
                  <a:schemeClr val="tx1"/>
                </a:solidFill>
                <a:effectLst/>
                <a:latin typeface="Arial" panose="020B0604020202020204" pitchFamily="34" charset="0"/>
                <a:cs typeface="Arial" panose="020B0604020202020204" pitchFamily="34" charset="0"/>
              </a:rPr>
              <a:t> Undersøker respondentenes opplevelse av om ledelsen er rettferdig. Høy score indikerer at respondenten har en opplevelse av at ledelsen er rettferdig. </a:t>
            </a:r>
          </a:p>
          <a:p>
            <a:pPr marL="171450" lvl="0" indent="-171450">
              <a:buFont typeface="Arial"/>
              <a:buChar char="•"/>
            </a:pPr>
            <a:r>
              <a:rPr lang="nb-NO" sz="1050" i="1" kern="1200" dirty="0" smtClean="0">
                <a:solidFill>
                  <a:schemeClr val="tx1"/>
                </a:solidFill>
                <a:effectLst/>
                <a:latin typeface="Arial" panose="020B0604020202020204" pitchFamily="34" charset="0"/>
                <a:cs typeface="Arial" panose="020B0604020202020204" pitchFamily="34" charset="0"/>
              </a:rPr>
              <a:t>Min nærmeste leder fordeler arbeidsoppgaver rettferdig</a:t>
            </a:r>
            <a:endParaRPr lang="nb-NO" sz="105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a:buChar char="•"/>
            </a:pPr>
            <a:r>
              <a:rPr lang="nb-NO" sz="1050" i="1" kern="1200" dirty="0" smtClean="0">
                <a:solidFill>
                  <a:schemeClr val="tx1"/>
                </a:solidFill>
                <a:effectLst/>
                <a:latin typeface="Arial" panose="020B0604020202020204" pitchFamily="34" charset="0"/>
                <a:cs typeface="Arial" panose="020B0604020202020204" pitchFamily="34" charset="0"/>
              </a:rPr>
              <a:t>Min nærmeste leder behandler de ansatte rettferdig </a:t>
            </a:r>
            <a:endParaRPr lang="nb-NO" sz="105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a:buChar char="•"/>
            </a:pPr>
            <a:r>
              <a:rPr lang="nb-NO" sz="1050" i="1" kern="1200" dirty="0" smtClean="0">
                <a:solidFill>
                  <a:schemeClr val="tx1"/>
                </a:solidFill>
                <a:effectLst/>
                <a:latin typeface="Arial" panose="020B0604020202020204" pitchFamily="34" charset="0"/>
                <a:cs typeface="Arial" panose="020B0604020202020204" pitchFamily="34" charset="0"/>
              </a:rPr>
              <a:t>Min nærmeste leder behandler de ansatte upartisk</a:t>
            </a:r>
            <a:endParaRPr lang="nb-NO" sz="1050" kern="1200" dirty="0" smtClean="0">
              <a:solidFill>
                <a:schemeClr val="tx1"/>
              </a:solidFill>
              <a:effectLst/>
              <a:latin typeface="Arial" panose="020B0604020202020204" pitchFamily="34" charset="0"/>
              <a:cs typeface="Arial" panose="020B0604020202020204" pitchFamily="34" charset="0"/>
            </a:endParaRPr>
          </a:p>
          <a:p>
            <a:r>
              <a:rPr lang="nb-NO" sz="1050" b="1" kern="1200" dirty="0" smtClean="0">
                <a:solidFill>
                  <a:schemeClr val="tx1"/>
                </a:solidFill>
                <a:effectLst/>
                <a:latin typeface="Arial" panose="020B0604020202020204" pitchFamily="34" charset="0"/>
                <a:cs typeface="Arial" panose="020B0604020202020204" pitchFamily="34" charset="0"/>
              </a:rPr>
              <a:t>Ledelse og tillit egen enhet:</a:t>
            </a:r>
            <a:r>
              <a:rPr lang="nb-NO" sz="1050" kern="1200" dirty="0" smtClean="0">
                <a:solidFill>
                  <a:schemeClr val="tx1"/>
                </a:solidFill>
                <a:effectLst/>
                <a:latin typeface="Arial" panose="020B0604020202020204" pitchFamily="34" charset="0"/>
                <a:cs typeface="Arial" panose="020B0604020202020204" pitchFamily="34" charset="0"/>
              </a:rPr>
              <a:t> Undersøker respondentenes opplevelse av tillit i forhold til ledelsen. Høy score indikerer høy grad av opplevd tillit i forhold til ledelsen på påstand en, to og fire. Påstand tre er motsatt vektet, dette er imidlertid snudd i fremstilling av resultat.</a:t>
            </a:r>
          </a:p>
          <a:p>
            <a:pPr marL="171450" lvl="0" indent="-171450">
              <a:buFont typeface="Arial"/>
              <a:buChar char="•"/>
            </a:pPr>
            <a:r>
              <a:rPr lang="nb-NO" sz="1050" i="1" kern="1200" dirty="0" smtClean="0">
                <a:solidFill>
                  <a:schemeClr val="tx1"/>
                </a:solidFill>
                <a:effectLst/>
                <a:latin typeface="Arial" panose="020B0604020202020204" pitchFamily="34" charset="0"/>
                <a:cs typeface="Arial" panose="020B0604020202020204" pitchFamily="34" charset="0"/>
              </a:rPr>
              <a:t>Ledelsen stoler på at medarbeiderne gjør en god jobb</a:t>
            </a:r>
            <a:endParaRPr lang="nb-NO" sz="105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a:buChar char="•"/>
            </a:pPr>
            <a:r>
              <a:rPr lang="nb-NO" sz="1050" i="1" kern="1200" dirty="0" smtClean="0">
                <a:solidFill>
                  <a:schemeClr val="tx1"/>
                </a:solidFill>
                <a:effectLst/>
                <a:latin typeface="Arial" panose="020B0604020202020204" pitchFamily="34" charset="0"/>
                <a:cs typeface="Arial" panose="020B0604020202020204" pitchFamily="34" charset="0"/>
              </a:rPr>
              <a:t>Jeg kan stole på informasjon fra ledelsen</a:t>
            </a:r>
            <a:endParaRPr lang="nb-NO" sz="105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a:buChar char="•"/>
            </a:pPr>
            <a:r>
              <a:rPr lang="nb-NO" sz="1050" i="1" kern="1200" dirty="0" smtClean="0">
                <a:solidFill>
                  <a:schemeClr val="tx1"/>
                </a:solidFill>
                <a:effectLst/>
                <a:latin typeface="Arial" panose="020B0604020202020204" pitchFamily="34" charset="0"/>
                <a:cs typeface="Arial" panose="020B0604020202020204" pitchFamily="34" charset="0"/>
              </a:rPr>
              <a:t>Ledelsen skjuler viktig informasjon for de ansatte (R)</a:t>
            </a:r>
            <a:endParaRPr lang="nb-NO" sz="105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a:buChar char="•"/>
            </a:pPr>
            <a:r>
              <a:rPr lang="nb-NO" sz="1050" i="1" kern="1200" dirty="0" smtClean="0">
                <a:solidFill>
                  <a:schemeClr val="tx1"/>
                </a:solidFill>
                <a:effectLst/>
                <a:latin typeface="Arial" panose="020B0604020202020204" pitchFamily="34" charset="0"/>
                <a:cs typeface="Arial" panose="020B0604020202020204" pitchFamily="34" charset="0"/>
              </a:rPr>
              <a:t>Det er mulig for de ansatte å uttrykke sine oppfatninger</a:t>
            </a:r>
            <a:endParaRPr lang="nb-NO" sz="1050" kern="1200" dirty="0" smtClean="0">
              <a:solidFill>
                <a:schemeClr val="tx1"/>
              </a:solidFill>
              <a:effectLst/>
              <a:latin typeface="Arial" panose="020B0604020202020204" pitchFamily="34" charset="0"/>
              <a:cs typeface="Arial" panose="020B0604020202020204" pitchFamily="34" charset="0"/>
            </a:endParaRPr>
          </a:p>
          <a:p>
            <a:pPr indent="-450215">
              <a:spcAft>
                <a:spcPts val="0"/>
              </a:spcAft>
            </a:pPr>
            <a:r>
              <a:rPr lang="nb-NO" sz="1050" b="1" dirty="0" smtClean="0">
                <a:effectLst/>
                <a:latin typeface="Arial" panose="020B0604020202020204" pitchFamily="34" charset="0"/>
                <a:ea typeface="MS Gothic"/>
                <a:cs typeface="Arial" panose="020B0604020202020204" pitchFamily="34" charset="0"/>
              </a:rPr>
              <a:t>Ledelse og pålitelighet egen enhet:</a:t>
            </a:r>
            <a:r>
              <a:rPr lang="nb-NO" sz="1050" dirty="0" smtClean="0">
                <a:effectLst/>
                <a:latin typeface="Arial" panose="020B0604020202020204" pitchFamily="34" charset="0"/>
                <a:ea typeface="Times New Roman"/>
                <a:cs typeface="Arial" panose="020B0604020202020204" pitchFamily="34" charset="0"/>
              </a:rPr>
              <a:t> </a:t>
            </a:r>
            <a:r>
              <a:rPr lang="nb-NO" sz="1050" dirty="0" smtClean="0">
                <a:solidFill>
                  <a:srgbClr val="000000"/>
                </a:solidFill>
                <a:effectLst/>
                <a:latin typeface="Arial" panose="020B0604020202020204" pitchFamily="34" charset="0"/>
                <a:ea typeface="Times New Roman"/>
                <a:cs typeface="Arial" panose="020B0604020202020204" pitchFamily="34" charset="0"/>
              </a:rPr>
              <a:t>Undersøker r</a:t>
            </a:r>
            <a:r>
              <a:rPr lang="nb-NO" sz="1050" dirty="0" smtClean="0">
                <a:solidFill>
                  <a:srgbClr val="000000"/>
                </a:solidFill>
                <a:effectLst/>
                <a:latin typeface="Arial" panose="020B0604020202020204" pitchFamily="34" charset="0"/>
                <a:ea typeface="Arial Unicode MS"/>
                <a:cs typeface="Arial" panose="020B0604020202020204" pitchFamily="34" charset="0"/>
              </a:rPr>
              <a:t>espondentenes opplevelse av om ledelsen er pålitelig</a:t>
            </a:r>
            <a:r>
              <a:rPr lang="nb-NO" sz="1050" baseline="0" dirty="0" smtClean="0">
                <a:solidFill>
                  <a:srgbClr val="000000"/>
                </a:solidFill>
                <a:effectLst/>
                <a:latin typeface="Arial" panose="020B0604020202020204" pitchFamily="34" charset="0"/>
                <a:ea typeface="Arial Unicode MS"/>
                <a:cs typeface="Arial" panose="020B0604020202020204" pitchFamily="34" charset="0"/>
              </a:rPr>
              <a:t> </a:t>
            </a:r>
            <a:r>
              <a:rPr lang="nb-NO" sz="1050" dirty="0" smtClean="0">
                <a:solidFill>
                  <a:srgbClr val="000000"/>
                </a:solidFill>
                <a:effectLst/>
                <a:latin typeface="Arial" panose="020B0604020202020204" pitchFamily="34" charset="0"/>
                <a:ea typeface="Arial Unicode MS"/>
                <a:cs typeface="Arial" panose="020B0604020202020204" pitchFamily="34" charset="0"/>
              </a:rPr>
              <a:t>og troverdig. Høy score indikerer at respondentene i høy grad av opplever ledelsen som pålitelig og troverdig.</a:t>
            </a:r>
            <a:endParaRPr lang="en-GB" sz="1050" dirty="0" smtClean="0">
              <a:solidFill>
                <a:srgbClr val="000000"/>
              </a:solidFill>
              <a:effectLst/>
              <a:latin typeface="Arial" panose="020B0604020202020204" pitchFamily="34" charset="0"/>
              <a:ea typeface="Times New Roman"/>
              <a:cs typeface="Arial" panose="020B0604020202020204" pitchFamily="34" charset="0"/>
            </a:endParaRPr>
          </a:p>
          <a:p>
            <a:pPr marL="171450" lvl="0" indent="-171450">
              <a:spcAft>
                <a:spcPts val="0"/>
              </a:spcAft>
              <a:buFont typeface="Arial" panose="020B0604020202020204" pitchFamily="34" charset="0"/>
              <a:buChar char="•"/>
            </a:pPr>
            <a:r>
              <a:rPr lang="nb-NO" sz="1050" i="1" dirty="0" smtClean="0">
                <a:solidFill>
                  <a:srgbClr val="000000"/>
                </a:solidFill>
                <a:effectLst/>
                <a:latin typeface="Arial" panose="020B0604020202020204" pitchFamily="34" charset="0"/>
                <a:ea typeface="Times New Roman"/>
                <a:cs typeface="Arial" panose="020B0604020202020204" pitchFamily="34" charset="0"/>
              </a:rPr>
              <a:t>Jeg kan forvente at ledelsen behandler meg konsekvent og forutsigbart</a:t>
            </a:r>
            <a:endParaRPr lang="en-GB" sz="1050" dirty="0" smtClean="0">
              <a:solidFill>
                <a:srgbClr val="000000"/>
              </a:solidFill>
              <a:effectLst/>
              <a:latin typeface="Arial" panose="020B0604020202020204" pitchFamily="34" charset="0"/>
              <a:ea typeface="Times New Roman"/>
              <a:cs typeface="Arial" panose="020B0604020202020204" pitchFamily="34" charset="0"/>
            </a:endParaRPr>
          </a:p>
          <a:p>
            <a:pPr marL="171450" lvl="0" indent="-171450">
              <a:spcAft>
                <a:spcPts val="0"/>
              </a:spcAft>
              <a:buFont typeface="Arial" panose="020B0604020202020204" pitchFamily="34" charset="0"/>
              <a:buChar char="•"/>
            </a:pPr>
            <a:r>
              <a:rPr lang="nb-NO" sz="1050" i="1" dirty="0" smtClean="0">
                <a:solidFill>
                  <a:srgbClr val="000000"/>
                </a:solidFill>
                <a:effectLst/>
                <a:latin typeface="Arial" panose="020B0604020202020204" pitchFamily="34" charset="0"/>
                <a:ea typeface="Times New Roman"/>
                <a:cs typeface="Arial" panose="020B0604020202020204" pitchFamily="34" charset="0"/>
              </a:rPr>
              <a:t>Ledelsen er alltid pålitelig</a:t>
            </a:r>
            <a:endParaRPr lang="en-GB" sz="1050" dirty="0" smtClean="0">
              <a:solidFill>
                <a:srgbClr val="000000"/>
              </a:solidFill>
              <a:effectLst/>
              <a:latin typeface="Arial" panose="020B0604020202020204" pitchFamily="34" charset="0"/>
              <a:ea typeface="Times New Roman"/>
              <a:cs typeface="Arial" panose="020B0604020202020204" pitchFamily="34" charset="0"/>
            </a:endParaRPr>
          </a:p>
          <a:p>
            <a:pPr marL="171450" lvl="0" indent="-171450">
              <a:spcAft>
                <a:spcPts val="0"/>
              </a:spcAft>
              <a:buFont typeface="Arial" panose="020B0604020202020204" pitchFamily="34" charset="0"/>
              <a:buChar char="•"/>
            </a:pPr>
            <a:r>
              <a:rPr lang="nb-NO" sz="1050" i="1" dirty="0" smtClean="0">
                <a:solidFill>
                  <a:srgbClr val="000000"/>
                </a:solidFill>
                <a:effectLst/>
                <a:latin typeface="Arial" panose="020B0604020202020204" pitchFamily="34" charset="0"/>
                <a:ea typeface="Times New Roman"/>
                <a:cs typeface="Arial" panose="020B0604020202020204" pitchFamily="34" charset="0"/>
              </a:rPr>
              <a:t>Ledelsen opptrer alltid ærlig overfor meg</a:t>
            </a:r>
            <a:endParaRPr lang="en-GB" sz="1050" dirty="0" smtClean="0">
              <a:solidFill>
                <a:srgbClr val="000000"/>
              </a:solidFill>
              <a:effectLst/>
              <a:latin typeface="Arial" panose="020B0604020202020204" pitchFamily="34" charset="0"/>
              <a:ea typeface="Times New Roman"/>
              <a:cs typeface="Arial" panose="020B0604020202020204" pitchFamily="34" charset="0"/>
            </a:endParaRPr>
          </a:p>
          <a:p>
            <a:pPr marL="171450" lvl="0" indent="-171450">
              <a:spcAft>
                <a:spcPts val="0"/>
              </a:spcAft>
              <a:buFont typeface="Arial" panose="020B0604020202020204" pitchFamily="34" charset="0"/>
              <a:buChar char="•"/>
            </a:pPr>
            <a:r>
              <a:rPr lang="nb-NO" sz="1050" i="1" dirty="0" smtClean="0">
                <a:solidFill>
                  <a:srgbClr val="000000"/>
                </a:solidFill>
                <a:effectLst/>
                <a:latin typeface="Arial" panose="020B0604020202020204" pitchFamily="34" charset="0"/>
                <a:ea typeface="Times New Roman"/>
                <a:cs typeface="Arial" panose="020B0604020202020204" pitchFamily="34" charset="0"/>
              </a:rPr>
              <a:t>Jeg er sikker på at jeg kan stole på ledelsen</a:t>
            </a:r>
            <a:endParaRPr lang="en-GB" sz="1050" dirty="0" smtClean="0">
              <a:solidFill>
                <a:srgbClr val="000000"/>
              </a:solidFill>
              <a:effectLst/>
              <a:latin typeface="Arial" panose="020B0604020202020204" pitchFamily="34" charset="0"/>
              <a:ea typeface="Times New Roman"/>
              <a:cs typeface="Arial" panose="020B0604020202020204" pitchFamily="34" charset="0"/>
            </a:endParaRPr>
          </a:p>
          <a:p>
            <a:pPr marL="171450" lvl="0" indent="-171450">
              <a:spcAft>
                <a:spcPts val="0"/>
              </a:spcAft>
              <a:buFont typeface="Arial" panose="020B0604020202020204" pitchFamily="34" charset="0"/>
              <a:buChar char="•"/>
            </a:pPr>
            <a:r>
              <a:rPr lang="nb-NO" sz="1050" i="1" dirty="0" smtClean="0">
                <a:solidFill>
                  <a:srgbClr val="000000"/>
                </a:solidFill>
                <a:effectLst/>
                <a:latin typeface="Arial" panose="020B0604020202020204" pitchFamily="34" charset="0"/>
                <a:ea typeface="Times New Roman"/>
                <a:cs typeface="Arial" panose="020B0604020202020204" pitchFamily="34" charset="0"/>
              </a:rPr>
              <a:t>Jeg har full tillit til ledelsen</a:t>
            </a:r>
            <a:endParaRPr lang="en-GB" sz="1050" dirty="0" smtClean="0">
              <a:solidFill>
                <a:srgbClr val="000000"/>
              </a:solidFill>
              <a:effectLst/>
              <a:latin typeface="Arial" panose="020B0604020202020204" pitchFamily="34" charset="0"/>
              <a:ea typeface="Times New Roman"/>
              <a:cs typeface="Arial" panose="020B0604020202020204" pitchFamily="34" charset="0"/>
            </a:endParaRPr>
          </a:p>
          <a:p>
            <a:r>
              <a:rPr lang="nb-NO" sz="1050" b="1" kern="1200" dirty="0" smtClean="0">
                <a:solidFill>
                  <a:schemeClr val="tx1"/>
                </a:solidFill>
                <a:effectLst/>
                <a:latin typeface="Arial" panose="020B0604020202020204" pitchFamily="34" charset="0"/>
                <a:cs typeface="Arial" panose="020B0604020202020204" pitchFamily="34" charset="0"/>
              </a:rPr>
              <a:t>Ledelse og pålitelighet overliggende enhet:</a:t>
            </a:r>
            <a:r>
              <a:rPr lang="nb-NO" sz="1050" kern="1200" dirty="0" smtClean="0">
                <a:solidFill>
                  <a:schemeClr val="tx1"/>
                </a:solidFill>
                <a:effectLst/>
                <a:latin typeface="Arial" panose="020B0604020202020204" pitchFamily="34" charset="0"/>
                <a:cs typeface="Arial" panose="020B0604020202020204" pitchFamily="34" charset="0"/>
              </a:rPr>
              <a:t> Respondentenes opplevelse av om ledelsen ved overliggende enhet, </a:t>
            </a:r>
            <a:r>
              <a:rPr lang="nb-NO" sz="1050" kern="1200" dirty="0" err="1" smtClean="0">
                <a:solidFill>
                  <a:schemeClr val="tx1"/>
                </a:solidFill>
                <a:effectLst/>
                <a:latin typeface="Arial" panose="020B0604020202020204" pitchFamily="34" charset="0"/>
                <a:cs typeface="Arial" panose="020B0604020202020204" pitchFamily="34" charset="0"/>
              </a:rPr>
              <a:t>dvs</a:t>
            </a:r>
            <a:r>
              <a:rPr lang="nb-NO" sz="1050" kern="1200" dirty="0" smtClean="0">
                <a:solidFill>
                  <a:schemeClr val="tx1"/>
                </a:solidFill>
                <a:effectLst/>
                <a:latin typeface="Arial" panose="020B0604020202020204" pitchFamily="34" charset="0"/>
                <a:cs typeface="Arial" panose="020B0604020202020204" pitchFamily="34" charset="0"/>
              </a:rPr>
              <a:t> fakultet hvis en er ansatt på et institutt, er pålitelig og troverdig, samme indeksen som brukes </a:t>
            </a:r>
            <a:r>
              <a:rPr lang="nb-NO" sz="1050" kern="1200" dirty="0" err="1" smtClean="0">
                <a:solidFill>
                  <a:schemeClr val="tx1"/>
                </a:solidFill>
                <a:effectLst/>
                <a:latin typeface="Arial" panose="020B0604020202020204" pitchFamily="34" charset="0"/>
                <a:cs typeface="Arial" panose="020B0604020202020204" pitchFamily="34" charset="0"/>
              </a:rPr>
              <a:t>ift</a:t>
            </a:r>
            <a:r>
              <a:rPr lang="nb-NO" sz="1050" kern="1200" dirty="0" smtClean="0">
                <a:solidFill>
                  <a:schemeClr val="tx1"/>
                </a:solidFill>
                <a:effectLst/>
                <a:latin typeface="Arial" panose="020B0604020202020204" pitchFamily="34" charset="0"/>
                <a:cs typeface="Arial" panose="020B0604020202020204" pitchFamily="34" charset="0"/>
              </a:rPr>
              <a:t> ledelsen ved egen enhet. Høy score indikerer at respondentene i høy grad av opplever ledelsen ved overliggende enhet som pålitelig og troverdig.</a:t>
            </a:r>
            <a:endParaRPr lang="en-GB" sz="105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050" i="1" kern="1200" dirty="0" smtClean="0">
                <a:solidFill>
                  <a:schemeClr val="tx1"/>
                </a:solidFill>
                <a:effectLst/>
                <a:latin typeface="Arial" panose="020B0604020202020204" pitchFamily="34" charset="0"/>
                <a:cs typeface="Arial" panose="020B0604020202020204" pitchFamily="34" charset="0"/>
              </a:rPr>
              <a:t>Jeg kan forvente at ledelsen ved overliggende enhet behandler meg konsekvent og forutsigbart</a:t>
            </a:r>
            <a:endParaRPr lang="en-GB" sz="105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050" i="1" kern="1200" dirty="0" smtClean="0">
                <a:solidFill>
                  <a:schemeClr val="tx1"/>
                </a:solidFill>
                <a:effectLst/>
                <a:latin typeface="Arial" panose="020B0604020202020204" pitchFamily="34" charset="0"/>
                <a:cs typeface="Arial" panose="020B0604020202020204" pitchFamily="34" charset="0"/>
              </a:rPr>
              <a:t>Ledelsen ved overliggende enhet er alltid pålitelig</a:t>
            </a:r>
            <a:endParaRPr lang="en-GB" sz="105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050" i="1" kern="1200" dirty="0" smtClean="0">
                <a:solidFill>
                  <a:schemeClr val="tx1"/>
                </a:solidFill>
                <a:effectLst/>
                <a:latin typeface="Arial" panose="020B0604020202020204" pitchFamily="34" charset="0"/>
                <a:cs typeface="Arial" panose="020B0604020202020204" pitchFamily="34" charset="0"/>
              </a:rPr>
              <a:t>Ledelsen ved overliggende enhet er alltid ærlig overfor meg</a:t>
            </a:r>
            <a:endParaRPr lang="en-GB" sz="105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050" i="1" kern="1200" dirty="0" smtClean="0">
                <a:solidFill>
                  <a:schemeClr val="tx1"/>
                </a:solidFill>
                <a:effectLst/>
                <a:latin typeface="Arial" panose="020B0604020202020204" pitchFamily="34" charset="0"/>
                <a:cs typeface="Arial" panose="020B0604020202020204" pitchFamily="34" charset="0"/>
              </a:rPr>
              <a:t>Jeg er sikker på at jeg kan stole på ledelsen ved overliggende enhet </a:t>
            </a:r>
            <a:endParaRPr lang="en-GB" sz="105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050" i="1" kern="1200" dirty="0" smtClean="0">
                <a:solidFill>
                  <a:schemeClr val="tx1"/>
                </a:solidFill>
                <a:effectLst/>
                <a:latin typeface="Arial" panose="020B0604020202020204" pitchFamily="34" charset="0"/>
                <a:cs typeface="Arial" panose="020B0604020202020204" pitchFamily="34" charset="0"/>
              </a:rPr>
              <a:t>Jeg har full tillit til ledelsen ved overliggende enhet</a:t>
            </a:r>
            <a:endParaRPr lang="en-GB" sz="1050" kern="1200" dirty="0" smtClean="0">
              <a:solidFill>
                <a:schemeClr val="tx1"/>
              </a:solidFill>
              <a:effectLst/>
              <a:latin typeface="Arial" panose="020B0604020202020204" pitchFamily="34" charset="0"/>
              <a:cs typeface="Arial" panose="020B0604020202020204" pitchFamily="34" charset="0"/>
            </a:endParaRPr>
          </a:p>
          <a:p>
            <a:endParaRPr lang="nb-NO" sz="1050" b="1" dirty="0" smtClean="0">
              <a:latin typeface="Arial" panose="020B0604020202020204" pitchFamily="34" charset="0"/>
              <a:ea typeface="Arial Unicode MS" pitchFamily="34" charset="-128"/>
              <a:cs typeface="Arial" panose="020B0604020202020204" pitchFamily="34" charset="0"/>
            </a:endParaRPr>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pPr>
                <a:defRPr/>
              </a:pPr>
              <a:t>13</a:t>
            </a:fld>
            <a:endParaRPr lang="nb-NO" dirty="0"/>
          </a:p>
        </p:txBody>
      </p:sp>
      <p:sp>
        <p:nvSpPr>
          <p:cNvPr id="6" name="TekstSylinder 5"/>
          <p:cNvSpPr txBox="1"/>
          <p:nvPr/>
        </p:nvSpPr>
        <p:spPr>
          <a:xfrm>
            <a:off x="278606" y="362802"/>
            <a:ext cx="2836370" cy="2462606"/>
          </a:xfrm>
          <a:prstGeom prst="rect">
            <a:avLst/>
          </a:prstGeom>
          <a:noFill/>
        </p:spPr>
        <p:txBody>
          <a:bodyPr wrap="square" rtlCol="0">
            <a:spAutoFit/>
          </a:bodyPr>
          <a:lstStyle/>
          <a:p>
            <a:r>
              <a:rPr lang="nb-NO" sz="1100" b="1" dirty="0">
                <a:latin typeface="Arial" panose="020B0604020202020204" pitchFamily="34" charset="0"/>
                <a:cs typeface="Arial" panose="020B0604020202020204" pitchFamily="34" charset="0"/>
              </a:rPr>
              <a:t>Målklarhet:</a:t>
            </a:r>
            <a:r>
              <a:rPr lang="nb-NO" sz="1100" dirty="0">
                <a:latin typeface="Arial" panose="020B0604020202020204" pitchFamily="34" charset="0"/>
                <a:cs typeface="Arial" panose="020B0604020202020204" pitchFamily="34" charset="0"/>
              </a:rPr>
              <a:t> Undersøker om respondentene oppfatter at de har et klart bilde av formålet med deres arbeid. Høy score indikerer at respondenten har et klart bilde av formålet med sitt eget arbeid. Påstand tre er snudd i resultatpresentasjonen.</a:t>
            </a:r>
            <a:endParaRPr lang="en-GB" sz="11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dirty="0">
                <a:latin typeface="Arial" panose="020B0604020202020204" pitchFamily="34" charset="0"/>
                <a:cs typeface="Arial" panose="020B0604020202020204" pitchFamily="34" charset="0"/>
              </a:rPr>
              <a:t>Det er klart og tydelig uttalt hva som forventes av meg i mitt arbeid</a:t>
            </a:r>
            <a:endParaRPr lang="en-GB" sz="11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dirty="0">
                <a:latin typeface="Arial" panose="020B0604020202020204" pitchFamily="34" charset="0"/>
                <a:cs typeface="Arial" panose="020B0604020202020204" pitchFamily="34" charset="0"/>
              </a:rPr>
              <a:t>Jeg har en klar oppfatning om hvilke arbeidsoppgaver som inngår i mitt arbeidsområde</a:t>
            </a:r>
            <a:endParaRPr lang="en-GB" sz="11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dirty="0">
                <a:latin typeface="Arial" panose="020B0604020202020204" pitchFamily="34" charset="0"/>
                <a:cs typeface="Arial" panose="020B0604020202020204" pitchFamily="34" charset="0"/>
              </a:rPr>
              <a:t>Jeg synes at målene for mitt arbeid er diffuse og uklare (R</a:t>
            </a:r>
            <a:r>
              <a:rPr lang="nb-NO" sz="1100" i="1" dirty="0" smtClean="0">
                <a:latin typeface="Arial" panose="020B0604020202020204" pitchFamily="34" charset="0"/>
                <a:cs typeface="Arial" panose="020B0604020202020204" pitchFamily="34" charset="0"/>
              </a:rPr>
              <a:t>)</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6451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dirty="0">
                <a:ea typeface="Arial Unicode MS" pitchFamily="34" charset="-128"/>
                <a:cs typeface="Arial Unicode MS" pitchFamily="34" charset="-128"/>
              </a:rPr>
              <a:t>Her er det ingen form for koding, det vil si at en liten søyle viser at respondentene i liten grad opplever for eksempel mistroiskhet og mistenksomhet.</a:t>
            </a:r>
          </a:p>
          <a:p>
            <a:endParaRPr lang="nb-NO" sz="1400" dirty="0" smtClean="0"/>
          </a:p>
          <a:p>
            <a:r>
              <a:rPr lang="nb-NO" sz="1400" dirty="0" smtClean="0"/>
              <a:t>Det var mulig å svare uaktuelt på disse spørsmålene. De er uaktuelle for teknisk/administrativt ansatte.</a:t>
            </a:r>
            <a:endParaRPr lang="nb-NO" sz="1400" dirty="0"/>
          </a:p>
        </p:txBody>
      </p:sp>
      <p:sp>
        <p:nvSpPr>
          <p:cNvPr id="4" name="Plassholder for lysbildenummer 3"/>
          <p:cNvSpPr>
            <a:spLocks noGrp="1"/>
          </p:cNvSpPr>
          <p:nvPr>
            <p:ph type="sldNum" sz="quarter" idx="10"/>
          </p:nvPr>
        </p:nvSpPr>
        <p:spPr/>
        <p:txBody>
          <a:bodyPr/>
          <a:lstStyle/>
          <a:p>
            <a:fld id="{D9B0CF01-D2BE-4982-9153-DF7176D508DC}" type="slidenum">
              <a:rPr lang="nb-NO" smtClean="0"/>
              <a:t>14</a:t>
            </a:fld>
            <a:endParaRPr lang="nb-NO"/>
          </a:p>
        </p:txBody>
      </p:sp>
    </p:spTree>
    <p:extLst>
      <p:ext uri="{BB962C8B-B14F-4D97-AF65-F5344CB8AC3E}">
        <p14:creationId xmlns:p14="http://schemas.microsoft.com/office/powerpoint/2010/main" val="3689019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430588" y="565150"/>
            <a:ext cx="3087687" cy="2317750"/>
          </a:xfrm>
        </p:spPr>
      </p:sp>
      <p:sp>
        <p:nvSpPr>
          <p:cNvPr id="3" name="Plassholder for notater 2"/>
          <p:cNvSpPr>
            <a:spLocks noGrp="1"/>
          </p:cNvSpPr>
          <p:nvPr>
            <p:ph type="body" idx="1"/>
          </p:nvPr>
        </p:nvSpPr>
        <p:spPr>
          <a:xfrm>
            <a:off x="164712" y="3661171"/>
            <a:ext cx="6548146" cy="6173235"/>
          </a:xfrm>
        </p:spPr>
        <p:txBody>
          <a:bodyPr/>
          <a:lstStyle/>
          <a:p>
            <a:r>
              <a:rPr lang="nb-NO" sz="1200" b="1" kern="1200" dirty="0" smtClean="0">
                <a:solidFill>
                  <a:schemeClr val="tx1"/>
                </a:solidFill>
                <a:effectLst/>
                <a:latin typeface="Arial Narrow" panose="020B0606020202030204" pitchFamily="34" charset="0"/>
              </a:rPr>
              <a:t>Fravær av dysfunksjonell støtte</a:t>
            </a:r>
            <a:endParaRPr lang="en-GB" sz="1200" b="1" kern="1200" dirty="0" smtClean="0">
              <a:solidFill>
                <a:schemeClr val="tx1"/>
              </a:solidFill>
              <a:effectLst/>
              <a:latin typeface="Arial Narrow" panose="020B0606020202030204" pitchFamily="34" charset="0"/>
            </a:endParaRPr>
          </a:p>
          <a:p>
            <a:r>
              <a:rPr lang="nb-NO" sz="1200" kern="1200" dirty="0" smtClean="0">
                <a:solidFill>
                  <a:schemeClr val="tx1"/>
                </a:solidFill>
                <a:effectLst/>
                <a:latin typeface="Arial Narrow" panose="020B0606020202030204" pitchFamily="34" charset="0"/>
              </a:rPr>
              <a:t>Når indeksen snus indikerer høy score at respondentene i liten grad opplever dysfunksjonell støtte.</a:t>
            </a:r>
            <a:endParaRPr lang="en-GB" sz="1200" kern="1200" dirty="0" smtClean="0">
              <a:solidFill>
                <a:schemeClr val="tx1"/>
              </a:solidFill>
              <a:effectLst/>
              <a:latin typeface="Arial Narrow" panose="020B0606020202030204" pitchFamily="34" charset="0"/>
            </a:endParaRPr>
          </a:p>
          <a:p>
            <a:pPr lvl="0" indent="-171450">
              <a:buFont typeface="Arial" panose="020B0604020202020204" pitchFamily="34" charset="0"/>
              <a:buChar char="•"/>
            </a:pPr>
            <a:r>
              <a:rPr lang="nb-NO" sz="1200" i="1" dirty="0" smtClean="0">
                <a:solidFill>
                  <a:srgbClr val="000000"/>
                </a:solidFill>
                <a:effectLst/>
                <a:latin typeface="Arial Narrow" panose="020B0606020202030204" pitchFamily="34" charset="0"/>
                <a:ea typeface="Times New Roman"/>
              </a:rPr>
              <a:t>Det hender at noen ved min enhet hjelper meg i en vanskelig situasjon, men kombinerer dette med bebreidelser ®</a:t>
            </a:r>
            <a:endParaRPr lang="en-GB" sz="1200" dirty="0" smtClean="0">
              <a:solidFill>
                <a:srgbClr val="000000"/>
              </a:solidFill>
              <a:effectLst/>
              <a:latin typeface="Arial Narrow" panose="020B0606020202030204" pitchFamily="34" charset="0"/>
              <a:ea typeface="Times New Roman"/>
            </a:endParaRPr>
          </a:p>
          <a:p>
            <a:pPr lvl="0" indent="-171450">
              <a:buFont typeface="Arial" panose="020B0604020202020204" pitchFamily="34" charset="0"/>
              <a:buChar char="•"/>
            </a:pPr>
            <a:r>
              <a:rPr lang="nb-NO" sz="1200" i="1" dirty="0" smtClean="0">
                <a:solidFill>
                  <a:srgbClr val="000000"/>
                </a:solidFill>
                <a:effectLst/>
                <a:latin typeface="Arial Narrow" panose="020B0606020202030204" pitchFamily="34" charset="0"/>
                <a:ea typeface="Times New Roman"/>
              </a:rPr>
              <a:t>Det hender at noen ved min enhet hjelper meg i en vanskelig situasjon, men gjør dette motvillig ®</a:t>
            </a:r>
            <a:endParaRPr lang="en-GB" sz="1200" dirty="0" smtClean="0">
              <a:solidFill>
                <a:srgbClr val="000000"/>
              </a:solidFill>
              <a:effectLst/>
              <a:latin typeface="Arial Narrow" panose="020B0606020202030204" pitchFamily="34" charset="0"/>
              <a:ea typeface="Times New Roman"/>
            </a:endParaRPr>
          </a:p>
          <a:p>
            <a:pPr lvl="0" indent="-171450">
              <a:buFont typeface="Arial" panose="020B0604020202020204" pitchFamily="34" charset="0"/>
              <a:buChar char="•"/>
            </a:pPr>
            <a:r>
              <a:rPr lang="nb-NO" sz="1200" i="1" dirty="0" smtClean="0">
                <a:solidFill>
                  <a:srgbClr val="000000"/>
                </a:solidFill>
                <a:effectLst/>
                <a:latin typeface="Arial Narrow" panose="020B0606020202030204" pitchFamily="34" charset="0"/>
                <a:ea typeface="Times New Roman"/>
              </a:rPr>
              <a:t>Det hender at noen ved min enhet hjelper meg i en vanskelig situasjon, men forventer evig takknemlighet ®</a:t>
            </a:r>
            <a:endParaRPr lang="en-GB" sz="1200" dirty="0" smtClean="0">
              <a:solidFill>
                <a:srgbClr val="000000"/>
              </a:solidFill>
              <a:effectLst/>
              <a:latin typeface="Arial Narrow" panose="020B0606020202030204" pitchFamily="34" charset="0"/>
              <a:ea typeface="Times New Roman"/>
            </a:endParaRPr>
          </a:p>
          <a:p>
            <a:pPr lvl="0" indent="-171450">
              <a:buFont typeface="Arial" panose="020B0604020202020204" pitchFamily="34" charset="0"/>
              <a:buChar char="•"/>
            </a:pPr>
            <a:r>
              <a:rPr lang="nb-NO" sz="1200" i="1" dirty="0" smtClean="0">
                <a:solidFill>
                  <a:srgbClr val="000000"/>
                </a:solidFill>
                <a:effectLst/>
                <a:latin typeface="Arial Narrow" panose="020B0606020202030204" pitchFamily="34" charset="0"/>
                <a:ea typeface="Times New Roman"/>
              </a:rPr>
              <a:t>Det hender at noen ved min enhet hjelper meg i en vanskelig situasjon, men ikke på en saklig måte ®</a:t>
            </a:r>
            <a:endParaRPr lang="en-GB" sz="1200" dirty="0" smtClean="0">
              <a:solidFill>
                <a:srgbClr val="000000"/>
              </a:solidFill>
              <a:effectLst/>
              <a:latin typeface="Arial Narrow" panose="020B0606020202030204" pitchFamily="34" charset="0"/>
              <a:ea typeface="Times New Roman"/>
            </a:endParaRPr>
          </a:p>
          <a:p>
            <a:pPr lvl="0" indent="-171450">
              <a:buFont typeface="Arial" panose="020B0604020202020204" pitchFamily="34" charset="0"/>
              <a:buChar char="•"/>
            </a:pPr>
            <a:r>
              <a:rPr lang="nb-NO" sz="1200" i="1" dirty="0" smtClean="0">
                <a:solidFill>
                  <a:srgbClr val="000000"/>
                </a:solidFill>
                <a:effectLst/>
                <a:latin typeface="Arial Narrow" panose="020B0606020202030204" pitchFamily="34" charset="0"/>
                <a:ea typeface="Times New Roman"/>
              </a:rPr>
              <a:t>Det hender at noen ved min enhet hjelper meg i en vanskelig situasjon, men med bebreidende tone eller blikk ®</a:t>
            </a:r>
            <a:endParaRPr lang="en-GB" sz="1200" dirty="0" smtClean="0">
              <a:solidFill>
                <a:srgbClr val="000000"/>
              </a:solidFill>
              <a:effectLst/>
              <a:latin typeface="Arial Narrow" panose="020B0606020202030204" pitchFamily="34" charset="0"/>
              <a:ea typeface="Times New Roman"/>
            </a:endParaRPr>
          </a:p>
          <a:p>
            <a:pPr lvl="0" indent="-171450">
              <a:buFont typeface="Arial" panose="020B0604020202020204" pitchFamily="34" charset="0"/>
              <a:buChar char="•"/>
            </a:pPr>
            <a:r>
              <a:rPr lang="nb-NO" sz="1200" i="1" dirty="0" smtClean="0">
                <a:solidFill>
                  <a:srgbClr val="000000"/>
                </a:solidFill>
                <a:effectLst/>
                <a:latin typeface="Arial Narrow" panose="020B0606020202030204" pitchFamily="34" charset="0"/>
                <a:ea typeface="Times New Roman"/>
              </a:rPr>
              <a:t>Det hender at noen ved min enhet hjelper meg i en vanskelig situasjon, men signaliserer at dette burde jeg klart selv ®</a:t>
            </a:r>
            <a:endParaRPr lang="en-GB" sz="1200" dirty="0" smtClean="0">
              <a:solidFill>
                <a:srgbClr val="000000"/>
              </a:solidFill>
              <a:effectLst/>
              <a:latin typeface="Arial Narrow" panose="020B0606020202030204" pitchFamily="34" charset="0"/>
              <a:ea typeface="Times New Roman"/>
            </a:endParaRPr>
          </a:p>
          <a:p>
            <a:endParaRPr lang="nb-NO" sz="1200" b="1" kern="1200" dirty="0" smtClean="0">
              <a:solidFill>
                <a:schemeClr val="tx1"/>
              </a:solidFill>
              <a:effectLst/>
              <a:latin typeface="Arial Narrow" panose="020B0606020202030204" pitchFamily="34" charset="0"/>
            </a:endParaRPr>
          </a:p>
          <a:p>
            <a:r>
              <a:rPr lang="nb-NO" sz="1200" b="1" kern="1200" dirty="0" smtClean="0">
                <a:solidFill>
                  <a:schemeClr val="tx1"/>
                </a:solidFill>
                <a:effectLst/>
                <a:latin typeface="Arial Narrow" panose="020B0606020202030204" pitchFamily="34" charset="0"/>
              </a:rPr>
              <a:t>Fravær av personkonflikter:</a:t>
            </a:r>
            <a:r>
              <a:rPr lang="nb-NO" sz="1200" kern="1200" dirty="0" smtClean="0">
                <a:solidFill>
                  <a:schemeClr val="tx1"/>
                </a:solidFill>
                <a:effectLst/>
                <a:latin typeface="Arial Narrow" panose="020B0606020202030204" pitchFamily="34" charset="0"/>
              </a:rPr>
              <a:t> I fremstilling av resultat er denne skalaen snudd, slik at høy score indikerer at respondentene i liten grad opplever tilstedeværelse av personkonflikter.</a:t>
            </a:r>
            <a:endParaRPr lang="en-GB" sz="1200" kern="1200" dirty="0" smtClean="0">
              <a:solidFill>
                <a:schemeClr val="tx1"/>
              </a:solidFill>
              <a:effectLst/>
              <a:latin typeface="Arial Narrow" panose="020B0606020202030204" pitchFamily="34" charset="0"/>
            </a:endParaRPr>
          </a:p>
          <a:p>
            <a:pPr marL="171450" lvl="0" indent="-171450">
              <a:buFont typeface="Arial" panose="020B0604020202020204" pitchFamily="34" charset="0"/>
              <a:buChar char="•"/>
            </a:pPr>
            <a:r>
              <a:rPr lang="nb-NO" sz="1200" i="1" kern="1200" dirty="0" smtClean="0">
                <a:solidFill>
                  <a:schemeClr val="tx1"/>
                </a:solidFill>
                <a:effectLst/>
                <a:latin typeface="Arial Narrow" panose="020B0606020202030204" pitchFamily="34" charset="0"/>
              </a:rPr>
              <a:t>Min jobb blir mer komplisert på grunn av maktkamp og revirtenkning på enheten (R)</a:t>
            </a:r>
            <a:endParaRPr lang="en-GB" sz="1200" kern="1200" dirty="0" smtClean="0">
              <a:solidFill>
                <a:schemeClr val="tx1"/>
              </a:solidFill>
              <a:effectLst/>
              <a:latin typeface="Arial Narrow" panose="020B0606020202030204" pitchFamily="34" charset="0"/>
            </a:endParaRPr>
          </a:p>
          <a:p>
            <a:pPr marL="171450" lvl="0" indent="-171450">
              <a:buFont typeface="Arial" panose="020B0604020202020204" pitchFamily="34" charset="0"/>
              <a:buChar char="•"/>
            </a:pPr>
            <a:r>
              <a:rPr lang="nb-NO" sz="1200" i="1" kern="1200" dirty="0" smtClean="0">
                <a:solidFill>
                  <a:schemeClr val="tx1"/>
                </a:solidFill>
                <a:effectLst/>
                <a:latin typeface="Arial Narrow" panose="020B0606020202030204" pitchFamily="34" charset="0"/>
              </a:rPr>
              <a:t>Intriger på min enhet forsurer arbeidsmiljøet (R)</a:t>
            </a:r>
            <a:endParaRPr lang="en-GB" sz="1200" kern="1200" dirty="0" smtClean="0">
              <a:solidFill>
                <a:schemeClr val="tx1"/>
              </a:solidFill>
              <a:effectLst/>
              <a:latin typeface="Arial Narrow" panose="020B0606020202030204" pitchFamily="34" charset="0"/>
            </a:endParaRPr>
          </a:p>
          <a:p>
            <a:pPr marL="171450" lvl="0" indent="-171450">
              <a:buFont typeface="Arial" panose="020B0604020202020204" pitchFamily="34" charset="0"/>
              <a:buChar char="•"/>
            </a:pPr>
            <a:r>
              <a:rPr lang="nb-NO" sz="1200" i="1" kern="1200" dirty="0" smtClean="0">
                <a:solidFill>
                  <a:schemeClr val="tx1"/>
                </a:solidFill>
                <a:effectLst/>
                <a:latin typeface="Arial Narrow" panose="020B0606020202030204" pitchFamily="34" charset="0"/>
              </a:rPr>
              <a:t>Det er mye spenninger på enheten på grunn av prestisje og personlige konflikter (R)</a:t>
            </a:r>
            <a:endParaRPr lang="en-GB" sz="1200" kern="1200" dirty="0" smtClean="0">
              <a:solidFill>
                <a:schemeClr val="tx1"/>
              </a:solidFill>
              <a:effectLst/>
              <a:latin typeface="Arial Narrow" panose="020B0606020202030204" pitchFamily="34" charset="0"/>
            </a:endParaRPr>
          </a:p>
          <a:p>
            <a:endParaRPr lang="nb-NO" sz="1200" b="1" kern="1200" dirty="0" smtClean="0">
              <a:solidFill>
                <a:schemeClr val="tx1"/>
              </a:solidFill>
              <a:effectLst/>
              <a:latin typeface="Arial Narrow" panose="020B0606020202030204" pitchFamily="34" charset="0"/>
            </a:endParaRPr>
          </a:p>
          <a:p>
            <a:r>
              <a:rPr lang="nb-NO" sz="1200" b="1" kern="1200" dirty="0" smtClean="0">
                <a:solidFill>
                  <a:schemeClr val="tx1"/>
                </a:solidFill>
                <a:effectLst/>
                <a:latin typeface="Arial Narrow" panose="020B0606020202030204" pitchFamily="34" charset="0"/>
              </a:rPr>
              <a:t>Fravær av rollekonflikt:</a:t>
            </a:r>
            <a:r>
              <a:rPr lang="nb-NO" sz="1200" kern="1200" dirty="0" smtClean="0">
                <a:solidFill>
                  <a:schemeClr val="tx1"/>
                </a:solidFill>
                <a:effectLst/>
                <a:latin typeface="Arial Narrow" panose="020B0606020202030204" pitchFamily="34" charset="0"/>
              </a:rPr>
              <a:t> Uklare roller eller opplevelse av konflikter mellom ulike roller en innehar kan både handle om forskjellige forventninger fra forskjellige mennesker, og om motsetning mellom den ansattes egne og andres forventninger. Rollekonflikter kan medføre stress hos den enkelte og konflikter med andre. I presentasjon av resultat er denne indeksen snudd, slik at høy verdi indikerer opplevelse av lite konflikt mellom ulike roller de innehar.</a:t>
            </a:r>
            <a:endParaRPr lang="en-GB" sz="1200" kern="1200" dirty="0" smtClean="0">
              <a:solidFill>
                <a:schemeClr val="tx1"/>
              </a:solidFill>
              <a:effectLst/>
              <a:latin typeface="Arial Narrow" panose="020B0606020202030204" pitchFamily="34" charset="0"/>
            </a:endParaRPr>
          </a:p>
          <a:p>
            <a:pPr lvl="0" indent="-171450">
              <a:buFont typeface="Arial" panose="020B0604020202020204" pitchFamily="34" charset="0"/>
              <a:buChar char="•"/>
            </a:pPr>
            <a:r>
              <a:rPr lang="nb-NO" sz="1200" i="1" kern="1200" dirty="0" smtClean="0">
                <a:solidFill>
                  <a:schemeClr val="tx1"/>
                </a:solidFill>
                <a:effectLst/>
                <a:latin typeface="Arial Narrow" panose="020B0606020202030204" pitchFamily="34" charset="0"/>
              </a:rPr>
              <a:t>Jeg må ofte gjøre ting jeg mener burde vært gjort annerledes (R)</a:t>
            </a:r>
            <a:endParaRPr lang="en-GB" sz="1200" kern="1200" dirty="0" smtClean="0">
              <a:solidFill>
                <a:schemeClr val="tx1"/>
              </a:solidFill>
              <a:effectLst/>
              <a:latin typeface="Arial Narrow" panose="020B0606020202030204" pitchFamily="34" charset="0"/>
            </a:endParaRPr>
          </a:p>
          <a:p>
            <a:pPr lvl="0" indent="-171450">
              <a:buFont typeface="Arial" panose="020B0604020202020204" pitchFamily="34" charset="0"/>
              <a:buChar char="•"/>
            </a:pPr>
            <a:r>
              <a:rPr lang="nb-NO" sz="1200" i="1" kern="1200" dirty="0" smtClean="0">
                <a:solidFill>
                  <a:schemeClr val="tx1"/>
                </a:solidFill>
                <a:effectLst/>
                <a:latin typeface="Arial Narrow" panose="020B0606020202030204" pitchFamily="34" charset="0"/>
              </a:rPr>
              <a:t>Jeg får ofte oppgaver uten tilstrekkelige hjelpemidler og ressurser til å fullføre dem (R)</a:t>
            </a:r>
            <a:endParaRPr lang="en-GB" sz="1200" kern="1200" dirty="0" smtClean="0">
              <a:solidFill>
                <a:schemeClr val="tx1"/>
              </a:solidFill>
              <a:effectLst/>
              <a:latin typeface="Arial Narrow" panose="020B0606020202030204" pitchFamily="34" charset="0"/>
            </a:endParaRPr>
          </a:p>
          <a:p>
            <a:pPr lvl="0" indent="-171450">
              <a:buFont typeface="Arial" panose="020B0604020202020204" pitchFamily="34" charset="0"/>
              <a:buChar char="•"/>
            </a:pPr>
            <a:r>
              <a:rPr lang="nb-NO" sz="1200" i="1" kern="1200" dirty="0" smtClean="0">
                <a:solidFill>
                  <a:schemeClr val="tx1"/>
                </a:solidFill>
                <a:effectLst/>
                <a:latin typeface="Arial Narrow" panose="020B0606020202030204" pitchFamily="34" charset="0"/>
              </a:rPr>
              <a:t>Jeg mottar ofte motstridende forespørsler fra to eller flere personer (R)</a:t>
            </a:r>
            <a:endParaRPr lang="en-GB" sz="1200" kern="1200" dirty="0" smtClean="0">
              <a:solidFill>
                <a:schemeClr val="tx1"/>
              </a:solidFill>
              <a:effectLst/>
              <a:latin typeface="Arial Narrow" panose="020B0606020202030204" pitchFamily="34" charset="0"/>
            </a:endParaRPr>
          </a:p>
          <a:p>
            <a:pPr lvl="0" indent="-171450">
              <a:buFont typeface="Arial" panose="020B0604020202020204" pitchFamily="34" charset="0"/>
              <a:buChar char="•"/>
            </a:pPr>
            <a:r>
              <a:rPr lang="nb-NO" sz="1200" i="1" kern="1200" dirty="0" smtClean="0">
                <a:solidFill>
                  <a:schemeClr val="tx1"/>
                </a:solidFill>
                <a:effectLst/>
                <a:latin typeface="Arial Narrow" panose="020B0606020202030204" pitchFamily="34" charset="0"/>
              </a:rPr>
              <a:t>Jobben min inneholder oppgaver som er i strid med mine personlige verdier (R)</a:t>
            </a:r>
            <a:endParaRPr lang="en-GB" sz="1200" kern="1200" dirty="0" smtClean="0">
              <a:solidFill>
                <a:schemeClr val="tx1"/>
              </a:solidFill>
              <a:effectLst/>
              <a:latin typeface="Arial Narrow" panose="020B0606020202030204" pitchFamily="34" charset="0"/>
            </a:endParaRPr>
          </a:p>
          <a:p>
            <a:endParaRPr lang="nb-NO" sz="1200" b="1" kern="1200" dirty="0" smtClean="0">
              <a:solidFill>
                <a:schemeClr val="tx1"/>
              </a:solidFill>
              <a:effectLst/>
              <a:latin typeface="Arial Narrow" panose="020B0606020202030204" pitchFamily="34" charset="0"/>
            </a:endParaRPr>
          </a:p>
          <a:p>
            <a:r>
              <a:rPr lang="nb-NO" sz="1200" b="1" kern="1200" dirty="0" smtClean="0">
                <a:solidFill>
                  <a:schemeClr val="tx1"/>
                </a:solidFill>
                <a:effectLst/>
                <a:latin typeface="Arial Narrow" panose="020B0606020202030204" pitchFamily="34" charset="0"/>
              </a:rPr>
              <a:t>Fravær av tidspress:</a:t>
            </a:r>
            <a:r>
              <a:rPr lang="nb-NO" sz="1200" kern="1200" dirty="0" smtClean="0">
                <a:solidFill>
                  <a:schemeClr val="tx1"/>
                </a:solidFill>
                <a:effectLst/>
                <a:latin typeface="Arial Narrow" panose="020B0606020202030204" pitchFamily="34" charset="0"/>
              </a:rPr>
              <a:t> Undersøker en om respondenten opplever å ha for mye å gjøre på for liten tid. I fremstillingen av resultat er påstand to og tre i denne indeksen snudd, slik at lav  score indikerer at respondenten opplever å ha for stor </a:t>
            </a:r>
            <a:r>
              <a:rPr lang="nb-NO" sz="1200" kern="1200" dirty="0" err="1" smtClean="0">
                <a:solidFill>
                  <a:schemeClr val="tx1"/>
                </a:solidFill>
                <a:effectLst/>
                <a:latin typeface="Arial Narrow" panose="020B0606020202030204" pitchFamily="34" charset="0"/>
              </a:rPr>
              <a:t>arbeidsbyrde</a:t>
            </a:r>
            <a:r>
              <a:rPr lang="nb-NO" sz="1200" kern="1200" dirty="0" smtClean="0">
                <a:solidFill>
                  <a:schemeClr val="tx1"/>
                </a:solidFill>
                <a:effectLst/>
                <a:latin typeface="Arial Narrow" panose="020B0606020202030204" pitchFamily="34" charset="0"/>
              </a:rPr>
              <a:t>: </a:t>
            </a:r>
            <a:endParaRPr lang="en-GB" sz="1200" kern="1200" dirty="0" smtClean="0">
              <a:solidFill>
                <a:schemeClr val="tx1"/>
              </a:solidFill>
              <a:effectLst/>
              <a:latin typeface="Arial Narrow" panose="020B0606020202030204" pitchFamily="34" charset="0"/>
            </a:endParaRPr>
          </a:p>
          <a:p>
            <a:pPr marL="171450" lvl="0" indent="-171450">
              <a:buFont typeface="Arial" panose="020B0604020202020204" pitchFamily="34" charset="0"/>
              <a:buChar char="•"/>
            </a:pPr>
            <a:r>
              <a:rPr lang="nb-NO" sz="1200" i="1" kern="1200" dirty="0" smtClean="0">
                <a:solidFill>
                  <a:schemeClr val="tx1"/>
                </a:solidFill>
                <a:effectLst/>
                <a:latin typeface="Arial Narrow" panose="020B0606020202030204" pitchFamily="34" charset="0"/>
              </a:rPr>
              <a:t>Jeg har tilstrekkelig med tid til å gjøre det som forventes av meg i jobben min</a:t>
            </a:r>
            <a:endParaRPr lang="en-GB" sz="1200" kern="1200" dirty="0" smtClean="0">
              <a:solidFill>
                <a:schemeClr val="tx1"/>
              </a:solidFill>
              <a:effectLst/>
              <a:latin typeface="Arial Narrow" panose="020B0606020202030204" pitchFamily="34" charset="0"/>
            </a:endParaRPr>
          </a:p>
          <a:p>
            <a:pPr marL="171450" lvl="0" indent="-171450">
              <a:buFont typeface="Arial" panose="020B0604020202020204" pitchFamily="34" charset="0"/>
              <a:buChar char="•"/>
            </a:pPr>
            <a:r>
              <a:rPr lang="nb-NO" sz="1200" i="1" kern="1200" dirty="0" smtClean="0">
                <a:solidFill>
                  <a:schemeClr val="tx1"/>
                </a:solidFill>
                <a:effectLst/>
                <a:latin typeface="Arial Narrow" panose="020B0606020202030204" pitchFamily="34" charset="0"/>
              </a:rPr>
              <a:t>Det skjer ganske ofte at jeg må jobbe under sterkt tidspress ®</a:t>
            </a:r>
            <a:endParaRPr lang="en-GB" sz="1200" kern="1200" dirty="0" smtClean="0">
              <a:solidFill>
                <a:schemeClr val="tx1"/>
              </a:solidFill>
              <a:effectLst/>
              <a:latin typeface="Arial Narrow" panose="020B0606020202030204" pitchFamily="34" charset="0"/>
            </a:endParaRPr>
          </a:p>
          <a:p>
            <a:pPr marL="171450" lvl="0" indent="-171450">
              <a:buFont typeface="Arial" panose="020B0604020202020204" pitchFamily="34" charset="0"/>
              <a:buChar char="•"/>
            </a:pPr>
            <a:r>
              <a:rPr lang="nb-NO" sz="1200" i="1" kern="1200" dirty="0" smtClean="0">
                <a:solidFill>
                  <a:schemeClr val="tx1"/>
                </a:solidFill>
                <a:effectLst/>
                <a:latin typeface="Arial Narrow" panose="020B0606020202030204" pitchFamily="34" charset="0"/>
              </a:rPr>
              <a:t>Jeg har ofte for mye å gjøre på jobb ®</a:t>
            </a:r>
            <a:endParaRPr lang="en-GB" sz="1200" kern="1200" dirty="0" smtClean="0">
              <a:solidFill>
                <a:schemeClr val="tx1"/>
              </a:solidFill>
              <a:effectLst/>
              <a:latin typeface="Arial Narrow" panose="020B0606020202030204" pitchFamily="34" charset="0"/>
            </a:endParaRPr>
          </a:p>
          <a:p>
            <a:pPr defTabSz="883570">
              <a:spcBef>
                <a:spcPts val="360"/>
              </a:spcBef>
              <a:defRPr/>
            </a:pPr>
            <a:endParaRPr lang="nb-NO" sz="1000" b="1" dirty="0" smtClean="0">
              <a:latin typeface="Arial Narrow" panose="020B0606020202030204" pitchFamily="34" charset="0"/>
              <a:ea typeface="Arial Unicode MS" pitchFamily="34" charset="-128"/>
              <a:cs typeface="Arial Unicode MS" pitchFamily="34" charset="-128"/>
            </a:endParaRPr>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pPr>
                <a:defRPr/>
              </a:pPr>
              <a:t>15</a:t>
            </a:fld>
            <a:endParaRPr lang="nb-NO" dirty="0"/>
          </a:p>
        </p:txBody>
      </p:sp>
      <p:sp>
        <p:nvSpPr>
          <p:cNvPr id="7" name="TekstSylinder 6"/>
          <p:cNvSpPr txBox="1"/>
          <p:nvPr/>
        </p:nvSpPr>
        <p:spPr>
          <a:xfrm>
            <a:off x="236669" y="578861"/>
            <a:ext cx="3166137" cy="2801214"/>
          </a:xfrm>
          <a:prstGeom prst="rect">
            <a:avLst/>
          </a:prstGeom>
          <a:noFill/>
        </p:spPr>
        <p:txBody>
          <a:bodyPr wrap="square" rtlCol="0">
            <a:spAutoFit/>
          </a:bodyPr>
          <a:lstStyle/>
          <a:p>
            <a:pPr lvl="0"/>
            <a:r>
              <a:rPr lang="nb-NO" sz="1100" b="1" dirty="0">
                <a:solidFill>
                  <a:prstClr val="black"/>
                </a:solidFill>
                <a:latin typeface="Arial" panose="020B0604020202020204" pitchFamily="34" charset="0"/>
                <a:cs typeface="Arial" panose="020B0604020202020204" pitchFamily="34" charset="0"/>
              </a:rPr>
              <a:t>Fravær av Illegitime arbeidsoppgaver</a:t>
            </a:r>
            <a:r>
              <a:rPr lang="nb-NO" sz="1100" dirty="0">
                <a:solidFill>
                  <a:prstClr val="black"/>
                </a:solidFill>
                <a:latin typeface="Arial" panose="020B0604020202020204" pitchFamily="34" charset="0"/>
                <a:cs typeface="Arial" panose="020B0604020202020204" pitchFamily="34" charset="0"/>
              </a:rPr>
              <a:t>: Illegitime arbeidsoppgaver er oppgaver som oppfattes å ligge utenfor den enkeltes egentlige yrkesrolle og at de derfor oppfattes som egentlig å skulle bli gjort av noen andre. Når indeksen er snudd indikerer høy score at respondenten i liten grad opplever å ha urettmessige arbeidsoppgaver.</a:t>
            </a:r>
            <a:endParaRPr lang="en-GB" sz="1100" dirty="0">
              <a:solidFill>
                <a:prstClr val="black"/>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dirty="0">
                <a:solidFill>
                  <a:prstClr val="black"/>
                </a:solidFill>
                <a:latin typeface="Arial" panose="020B0604020202020204" pitchFamily="34" charset="0"/>
                <a:cs typeface="Arial" panose="020B0604020202020204" pitchFamily="34" charset="0"/>
              </a:rPr>
              <a:t>Jeg må utføre arbeidsoppgaver som jeg mener bør gjøres av en annen ®</a:t>
            </a:r>
            <a:endParaRPr lang="en-GB" sz="1100" dirty="0">
              <a:solidFill>
                <a:prstClr val="black"/>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dirty="0">
                <a:solidFill>
                  <a:prstClr val="black"/>
                </a:solidFill>
                <a:latin typeface="Arial" panose="020B0604020202020204" pitchFamily="34" charset="0"/>
                <a:cs typeface="Arial" panose="020B0604020202020204" pitchFamily="34" charset="0"/>
              </a:rPr>
              <a:t>Jeg må utføre arbeidsoppgaver som krever mer av meg enn det jeg synes er rimelig ®</a:t>
            </a:r>
            <a:endParaRPr lang="en-GB" sz="1100" dirty="0">
              <a:solidFill>
                <a:prstClr val="black"/>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dirty="0">
                <a:solidFill>
                  <a:prstClr val="black"/>
                </a:solidFill>
                <a:latin typeface="Arial" panose="020B0604020202020204" pitchFamily="34" charset="0"/>
                <a:cs typeface="Arial" panose="020B0604020202020204" pitchFamily="34" charset="0"/>
              </a:rPr>
              <a:t>Jeg må utføre arbeidsoppgaver som setter meg i ubehagelige situasjoner ®</a:t>
            </a:r>
            <a:endParaRPr lang="en-GB" sz="1100" dirty="0">
              <a:solidFill>
                <a:prstClr val="black"/>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dirty="0">
                <a:solidFill>
                  <a:prstClr val="black"/>
                </a:solidFill>
                <a:latin typeface="Arial" panose="020B0604020202020204" pitchFamily="34" charset="0"/>
                <a:cs typeface="Arial" panose="020B0604020202020204" pitchFamily="34" charset="0"/>
              </a:rPr>
              <a:t>Jeg må utføre arbeidsoppgaver som jeg mener det er urettferdig at jeg skal gjøre </a:t>
            </a:r>
            <a:r>
              <a:rPr lang="nb-NO" sz="1100" i="1" dirty="0" smtClean="0">
                <a:solidFill>
                  <a:prstClr val="black"/>
                </a:solidFill>
                <a:latin typeface="Arial" panose="020B0604020202020204" pitchFamily="34" charset="0"/>
                <a:cs typeface="Arial" panose="020B0604020202020204" pitchFamily="34" charset="0"/>
              </a:rPr>
              <a:t>®</a:t>
            </a:r>
            <a:endParaRPr lang="en-GB" sz="11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9601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00500" y="650875"/>
            <a:ext cx="2751138" cy="2065338"/>
          </a:xfrm>
        </p:spPr>
      </p:sp>
      <p:sp>
        <p:nvSpPr>
          <p:cNvPr id="3" name="Plassholder for notater 2"/>
          <p:cNvSpPr>
            <a:spLocks noGrp="1"/>
          </p:cNvSpPr>
          <p:nvPr>
            <p:ph type="body" idx="1"/>
          </p:nvPr>
        </p:nvSpPr>
        <p:spPr>
          <a:xfrm>
            <a:off x="92755" y="1603980"/>
            <a:ext cx="6712859" cy="8340121"/>
          </a:xfrm>
        </p:spPr>
        <p:txBody>
          <a:bodyPr/>
          <a:lstStyle/>
          <a:p>
            <a:pPr marL="0" lvl="0" indent="0">
              <a:buFont typeface="Arial" panose="020B0604020202020204" pitchFamily="34" charset="0"/>
              <a:buNone/>
            </a:pPr>
            <a:r>
              <a:rPr lang="nb-NO" sz="1100" b="1" i="0" kern="1200" dirty="0" smtClean="0">
                <a:solidFill>
                  <a:schemeClr val="tx1"/>
                </a:solidFill>
                <a:effectLst/>
                <a:latin typeface="Arial" panose="020B0604020202020204" pitchFamily="34" charset="0"/>
                <a:cs typeface="Arial" panose="020B0604020202020204" pitchFamily="34" charset="0"/>
              </a:rPr>
              <a:t>Jobbengasjement: </a:t>
            </a:r>
            <a:r>
              <a:rPr lang="nb-NO" sz="1100" kern="1200" dirty="0" smtClean="0">
                <a:solidFill>
                  <a:schemeClr val="tx1"/>
                </a:solidFill>
                <a:effectLst/>
                <a:latin typeface="Arial" panose="020B0604020202020204" pitchFamily="34" charset="0"/>
                <a:cs typeface="Arial" panose="020B0604020202020204" pitchFamily="34" charset="0"/>
              </a:rPr>
              <a:t>Høy score indikerer at respondentene </a:t>
            </a:r>
          </a:p>
          <a:p>
            <a:pPr marL="0" lvl="0" indent="0">
              <a:buFont typeface="Arial" panose="020B0604020202020204" pitchFamily="34" charset="0"/>
              <a:buNone/>
            </a:pPr>
            <a:r>
              <a:rPr lang="nb-NO" sz="1100" kern="1200" dirty="0" smtClean="0">
                <a:solidFill>
                  <a:schemeClr val="tx1"/>
                </a:solidFill>
                <a:effectLst/>
                <a:latin typeface="Arial" panose="020B0604020202020204" pitchFamily="34" charset="0"/>
                <a:cs typeface="Arial" panose="020B0604020202020204" pitchFamily="34" charset="0"/>
              </a:rPr>
              <a:t>opplever høy grad av jobbengasjement.</a:t>
            </a:r>
            <a:endParaRPr lang="en-GB" sz="110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kern="1200" dirty="0" smtClean="0">
                <a:solidFill>
                  <a:schemeClr val="tx1"/>
                </a:solidFill>
                <a:effectLst/>
                <a:latin typeface="Arial" panose="020B0604020202020204" pitchFamily="34" charset="0"/>
                <a:cs typeface="Arial" panose="020B0604020202020204" pitchFamily="34" charset="0"/>
              </a:rPr>
              <a:t>Jeg er full av energi på jobb </a:t>
            </a:r>
            <a:endParaRPr lang="en-GB" sz="110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kern="1200" dirty="0" smtClean="0">
                <a:solidFill>
                  <a:schemeClr val="tx1"/>
                </a:solidFill>
                <a:effectLst/>
                <a:latin typeface="Arial" panose="020B0604020202020204" pitchFamily="34" charset="0"/>
                <a:cs typeface="Arial" panose="020B0604020202020204" pitchFamily="34" charset="0"/>
              </a:rPr>
              <a:t>Jeg føler meg sterk og energisk når jeg arbeider.</a:t>
            </a:r>
            <a:endParaRPr lang="en-GB" sz="110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kern="1200" dirty="0" smtClean="0">
                <a:solidFill>
                  <a:schemeClr val="tx1"/>
                </a:solidFill>
                <a:effectLst/>
                <a:latin typeface="Arial" panose="020B0604020202020204" pitchFamily="34" charset="0"/>
                <a:cs typeface="Arial" panose="020B0604020202020204" pitchFamily="34" charset="0"/>
              </a:rPr>
              <a:t>Jeg er entusiastisk i jobben min </a:t>
            </a:r>
            <a:endParaRPr lang="en-GB" sz="110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kern="1200" dirty="0" smtClean="0">
                <a:solidFill>
                  <a:schemeClr val="tx1"/>
                </a:solidFill>
                <a:effectLst/>
                <a:latin typeface="Arial" panose="020B0604020202020204" pitchFamily="34" charset="0"/>
                <a:cs typeface="Arial" panose="020B0604020202020204" pitchFamily="34" charset="0"/>
              </a:rPr>
              <a:t>Jeg blir inspirert av jobben min </a:t>
            </a:r>
            <a:endParaRPr lang="en-GB" sz="110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kern="1200" dirty="0" smtClean="0">
                <a:solidFill>
                  <a:schemeClr val="tx1"/>
                </a:solidFill>
                <a:effectLst/>
                <a:latin typeface="Arial" panose="020B0604020202020204" pitchFamily="34" charset="0"/>
                <a:cs typeface="Arial" panose="020B0604020202020204" pitchFamily="34" charset="0"/>
              </a:rPr>
              <a:t>Når jeg står opp om morgenen, har jeg lyst til å gå på jobb </a:t>
            </a:r>
            <a:endParaRPr lang="en-GB" sz="110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kern="1200" dirty="0" smtClean="0">
                <a:solidFill>
                  <a:schemeClr val="tx1"/>
                </a:solidFill>
                <a:effectLst/>
                <a:latin typeface="Arial" panose="020B0604020202020204" pitchFamily="34" charset="0"/>
                <a:cs typeface="Arial" panose="020B0604020202020204" pitchFamily="34" charset="0"/>
              </a:rPr>
              <a:t>Jeg føler meg glad når jeg er fordypet i arbeidet mitt</a:t>
            </a:r>
            <a:endParaRPr lang="en-GB" sz="110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kern="1200" dirty="0" smtClean="0">
                <a:solidFill>
                  <a:schemeClr val="tx1"/>
                </a:solidFill>
                <a:effectLst/>
                <a:latin typeface="Arial" panose="020B0604020202020204" pitchFamily="34" charset="0"/>
                <a:cs typeface="Arial" panose="020B0604020202020204" pitchFamily="34" charset="0"/>
              </a:rPr>
              <a:t>Jeg er stolt av det arbeidet jeg gjør </a:t>
            </a:r>
            <a:endParaRPr lang="en-GB" sz="110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kern="1200" dirty="0" smtClean="0">
                <a:solidFill>
                  <a:schemeClr val="tx1"/>
                </a:solidFill>
                <a:effectLst/>
                <a:latin typeface="Arial" panose="020B0604020202020204" pitchFamily="34" charset="0"/>
                <a:cs typeface="Arial" panose="020B0604020202020204" pitchFamily="34" charset="0"/>
              </a:rPr>
              <a:t>Jeg er oppslukt av arbeidet mitt </a:t>
            </a:r>
            <a:endParaRPr lang="en-GB" sz="110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kern="1200" dirty="0" smtClean="0">
                <a:solidFill>
                  <a:schemeClr val="tx1"/>
                </a:solidFill>
                <a:effectLst/>
                <a:latin typeface="Arial" panose="020B0604020202020204" pitchFamily="34" charset="0"/>
                <a:cs typeface="Arial" panose="020B0604020202020204" pitchFamily="34" charset="0"/>
              </a:rPr>
              <a:t>Jeg blir fullstendig revet med av arbeidet mitt</a:t>
            </a:r>
            <a:endParaRPr lang="en-GB" sz="1100" kern="1200" dirty="0" smtClean="0">
              <a:solidFill>
                <a:schemeClr val="tx1"/>
              </a:solidFill>
              <a:effectLst/>
              <a:latin typeface="Arial" panose="020B0604020202020204" pitchFamily="34" charset="0"/>
              <a:cs typeface="Arial" panose="020B0604020202020204" pitchFamily="34" charset="0"/>
            </a:endParaRPr>
          </a:p>
          <a:p>
            <a:endParaRPr lang="nb-NO" sz="1100" b="1" kern="1200" dirty="0" smtClean="0">
              <a:solidFill>
                <a:schemeClr val="tx1"/>
              </a:solidFill>
              <a:effectLst/>
              <a:latin typeface="Arial" panose="020B0604020202020204" pitchFamily="34" charset="0"/>
              <a:cs typeface="Arial" panose="020B0604020202020204" pitchFamily="34" charset="0"/>
            </a:endParaRPr>
          </a:p>
          <a:p>
            <a:r>
              <a:rPr lang="nb-NO" sz="1100" b="1" kern="1200" dirty="0" smtClean="0">
                <a:solidFill>
                  <a:schemeClr val="tx1"/>
                </a:solidFill>
                <a:effectLst/>
                <a:latin typeface="Arial" panose="020B0604020202020204" pitchFamily="34" charset="0"/>
                <a:cs typeface="Arial" panose="020B0604020202020204" pitchFamily="34" charset="0"/>
              </a:rPr>
              <a:t>Arbeid-hjem </a:t>
            </a:r>
            <a:r>
              <a:rPr lang="nb-NO" sz="1100" b="1" kern="1200" dirty="0" err="1" smtClean="0">
                <a:solidFill>
                  <a:schemeClr val="tx1"/>
                </a:solidFill>
                <a:effectLst/>
                <a:latin typeface="Arial" panose="020B0604020202020204" pitchFamily="34" charset="0"/>
                <a:cs typeface="Arial" panose="020B0604020202020204" pitchFamily="34" charset="0"/>
              </a:rPr>
              <a:t>fasilitering</a:t>
            </a:r>
            <a:r>
              <a:rPr lang="nb-NO" sz="1100" kern="1200" dirty="0" smtClean="0">
                <a:solidFill>
                  <a:schemeClr val="tx1"/>
                </a:solidFill>
                <a:effectLst/>
                <a:latin typeface="Arial" panose="020B0604020202020204" pitchFamily="34" charset="0"/>
                <a:cs typeface="Arial" panose="020B0604020202020204" pitchFamily="34" charset="0"/>
              </a:rPr>
              <a:t>, høy score indikerer at jobben har en positiv innvirkning på hjemmesituasjonen. </a:t>
            </a:r>
            <a:endParaRPr lang="en-GB" sz="110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kern="1200" dirty="0" smtClean="0">
                <a:solidFill>
                  <a:schemeClr val="tx1"/>
                </a:solidFill>
                <a:effectLst/>
                <a:latin typeface="Arial" panose="020B0604020202020204" pitchFamily="34" charset="0"/>
                <a:cs typeface="Arial" panose="020B0604020202020204" pitchFamily="34" charset="0"/>
              </a:rPr>
              <a:t>Mine oppgaver på jobb gjør det lettere å takle personlige og praktiske problemer hjemme </a:t>
            </a:r>
            <a:endParaRPr lang="en-GB" sz="110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kern="1200" dirty="0" smtClean="0">
                <a:solidFill>
                  <a:schemeClr val="tx1"/>
                </a:solidFill>
                <a:effectLst/>
                <a:latin typeface="Arial" panose="020B0604020202020204" pitchFamily="34" charset="0"/>
                <a:cs typeface="Arial" panose="020B0604020202020204" pitchFamily="34" charset="0"/>
              </a:rPr>
              <a:t>Mine oppgaver på jobb gjør meg til en mer interessant person hjemme</a:t>
            </a:r>
            <a:endParaRPr lang="en-GB" sz="110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dirty="0">
                <a:latin typeface="Arial" panose="020B0604020202020204" pitchFamily="34" charset="0"/>
                <a:cs typeface="Arial" panose="020B0604020202020204" pitchFamily="34" charset="0"/>
              </a:rPr>
              <a:t>Å ha en god dag på jobb gjør meg lettere å være sammen med når jeg kommer hjem</a:t>
            </a:r>
          </a:p>
          <a:p>
            <a:pPr marL="171450" lvl="0" indent="-171450">
              <a:buFont typeface="Arial" panose="020B0604020202020204" pitchFamily="34" charset="0"/>
              <a:buChar char="•"/>
            </a:pPr>
            <a:r>
              <a:rPr lang="nb-NO" sz="1100" i="1" kern="1200" dirty="0" smtClean="0">
                <a:solidFill>
                  <a:schemeClr val="tx1"/>
                </a:solidFill>
                <a:effectLst/>
                <a:latin typeface="Arial" panose="020B0604020202020204" pitchFamily="34" charset="0"/>
                <a:cs typeface="Arial" panose="020B0604020202020204" pitchFamily="34" charset="0"/>
              </a:rPr>
              <a:t>Ferdigheter jeg utvikler på jobb kommer til nytte hjemme</a:t>
            </a:r>
          </a:p>
          <a:p>
            <a:endParaRPr lang="nb-NO" sz="1100" b="1" kern="1200" dirty="0" smtClean="0">
              <a:solidFill>
                <a:schemeClr val="tx1"/>
              </a:solidFill>
              <a:effectLst/>
              <a:latin typeface="Arial" panose="020B0604020202020204" pitchFamily="34" charset="0"/>
              <a:cs typeface="Arial" panose="020B0604020202020204" pitchFamily="34" charset="0"/>
            </a:endParaRPr>
          </a:p>
          <a:p>
            <a:r>
              <a:rPr lang="nb-NO" sz="1100" b="1" kern="1200" dirty="0" smtClean="0">
                <a:solidFill>
                  <a:schemeClr val="tx1"/>
                </a:solidFill>
                <a:effectLst/>
                <a:latin typeface="Arial" panose="020B0604020202020204" pitchFamily="34" charset="0"/>
                <a:cs typeface="Arial" panose="020B0604020202020204" pitchFamily="34" charset="0"/>
              </a:rPr>
              <a:t>Fravær av arbeid hjem konflikt</a:t>
            </a:r>
            <a:r>
              <a:rPr lang="nb-NO" sz="1100" kern="1200" dirty="0" smtClean="0">
                <a:solidFill>
                  <a:schemeClr val="tx1"/>
                </a:solidFill>
                <a:effectLst/>
                <a:latin typeface="Arial" panose="020B0604020202020204" pitchFamily="34" charset="0"/>
                <a:cs typeface="Arial" panose="020B0604020202020204" pitchFamily="34" charset="0"/>
              </a:rPr>
              <a:t>, i fremstillingen av resultat er denne skalaen snudd, slik at høy verdi indikerer opplevelse av at arbeidet i liten grad har negativ innvirkning på familielivet. 	</a:t>
            </a:r>
            <a:endParaRPr lang="en-GB" sz="110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kern="1200" dirty="0" smtClean="0">
                <a:solidFill>
                  <a:schemeClr val="tx1"/>
                </a:solidFill>
                <a:effectLst/>
                <a:latin typeface="Arial" panose="020B0604020202020204" pitchFamily="34" charset="0"/>
                <a:cs typeface="Arial" panose="020B0604020202020204" pitchFamily="34" charset="0"/>
              </a:rPr>
              <a:t>Jobben min gjør at jeg har mindre overskudd til aktiviteter hjemme ®</a:t>
            </a:r>
            <a:endParaRPr lang="en-GB" sz="110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kern="1200" dirty="0" smtClean="0">
                <a:solidFill>
                  <a:schemeClr val="tx1"/>
                </a:solidFill>
                <a:effectLst/>
                <a:latin typeface="Arial" panose="020B0604020202020204" pitchFamily="34" charset="0"/>
                <a:cs typeface="Arial" panose="020B0604020202020204" pitchFamily="34" charset="0"/>
              </a:rPr>
              <a:t>Stress på jobben gjør meg irritabel hjemme ®</a:t>
            </a:r>
            <a:endParaRPr lang="en-GB" sz="110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kern="1200" dirty="0" smtClean="0">
                <a:solidFill>
                  <a:schemeClr val="tx1"/>
                </a:solidFill>
                <a:effectLst/>
                <a:latin typeface="Arial" panose="020B0604020202020204" pitchFamily="34" charset="0"/>
                <a:cs typeface="Arial" panose="020B0604020202020204" pitchFamily="34" charset="0"/>
              </a:rPr>
              <a:t>Jobben gjør meg for trøtt til å gjøre ting som trenger min oppmerksomhet hjemme ®</a:t>
            </a:r>
            <a:endParaRPr lang="en-GB" sz="110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kern="1200" dirty="0" smtClean="0">
                <a:solidFill>
                  <a:schemeClr val="tx1"/>
                </a:solidFill>
                <a:effectLst/>
                <a:latin typeface="Arial" panose="020B0604020202020204" pitchFamily="34" charset="0"/>
                <a:cs typeface="Arial" panose="020B0604020202020204" pitchFamily="34" charset="0"/>
              </a:rPr>
              <a:t>Bekymringer eller problemer på jobben distraherer meg hjemme ®</a:t>
            </a:r>
            <a:endParaRPr lang="en-GB" sz="1100" kern="1200" dirty="0" smtClean="0">
              <a:solidFill>
                <a:schemeClr val="tx1"/>
              </a:solidFill>
              <a:effectLst/>
              <a:latin typeface="Arial" panose="020B0604020202020204" pitchFamily="34" charset="0"/>
              <a:cs typeface="Arial" panose="020B0604020202020204" pitchFamily="34" charset="0"/>
            </a:endParaRPr>
          </a:p>
          <a:p>
            <a:endParaRPr lang="nb-NO" sz="1100" b="1" kern="1200" dirty="0" smtClean="0">
              <a:solidFill>
                <a:schemeClr val="tx1"/>
              </a:solidFill>
              <a:effectLst/>
              <a:latin typeface="Arial" panose="020B0604020202020204" pitchFamily="34" charset="0"/>
              <a:cs typeface="Arial" panose="020B0604020202020204" pitchFamily="34" charset="0"/>
            </a:endParaRPr>
          </a:p>
          <a:p>
            <a:r>
              <a:rPr lang="nb-NO" sz="1100" b="1" kern="1200" dirty="0" smtClean="0">
                <a:solidFill>
                  <a:schemeClr val="tx1"/>
                </a:solidFill>
                <a:effectLst/>
                <a:latin typeface="Arial" panose="020B0604020202020204" pitchFamily="34" charset="0"/>
                <a:cs typeface="Arial" panose="020B0604020202020204" pitchFamily="34" charset="0"/>
              </a:rPr>
              <a:t>Tilknytning (</a:t>
            </a:r>
            <a:r>
              <a:rPr lang="nb-NO" sz="1100" b="1" kern="1200" dirty="0" err="1" smtClean="0">
                <a:solidFill>
                  <a:schemeClr val="tx1"/>
                </a:solidFill>
                <a:effectLst/>
                <a:latin typeface="Arial" panose="020B0604020202020204" pitchFamily="34" charset="0"/>
                <a:cs typeface="Arial" panose="020B0604020202020204" pitchFamily="34" charset="0"/>
              </a:rPr>
              <a:t>commitment</a:t>
            </a:r>
            <a:r>
              <a:rPr lang="nb-NO" sz="1100" b="1" kern="1200" dirty="0" smtClean="0">
                <a:solidFill>
                  <a:schemeClr val="tx1"/>
                </a:solidFill>
                <a:effectLst/>
                <a:latin typeface="Arial" panose="020B0604020202020204" pitchFamily="34" charset="0"/>
                <a:cs typeface="Arial" panose="020B0604020202020204" pitchFamily="34" charset="0"/>
              </a:rPr>
              <a:t>):</a:t>
            </a:r>
            <a:r>
              <a:rPr lang="nb-NO" sz="1100" kern="1200" dirty="0" smtClean="0">
                <a:solidFill>
                  <a:schemeClr val="tx1"/>
                </a:solidFill>
                <a:effectLst/>
                <a:latin typeface="Arial" panose="020B0604020202020204" pitchFamily="34" charset="0"/>
                <a:cs typeface="Arial" panose="020B0604020202020204" pitchFamily="34" charset="0"/>
              </a:rPr>
              <a:t> Høy score indikerer positiv tilknytning til arbeidsplassen.</a:t>
            </a:r>
            <a:endParaRPr lang="en-GB" sz="110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kern="1200" dirty="0" smtClean="0">
                <a:solidFill>
                  <a:schemeClr val="tx1"/>
                </a:solidFill>
                <a:effectLst/>
                <a:latin typeface="Arial" panose="020B0604020202020204" pitchFamily="34" charset="0"/>
                <a:cs typeface="Arial" panose="020B0604020202020204" pitchFamily="34" charset="0"/>
              </a:rPr>
              <a:t>Jeg forteller med glede om min arbeidsplass til andre mennesker</a:t>
            </a:r>
            <a:endParaRPr lang="en-GB" sz="110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kern="1200" dirty="0" smtClean="0">
                <a:solidFill>
                  <a:schemeClr val="tx1"/>
                </a:solidFill>
                <a:effectLst/>
                <a:latin typeface="Arial" panose="020B0604020202020204" pitchFamily="34" charset="0"/>
                <a:cs typeface="Arial" panose="020B0604020202020204" pitchFamily="34" charset="0"/>
              </a:rPr>
              <a:t>Jeg vil kunne anbefale en god venn å søke stilling på min arbeidsplass</a:t>
            </a:r>
            <a:endParaRPr lang="en-GB" sz="110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kern="1200" dirty="0" smtClean="0">
                <a:solidFill>
                  <a:schemeClr val="tx1"/>
                </a:solidFill>
                <a:effectLst/>
                <a:latin typeface="Arial" panose="020B0604020202020204" pitchFamily="34" charset="0"/>
                <a:cs typeface="Arial" panose="020B0604020202020204" pitchFamily="34" charset="0"/>
              </a:rPr>
              <a:t>Jeg opplever at min arbeidsplass har stor betydning for meg</a:t>
            </a:r>
          </a:p>
          <a:p>
            <a:pPr marL="171450" lvl="0" indent="-171450">
              <a:buFont typeface="Arial" panose="020B0604020202020204" pitchFamily="34" charset="0"/>
              <a:buChar char="•"/>
            </a:pPr>
            <a:endParaRPr lang="nb-NO" sz="1100" i="1" dirty="0">
              <a:latin typeface="Arial" panose="020B0604020202020204" pitchFamily="34" charset="0"/>
              <a:cs typeface="Arial" panose="020B0604020202020204" pitchFamily="34" charset="0"/>
            </a:endParaRPr>
          </a:p>
          <a:p>
            <a:pPr lvl="0"/>
            <a:r>
              <a:rPr lang="nb-NO" sz="1100" b="1" kern="1200" dirty="0" smtClean="0">
                <a:solidFill>
                  <a:schemeClr val="tx1"/>
                </a:solidFill>
                <a:effectLst/>
                <a:latin typeface="Arial" panose="020B0604020202020204" pitchFamily="34" charset="0"/>
                <a:cs typeface="Arial" panose="020B0604020202020204" pitchFamily="34" charset="0"/>
              </a:rPr>
              <a:t>Fravær av a</a:t>
            </a:r>
            <a:r>
              <a:rPr lang="nb-NO" sz="1100" b="1" dirty="0" smtClean="0">
                <a:latin typeface="Arial" panose="020B0604020202020204" pitchFamily="34" charset="0"/>
                <a:cs typeface="Arial" panose="020B0604020202020204" pitchFamily="34" charset="0"/>
              </a:rPr>
              <a:t>rbeidsavhengighet</a:t>
            </a:r>
            <a:r>
              <a:rPr lang="nb-NO" sz="1100" dirty="0" smtClean="0">
                <a:latin typeface="Arial" panose="020B0604020202020204" pitchFamily="34" charset="0"/>
                <a:cs typeface="Arial" panose="020B0604020202020204" pitchFamily="34" charset="0"/>
              </a:rPr>
              <a:t> </a:t>
            </a:r>
            <a:r>
              <a:rPr lang="nb-NO" sz="1100" dirty="0">
                <a:latin typeface="Arial" panose="020B0604020202020204" pitchFamily="34" charset="0"/>
                <a:cs typeface="Arial" panose="020B0604020202020204" pitchFamily="34" charset="0"/>
              </a:rPr>
              <a:t>(</a:t>
            </a:r>
            <a:r>
              <a:rPr lang="nb-NO" sz="1100" dirty="0" err="1">
                <a:latin typeface="Arial" panose="020B0604020202020204" pitchFamily="34" charset="0"/>
                <a:cs typeface="Arial" panose="020B0604020202020204" pitchFamily="34" charset="0"/>
              </a:rPr>
              <a:t>workaholism</a:t>
            </a:r>
            <a:r>
              <a:rPr lang="nb-NO" sz="1100" dirty="0">
                <a:latin typeface="Arial" panose="020B0604020202020204" pitchFamily="34" charset="0"/>
                <a:cs typeface="Arial" panose="020B0604020202020204" pitchFamily="34" charset="0"/>
              </a:rPr>
              <a:t>) – viser til det å ha en sterk indre driv til å arbeide hardt. Arbeidsavhengighet består ofte av en kombinasjon av en form for tvangsmessig og overdreven </a:t>
            </a:r>
            <a:r>
              <a:rPr lang="nb-NO" sz="1100" dirty="0" smtClean="0">
                <a:latin typeface="Arial" panose="020B0604020202020204" pitchFamily="34" charset="0"/>
                <a:cs typeface="Arial" panose="020B0604020202020204" pitchFamily="34" charset="0"/>
              </a:rPr>
              <a:t>arbeidsinnsats. </a:t>
            </a:r>
            <a:r>
              <a:rPr lang="nb-NO" sz="1100" dirty="0">
                <a:latin typeface="Arial" panose="020B0604020202020204" pitchFamily="34" charset="0"/>
                <a:cs typeface="Arial" panose="020B0604020202020204" pitchFamily="34" charset="0"/>
              </a:rPr>
              <a:t>Denne indeksen er snudd i framstilling av resultat slik at en høy score indikerer lite arbeidsavhengighet</a:t>
            </a:r>
            <a:r>
              <a:rPr lang="nb-NO" sz="1100" dirty="0" smtClean="0">
                <a:latin typeface="Arial" panose="020B0604020202020204" pitchFamily="34" charset="0"/>
                <a:cs typeface="Arial" panose="020B0604020202020204" pitchFamily="34" charset="0"/>
              </a:rPr>
              <a:t>.</a:t>
            </a:r>
            <a:endParaRPr lang="en-GB" sz="11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dirty="0" smtClean="0">
                <a:latin typeface="Arial" panose="020B0604020202020204" pitchFamily="34" charset="0"/>
                <a:cs typeface="Arial" panose="020B0604020202020204" pitchFamily="34" charset="0"/>
              </a:rPr>
              <a:t>Jeg </a:t>
            </a:r>
            <a:r>
              <a:rPr lang="nb-NO" sz="1100" i="1" dirty="0">
                <a:latin typeface="Arial" panose="020B0604020202020204" pitchFamily="34" charset="0"/>
                <a:cs typeface="Arial" panose="020B0604020202020204" pitchFamily="34" charset="0"/>
              </a:rPr>
              <a:t>er travel og konkurrerer ofte mot klokka ®</a:t>
            </a:r>
            <a:endParaRPr lang="en-GB" sz="11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dirty="0">
                <a:latin typeface="Arial" panose="020B0604020202020204" pitchFamily="34" charset="0"/>
                <a:cs typeface="Arial" panose="020B0604020202020204" pitchFamily="34" charset="0"/>
              </a:rPr>
              <a:t>Jeg tar meg selv i å fortsette å arbeide etter at kollegene mine har gitt seg ®</a:t>
            </a:r>
            <a:endParaRPr lang="en-GB" sz="11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dirty="0">
                <a:latin typeface="Arial" panose="020B0604020202020204" pitchFamily="34" charset="0"/>
                <a:cs typeface="Arial" panose="020B0604020202020204" pitchFamily="34" charset="0"/>
              </a:rPr>
              <a:t>Jeg er travel og har mange jern i ilden ®</a:t>
            </a:r>
            <a:endParaRPr lang="en-GB" sz="11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dirty="0">
                <a:latin typeface="Arial" panose="020B0604020202020204" pitchFamily="34" charset="0"/>
                <a:cs typeface="Arial" panose="020B0604020202020204" pitchFamily="34" charset="0"/>
              </a:rPr>
              <a:t>Jeg bruker mer av fritiden min på jobben enn på familie, venner, hobbyer eller andre fritidsaktiviteter ®</a:t>
            </a:r>
            <a:endParaRPr lang="en-GB" sz="11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dirty="0">
                <a:latin typeface="Arial" panose="020B0604020202020204" pitchFamily="34" charset="0"/>
                <a:cs typeface="Arial" panose="020B0604020202020204" pitchFamily="34" charset="0"/>
              </a:rPr>
              <a:t>Jeg gjør gjerne to eller tre ting samtidig, som å ta en telefon samtidig som jeg spiser lunsj og skriver et notat </a:t>
            </a:r>
            <a:r>
              <a:rPr lang="nb-NO" sz="1100" i="1" dirty="0" smtClean="0">
                <a:latin typeface="Arial" panose="020B0604020202020204" pitchFamily="34" charset="0"/>
                <a:cs typeface="Arial" panose="020B0604020202020204" pitchFamily="34" charset="0"/>
              </a:rPr>
              <a:t>®</a:t>
            </a:r>
            <a:endParaRPr lang="en-GB" sz="11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dirty="0" smtClean="0">
                <a:latin typeface="Arial" panose="020B0604020202020204" pitchFamily="34" charset="0"/>
                <a:cs typeface="Arial" panose="020B0604020202020204" pitchFamily="34" charset="0"/>
              </a:rPr>
              <a:t>Det </a:t>
            </a:r>
            <a:r>
              <a:rPr lang="nb-NO" sz="1100" i="1" dirty="0">
                <a:latin typeface="Arial" panose="020B0604020202020204" pitchFamily="34" charset="0"/>
                <a:cs typeface="Arial" panose="020B0604020202020204" pitchFamily="34" charset="0"/>
              </a:rPr>
              <a:t>er viktig for meg å arbeide hard/mye, selv når jeg ikke har glede av det jeg holder på med. ®</a:t>
            </a:r>
            <a:endParaRPr lang="en-GB" sz="11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dirty="0">
                <a:latin typeface="Arial" panose="020B0604020202020204" pitchFamily="34" charset="0"/>
                <a:cs typeface="Arial" panose="020B0604020202020204" pitchFamily="34" charset="0"/>
              </a:rPr>
              <a:t>Jeg føler at det er noe i meg som driver meg til å arbeide hardt/mye ®</a:t>
            </a:r>
            <a:endParaRPr lang="en-GB" sz="11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dirty="0">
                <a:latin typeface="Arial" panose="020B0604020202020204" pitchFamily="34" charset="0"/>
                <a:cs typeface="Arial" panose="020B0604020202020204" pitchFamily="34" charset="0"/>
              </a:rPr>
              <a:t>Jeg føler meg forpliktet til å jobbe hardt/mye, selv når jeg ikke liker det ®</a:t>
            </a:r>
            <a:endParaRPr lang="en-GB" sz="11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dirty="0">
                <a:latin typeface="Arial" panose="020B0604020202020204" pitchFamily="34" charset="0"/>
                <a:cs typeface="Arial" panose="020B0604020202020204" pitchFamily="34" charset="0"/>
              </a:rPr>
              <a:t>Jeg får skyldfølelse når jeg tar meg fri fra arbeidet ®</a:t>
            </a:r>
            <a:endParaRPr lang="en-GB" sz="11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dirty="0">
                <a:latin typeface="Arial" panose="020B0604020202020204" pitchFamily="34" charset="0"/>
                <a:cs typeface="Arial" panose="020B0604020202020204" pitchFamily="34" charset="0"/>
              </a:rPr>
              <a:t>Jeg har vansker med å slappe av når jeg ikke arbeider ®</a:t>
            </a:r>
            <a:endParaRPr lang="en-GB" sz="1100" dirty="0">
              <a:latin typeface="Arial" panose="020B0604020202020204" pitchFamily="34" charset="0"/>
              <a:cs typeface="Arial" panose="020B0604020202020204" pitchFamily="34" charset="0"/>
            </a:endParaRPr>
          </a:p>
          <a:p>
            <a:pPr lvl="0"/>
            <a:endParaRPr lang="en-GB" sz="1100" b="1" kern="1200" dirty="0" smtClean="0">
              <a:solidFill>
                <a:schemeClr val="tx1"/>
              </a:solidFill>
              <a:effectLst/>
              <a:latin typeface="Arial" panose="020B060402020202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pPr>
                <a:defRPr/>
              </a:pPr>
              <a:t>16</a:t>
            </a:fld>
            <a:endParaRPr lang="nb-NO"/>
          </a:p>
        </p:txBody>
      </p:sp>
      <p:sp>
        <p:nvSpPr>
          <p:cNvPr id="5" name="TekstSylinder 4"/>
          <p:cNvSpPr txBox="1"/>
          <p:nvPr/>
        </p:nvSpPr>
        <p:spPr>
          <a:xfrm>
            <a:off x="236669" y="218763"/>
            <a:ext cx="3669840" cy="1277477"/>
          </a:xfrm>
          <a:prstGeom prst="rect">
            <a:avLst/>
          </a:prstGeom>
          <a:noFill/>
        </p:spPr>
        <p:txBody>
          <a:bodyPr wrap="square" rtlCol="0">
            <a:spAutoFit/>
          </a:bodyPr>
          <a:lstStyle/>
          <a:p>
            <a:pPr lvl="0"/>
            <a:r>
              <a:rPr lang="nb-NO" sz="1100" b="1" dirty="0">
                <a:solidFill>
                  <a:prstClr val="black"/>
                </a:solidFill>
                <a:latin typeface="Arial" panose="020B0604020202020204" pitchFamily="34" charset="0"/>
                <a:cs typeface="Arial" panose="020B0604020202020204" pitchFamily="34" charset="0"/>
              </a:rPr>
              <a:t>Mening i jobben</a:t>
            </a:r>
            <a:r>
              <a:rPr lang="nb-NO" sz="1100" dirty="0">
                <a:solidFill>
                  <a:prstClr val="black"/>
                </a:solidFill>
                <a:latin typeface="Arial" panose="020B0604020202020204" pitchFamily="34" charset="0"/>
                <a:cs typeface="Arial" panose="020B0604020202020204" pitchFamily="34" charset="0"/>
              </a:rPr>
              <a:t>: Undersøker respondentenes opplevelse av om deres arbeid er meningsfylt. Høy score indikerer at respondenten i høy grad opplever sitt arbeid som meningsfylt. </a:t>
            </a:r>
            <a:endParaRPr lang="en-GB" sz="1100" dirty="0">
              <a:solidFill>
                <a:prstClr val="black"/>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dirty="0">
                <a:solidFill>
                  <a:prstClr val="black"/>
                </a:solidFill>
                <a:latin typeface="Arial" panose="020B0604020202020204" pitchFamily="34" charset="0"/>
                <a:cs typeface="Arial" panose="020B0604020202020204" pitchFamily="34" charset="0"/>
              </a:rPr>
              <a:t>Mine arbeidsoppgaver er meningsfylte</a:t>
            </a:r>
            <a:endParaRPr lang="en-GB" sz="1100" dirty="0">
              <a:solidFill>
                <a:prstClr val="black"/>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dirty="0">
                <a:solidFill>
                  <a:prstClr val="black"/>
                </a:solidFill>
                <a:latin typeface="Arial" panose="020B0604020202020204" pitchFamily="34" charset="0"/>
                <a:cs typeface="Arial" panose="020B0604020202020204" pitchFamily="34" charset="0"/>
              </a:rPr>
              <a:t>Jeg føler at arbeidet jeg gjør er viktig</a:t>
            </a:r>
            <a:endParaRPr lang="en-GB" sz="1100" dirty="0">
              <a:solidFill>
                <a:prstClr val="black"/>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dirty="0">
                <a:solidFill>
                  <a:prstClr val="black"/>
                </a:solidFill>
                <a:latin typeface="Arial" panose="020B0604020202020204" pitchFamily="34" charset="0"/>
                <a:cs typeface="Arial" panose="020B0604020202020204" pitchFamily="34" charset="0"/>
              </a:rPr>
              <a:t>Jeg føler meg motivert og engasjert i arbeidet </a:t>
            </a:r>
            <a:r>
              <a:rPr lang="nb-NO" sz="1100" i="1" dirty="0" smtClean="0">
                <a:solidFill>
                  <a:prstClr val="black"/>
                </a:solidFill>
                <a:latin typeface="Arial" panose="020B0604020202020204" pitchFamily="34" charset="0"/>
                <a:cs typeface="Arial" panose="020B0604020202020204" pitchFamily="34" charset="0"/>
              </a:rPr>
              <a:t>mitt</a:t>
            </a:r>
            <a:endParaRPr lang="nb-NO" sz="1100" i="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5331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85750" indent="-285750">
              <a:spcAft>
                <a:spcPts val="600"/>
              </a:spcAft>
              <a:buFont typeface="Arial" panose="020B0604020202020204" pitchFamily="34" charset="0"/>
              <a:buChar char="•"/>
            </a:pPr>
            <a:r>
              <a:rPr lang="nb-NO" sz="1400" dirty="0" smtClean="0"/>
              <a:t>Alle skalaene har fått hvert sitt nummer.</a:t>
            </a:r>
          </a:p>
          <a:p>
            <a:pPr marL="285750" indent="-285750">
              <a:spcAft>
                <a:spcPts val="600"/>
              </a:spcAft>
              <a:buFont typeface="Arial" panose="020B0604020202020204" pitchFamily="34" charset="0"/>
              <a:buChar char="•"/>
            </a:pPr>
            <a:r>
              <a:rPr lang="nb-NO" sz="1400" dirty="0" smtClean="0"/>
              <a:t>Svaralternativ 1=svært uenig er i sirkelens sentrum, svaralternativ 5=svært enig er ytterst i sirkelen.</a:t>
            </a:r>
          </a:p>
          <a:p>
            <a:pPr marL="285750" indent="-285750">
              <a:spcAft>
                <a:spcPts val="600"/>
              </a:spcAft>
              <a:buFont typeface="Arial" panose="020B0604020202020204" pitchFamily="34" charset="0"/>
              <a:buChar char="•"/>
            </a:pPr>
            <a:r>
              <a:rPr lang="nb-NO" sz="1400" dirty="0" smtClean="0"/>
              <a:t>Sektorene med ulike farger representerer hvert sitt av de foregående lysbildene.</a:t>
            </a:r>
          </a:p>
          <a:p>
            <a:pPr marL="285750" indent="-285750">
              <a:spcAft>
                <a:spcPts val="600"/>
              </a:spcAft>
              <a:buFont typeface="Arial" panose="020B0604020202020204" pitchFamily="34" charset="0"/>
              <a:buChar char="•"/>
            </a:pPr>
            <a:r>
              <a:rPr lang="nb-NO" sz="1400" dirty="0" smtClean="0"/>
              <a:t>Den lyseste linjen representerer hele institusjonen, den litt mørkere nivå 2 (fakultet/avdeling), den enda litt mørkere nivå 3 (institutt, studieområde, seksjon) osv.</a:t>
            </a:r>
          </a:p>
          <a:p>
            <a:pPr marL="285750" indent="-285750">
              <a:spcAft>
                <a:spcPts val="600"/>
              </a:spcAft>
              <a:buFont typeface="Arial" panose="020B0604020202020204" pitchFamily="34" charset="0"/>
              <a:buChar char="•"/>
            </a:pPr>
            <a:r>
              <a:rPr lang="nb-NO" sz="1400" dirty="0" smtClean="0"/>
              <a:t>Hva som er et positivt eller negativt resultat skal avgjøres i gruppediskusjonene. Dette fordi  de må forstås i den lokale konteksten. </a:t>
            </a:r>
          </a:p>
          <a:p>
            <a:pPr marL="285750" indent="-285750">
              <a:spcAft>
                <a:spcPts val="600"/>
              </a:spcAft>
              <a:buFont typeface="Arial" panose="020B0604020202020204" pitchFamily="34" charset="0"/>
              <a:buChar char="•"/>
            </a:pPr>
            <a:r>
              <a:rPr lang="nb-NO" sz="1400" dirty="0" smtClean="0"/>
              <a:t>På små enheter vil enkeltpersoners svar utgjøre mye mer enn på store enheter og derfor i større grad påvirke hvordan enhetens resultat er i forhold til overliggende enheter. </a:t>
            </a:r>
          </a:p>
          <a:p>
            <a:pPr marL="285750" lvl="0" indent="-285750">
              <a:spcAft>
                <a:spcPts val="600"/>
              </a:spcAft>
              <a:buFont typeface="Arial" panose="020B0604020202020204" pitchFamily="34" charset="0"/>
              <a:buChar char="•"/>
            </a:pPr>
            <a:r>
              <a:rPr lang="nb-NO" sz="1400" dirty="0"/>
              <a:t>Ikke gå inn i diskusjoner om metode og signifikante </a:t>
            </a:r>
            <a:r>
              <a:rPr lang="nb-NO" sz="1400" dirty="0" smtClean="0"/>
              <a:t>forskjeller, </a:t>
            </a:r>
            <a:r>
              <a:rPr lang="nb-NO" sz="1400" dirty="0"/>
              <a:t>å vise signifikans krever store tall, flere enn 100 svar</a:t>
            </a:r>
            <a:r>
              <a:rPr lang="nb-NO" sz="1400" dirty="0" smtClean="0"/>
              <a:t>. For å vise signifikans bør en også ta utvalgenes størrelse og standardavvikene med i betraktningen.</a:t>
            </a:r>
            <a:endParaRPr lang="nb-NO" sz="1400" dirty="0"/>
          </a:p>
          <a:p>
            <a:endParaRPr lang="nb-NO" sz="1400" dirty="0"/>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solidFill>
                  <a:prstClr val="black"/>
                </a:solidFill>
              </a:rPr>
              <a:pPr>
                <a:defRPr/>
              </a:pPr>
              <a:t>17</a:t>
            </a:fld>
            <a:endParaRPr lang="nb-NO">
              <a:solidFill>
                <a:prstClr val="black"/>
              </a:solidFill>
            </a:endParaRPr>
          </a:p>
        </p:txBody>
      </p:sp>
    </p:spTree>
    <p:extLst>
      <p:ext uri="{BB962C8B-B14F-4D97-AF65-F5344CB8AC3E}">
        <p14:creationId xmlns:p14="http://schemas.microsoft.com/office/powerpoint/2010/main" val="2582963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457325" y="746125"/>
            <a:ext cx="4429125" cy="3322638"/>
          </a:xfrm>
        </p:spPr>
      </p:sp>
      <p:sp>
        <p:nvSpPr>
          <p:cNvPr id="3" name="Plassholder for notater 2"/>
          <p:cNvSpPr>
            <a:spLocks noGrp="1"/>
          </p:cNvSpPr>
          <p:nvPr>
            <p:ph type="body" idx="1"/>
          </p:nvPr>
        </p:nvSpPr>
        <p:spPr>
          <a:xfrm>
            <a:off x="524501" y="4179835"/>
            <a:ext cx="5600552" cy="5257423"/>
          </a:xfrm>
        </p:spPr>
        <p:txBody>
          <a:bodyPr/>
          <a:lstStyle/>
          <a:p>
            <a:pPr>
              <a:spcAft>
                <a:spcPts val="600"/>
              </a:spcAft>
            </a:pPr>
            <a:r>
              <a:rPr lang="nb-NO" sz="1400" kern="1200" dirty="0" smtClean="0">
                <a:solidFill>
                  <a:schemeClr val="tx1"/>
                </a:solidFill>
                <a:effectLst/>
              </a:rPr>
              <a:t>Den blå linjen er resultat fra siste undersøkelse.</a:t>
            </a:r>
          </a:p>
          <a:p>
            <a:pPr>
              <a:spcAft>
                <a:spcPts val="600"/>
              </a:spcAft>
            </a:pPr>
            <a:r>
              <a:rPr lang="nb-NO" sz="1400" dirty="0" smtClean="0"/>
              <a:t>Det sorte punktet er resultatet fra 2012. Det er ikke resultat for alle skalaer fordi det har skjedd utskiftninger i spørreskjemaet.</a:t>
            </a:r>
            <a:endParaRPr lang="nb-NO" sz="1400" kern="1200" dirty="0" smtClean="0">
              <a:solidFill>
                <a:schemeClr val="tx1"/>
              </a:solidFill>
              <a:effectLst/>
            </a:endParaRPr>
          </a:p>
          <a:p>
            <a:pPr>
              <a:spcAft>
                <a:spcPts val="600"/>
              </a:spcAft>
            </a:pPr>
            <a:endParaRPr lang="nb-NO" sz="1400" b="1" dirty="0"/>
          </a:p>
          <a:p>
            <a:pPr>
              <a:spcAft>
                <a:spcPts val="600"/>
              </a:spcAft>
            </a:pPr>
            <a:r>
              <a:rPr lang="nb-NO" sz="1400" b="1" kern="1200" dirty="0" smtClean="0">
                <a:solidFill>
                  <a:schemeClr val="tx1"/>
                </a:solidFill>
                <a:effectLst/>
              </a:rPr>
              <a:t>Endring i score betyr ikke nødvendigvis at det har skjedd en reell endring:</a:t>
            </a:r>
            <a:endParaRPr lang="nb-NO" sz="1400" kern="1200" dirty="0" smtClean="0">
              <a:solidFill>
                <a:schemeClr val="tx1"/>
              </a:solidFill>
              <a:effectLst/>
            </a:endParaRPr>
          </a:p>
          <a:p>
            <a:pPr marL="171450" lvl="0" indent="-171450">
              <a:spcAft>
                <a:spcPts val="600"/>
              </a:spcAft>
              <a:buFont typeface="Arial" panose="020B0604020202020204" pitchFamily="34" charset="0"/>
              <a:buChar char="•"/>
            </a:pPr>
            <a:r>
              <a:rPr lang="nb-NO" sz="1400" kern="1200" dirty="0" smtClean="0">
                <a:solidFill>
                  <a:schemeClr val="tx1"/>
                </a:solidFill>
                <a:effectLst/>
              </a:rPr>
              <a:t>I ARK følger vi ikke personer – vi vet ikke om det er de samme personene som har svart begge ganger – før og etter måling blir derfor upresis, særlig når det er færre enn 50 svar. </a:t>
            </a:r>
          </a:p>
          <a:p>
            <a:pPr marL="171450" lvl="0" indent="-171450">
              <a:spcAft>
                <a:spcPts val="600"/>
              </a:spcAft>
              <a:buFont typeface="Arial" panose="020B0604020202020204" pitchFamily="34" charset="0"/>
              <a:buChar char="•"/>
            </a:pPr>
            <a:r>
              <a:rPr lang="nb-NO" sz="1400" kern="1200" dirty="0" smtClean="0">
                <a:solidFill>
                  <a:schemeClr val="tx1"/>
                </a:solidFill>
                <a:effectLst/>
              </a:rPr>
              <a:t>To år er lite tid</a:t>
            </a:r>
          </a:p>
          <a:p>
            <a:pPr marL="171450" lvl="0" indent="-171450">
              <a:spcAft>
                <a:spcPts val="600"/>
              </a:spcAft>
              <a:buFont typeface="Arial" panose="020B0604020202020204" pitchFamily="34" charset="0"/>
              <a:buChar char="•"/>
            </a:pPr>
            <a:r>
              <a:rPr lang="nb-NO" sz="1400" kern="1200" dirty="0" smtClean="0">
                <a:solidFill>
                  <a:schemeClr val="tx1"/>
                </a:solidFill>
                <a:effectLst/>
              </a:rPr>
              <a:t>Det er svært mye som påvirker enhetene og eventuelle endringer, så selv i tilfeller der det har blitt jobbet målrettet innenfor definerte områder kan forbedring være vanskelig å måle. En målt endring kan ha andre forklaringer enn at det er iverksatt et målrettet tiltak, for eksempel at noen ansatte har sluttet og nye har kommet til.</a:t>
            </a:r>
          </a:p>
          <a:p>
            <a:pPr marL="171450" lvl="0" indent="-171450">
              <a:spcAft>
                <a:spcPts val="600"/>
              </a:spcAft>
              <a:buFont typeface="Arial" panose="020B0604020202020204" pitchFamily="34" charset="0"/>
              <a:buChar char="•"/>
            </a:pPr>
            <a:r>
              <a:rPr lang="nb-NO" sz="1400" kern="1200" dirty="0" smtClean="0">
                <a:solidFill>
                  <a:schemeClr val="tx1"/>
                </a:solidFill>
                <a:effectLst/>
              </a:rPr>
              <a:t>Eventuell mangel på endring betyr ikke at endring ikke har skjedd, viktig endring kan ha skjedd på forhold vi ikke måler. </a:t>
            </a:r>
          </a:p>
          <a:p>
            <a:pPr marL="171450" lvl="0" indent="-171450">
              <a:spcAft>
                <a:spcPts val="600"/>
              </a:spcAft>
              <a:buFont typeface="Arial" panose="020B0604020202020204" pitchFamily="34" charset="0"/>
              <a:buChar char="•"/>
            </a:pPr>
            <a:r>
              <a:rPr lang="nb-NO" sz="1400" kern="1200" dirty="0" smtClean="0">
                <a:solidFill>
                  <a:schemeClr val="tx1"/>
                </a:solidFill>
                <a:effectLst/>
              </a:rPr>
              <a:t>Eventuelle endringer i score sier noe om historien, sørg for at diskusjonene handler om fremtiden. Det er den som kan formes, ikke fortiden. </a:t>
            </a:r>
            <a:endParaRPr lang="nb-NO" sz="1400" dirty="0"/>
          </a:p>
          <a:p>
            <a:pPr marL="171450" lvl="0" indent="-171450">
              <a:spcAft>
                <a:spcPts val="600"/>
              </a:spcAft>
              <a:buFont typeface="Arial" panose="020B0604020202020204" pitchFamily="34" charset="0"/>
              <a:buChar char="•"/>
            </a:pPr>
            <a:r>
              <a:rPr lang="nb-NO" sz="1400" dirty="0" smtClean="0"/>
              <a:t>Ikke gå inn i diskusjoner om metode og signifikante endringer, å vise signifikans krever store tall, flere enn 100 svar.</a:t>
            </a:r>
            <a:endParaRPr lang="nb-NO" sz="1400" dirty="0"/>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solidFill>
                  <a:prstClr val="black"/>
                </a:solidFill>
              </a:rPr>
              <a:pPr>
                <a:defRPr/>
              </a:pPr>
              <a:t>18</a:t>
            </a:fld>
            <a:endParaRPr lang="nb-NO">
              <a:solidFill>
                <a:prstClr val="black"/>
              </a:solidFill>
            </a:endParaRPr>
          </a:p>
        </p:txBody>
      </p:sp>
    </p:spTree>
    <p:extLst>
      <p:ext uri="{BB962C8B-B14F-4D97-AF65-F5344CB8AC3E}">
        <p14:creationId xmlns:p14="http://schemas.microsoft.com/office/powerpoint/2010/main" val="2582963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pPr>
                <a:defRPr/>
              </a:pPr>
              <a:t>19</a:t>
            </a:fld>
            <a:endParaRPr lang="nb-NO"/>
          </a:p>
        </p:txBody>
      </p:sp>
    </p:spTree>
    <p:extLst>
      <p:ext uri="{BB962C8B-B14F-4D97-AF65-F5344CB8AC3E}">
        <p14:creationId xmlns:p14="http://schemas.microsoft.com/office/powerpoint/2010/main" val="2600298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881188" y="363538"/>
            <a:ext cx="4127500" cy="3095625"/>
          </a:xfrm>
        </p:spPr>
      </p:sp>
      <p:sp>
        <p:nvSpPr>
          <p:cNvPr id="3" name="Plassholder for notater 2"/>
          <p:cNvSpPr>
            <a:spLocks noGrp="1"/>
          </p:cNvSpPr>
          <p:nvPr>
            <p:ph type="body" idx="1"/>
          </p:nvPr>
        </p:nvSpPr>
        <p:spPr>
          <a:xfrm>
            <a:off x="236669" y="3819738"/>
            <a:ext cx="6404231" cy="5850835"/>
          </a:xfrm>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nb-NO" sz="1400" b="1" dirty="0" smtClean="0">
                <a:solidFill>
                  <a:srgbClr val="0070C0"/>
                </a:solidFill>
              </a:rPr>
              <a:t>UHR</a:t>
            </a:r>
            <a:r>
              <a:rPr lang="nb-NO" sz="1400" b="1" dirty="0" smtClean="0">
                <a:solidFill>
                  <a:srgbClr val="00B0F0"/>
                </a:solidFill>
              </a:rPr>
              <a:t> </a:t>
            </a:r>
            <a:r>
              <a:rPr lang="nb-NO" sz="1400" dirty="0" smtClean="0"/>
              <a:t>finansiert samarbeids- og </a:t>
            </a:r>
            <a:r>
              <a:rPr lang="nb-NO" sz="1400" b="0" dirty="0" smtClean="0"/>
              <a:t>utviklingsprosjekt. UiO, UiB, UiT og NTNU deltok. Forvaltning av ARK ved NTNU,</a:t>
            </a:r>
            <a:r>
              <a:rPr lang="nb-NO" sz="1400" b="0" baseline="0" dirty="0" smtClean="0"/>
              <a:t> SVT-</a:t>
            </a:r>
            <a:r>
              <a:rPr lang="nb-NO" sz="1400" b="0" baseline="0" dirty="0" err="1" smtClean="0"/>
              <a:t>fak</a:t>
            </a:r>
            <a:r>
              <a:rPr lang="nb-NO" sz="1400" b="0" baseline="0" dirty="0" smtClean="0"/>
              <a:t> fra 2013.</a:t>
            </a:r>
            <a:r>
              <a:rPr lang="nb-NO" sz="1400" dirty="0" smtClean="0"/>
              <a:t> </a:t>
            </a:r>
          </a:p>
          <a:p>
            <a:pPr>
              <a:spcAft>
                <a:spcPts val="1200"/>
              </a:spcAft>
            </a:pPr>
            <a:r>
              <a:rPr lang="nb-NO" sz="1400" dirty="0" smtClean="0"/>
              <a:t>ARK – et verktøy for arbeidsmiljø- og klimaundersøkelse utviklet av og for U&amp;H-sektoren</a:t>
            </a:r>
          </a:p>
          <a:p>
            <a:pPr>
              <a:spcAft>
                <a:spcPts val="1200"/>
              </a:spcAft>
            </a:pPr>
            <a:r>
              <a:rPr lang="nb-NO" sz="1400" dirty="0" smtClean="0"/>
              <a:t>Undersøkelse og utvikling av de viktigste aspektene i psykososiale arbeidsmiljø, arbeidsbelastninger og arbeidsrelaterte ressurser</a:t>
            </a:r>
          </a:p>
          <a:p>
            <a:pPr>
              <a:spcAft>
                <a:spcPts val="1200"/>
              </a:spcAft>
            </a:pPr>
            <a:r>
              <a:rPr lang="nb-NO" sz="1400" dirty="0" smtClean="0"/>
              <a:t>Teoretisk fundert</a:t>
            </a:r>
          </a:p>
          <a:p>
            <a:pPr>
              <a:spcAft>
                <a:spcPts val="1200"/>
              </a:spcAft>
            </a:pPr>
            <a:r>
              <a:rPr lang="nb-NO" sz="1400" dirty="0" smtClean="0"/>
              <a:t>Forskningsbasert</a:t>
            </a:r>
            <a:r>
              <a:rPr lang="en-US" sz="1400" dirty="0" smtClean="0"/>
              <a:t> – </a:t>
            </a:r>
            <a:r>
              <a:rPr lang="nb-NO" sz="1400" dirty="0" smtClean="0"/>
              <a:t>skal kunne brukes til forskning</a:t>
            </a:r>
          </a:p>
          <a:p>
            <a:pPr>
              <a:spcAft>
                <a:spcPts val="1200"/>
              </a:spcAft>
            </a:pPr>
            <a:endParaRPr lang="nb-NO" sz="1400" dirty="0" smtClean="0"/>
          </a:p>
          <a:p>
            <a:pPr>
              <a:spcAft>
                <a:spcPts val="1200"/>
              </a:spcAft>
            </a:pPr>
            <a:r>
              <a:rPr lang="nb-NO" sz="1400" dirty="0" smtClean="0"/>
              <a:t>FaktaARK I, KIWEST, FaktaARK II.</a:t>
            </a:r>
          </a:p>
          <a:p>
            <a:pPr>
              <a:spcAft>
                <a:spcPts val="1200"/>
              </a:spcAft>
            </a:pPr>
            <a:endParaRPr lang="nb-NO" sz="1400" dirty="0" smtClean="0"/>
          </a:p>
          <a:p>
            <a:endParaRPr lang="nb-NO" sz="1400" dirty="0">
              <a:latin typeface="Arial" pitchFamily="34" charset="0"/>
              <a:cs typeface="Arial" pitchFamily="34" charset="0"/>
            </a:endParaRPr>
          </a:p>
          <a:p>
            <a:r>
              <a:rPr lang="nb-NO" sz="1400" dirty="0" smtClean="0">
                <a:latin typeface="Arial" pitchFamily="34" charset="0"/>
                <a:cs typeface="Arial" pitchFamily="34" charset="0"/>
              </a:rPr>
              <a:t>Praksis og forskning i samspill – bør være et godt prosjekt i vår sektor!</a:t>
            </a:r>
            <a:endParaRPr lang="nb-NO" sz="1400" dirty="0">
              <a:latin typeface="Arial" pitchFamily="34" charset="0"/>
              <a:cs typeface="Arial" pitchFamily="34" charset="0"/>
            </a:endParaRPr>
          </a:p>
        </p:txBody>
      </p:sp>
      <p:sp>
        <p:nvSpPr>
          <p:cNvPr id="4" name="Plassholder for lysbildenummer 3"/>
          <p:cNvSpPr>
            <a:spLocks noGrp="1"/>
          </p:cNvSpPr>
          <p:nvPr>
            <p:ph type="sldNum" sz="quarter" idx="10"/>
          </p:nvPr>
        </p:nvSpPr>
        <p:spPr/>
        <p:txBody>
          <a:bodyPr/>
          <a:lstStyle/>
          <a:p>
            <a:fld id="{9F4C2CF1-DDC9-4DAF-B598-D6BBB9B15DE8}" type="slidenum">
              <a:rPr lang="nb-NO" smtClean="0"/>
              <a:pPr/>
              <a:t>2</a:t>
            </a:fld>
            <a:endParaRPr lang="nb-NO"/>
          </a:p>
        </p:txBody>
      </p:sp>
    </p:spTree>
    <p:extLst>
      <p:ext uri="{BB962C8B-B14F-4D97-AF65-F5344CB8AC3E}">
        <p14:creationId xmlns:p14="http://schemas.microsoft.com/office/powerpoint/2010/main" val="1708983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dirty="0" smtClean="0"/>
              <a:t>Hvis du har hatt medarbeidersamtale siste 24 </a:t>
            </a:r>
            <a:r>
              <a:rPr lang="nb-NO" sz="1400" dirty="0" err="1" smtClean="0"/>
              <a:t>mnd</a:t>
            </a:r>
            <a:r>
              <a:rPr lang="nb-NO" sz="1400" dirty="0" smtClean="0"/>
              <a:t>:</a:t>
            </a:r>
          </a:p>
          <a:p>
            <a:r>
              <a:rPr lang="nb-NO" sz="1400" dirty="0" smtClean="0"/>
              <a:t>Hvordan opplevde du medarbeidersamtalen (e)? </a:t>
            </a:r>
          </a:p>
          <a:p>
            <a:endParaRPr lang="nb-NO" sz="1400" dirty="0"/>
          </a:p>
          <a:p>
            <a:r>
              <a:rPr lang="nb-NO" sz="1400" dirty="0" smtClean="0"/>
              <a:t>1= Bortkastet tid</a:t>
            </a:r>
          </a:p>
          <a:p>
            <a:r>
              <a:rPr lang="nb-NO" sz="1400" dirty="0" smtClean="0"/>
              <a:t>5= Svært positivt</a:t>
            </a:r>
          </a:p>
          <a:p>
            <a:endParaRPr lang="nb-NO" dirty="0"/>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pPr>
                <a:defRPr/>
              </a:pPr>
              <a:t>20</a:t>
            </a:fld>
            <a:endParaRPr lang="nb-NO"/>
          </a:p>
        </p:txBody>
      </p:sp>
    </p:spTree>
    <p:extLst>
      <p:ext uri="{BB962C8B-B14F-4D97-AF65-F5344CB8AC3E}">
        <p14:creationId xmlns:p14="http://schemas.microsoft.com/office/powerpoint/2010/main" val="12373972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latin typeface="Arial" panose="020B0604020202020204" pitchFamily="34" charset="0"/>
                <a:cs typeface="Arial" panose="020B0604020202020204" pitchFamily="34" charset="0"/>
              </a:rPr>
              <a:t/>
            </a:r>
            <a:br>
              <a:rPr lang="nb-NO" dirty="0" smtClean="0">
                <a:latin typeface="Arial" panose="020B0604020202020204" pitchFamily="34" charset="0"/>
                <a:cs typeface="Arial" panose="020B0604020202020204" pitchFamily="34" charset="0"/>
              </a:rPr>
            </a:br>
            <a:endParaRPr lang="nb-NO"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latin typeface="Arial" panose="020B0604020202020204" pitchFamily="34" charset="0"/>
                <a:cs typeface="Arial" panose="020B0604020202020204" pitchFamily="34" charset="0"/>
              </a:rPr>
              <a:t>Jobben påvirker helsen min på en positiv måte (1 =</a:t>
            </a:r>
            <a:r>
              <a:rPr lang="nb-NO" baseline="0" dirty="0" smtClean="0">
                <a:latin typeface="Arial" panose="020B0604020202020204" pitchFamily="34" charset="0"/>
                <a:cs typeface="Arial" panose="020B0604020202020204" pitchFamily="34" charset="0"/>
              </a:rPr>
              <a:t> Svært uenig, 5 = Svært enig)</a:t>
            </a:r>
            <a:endParaRPr lang="nb-NO" dirty="0" smtClean="0">
              <a:latin typeface="Arial" panose="020B0604020202020204" pitchFamily="34" charset="0"/>
              <a:cs typeface="Arial" panose="020B0604020202020204" pitchFamily="34" charset="0"/>
            </a:endParaRPr>
          </a:p>
          <a:p>
            <a:endParaRPr lang="nb-NO" dirty="0" smtClean="0">
              <a:latin typeface="Arial" panose="020B0604020202020204" pitchFamily="34" charset="0"/>
              <a:cs typeface="Arial" panose="020B0604020202020204" pitchFamily="34" charset="0"/>
            </a:endParaRPr>
          </a:p>
          <a:p>
            <a:r>
              <a:rPr lang="nb-NO" dirty="0" smtClean="0">
                <a:latin typeface="Arial" panose="020B0604020202020204" pitchFamily="34" charset="0"/>
                <a:cs typeface="Arial" panose="020B0604020202020204" pitchFamily="34" charset="0"/>
              </a:rPr>
              <a:t>Jobben påvirker helsen min på en negativ måte (1 =</a:t>
            </a:r>
            <a:r>
              <a:rPr lang="nb-NO" baseline="0" dirty="0" smtClean="0">
                <a:latin typeface="Arial" panose="020B0604020202020204" pitchFamily="34" charset="0"/>
                <a:cs typeface="Arial" panose="020B0604020202020204" pitchFamily="34" charset="0"/>
              </a:rPr>
              <a:t> Svært uenig, 5 = Svært enig) ®</a:t>
            </a:r>
            <a:endParaRPr lang="nb-NO" dirty="0" smtClean="0">
              <a:latin typeface="Arial" panose="020B0604020202020204" pitchFamily="34" charset="0"/>
              <a:cs typeface="Arial" panose="020B0604020202020204" pitchFamily="34" charset="0"/>
            </a:endParaRPr>
          </a:p>
          <a:p>
            <a:endParaRPr lang="nb-NO"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D9B0CF01-D2BE-4982-9153-DF7176D508DC}" type="slidenum">
              <a:rPr lang="nb-NO" smtClean="0"/>
              <a:t>21</a:t>
            </a:fld>
            <a:endParaRPr lang="nb-NO"/>
          </a:p>
        </p:txBody>
      </p:sp>
    </p:spTree>
    <p:extLst>
      <p:ext uri="{BB962C8B-B14F-4D97-AF65-F5344CB8AC3E}">
        <p14:creationId xmlns:p14="http://schemas.microsoft.com/office/powerpoint/2010/main" val="1010442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962150" y="746125"/>
            <a:ext cx="3924300" cy="2944813"/>
          </a:xfrm>
        </p:spPr>
      </p:sp>
      <p:sp>
        <p:nvSpPr>
          <p:cNvPr id="3" name="Plassholder for notater 2"/>
          <p:cNvSpPr>
            <a:spLocks noGrp="1"/>
          </p:cNvSpPr>
          <p:nvPr>
            <p:ph type="body" idx="1"/>
          </p:nvPr>
        </p:nvSpPr>
        <p:spPr>
          <a:xfrm>
            <a:off x="680562" y="3891757"/>
            <a:ext cx="5444490" cy="5545501"/>
          </a:xfrm>
        </p:spPr>
        <p:txBody>
          <a:bodyPr/>
          <a:lstStyle/>
          <a:p>
            <a:pPr>
              <a:defRPr/>
            </a:pPr>
            <a:r>
              <a:rPr lang="nb-NO" dirty="0">
                <a:latin typeface="Arial" panose="020B0604020202020204" pitchFamily="34" charset="0"/>
                <a:cs typeface="Arial" panose="020B0604020202020204" pitchFamily="34" charset="0"/>
              </a:rPr>
              <a:t>Presentasjon av gruppearbeid i plenum - ulike modeller for deling i plenum. Alle gruppestemmene skal høres, </a:t>
            </a:r>
            <a:r>
              <a:rPr lang="nb-NO" dirty="0" err="1">
                <a:latin typeface="Arial" panose="020B0604020202020204" pitchFamily="34" charset="0"/>
                <a:cs typeface="Arial" panose="020B0604020202020204" pitchFamily="34" charset="0"/>
              </a:rPr>
              <a:t>flip</a:t>
            </a:r>
            <a:r>
              <a:rPr lang="nb-NO" dirty="0">
                <a:latin typeface="Arial" panose="020B0604020202020204" pitchFamily="34" charset="0"/>
                <a:cs typeface="Arial" panose="020B0604020202020204" pitchFamily="34" charset="0"/>
              </a:rPr>
              <a:t> eller gule lapper. Unngå gjentagelser.</a:t>
            </a:r>
          </a:p>
          <a:p>
            <a:pPr>
              <a:defRPr/>
            </a:pPr>
            <a:endParaRPr lang="nb-NO" b="0" dirty="0" smtClean="0">
              <a:latin typeface="Arial" pitchFamily="34" charset="0"/>
              <a:cs typeface="Arial" pitchFamily="34" charset="0"/>
            </a:endParaRPr>
          </a:p>
          <a:p>
            <a:pPr>
              <a:defRPr/>
            </a:pPr>
            <a:r>
              <a:rPr lang="nb-NO" b="0" dirty="0" smtClean="0">
                <a:latin typeface="Arial" pitchFamily="34" charset="0"/>
                <a:cs typeface="Arial" pitchFamily="34" charset="0"/>
              </a:rPr>
              <a:t>Hva fungerer bra og bør videreføres?</a:t>
            </a:r>
          </a:p>
          <a:p>
            <a:pPr marL="522962" indent="-459248">
              <a:buFont typeface="Arial" pitchFamily="34" charset="0"/>
              <a:buChar char="•"/>
              <a:defRPr/>
            </a:pPr>
            <a:r>
              <a:rPr lang="nb-NO" b="0" dirty="0" smtClean="0">
                <a:latin typeface="Arial" pitchFamily="34" charset="0"/>
                <a:cs typeface="Arial" pitchFamily="34" charset="0"/>
              </a:rPr>
              <a:t>Hvilke tema/indekser/spørsmål fanget opp disse faktorene? </a:t>
            </a:r>
          </a:p>
          <a:p>
            <a:pPr marL="522962" indent="-459248">
              <a:buFont typeface="Arial" pitchFamily="34" charset="0"/>
              <a:buChar char="•"/>
              <a:defRPr/>
            </a:pPr>
            <a:r>
              <a:rPr lang="nb-NO" b="0" dirty="0" smtClean="0">
                <a:latin typeface="Arial" pitchFamily="34" charset="0"/>
                <a:cs typeface="Arial" pitchFamily="34" charset="0"/>
              </a:rPr>
              <a:t>Hvordan ta vare på dette og om mulig bli enda bedre?</a:t>
            </a:r>
          </a:p>
          <a:p>
            <a:pPr marL="522962" indent="-459248">
              <a:buFont typeface="Arial" pitchFamily="34" charset="0"/>
              <a:buChar char="•"/>
              <a:defRPr/>
            </a:pPr>
            <a:r>
              <a:rPr lang="nb-NO" b="0" dirty="0" smtClean="0">
                <a:latin typeface="Arial" pitchFamily="34" charset="0"/>
                <a:cs typeface="Arial" pitchFamily="34" charset="0"/>
              </a:rPr>
              <a:t>Sett opp momenter/gode grep</a:t>
            </a:r>
          </a:p>
          <a:p>
            <a:endParaRPr lang="nb-NO" dirty="0" smtClean="0">
              <a:latin typeface="Arial" pitchFamily="34" charset="0"/>
              <a:cs typeface="Arial" pitchFamily="34" charset="0"/>
            </a:endParaRPr>
          </a:p>
          <a:p>
            <a:pPr marL="459248" indent="-459248">
              <a:lnSpc>
                <a:spcPct val="80000"/>
              </a:lnSpc>
              <a:defRPr/>
            </a:pPr>
            <a:endParaRPr lang="nb-NO" b="0" dirty="0" smtClean="0">
              <a:latin typeface="Arial" pitchFamily="34" charset="0"/>
              <a:cs typeface="Arial" pitchFamily="34" charset="0"/>
            </a:endParaRPr>
          </a:p>
          <a:p>
            <a:pPr>
              <a:lnSpc>
                <a:spcPct val="80000"/>
              </a:lnSpc>
              <a:defRPr/>
            </a:pPr>
            <a:r>
              <a:rPr lang="nb-NO" b="0" dirty="0" smtClean="0">
                <a:latin typeface="Arial" pitchFamily="34" charset="0"/>
                <a:cs typeface="Arial" pitchFamily="34" charset="0"/>
              </a:rPr>
              <a:t>Selv de fleste resultatene er positive her, er det alltid noen</a:t>
            </a:r>
            <a:r>
              <a:rPr lang="nb-NO" b="0" baseline="0" dirty="0" smtClean="0">
                <a:latin typeface="Arial" pitchFamily="34" charset="0"/>
                <a:cs typeface="Arial" pitchFamily="34" charset="0"/>
              </a:rPr>
              <a:t> </a:t>
            </a:r>
            <a:r>
              <a:rPr lang="nb-NO" b="0" dirty="0" smtClean="0">
                <a:latin typeface="Arial" pitchFamily="34" charset="0"/>
                <a:cs typeface="Arial" pitchFamily="34" charset="0"/>
              </a:rPr>
              <a:t>forbedringspunkter:</a:t>
            </a:r>
          </a:p>
          <a:p>
            <a:pPr marL="465556" indent="-459248">
              <a:lnSpc>
                <a:spcPct val="80000"/>
              </a:lnSpc>
              <a:buFont typeface="Arial" pitchFamily="34" charset="0"/>
              <a:buChar char="•"/>
              <a:defRPr/>
            </a:pPr>
            <a:r>
              <a:rPr lang="nb-NO" b="0" dirty="0" smtClean="0">
                <a:latin typeface="Arial" pitchFamily="34" charset="0"/>
                <a:cs typeface="Arial" pitchFamily="34" charset="0"/>
              </a:rPr>
              <a:t>Hvilke områder?</a:t>
            </a:r>
          </a:p>
          <a:p>
            <a:pPr marL="465556" indent="-459248">
              <a:lnSpc>
                <a:spcPct val="80000"/>
              </a:lnSpc>
              <a:buFont typeface="Arial" pitchFamily="34" charset="0"/>
              <a:buChar char="•"/>
              <a:defRPr/>
            </a:pPr>
            <a:r>
              <a:rPr lang="nb-NO" b="0" dirty="0" smtClean="0">
                <a:latin typeface="Arial" pitchFamily="34" charset="0"/>
                <a:cs typeface="Arial" pitchFamily="34" charset="0"/>
              </a:rPr>
              <a:t>Hvilke tema/indekser/spørsmål fanget opp dette? </a:t>
            </a:r>
          </a:p>
          <a:p>
            <a:pPr marL="465556" indent="-459248">
              <a:lnSpc>
                <a:spcPct val="80000"/>
              </a:lnSpc>
              <a:buFont typeface="Arial" pitchFamily="34" charset="0"/>
              <a:buChar char="•"/>
              <a:defRPr/>
            </a:pPr>
            <a:r>
              <a:rPr lang="nb-NO" b="0" dirty="0" smtClean="0">
                <a:latin typeface="Arial" pitchFamily="34" charset="0"/>
                <a:cs typeface="Arial" pitchFamily="34" charset="0"/>
              </a:rPr>
              <a:t>Sett opp en tiltaksliste </a:t>
            </a:r>
          </a:p>
          <a:p>
            <a:pPr marL="465556" indent="-459248">
              <a:lnSpc>
                <a:spcPct val="80000"/>
              </a:lnSpc>
              <a:buFont typeface="Arial" pitchFamily="34" charset="0"/>
              <a:buChar char="•"/>
              <a:defRPr/>
            </a:pPr>
            <a:r>
              <a:rPr lang="nb-NO" b="0" dirty="0" smtClean="0">
                <a:latin typeface="Arial" pitchFamily="34" charset="0"/>
                <a:cs typeface="Arial" pitchFamily="34" charset="0"/>
              </a:rPr>
              <a:t>Prioriter tiltakene</a:t>
            </a:r>
          </a:p>
          <a:p>
            <a:pPr marL="465556" indent="-459248">
              <a:lnSpc>
                <a:spcPct val="80000"/>
              </a:lnSpc>
              <a:buFont typeface="Arial" pitchFamily="34" charset="0"/>
              <a:buChar char="•"/>
              <a:defRPr/>
            </a:pPr>
            <a:r>
              <a:rPr lang="nb-NO" b="0" dirty="0" smtClean="0">
                <a:latin typeface="Arial" pitchFamily="34" charset="0"/>
                <a:cs typeface="Arial" pitchFamily="34" charset="0"/>
              </a:rPr>
              <a:t>Sett opp ansvarlig(e) + tidsfrist(er)</a:t>
            </a:r>
          </a:p>
          <a:p>
            <a:pPr marL="1377744" lvl="2" indent="-459248">
              <a:lnSpc>
                <a:spcPct val="80000"/>
              </a:lnSpc>
              <a:defRPr/>
            </a:pPr>
            <a:endParaRPr lang="nb-NO" b="0" dirty="0" smtClean="0">
              <a:latin typeface="Arial" pitchFamily="34" charset="0"/>
              <a:cs typeface="Arial" pitchFamily="34" charset="0"/>
            </a:endParaRPr>
          </a:p>
          <a:p>
            <a:pPr marL="459248" indent="-459248">
              <a:lnSpc>
                <a:spcPct val="80000"/>
              </a:lnSpc>
              <a:defRPr/>
            </a:pPr>
            <a:r>
              <a:rPr lang="nb-NO" b="0" dirty="0" smtClean="0">
                <a:latin typeface="Arial" pitchFamily="34" charset="0"/>
                <a:cs typeface="Arial" pitchFamily="34" charset="0"/>
              </a:rPr>
              <a:t>Ta gjerne med eventuelle punkter som ikke er nevnt i undersøkelsen</a:t>
            </a:r>
          </a:p>
          <a:p>
            <a:endParaRPr lang="nb-NO" dirty="0" smtClean="0">
              <a:latin typeface="Arial" pitchFamily="34" charset="0"/>
              <a:cs typeface="Arial" pitchFamily="34" charset="0"/>
            </a:endParaRPr>
          </a:p>
          <a:p>
            <a:r>
              <a:rPr lang="nb-NO" dirty="0" smtClean="0">
                <a:latin typeface="Arial" pitchFamily="34" charset="0"/>
                <a:cs typeface="Arial" pitchFamily="34" charset="0"/>
              </a:rPr>
              <a:t>Tiltak skal være konkrete</a:t>
            </a:r>
            <a:r>
              <a:rPr lang="nb-NO" baseline="0" dirty="0" smtClean="0">
                <a:latin typeface="Arial" pitchFamily="34" charset="0"/>
                <a:cs typeface="Arial" pitchFamily="34" charset="0"/>
              </a:rPr>
              <a:t>, konstruktive og enkle og iverksette.</a:t>
            </a:r>
            <a:endParaRPr lang="nb-NO" dirty="0" smtClean="0">
              <a:latin typeface="Arial" pitchFamily="34" charset="0"/>
              <a:cs typeface="Arial" pitchFamily="34" charset="0"/>
            </a:endParaRPr>
          </a:p>
          <a:p>
            <a:r>
              <a:rPr lang="nb-NO" dirty="0" smtClean="0">
                <a:latin typeface="Arial" pitchFamily="34" charset="0"/>
                <a:cs typeface="Arial" pitchFamily="34" charset="0"/>
              </a:rPr>
              <a:t>- ulike modeller for utvikling av tiltak, det må kommuniseres hvordan og når.</a:t>
            </a:r>
          </a:p>
          <a:p>
            <a:r>
              <a:rPr lang="nb-NO" dirty="0" smtClean="0">
                <a:latin typeface="Arial" pitchFamily="34" charset="0"/>
                <a:cs typeface="Arial" pitchFamily="34" charset="0"/>
              </a:rPr>
              <a:t>- skal rapporteres i </a:t>
            </a:r>
            <a:r>
              <a:rPr lang="nb-NO" dirty="0" err="1" smtClean="0">
                <a:latin typeface="Arial" pitchFamily="34" charset="0"/>
                <a:cs typeface="Arial" pitchFamily="34" charset="0"/>
              </a:rPr>
              <a:t>faktaark</a:t>
            </a:r>
            <a:r>
              <a:rPr lang="nb-NO" dirty="0" smtClean="0">
                <a:latin typeface="Arial" pitchFamily="34" charset="0"/>
                <a:cs typeface="Arial" pitchFamily="34" charset="0"/>
              </a:rPr>
              <a:t> II.</a:t>
            </a:r>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pPr>
                <a:defRPr/>
              </a:pPr>
              <a:t>22</a:t>
            </a:fld>
            <a:endParaRPr lang="nb-NO"/>
          </a:p>
        </p:txBody>
      </p:sp>
    </p:spTree>
    <p:extLst>
      <p:ext uri="{BB962C8B-B14F-4D97-AF65-F5344CB8AC3E}">
        <p14:creationId xmlns:p14="http://schemas.microsoft.com/office/powerpoint/2010/main" val="3122673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2482850" y="633413"/>
            <a:ext cx="3462338" cy="2598737"/>
          </a:xfrm>
        </p:spPr>
      </p:sp>
      <p:sp>
        <p:nvSpPr>
          <p:cNvPr id="3" name="Plassholder for notater 2"/>
          <p:cNvSpPr>
            <a:spLocks noGrp="1"/>
          </p:cNvSpPr>
          <p:nvPr>
            <p:ph type="body" idx="1"/>
          </p:nvPr>
        </p:nvSpPr>
        <p:spPr>
          <a:xfrm>
            <a:off x="680562" y="3362880"/>
            <a:ext cx="5690498" cy="5835415"/>
          </a:xfrm>
        </p:spPr>
        <p:txBody>
          <a:bodyPr/>
          <a:lstStyle/>
          <a:p>
            <a:r>
              <a:rPr lang="nb-NO" b="1" dirty="0" err="1" smtClean="0"/>
              <a:t>Faktaark</a:t>
            </a:r>
            <a:r>
              <a:rPr lang="nb-NO" b="1" baseline="0" dirty="0" smtClean="0"/>
              <a:t> før spørreskjemaundersøkelsen:</a:t>
            </a:r>
          </a:p>
          <a:p>
            <a:r>
              <a:rPr lang="nb-NO" baseline="0" dirty="0" smtClean="0"/>
              <a:t>Organisatoriske forhold som har betydning for arbeidsmiljøet:</a:t>
            </a:r>
          </a:p>
          <a:p>
            <a:pPr marL="165669" indent="-165669">
              <a:buFont typeface="Arial" pitchFamily="34" charset="0"/>
              <a:buChar char="•"/>
            </a:pPr>
            <a:r>
              <a:rPr lang="nb-NO" dirty="0"/>
              <a:t>Antall år leder har vært i stillingen</a:t>
            </a:r>
          </a:p>
          <a:p>
            <a:pPr marL="165669" indent="-165669">
              <a:buFont typeface="Arial" pitchFamily="34" charset="0"/>
              <a:buChar char="•"/>
            </a:pPr>
            <a:r>
              <a:rPr lang="nb-NO" dirty="0"/>
              <a:t>Organisering</a:t>
            </a:r>
          </a:p>
          <a:p>
            <a:pPr marL="165669" indent="-165669">
              <a:buFont typeface="Arial" pitchFamily="34" charset="0"/>
              <a:buChar char="•"/>
            </a:pPr>
            <a:r>
              <a:rPr lang="nb-NO" dirty="0"/>
              <a:t>Arbeidstyper ved enheten</a:t>
            </a:r>
          </a:p>
          <a:p>
            <a:pPr marL="165669" indent="-165669">
              <a:buFont typeface="Arial" pitchFamily="34" charset="0"/>
              <a:buChar char="•"/>
            </a:pPr>
            <a:r>
              <a:rPr lang="nb-NO" dirty="0"/>
              <a:t>Sammensetning av enhetens ansatte (midlertidig, fast, administrativt, vitenskapelig)</a:t>
            </a:r>
          </a:p>
          <a:p>
            <a:pPr marL="165669" indent="-165669">
              <a:buFont typeface="Arial" pitchFamily="34" charset="0"/>
              <a:buChar char="•"/>
            </a:pPr>
            <a:r>
              <a:rPr lang="nb-NO" dirty="0"/>
              <a:t>Enhetens studenter (antall , antall mastergradsstudenter pr. veileder, antall </a:t>
            </a:r>
            <a:r>
              <a:rPr lang="nb-NO" dirty="0" err="1"/>
              <a:t>ph.d</a:t>
            </a:r>
            <a:r>
              <a:rPr lang="nb-NO" dirty="0"/>
              <a:t>.‐studenter pr. veileder)</a:t>
            </a:r>
          </a:p>
          <a:p>
            <a:pPr marL="165669" indent="-165669">
              <a:buFont typeface="Arial" pitchFamily="34" charset="0"/>
              <a:buChar char="•"/>
            </a:pPr>
            <a:r>
              <a:rPr lang="nb-NO" dirty="0"/>
              <a:t>Andel av budsjett eksternt finansiert? </a:t>
            </a:r>
          </a:p>
          <a:p>
            <a:pPr marL="165669" indent="-165669">
              <a:buFont typeface="Arial" pitchFamily="34" charset="0"/>
              <a:buChar char="•"/>
            </a:pPr>
            <a:r>
              <a:rPr lang="nb-NO" dirty="0"/>
              <a:t>Arbeidsspråket </a:t>
            </a:r>
          </a:p>
          <a:p>
            <a:pPr marL="165669" indent="-165669">
              <a:buFont typeface="Arial" pitchFamily="34" charset="0"/>
              <a:buChar char="•"/>
            </a:pPr>
            <a:r>
              <a:rPr lang="nb-NO" dirty="0"/>
              <a:t>Andel av alle ansatte (%) med annet arbeidsspråk enn norsk</a:t>
            </a:r>
          </a:p>
          <a:p>
            <a:pPr marL="165669" indent="-165669">
              <a:buFont typeface="Arial" pitchFamily="34" charset="0"/>
              <a:buChar char="•"/>
            </a:pPr>
            <a:r>
              <a:rPr lang="nn-NO" dirty="0" err="1"/>
              <a:t>Andel</a:t>
            </a:r>
            <a:r>
              <a:rPr lang="nn-NO" dirty="0"/>
              <a:t> </a:t>
            </a:r>
            <a:r>
              <a:rPr lang="nn-NO" dirty="0" err="1"/>
              <a:t>studenter</a:t>
            </a:r>
            <a:r>
              <a:rPr lang="nn-NO" dirty="0"/>
              <a:t> (%) med </a:t>
            </a:r>
            <a:r>
              <a:rPr lang="nn-NO" dirty="0" err="1"/>
              <a:t>annet</a:t>
            </a:r>
            <a:r>
              <a:rPr lang="nn-NO" dirty="0"/>
              <a:t> arbeidsspråk enn norsk</a:t>
            </a:r>
          </a:p>
          <a:p>
            <a:pPr marL="165669" indent="-165669">
              <a:buFont typeface="Arial" pitchFamily="34" charset="0"/>
              <a:buChar char="•"/>
            </a:pPr>
            <a:r>
              <a:rPr lang="nb-NO" dirty="0"/>
              <a:t>Rutiner for gjennomføring av ulike former for møter og kartlegginger</a:t>
            </a:r>
          </a:p>
          <a:p>
            <a:pPr marL="165669" indent="-165669">
              <a:buFont typeface="Arial" pitchFamily="34" charset="0"/>
              <a:buChar char="•"/>
            </a:pPr>
            <a:r>
              <a:rPr lang="nb-NO" dirty="0"/>
              <a:t>Oversikt over hvilke nye arbeidsmiljøtiltak har enheten iverksatt det siste året</a:t>
            </a:r>
          </a:p>
          <a:p>
            <a:pPr marL="165669" indent="-165669">
              <a:buFont typeface="Arial" pitchFamily="34" charset="0"/>
              <a:buChar char="•"/>
            </a:pPr>
            <a:endParaRPr lang="nb-NO" dirty="0"/>
          </a:p>
          <a:p>
            <a:r>
              <a:rPr lang="nb-NO" b="1" dirty="0" err="1" smtClean="0"/>
              <a:t>Faktaark</a:t>
            </a:r>
            <a:r>
              <a:rPr lang="nb-NO" b="1" dirty="0" smtClean="0"/>
              <a:t> etter gjennomført arbeidsmiljøundersøkelse:</a:t>
            </a:r>
          </a:p>
          <a:p>
            <a:pPr marL="165669" indent="-165669">
              <a:buFont typeface="Arial" pitchFamily="34" charset="0"/>
              <a:buChar char="•"/>
            </a:pPr>
            <a:r>
              <a:rPr lang="nb-NO" dirty="0" smtClean="0"/>
              <a:t>Planlagte og iverksatte tiltak</a:t>
            </a:r>
          </a:p>
          <a:p>
            <a:pPr marL="165669" indent="-165669">
              <a:buFont typeface="Arial" pitchFamily="34" charset="0"/>
              <a:buChar char="•"/>
            </a:pPr>
            <a:r>
              <a:rPr lang="nb-NO" dirty="0" smtClean="0"/>
              <a:t>Evaluering av undersøkelsen</a:t>
            </a:r>
          </a:p>
          <a:p>
            <a:pPr marL="165669" indent="-165669">
              <a:buFont typeface="Arial" pitchFamily="34" charset="0"/>
              <a:buChar char="•"/>
            </a:pPr>
            <a:endParaRPr lang="nb-NO" dirty="0"/>
          </a:p>
          <a:p>
            <a:r>
              <a:rPr lang="nb-NO" b="1" dirty="0" smtClean="0"/>
              <a:t>Database:</a:t>
            </a:r>
          </a:p>
          <a:p>
            <a:r>
              <a:rPr lang="nb-NO" dirty="0" smtClean="0"/>
              <a:t>Alle data fra </a:t>
            </a:r>
            <a:r>
              <a:rPr lang="nb-NO" dirty="0" err="1" smtClean="0"/>
              <a:t>faktaarkene</a:t>
            </a:r>
            <a:r>
              <a:rPr lang="nb-NO" dirty="0" smtClean="0"/>
              <a:t> og spørreskjemaundersøkelsen legges inn i nasjonal database etter at arbeidsmiljøundersøkelsen er ferdig.</a:t>
            </a:r>
          </a:p>
          <a:p>
            <a:r>
              <a:rPr lang="nb-NO" dirty="0" smtClean="0"/>
              <a:t>Forskere skal gjennom sine prosjektbeskrivelser kunne søke om å bruke data fra databasen. Opplegg for å sikre duplisering og nødvendig kvalitet ved SVT.</a:t>
            </a:r>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pPr>
                <a:defRPr/>
              </a:pPr>
              <a:t>23</a:t>
            </a:fld>
            <a:endParaRPr lang="nb-NO"/>
          </a:p>
        </p:txBody>
      </p:sp>
    </p:spTree>
    <p:extLst>
      <p:ext uri="{BB962C8B-B14F-4D97-AF65-F5344CB8AC3E}">
        <p14:creationId xmlns:p14="http://schemas.microsoft.com/office/powerpoint/2010/main" val="4232347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dirty="0" smtClean="0">
                <a:latin typeface="Arial" pitchFamily="34" charset="0"/>
                <a:cs typeface="Arial" pitchFamily="34" charset="0"/>
              </a:rPr>
              <a:t>Oppfølging og evaluering:</a:t>
            </a:r>
          </a:p>
          <a:p>
            <a:r>
              <a:rPr lang="nb-NO" sz="1400" dirty="0" err="1" smtClean="0">
                <a:latin typeface="Arial" pitchFamily="34" charset="0"/>
                <a:cs typeface="Arial" pitchFamily="34" charset="0"/>
              </a:rPr>
              <a:t>FaktaARK</a:t>
            </a:r>
            <a:r>
              <a:rPr lang="nb-NO" sz="1400" baseline="0" dirty="0" smtClean="0">
                <a:latin typeface="Arial" pitchFamily="34" charset="0"/>
                <a:cs typeface="Arial" pitchFamily="34" charset="0"/>
              </a:rPr>
              <a:t> II</a:t>
            </a:r>
          </a:p>
          <a:p>
            <a:r>
              <a:rPr lang="nb-NO" sz="1400" baseline="0" dirty="0" smtClean="0">
                <a:latin typeface="Arial" pitchFamily="34" charset="0"/>
                <a:cs typeface="Arial" pitchFamily="34" charset="0"/>
              </a:rPr>
              <a:t>Fokus i </a:t>
            </a:r>
            <a:r>
              <a:rPr lang="nb-NO" sz="1400" baseline="0" dirty="0" err="1" smtClean="0">
                <a:latin typeface="Arial" pitchFamily="34" charset="0"/>
                <a:cs typeface="Arial" pitchFamily="34" charset="0"/>
              </a:rPr>
              <a:t>lederlinja</a:t>
            </a:r>
            <a:r>
              <a:rPr lang="nb-NO" sz="1400" baseline="0" dirty="0" smtClean="0">
                <a:latin typeface="Arial" pitchFamily="34" charset="0"/>
                <a:cs typeface="Arial" pitchFamily="34" charset="0"/>
              </a:rPr>
              <a:t>, styringsdialoger</a:t>
            </a:r>
          </a:p>
          <a:p>
            <a:endParaRPr lang="nb-NO" sz="1400" baseline="0" dirty="0" smtClean="0">
              <a:latin typeface="Arial" pitchFamily="34" charset="0"/>
              <a:cs typeface="Arial" pitchFamily="34" charset="0"/>
            </a:endParaRPr>
          </a:p>
          <a:p>
            <a:r>
              <a:rPr lang="nb-NO" sz="1400" baseline="0" dirty="0" smtClean="0">
                <a:latin typeface="Arial" pitchFamily="34" charset="0"/>
                <a:cs typeface="Arial" pitchFamily="34" charset="0"/>
              </a:rPr>
              <a:t>Evaluering</a:t>
            </a:r>
          </a:p>
          <a:p>
            <a:endParaRPr lang="nb-NO" sz="1400" baseline="0" dirty="0" smtClean="0">
              <a:latin typeface="Arial" pitchFamily="34" charset="0"/>
              <a:cs typeface="Arial" pitchFamily="34" charset="0"/>
            </a:endParaRPr>
          </a:p>
          <a:p>
            <a:r>
              <a:rPr lang="nb-NO" sz="1400" baseline="0" dirty="0" smtClean="0">
                <a:latin typeface="Arial" pitchFamily="34" charset="0"/>
                <a:cs typeface="Arial" pitchFamily="34" charset="0"/>
              </a:rPr>
              <a:t>Kritiske faktorer: </a:t>
            </a:r>
          </a:p>
          <a:p>
            <a:r>
              <a:rPr lang="nb-NO" sz="1400" baseline="0" dirty="0" smtClean="0">
                <a:latin typeface="Arial" pitchFamily="34" charset="0"/>
                <a:cs typeface="Arial" pitchFamily="34" charset="0"/>
              </a:rPr>
              <a:t>Tilstrekkelige ressurser (ledelse og ansatte)</a:t>
            </a:r>
          </a:p>
          <a:p>
            <a:r>
              <a:rPr lang="nb-NO" sz="1400" baseline="0" dirty="0" smtClean="0">
                <a:latin typeface="Arial" pitchFamily="34" charset="0"/>
                <a:cs typeface="Arial" pitchFamily="34" charset="0"/>
              </a:rPr>
              <a:t>God nok forankring i ledelsen</a:t>
            </a:r>
          </a:p>
          <a:p>
            <a:r>
              <a:rPr lang="nb-NO" sz="1400" baseline="0" dirty="0" smtClean="0">
                <a:latin typeface="Arial" pitchFamily="34" charset="0"/>
                <a:cs typeface="Arial" pitchFamily="34" charset="0"/>
              </a:rPr>
              <a:t>Å klare å få ledere og ansatte (spes vitenskapelige) til å engasjere seg</a:t>
            </a:r>
          </a:p>
          <a:p>
            <a:r>
              <a:rPr lang="nb-NO" sz="1400" baseline="0" dirty="0" smtClean="0">
                <a:latin typeface="Arial" pitchFamily="34" charset="0"/>
                <a:cs typeface="Arial" pitchFamily="34" charset="0"/>
              </a:rPr>
              <a:t>Å tørre å være tydelig nok </a:t>
            </a:r>
          </a:p>
          <a:p>
            <a:r>
              <a:rPr lang="nb-NO" sz="1400" baseline="0" dirty="0" smtClean="0">
                <a:latin typeface="Arial" pitchFamily="34" charset="0"/>
                <a:cs typeface="Arial" pitchFamily="34" charset="0"/>
              </a:rPr>
              <a:t>Å få diskusjonene og tiltakene konkrete nok, akademikere er spesialister på å «</a:t>
            </a:r>
            <a:r>
              <a:rPr lang="nb-NO" sz="1400" baseline="0" dirty="0" err="1" smtClean="0">
                <a:latin typeface="Arial" pitchFamily="34" charset="0"/>
                <a:cs typeface="Arial" pitchFamily="34" charset="0"/>
              </a:rPr>
              <a:t>akademisere</a:t>
            </a:r>
            <a:r>
              <a:rPr lang="nb-NO" sz="1400" baseline="0" dirty="0" smtClean="0">
                <a:latin typeface="Arial" pitchFamily="34" charset="0"/>
                <a:cs typeface="Arial" pitchFamily="34" charset="0"/>
              </a:rPr>
              <a:t>» og å kritisere </a:t>
            </a:r>
            <a:r>
              <a:rPr lang="nb-NO" sz="1400" baseline="0" dirty="0" err="1" smtClean="0">
                <a:latin typeface="Arial" pitchFamily="34" charset="0"/>
                <a:cs typeface="Arial" pitchFamily="34" charset="0"/>
              </a:rPr>
              <a:t>metdode</a:t>
            </a:r>
            <a:r>
              <a:rPr lang="nb-NO" sz="1400" baseline="0" dirty="0" smtClean="0">
                <a:latin typeface="Arial" pitchFamily="34" charset="0"/>
                <a:cs typeface="Arial" pitchFamily="34" charset="0"/>
              </a:rPr>
              <a:t>.</a:t>
            </a:r>
            <a:r>
              <a:rPr lang="nb-NO" sz="1400" dirty="0" smtClean="0">
                <a:latin typeface="Arial" pitchFamily="34" charset="0"/>
                <a:cs typeface="Arial" pitchFamily="34" charset="0"/>
              </a:rPr>
              <a:t> Det er ikke agendaen for oppfølgingsmøtene.</a:t>
            </a:r>
            <a:endParaRPr lang="en-GB" sz="1400" dirty="0">
              <a:latin typeface="Arial" pitchFamily="34" charset="0"/>
              <a:cs typeface="Arial" pitchFamily="34" charset="0"/>
            </a:endParaRPr>
          </a:p>
        </p:txBody>
      </p:sp>
      <p:sp>
        <p:nvSpPr>
          <p:cNvPr id="4" name="Plassholder for lysbildenummer 3"/>
          <p:cNvSpPr>
            <a:spLocks noGrp="1"/>
          </p:cNvSpPr>
          <p:nvPr>
            <p:ph type="sldNum" sz="quarter" idx="10"/>
          </p:nvPr>
        </p:nvSpPr>
        <p:spPr/>
        <p:txBody>
          <a:bodyPr/>
          <a:lstStyle/>
          <a:p>
            <a:fld id="{D9B0CF01-D2BE-4982-9153-DF7176D508DC}" type="slidenum">
              <a:rPr lang="nb-NO" smtClean="0"/>
              <a:t>3</a:t>
            </a:fld>
            <a:endParaRPr lang="nb-NO"/>
          </a:p>
        </p:txBody>
      </p:sp>
    </p:spTree>
    <p:extLst>
      <p:ext uri="{BB962C8B-B14F-4D97-AF65-F5344CB8AC3E}">
        <p14:creationId xmlns:p14="http://schemas.microsoft.com/office/powerpoint/2010/main" val="1356842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2970213" y="434975"/>
            <a:ext cx="3276600" cy="2457450"/>
          </a:xfrm>
        </p:spPr>
      </p:sp>
      <p:sp>
        <p:nvSpPr>
          <p:cNvPr id="3" name="Plassholder for notater 2"/>
          <p:cNvSpPr>
            <a:spLocks noGrp="1"/>
          </p:cNvSpPr>
          <p:nvPr>
            <p:ph type="body" idx="1"/>
          </p:nvPr>
        </p:nvSpPr>
        <p:spPr>
          <a:xfrm>
            <a:off x="452542" y="2883484"/>
            <a:ext cx="6116400" cy="7129930"/>
          </a:xfrm>
        </p:spPr>
        <p:txBody>
          <a:bodyPr/>
          <a:lstStyle/>
          <a:p>
            <a:pPr eaLnBrk="1" hangingPunct="1">
              <a:lnSpc>
                <a:spcPct val="80000"/>
              </a:lnSpc>
              <a:defRPr/>
            </a:pPr>
            <a:r>
              <a:rPr lang="nb-NO" sz="1400" dirty="0" smtClean="0"/>
              <a:t>De psykologiske og sosiale forholdene mennesker opplever på arbeidsplassen</a:t>
            </a:r>
          </a:p>
          <a:p>
            <a:pPr marL="0" indent="0" eaLnBrk="1" hangingPunct="1">
              <a:lnSpc>
                <a:spcPct val="80000"/>
              </a:lnSpc>
              <a:buFont typeface="Arial" charset="0"/>
              <a:buNone/>
              <a:defRPr/>
            </a:pPr>
            <a:endParaRPr lang="nb-NO" sz="1400" dirty="0" smtClean="0"/>
          </a:p>
          <a:p>
            <a:pPr eaLnBrk="1" hangingPunct="1">
              <a:lnSpc>
                <a:spcPct val="80000"/>
              </a:lnSpc>
              <a:defRPr/>
            </a:pPr>
            <a:r>
              <a:rPr lang="nb-NO" sz="1400" dirty="0" smtClean="0"/>
              <a:t>Grunnleggende antakelse: organisering av arbeidet spiller en avgjørende rolle for arbeidstakerens velvære, helse og produktivitet:</a:t>
            </a:r>
          </a:p>
          <a:p>
            <a:pPr>
              <a:defRPr/>
            </a:pPr>
            <a:r>
              <a:rPr lang="nb-NO" sz="1400" dirty="0"/>
              <a:t>- </a:t>
            </a:r>
            <a:r>
              <a:rPr lang="nb-NO" sz="1400" dirty="0" smtClean="0"/>
              <a:t>Hvordan </a:t>
            </a:r>
            <a:r>
              <a:rPr lang="nb-NO" sz="1400" dirty="0"/>
              <a:t>ytre </a:t>
            </a:r>
            <a:r>
              <a:rPr lang="nb-NO" sz="1400" dirty="0" smtClean="0"/>
              <a:t>påvirkninger </a:t>
            </a:r>
            <a:r>
              <a:rPr lang="nb-NO" sz="1400" dirty="0"/>
              <a:t>blir oppfattet og bearbeidet </a:t>
            </a:r>
          </a:p>
          <a:p>
            <a:pPr eaLnBrk="1" hangingPunct="1">
              <a:defRPr/>
            </a:pPr>
            <a:r>
              <a:rPr lang="nb-NO" sz="1400" dirty="0" smtClean="0"/>
              <a:t>- Balansen mellom krav arbeidstakerne opplever og de ressursene de har til disposisjon </a:t>
            </a:r>
            <a:endParaRPr lang="nb-NO" sz="1400" dirty="0"/>
          </a:p>
          <a:p>
            <a:pPr eaLnBrk="1" hangingPunct="1">
              <a:defRPr/>
            </a:pPr>
            <a:r>
              <a:rPr lang="nb-NO" sz="1400" dirty="0" smtClean="0"/>
              <a:t>- Resultatene av samspillet mellom ytre påvirkninger og kjennetegn ved individet</a:t>
            </a:r>
          </a:p>
          <a:p>
            <a:endParaRPr lang="nb-NO" sz="1400" dirty="0" smtClean="0"/>
          </a:p>
          <a:p>
            <a:r>
              <a:rPr lang="nb-NO" sz="1400" dirty="0" smtClean="0"/>
              <a:t>I KIWEST kartlegges: </a:t>
            </a:r>
          </a:p>
          <a:p>
            <a:r>
              <a:rPr lang="nb-NO" sz="1400" dirty="0" smtClean="0"/>
              <a:t>1. Samspillet</a:t>
            </a:r>
            <a:r>
              <a:rPr lang="nb-NO" sz="1400" baseline="0" dirty="0" smtClean="0"/>
              <a:t> mellom arbeidsoppgaver og person</a:t>
            </a:r>
          </a:p>
          <a:p>
            <a:r>
              <a:rPr lang="nb-NO" sz="1400" baseline="0" dirty="0" smtClean="0"/>
              <a:t>-Ferdigheter/kompetanse og oppgave</a:t>
            </a:r>
          </a:p>
          <a:p>
            <a:r>
              <a:rPr lang="nb-NO" sz="1400" baseline="0" dirty="0" smtClean="0"/>
              <a:t>-hjelpemidler og oppgave</a:t>
            </a:r>
          </a:p>
          <a:p>
            <a:r>
              <a:rPr lang="nb-NO" sz="1400" baseline="0" dirty="0" smtClean="0"/>
              <a:t>-forventninger omgivelser og forventninger hos den ansatte</a:t>
            </a:r>
          </a:p>
          <a:p>
            <a:endParaRPr lang="nb-NO" sz="1400" baseline="0" dirty="0" smtClean="0"/>
          </a:p>
          <a:p>
            <a:r>
              <a:rPr lang="nb-NO" sz="1400" baseline="0" dirty="0" smtClean="0"/>
              <a:t>2. Samspillet mellom personer (det som oftest forbindes med psykososialt arbeidsmiljø):</a:t>
            </a:r>
          </a:p>
          <a:p>
            <a:r>
              <a:rPr lang="nb-NO" sz="1400" baseline="0" dirty="0" smtClean="0"/>
              <a:t>-samarbeid og fellesskap</a:t>
            </a:r>
          </a:p>
          <a:p>
            <a:r>
              <a:rPr lang="nb-NO" sz="1400" baseline="0" dirty="0" smtClean="0"/>
              <a:t>-konflikter</a:t>
            </a:r>
          </a:p>
          <a:p>
            <a:r>
              <a:rPr lang="nb-NO" sz="1400" baseline="0" dirty="0" smtClean="0"/>
              <a:t>-konkurranseklima</a:t>
            </a:r>
          </a:p>
          <a:p>
            <a:r>
              <a:rPr lang="nb-NO" sz="1400" baseline="0" dirty="0" smtClean="0"/>
              <a:t>-relasjon til leder/ledelse (tillit, kontroll, kontakt, støtte, veiledning, tydelighet, gjensidig lojalt og respektfullt)</a:t>
            </a:r>
          </a:p>
          <a:p>
            <a:r>
              <a:rPr lang="nb-NO" sz="1400" baseline="0" dirty="0" smtClean="0"/>
              <a:t>-anerkjennelse</a:t>
            </a:r>
          </a:p>
          <a:p>
            <a:endParaRPr lang="nb-NO" sz="1400" baseline="0" dirty="0" smtClean="0"/>
          </a:p>
          <a:p>
            <a:r>
              <a:rPr lang="nb-NO" sz="1400" baseline="0" dirty="0" smtClean="0"/>
              <a:t>3. Samspill person og strukturelle forhold: </a:t>
            </a:r>
          </a:p>
          <a:p>
            <a:r>
              <a:rPr lang="nb-NO" sz="1400" baseline="0" dirty="0" smtClean="0"/>
              <a:t>Ansvarsforhold, målklarhet, forbedringskultur, ledelse, ressurser</a:t>
            </a:r>
            <a:r>
              <a:rPr lang="nb-NO" sz="1400" dirty="0" smtClean="0"/>
              <a:t> </a:t>
            </a:r>
            <a:endParaRPr lang="nb-NO" sz="1400" baseline="0" dirty="0" smtClean="0"/>
          </a:p>
          <a:p>
            <a:r>
              <a:rPr lang="nb-NO" sz="1400" baseline="0" dirty="0" smtClean="0"/>
              <a:t>Forskning viser at Norge kommer godt ut på psykososialt </a:t>
            </a:r>
            <a:r>
              <a:rPr lang="nb-NO" sz="1400" baseline="0" dirty="0" err="1" smtClean="0"/>
              <a:t>arb.miljø</a:t>
            </a:r>
            <a:r>
              <a:rPr lang="nb-NO" sz="1400" baseline="0" dirty="0" smtClean="0"/>
              <a:t> sammenlignet med andre land. </a:t>
            </a:r>
          </a:p>
          <a:p>
            <a:endParaRPr lang="nb-NO" sz="1400" baseline="0" dirty="0" smtClean="0"/>
          </a:p>
          <a:p>
            <a:r>
              <a:rPr lang="nb-NO" sz="1400" baseline="0" dirty="0" smtClean="0"/>
              <a:t>Arbeidstakere i Norge har relativt høye krav i jobben, men dette er kombinert med gode muligheter til å påvirke egen arbeidshverdag og sterk følelse av å ha en meningsfylt jobb. </a:t>
            </a:r>
          </a:p>
        </p:txBody>
      </p:sp>
      <p:sp>
        <p:nvSpPr>
          <p:cNvPr id="4" name="Plassholder for lysbildenummer 3"/>
          <p:cNvSpPr>
            <a:spLocks noGrp="1"/>
          </p:cNvSpPr>
          <p:nvPr>
            <p:ph type="sldNum" sz="quarter" idx="10"/>
          </p:nvPr>
        </p:nvSpPr>
        <p:spPr/>
        <p:txBody>
          <a:bodyPr/>
          <a:lstStyle/>
          <a:p>
            <a:fld id="{6D596A2C-EF53-4C2B-9EA1-68AF0DE400C4}" type="slidenum">
              <a:rPr lang="nb-NO" smtClean="0"/>
              <a:t>4</a:t>
            </a:fld>
            <a:endParaRPr lang="nb-NO"/>
          </a:p>
        </p:txBody>
      </p:sp>
    </p:spTree>
    <p:extLst>
      <p:ext uri="{BB962C8B-B14F-4D97-AF65-F5344CB8AC3E}">
        <p14:creationId xmlns:p14="http://schemas.microsoft.com/office/powerpoint/2010/main" val="426203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546475" y="363538"/>
            <a:ext cx="2770188" cy="2079625"/>
          </a:xfrm>
        </p:spPr>
      </p:sp>
      <p:sp>
        <p:nvSpPr>
          <p:cNvPr id="3" name="Plassholder for notater 2"/>
          <p:cNvSpPr>
            <a:spLocks noGrp="1"/>
          </p:cNvSpPr>
          <p:nvPr>
            <p:ph type="body" idx="1"/>
          </p:nvPr>
        </p:nvSpPr>
        <p:spPr>
          <a:xfrm>
            <a:off x="308627" y="2523386"/>
            <a:ext cx="6404231" cy="5473483"/>
          </a:xfrm>
        </p:spPr>
        <p:txBody>
          <a:bodyPr/>
          <a:lstStyle/>
          <a:p>
            <a:r>
              <a:rPr lang="nb-NO" altLang="nb-NO" sz="1400" dirty="0" smtClean="0"/>
              <a:t>Jobbkrav </a:t>
            </a:r>
            <a:r>
              <a:rPr lang="nb-NO" altLang="nb-NO" sz="1400" dirty="0"/>
              <a:t>– De fysiske, psykologiske, sosiale og organisatoriske aspektene ved en jobb som krever fysisk eller psykisk anstrengelse og derfor er assosiert med visse fysiske eller psykologiske </a:t>
            </a:r>
            <a:r>
              <a:rPr lang="nb-NO" altLang="nb-NO" sz="1400" dirty="0" smtClean="0"/>
              <a:t>kostnader. Ex</a:t>
            </a:r>
            <a:r>
              <a:rPr lang="nb-NO" altLang="nb-NO" sz="1400" dirty="0"/>
              <a:t>: Høyt jobbpress, dårlig fysisk arbeidsmiljø, </a:t>
            </a:r>
            <a:r>
              <a:rPr lang="nb-NO" altLang="nb-NO" sz="1400" dirty="0" smtClean="0"/>
              <a:t>emosjonelt </a:t>
            </a:r>
            <a:r>
              <a:rPr lang="nb-NO" altLang="nb-NO" sz="1400" dirty="0"/>
              <a:t>krevende interaksjon med studenter, pasienter, klienter, brukere, </a:t>
            </a:r>
            <a:r>
              <a:rPr lang="nb-NO" altLang="nb-NO" sz="1400" dirty="0" smtClean="0"/>
              <a:t>kunder</a:t>
            </a:r>
          </a:p>
          <a:p>
            <a:endParaRPr lang="nb-NO" altLang="nb-NO" sz="1400" dirty="0" smtClean="0"/>
          </a:p>
          <a:p>
            <a:r>
              <a:rPr lang="nb-NO" sz="1400" dirty="0" smtClean="0"/>
              <a:t>Forskning </a:t>
            </a:r>
            <a:r>
              <a:rPr lang="nb-NO" sz="1400" dirty="0"/>
              <a:t>viser at de faktorene som oftest oppleves som krav er dårlig ledelse, tidspress, konflikter på jobben, rollekonflikt. </a:t>
            </a:r>
          </a:p>
          <a:p>
            <a:endParaRPr lang="nb-NO" sz="1400" baseline="0" dirty="0" smtClean="0"/>
          </a:p>
          <a:p>
            <a:pPr eaLnBrk="1" hangingPunct="1">
              <a:lnSpc>
                <a:spcPct val="90000"/>
              </a:lnSpc>
            </a:pPr>
            <a:r>
              <a:rPr lang="nb-NO" altLang="nb-NO" sz="1400" dirty="0" smtClean="0"/>
              <a:t>Jobbressurser – de fysiske, psykologiske, sosiale, eller organisatoriske aspektene i jobben som er</a:t>
            </a:r>
          </a:p>
          <a:p>
            <a:pPr marL="171450" indent="-171450">
              <a:lnSpc>
                <a:spcPct val="90000"/>
              </a:lnSpc>
              <a:buFont typeface="Arial" panose="020B0604020202020204" pitchFamily="34" charset="0"/>
              <a:buChar char="•"/>
            </a:pPr>
            <a:r>
              <a:rPr lang="nb-NO" altLang="nb-NO" sz="1400" dirty="0" smtClean="0"/>
              <a:t>Funksjonelle når man skal oppnå mål</a:t>
            </a:r>
          </a:p>
          <a:p>
            <a:pPr marL="171450" indent="-171450">
              <a:lnSpc>
                <a:spcPct val="90000"/>
              </a:lnSpc>
              <a:buFont typeface="Arial" panose="020B0604020202020204" pitchFamily="34" charset="0"/>
              <a:buChar char="•"/>
            </a:pPr>
            <a:r>
              <a:rPr lang="nb-NO" altLang="nb-NO" sz="1400" dirty="0" smtClean="0"/>
              <a:t>Redusere jobbkrav og de assosierte psykologiske og fysiologiske kostnadene, buffer</a:t>
            </a:r>
          </a:p>
          <a:p>
            <a:pPr marL="171450" indent="-171450">
              <a:lnSpc>
                <a:spcPct val="90000"/>
              </a:lnSpc>
              <a:buFont typeface="Arial" panose="020B0604020202020204" pitchFamily="34" charset="0"/>
              <a:buChar char="•"/>
            </a:pPr>
            <a:r>
              <a:rPr lang="nb-NO" altLang="nb-NO" sz="1400" dirty="0" smtClean="0"/>
              <a:t>Stimulere personlig vekst, læring og utvikling, innflytelse på motivasjon og engasjement, spesielt når jobbkravene er høye</a:t>
            </a:r>
          </a:p>
          <a:p>
            <a:pPr marL="0" marR="0" indent="0" algn="l" defTabSz="914400" rtl="0" eaLnBrk="1" fontAlgn="auto" latinLnBrk="0" hangingPunct="1">
              <a:lnSpc>
                <a:spcPct val="100000"/>
              </a:lnSpc>
              <a:spcBef>
                <a:spcPts val="0"/>
              </a:spcBef>
              <a:spcAft>
                <a:spcPts val="0"/>
              </a:spcAft>
              <a:buClrTx/>
              <a:buSzTx/>
              <a:buFontTx/>
              <a:buNone/>
              <a:tabLst/>
              <a:defRPr/>
            </a:pPr>
            <a:r>
              <a:rPr lang="nb-NO" altLang="nb-NO" sz="1400" dirty="0" smtClean="0"/>
              <a:t>Ressurser ikke bare viktig for å kunne bearbeide kravene, men også i seg selv.</a:t>
            </a:r>
          </a:p>
          <a:p>
            <a:pPr>
              <a:lnSpc>
                <a:spcPct val="90000"/>
              </a:lnSpc>
            </a:pPr>
            <a:r>
              <a:rPr lang="nb-NO" altLang="nb-NO" sz="1400" dirty="0" smtClean="0"/>
              <a:t>Ressurser kan eksistere på ulike nivåer</a:t>
            </a:r>
          </a:p>
          <a:p>
            <a:pPr marL="171450" indent="-171450">
              <a:lnSpc>
                <a:spcPct val="90000"/>
              </a:lnSpc>
              <a:buFont typeface="Arial" panose="020B0604020202020204" pitchFamily="34" charset="0"/>
              <a:buChar char="•"/>
            </a:pPr>
            <a:r>
              <a:rPr lang="nb-NO" altLang="nb-NO" sz="1400" dirty="0" smtClean="0"/>
              <a:t>Organisasjon – lønn, karrieremuligheter, jobbsikkerhet</a:t>
            </a:r>
          </a:p>
          <a:p>
            <a:pPr marL="171450" indent="-171450">
              <a:lnSpc>
                <a:spcPct val="90000"/>
              </a:lnSpc>
              <a:buFont typeface="Arial" panose="020B0604020202020204" pitchFamily="34" charset="0"/>
              <a:buChar char="•"/>
            </a:pPr>
            <a:r>
              <a:rPr lang="nb-NO" altLang="nb-NO" sz="1400" dirty="0" err="1" smtClean="0"/>
              <a:t>Interpersonlige</a:t>
            </a:r>
            <a:r>
              <a:rPr lang="nb-NO" altLang="nb-NO" sz="1400" dirty="0" smtClean="0"/>
              <a:t> og sosiale relasjoner – støtte, teamklima</a:t>
            </a:r>
          </a:p>
          <a:p>
            <a:pPr marL="171450" indent="-171450">
              <a:lnSpc>
                <a:spcPct val="90000"/>
              </a:lnSpc>
              <a:buFont typeface="Arial" panose="020B0604020202020204" pitchFamily="34" charset="0"/>
              <a:buChar char="•"/>
            </a:pPr>
            <a:r>
              <a:rPr lang="nb-NO" altLang="nb-NO" sz="1400" dirty="0" smtClean="0"/>
              <a:t>Organisering av jobben – rolleklarhet, deltakelse i beslutningsprosesser</a:t>
            </a:r>
          </a:p>
          <a:p>
            <a:pPr marL="171450" indent="-171450">
              <a:lnSpc>
                <a:spcPct val="90000"/>
              </a:lnSpc>
              <a:buFont typeface="Arial" panose="020B0604020202020204" pitchFamily="34" charset="0"/>
              <a:buChar char="•"/>
            </a:pPr>
            <a:r>
              <a:rPr lang="nb-NO" altLang="nb-NO" sz="1400" dirty="0" smtClean="0"/>
              <a:t>Oppgavenivå – variasjon, identitet, viktighet, autonomi, feedback</a:t>
            </a:r>
          </a:p>
          <a:p>
            <a:endParaRPr lang="nb-NO" sz="1400" dirty="0" smtClean="0"/>
          </a:p>
          <a:p>
            <a:pPr marL="171450" indent="-171450">
              <a:buFontTx/>
              <a:buChar char="-"/>
            </a:pPr>
            <a:endParaRPr lang="nb-NO" sz="1400" dirty="0"/>
          </a:p>
          <a:p>
            <a:r>
              <a:rPr lang="nb-NO" sz="1400" dirty="0" smtClean="0"/>
              <a:t>Balanse - Interaksjon – Ulike personer, yrkesgrupper, arbeidsmiljø, virksomheter</a:t>
            </a:r>
          </a:p>
          <a:p>
            <a:pPr marL="742950" lvl="2" indent="-342900">
              <a:buFont typeface="Arial" pitchFamily="34" charset="0"/>
              <a:buChar char="•"/>
            </a:pPr>
            <a:endParaRPr lang="nb-NO" dirty="0" smtClean="0"/>
          </a:p>
          <a:p>
            <a:pPr lvl="1"/>
            <a:endParaRPr lang="nb-NO" dirty="0" smtClean="0"/>
          </a:p>
          <a:p>
            <a:endParaRPr lang="nb-NO" dirty="0" smtClean="0"/>
          </a:p>
          <a:p>
            <a:endParaRPr lang="nb-NO" baseline="0" dirty="0" smtClean="0"/>
          </a:p>
        </p:txBody>
      </p:sp>
    </p:spTree>
    <p:extLst>
      <p:ext uri="{BB962C8B-B14F-4D97-AF65-F5344CB8AC3E}">
        <p14:creationId xmlns:p14="http://schemas.microsoft.com/office/powerpoint/2010/main" val="3365422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617913" y="146050"/>
            <a:ext cx="2930525" cy="2198688"/>
          </a:xfrm>
        </p:spPr>
      </p:sp>
      <p:sp>
        <p:nvSpPr>
          <p:cNvPr id="3" name="Plassholder for notater 2"/>
          <p:cNvSpPr>
            <a:spLocks noGrp="1"/>
          </p:cNvSpPr>
          <p:nvPr>
            <p:ph type="body" idx="1"/>
          </p:nvPr>
        </p:nvSpPr>
        <p:spPr>
          <a:xfrm>
            <a:off x="308628" y="3315869"/>
            <a:ext cx="6332272" cy="6481489"/>
          </a:xfrm>
        </p:spPr>
        <p:txBody>
          <a:bodyPr/>
          <a:lstStyle/>
          <a:p>
            <a:endParaRPr lang="nb-NO" dirty="0" smtClean="0"/>
          </a:p>
          <a:p>
            <a:endParaRPr lang="nb-NO" dirty="0"/>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solidFill>
                  <a:prstClr val="black"/>
                </a:solidFill>
              </a:rPr>
              <a:pPr>
                <a:defRPr/>
              </a:pPr>
              <a:t>6</a:t>
            </a:fld>
            <a:endParaRPr lang="nb-NO">
              <a:solidFill>
                <a:prstClr val="black"/>
              </a:solidFill>
            </a:endParaRPr>
          </a:p>
        </p:txBody>
      </p:sp>
      <p:sp>
        <p:nvSpPr>
          <p:cNvPr id="5" name="TekstSylinder 4"/>
          <p:cNvSpPr txBox="1"/>
          <p:nvPr/>
        </p:nvSpPr>
        <p:spPr>
          <a:xfrm>
            <a:off x="236669" y="2556285"/>
            <a:ext cx="6404231" cy="7387815"/>
          </a:xfrm>
          <a:prstGeom prst="rect">
            <a:avLst/>
          </a:prstGeom>
          <a:noFill/>
        </p:spPr>
        <p:txBody>
          <a:bodyPr wrap="square" rtlCol="0">
            <a:spAutoFit/>
          </a:bodyPr>
          <a:lstStyle/>
          <a:p>
            <a:r>
              <a:rPr lang="nb-NO" sz="1200" dirty="0" smtClean="0">
                <a:latin typeface="Arial" pitchFamily="34" charset="0"/>
                <a:cs typeface="Arial" pitchFamily="34" charset="0"/>
              </a:rPr>
              <a:t>To </a:t>
            </a:r>
            <a:r>
              <a:rPr lang="nb-NO" sz="1200" dirty="0">
                <a:latin typeface="Arial" pitchFamily="34" charset="0"/>
                <a:cs typeface="Arial" pitchFamily="34" charset="0"/>
              </a:rPr>
              <a:t>prosesser: en helsereduserende prosess og en motivasjonsprosess.</a:t>
            </a:r>
          </a:p>
          <a:p>
            <a:endParaRPr lang="nb-NO" sz="1200" dirty="0">
              <a:latin typeface="Arial" pitchFamily="34" charset="0"/>
              <a:cs typeface="Arial" pitchFamily="34" charset="0"/>
            </a:endParaRPr>
          </a:p>
          <a:p>
            <a:r>
              <a:rPr lang="nb-NO" sz="1200" dirty="0">
                <a:latin typeface="Arial" pitchFamily="34" charset="0"/>
                <a:cs typeface="Arial" pitchFamily="34" charset="0"/>
              </a:rPr>
              <a:t>Krav - helsereduserende: forhold i jobben som oppleves som belastende og kan overskride den enkeltes tilpasningskapasitet. </a:t>
            </a:r>
            <a:r>
              <a:rPr lang="nb-NO" sz="1200" dirty="0" smtClean="0"/>
              <a:t>Stressprosess som forklares </a:t>
            </a:r>
            <a:r>
              <a:rPr lang="nb-NO" sz="1200" dirty="0"/>
              <a:t>med at når arbeidstakere opplever stress, gjennomgår de en bytteavtale mellom det å beskytte sine prestasjonsmål og den mentale innsatsen som de investerer for å oppnå disse målene. Når jobbkravene så øker, vil det bli ubalanse mellom innsats og gevinst, fordi man må forholde seg til de økte kravene samtidig som man opprettholder prestasjonsnivået. Dette kan igjen føre til fysiologiske og psykologiske kostnader som utmattelse og irritabilitet. Når dette foregår over lengre tid, vil det påvirke arbeidstakerens energinivå, og igjen føre til dårligere helse og utbrenthet og i siste instans </a:t>
            </a:r>
            <a:r>
              <a:rPr lang="nb-NO" sz="1200" dirty="0" smtClean="0"/>
              <a:t>sykefravær</a:t>
            </a:r>
          </a:p>
          <a:p>
            <a:endParaRPr lang="nb-NO" sz="1200" dirty="0">
              <a:latin typeface="Arial" pitchFamily="34" charset="0"/>
              <a:cs typeface="Arial" pitchFamily="34" charset="0"/>
            </a:endParaRPr>
          </a:p>
          <a:p>
            <a:r>
              <a:rPr lang="nb-NO" sz="1200" dirty="0">
                <a:latin typeface="Arial" pitchFamily="34" charset="0"/>
                <a:cs typeface="Arial" pitchFamily="34" charset="0"/>
              </a:rPr>
              <a:t>Ressurser - motiverende: forhold ved jobben som kan redusere jobbkrav, er funksjonelle for å oppnå arbeidsmål og stimulerer til personlig vekst, læring og utvikling på flere nivå. </a:t>
            </a:r>
            <a:r>
              <a:rPr lang="nb-NO" sz="1200" dirty="0"/>
              <a:t>Motivasjonsprosessen </a:t>
            </a:r>
            <a:r>
              <a:rPr lang="nb-NO" sz="1200" dirty="0" smtClean="0"/>
              <a:t>er </a:t>
            </a:r>
            <a:r>
              <a:rPr lang="nb-NO" sz="1200" dirty="0"/>
              <a:t>drevet av tilgjengelighet av jobbressurser, som per definisjon spiller en motiverende rolle fordi de promoterer arbeidstakernes personlige vekst, læring og utvikling. Jobbressursene er viktige for å oppnå mål i arbeidet (</a:t>
            </a:r>
            <a:r>
              <a:rPr lang="nb-NO" sz="1200" dirty="0" err="1"/>
              <a:t>Deci</a:t>
            </a:r>
            <a:r>
              <a:rPr lang="nb-NO" sz="1200" dirty="0"/>
              <a:t> &amp; Ryan, 2002). Ifølge denne tilnærmingen vil et arbeidsmiljø som tilbyr ressurser, skape arbeidstakere som er villige til å gjøre en ekstra innsats i forhold til arbeidsoppgavene sine, noe som igjen øker sannsynligheten for gode resultater både for arbeidstakerne og organisasjonene. Jobbressurser vil altså på bakgrunn av dette skape jobbengasjement gjennom en motivasjonsprosess og dermed øke muligheten for måloppnåelse hos arbeidstakerne</a:t>
            </a:r>
            <a:r>
              <a:rPr lang="nb-NO" sz="1200" dirty="0" smtClean="0"/>
              <a:t>. </a:t>
            </a:r>
          </a:p>
          <a:p>
            <a:endParaRPr lang="nb-NO" sz="1200" dirty="0">
              <a:latin typeface="Arial" pitchFamily="34" charset="0"/>
              <a:cs typeface="Arial" pitchFamily="34" charset="0"/>
            </a:endParaRPr>
          </a:p>
          <a:p>
            <a:r>
              <a:rPr lang="nb-NO" sz="1200" dirty="0">
                <a:latin typeface="Arial" pitchFamily="34" charset="0"/>
                <a:cs typeface="Arial" pitchFamily="34" charset="0"/>
              </a:rPr>
              <a:t>Flere krav og ressurser, ulike faktorer er viktige i ulike arbeidsmiljøer og for ulike arbeidstakere</a:t>
            </a:r>
          </a:p>
          <a:p>
            <a:endParaRPr lang="nb-NO" sz="1200" dirty="0">
              <a:latin typeface="Arial" pitchFamily="34" charset="0"/>
              <a:cs typeface="Arial" pitchFamily="34" charset="0"/>
            </a:endParaRPr>
          </a:p>
          <a:p>
            <a:r>
              <a:rPr lang="nb-NO" sz="1200" dirty="0">
                <a:latin typeface="Arial" pitchFamily="34" charset="0"/>
                <a:cs typeface="Arial" pitchFamily="34" charset="0"/>
              </a:rPr>
              <a:t>Utbrenthet: mental utmattelse, kynisme (likegyldig holdning til arbeidsoppgaver) og manglende jobbrelatert mestringsforventning (bedømmer egne jobbprestasjoner som dårlige, utilstrekkelighetsfølelse, dårlig jobbrelatert selvtillit). Lavt energinivå, ineffektivitet.</a:t>
            </a:r>
          </a:p>
          <a:p>
            <a:endParaRPr lang="nb-NO" sz="1200" dirty="0">
              <a:latin typeface="Arial" pitchFamily="34" charset="0"/>
              <a:cs typeface="Arial" pitchFamily="34" charset="0"/>
            </a:endParaRPr>
          </a:p>
          <a:p>
            <a:r>
              <a:rPr lang="nb-NO" sz="1200" dirty="0">
                <a:latin typeface="Arial" pitchFamily="34" charset="0"/>
                <a:cs typeface="Arial" pitchFamily="34" charset="0"/>
              </a:rPr>
              <a:t>Engasjement: Vitalitet (høyt energinivå, utholdenhet og vilje til å anstrenge seg i arbeidet). Entusiasme (følelse av inspirasjon, stolthet, utfordring og en sterk identifisering med arbeidet, samt følelse av at det man gjør er viktig. Fordypelse (evnen til dyp konsentrasjon, så opptatt av arbeidsoppgavene at man nesten ikke enser noe rundt seg eller at tiden går).</a:t>
            </a:r>
          </a:p>
          <a:p>
            <a:endParaRPr lang="nb-NO" sz="1200" dirty="0">
              <a:latin typeface="Arial" pitchFamily="34" charset="0"/>
              <a:cs typeface="Arial" pitchFamily="34" charset="0"/>
            </a:endParaRPr>
          </a:p>
          <a:p>
            <a:r>
              <a:rPr lang="nb-NO" sz="1200" dirty="0">
                <a:latin typeface="Arial" pitchFamily="34" charset="0"/>
                <a:cs typeface="Arial" pitchFamily="34" charset="0"/>
              </a:rPr>
              <a:t>Ressurser og engasjement forsterker hverandre</a:t>
            </a:r>
          </a:p>
          <a:p>
            <a:endParaRPr lang="nb-NO" sz="1200" dirty="0">
              <a:latin typeface="Arial" pitchFamily="34" charset="0"/>
              <a:cs typeface="Arial" pitchFamily="34" charset="0"/>
            </a:endParaRPr>
          </a:p>
          <a:p>
            <a:r>
              <a:rPr lang="nb-NO" sz="1200" dirty="0">
                <a:latin typeface="Arial" pitchFamily="34" charset="0"/>
                <a:cs typeface="Arial" pitchFamily="34" charset="0"/>
              </a:rPr>
              <a:t>Positive konsekvenser: Faglig blomstring, god produksjon, trivsel</a:t>
            </a:r>
          </a:p>
          <a:p>
            <a:r>
              <a:rPr lang="nb-NO" sz="1200" dirty="0">
                <a:latin typeface="Arial" pitchFamily="34" charset="0"/>
                <a:cs typeface="Arial" pitchFamily="34" charset="0"/>
              </a:rPr>
              <a:t>Negative konsekvenser: Sykdom, slutter</a:t>
            </a:r>
          </a:p>
          <a:p>
            <a:endParaRPr lang="nb-NO" dirty="0">
              <a:solidFill>
                <a:prstClr val="black"/>
              </a:solidFill>
            </a:endParaRPr>
          </a:p>
        </p:txBody>
      </p:sp>
      <p:sp>
        <p:nvSpPr>
          <p:cNvPr id="7" name="TekstSylinder 6"/>
          <p:cNvSpPr txBox="1"/>
          <p:nvPr/>
        </p:nvSpPr>
        <p:spPr>
          <a:xfrm>
            <a:off x="452543" y="146744"/>
            <a:ext cx="2878305" cy="2247128"/>
          </a:xfrm>
          <a:prstGeom prst="rect">
            <a:avLst/>
          </a:prstGeom>
          <a:noFill/>
        </p:spPr>
        <p:txBody>
          <a:bodyPr wrap="square" rtlCol="0">
            <a:spAutoFit/>
          </a:bodyPr>
          <a:lstStyle/>
          <a:p>
            <a:r>
              <a:rPr lang="nb-NO" sz="1400" dirty="0">
                <a:solidFill>
                  <a:prstClr val="black"/>
                </a:solidFill>
                <a:latin typeface="Arial" pitchFamily="34" charset="0"/>
                <a:cs typeface="Arial" pitchFamily="34" charset="0"/>
              </a:rPr>
              <a:t>Jobbkrav- ressursmodellen.</a:t>
            </a:r>
          </a:p>
          <a:p>
            <a:r>
              <a:rPr lang="nb-NO" sz="1400" dirty="0">
                <a:solidFill>
                  <a:prstClr val="black"/>
                </a:solidFill>
                <a:latin typeface="Arial" pitchFamily="34" charset="0"/>
                <a:cs typeface="Arial" pitchFamily="34" charset="0"/>
              </a:rPr>
              <a:t>En teoretisk modell med mye fleksibilitet.</a:t>
            </a:r>
          </a:p>
          <a:p>
            <a:r>
              <a:rPr lang="nb-NO" sz="1400" dirty="0">
                <a:solidFill>
                  <a:prstClr val="black"/>
                </a:solidFill>
                <a:latin typeface="Arial" pitchFamily="34" charset="0"/>
                <a:cs typeface="Arial" pitchFamily="34" charset="0"/>
              </a:rPr>
              <a:t>Kravprosess</a:t>
            </a:r>
          </a:p>
          <a:p>
            <a:r>
              <a:rPr lang="nb-NO" sz="1400" dirty="0" smtClean="0">
                <a:solidFill>
                  <a:prstClr val="black"/>
                </a:solidFill>
                <a:latin typeface="Arial" pitchFamily="34" charset="0"/>
                <a:cs typeface="Arial" pitchFamily="34" charset="0"/>
              </a:rPr>
              <a:t>Ressursprosess</a:t>
            </a:r>
          </a:p>
          <a:p>
            <a:r>
              <a:rPr lang="nb-NO" sz="1400" dirty="0" smtClean="0">
                <a:solidFill>
                  <a:prstClr val="black"/>
                </a:solidFill>
                <a:latin typeface="Arial" pitchFamily="34" charset="0"/>
                <a:cs typeface="Arial" pitchFamily="34" charset="0"/>
              </a:rPr>
              <a:t>Balansemodell</a:t>
            </a:r>
            <a:endParaRPr lang="nb-NO" sz="1400" dirty="0">
              <a:solidFill>
                <a:prstClr val="black"/>
              </a:solidFill>
              <a:latin typeface="Arial" pitchFamily="34" charset="0"/>
              <a:cs typeface="Arial" pitchFamily="34" charset="0"/>
            </a:endParaRPr>
          </a:p>
          <a:p>
            <a:r>
              <a:rPr lang="nb-NO" sz="1400" dirty="0">
                <a:solidFill>
                  <a:prstClr val="black"/>
                </a:solidFill>
                <a:latin typeface="Arial" pitchFamily="34" charset="0"/>
                <a:cs typeface="Arial" pitchFamily="34" charset="0"/>
              </a:rPr>
              <a:t>Et pedagogisk verktøy</a:t>
            </a:r>
          </a:p>
          <a:p>
            <a:r>
              <a:rPr lang="nb-NO" sz="1400" dirty="0">
                <a:solidFill>
                  <a:prstClr val="black"/>
                </a:solidFill>
                <a:latin typeface="Arial" pitchFamily="34" charset="0"/>
                <a:cs typeface="Arial" pitchFamily="34" charset="0"/>
              </a:rPr>
              <a:t>Begrepsapparat</a:t>
            </a:r>
          </a:p>
          <a:p>
            <a:r>
              <a:rPr lang="nb-NO" sz="1400" dirty="0">
                <a:latin typeface="Arial" pitchFamily="34" charset="0"/>
                <a:cs typeface="Arial" pitchFamily="34" charset="0"/>
              </a:rPr>
              <a:t>J-DR, fra </a:t>
            </a:r>
            <a:r>
              <a:rPr lang="nb-NO" sz="1400" dirty="0" err="1">
                <a:latin typeface="Arial" pitchFamily="34" charset="0"/>
                <a:cs typeface="Arial" pitchFamily="34" charset="0"/>
              </a:rPr>
              <a:t>Schaufeli</a:t>
            </a:r>
            <a:r>
              <a:rPr lang="nb-NO" sz="1400" dirty="0">
                <a:latin typeface="Arial" pitchFamily="34" charset="0"/>
                <a:cs typeface="Arial" pitchFamily="34" charset="0"/>
              </a:rPr>
              <a:t> &amp; Bakker </a:t>
            </a:r>
            <a:r>
              <a:rPr lang="nb-NO" sz="1400" dirty="0" smtClean="0">
                <a:latin typeface="Arial" pitchFamily="34" charset="0"/>
                <a:cs typeface="Arial" pitchFamily="34" charset="0"/>
              </a:rPr>
              <a:t>2007.</a:t>
            </a:r>
            <a:endParaRPr lang="en-GB" sz="1400" dirty="0"/>
          </a:p>
        </p:txBody>
      </p:sp>
    </p:spTree>
    <p:extLst>
      <p:ext uri="{BB962C8B-B14F-4D97-AF65-F5344CB8AC3E}">
        <p14:creationId xmlns:p14="http://schemas.microsoft.com/office/powerpoint/2010/main" val="4047908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5313" y="622300"/>
            <a:ext cx="5378450" cy="4035425"/>
          </a:xfrm>
        </p:spPr>
      </p:sp>
      <p:sp>
        <p:nvSpPr>
          <p:cNvPr id="3" name="Plassholder for notater 2"/>
          <p:cNvSpPr>
            <a:spLocks noGrp="1"/>
          </p:cNvSpPr>
          <p:nvPr>
            <p:ph type="body" idx="1"/>
          </p:nvPr>
        </p:nvSpPr>
        <p:spPr>
          <a:xfrm>
            <a:off x="308628" y="3315869"/>
            <a:ext cx="6332272" cy="6481489"/>
          </a:xfrm>
        </p:spPr>
        <p:txBody>
          <a:bodyPr/>
          <a:lstStyle/>
          <a:p>
            <a:endParaRPr lang="nb-NO" dirty="0" smtClean="0"/>
          </a:p>
          <a:p>
            <a:endParaRPr lang="nb-NO" dirty="0"/>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solidFill>
                  <a:prstClr val="black"/>
                </a:solidFill>
              </a:rPr>
              <a:pPr>
                <a:defRPr/>
              </a:pPr>
              <a:t>7</a:t>
            </a:fld>
            <a:endParaRPr lang="nb-NO">
              <a:solidFill>
                <a:prstClr val="black"/>
              </a:solidFill>
            </a:endParaRPr>
          </a:p>
        </p:txBody>
      </p:sp>
      <p:sp>
        <p:nvSpPr>
          <p:cNvPr id="5" name="TekstSylinder 4"/>
          <p:cNvSpPr txBox="1"/>
          <p:nvPr/>
        </p:nvSpPr>
        <p:spPr>
          <a:xfrm>
            <a:off x="596458" y="5548206"/>
            <a:ext cx="5396823" cy="2031649"/>
          </a:xfrm>
          <a:prstGeom prst="rect">
            <a:avLst/>
          </a:prstGeom>
          <a:noFill/>
        </p:spPr>
        <p:txBody>
          <a:bodyPr wrap="square" rtlCol="0">
            <a:spAutoFit/>
          </a:bodyPr>
          <a:lstStyle/>
          <a:p>
            <a:r>
              <a:rPr lang="nb-NO" dirty="0" smtClean="0">
                <a:solidFill>
                  <a:prstClr val="black"/>
                </a:solidFill>
              </a:rPr>
              <a:t>En visualisering av hvordan indeksene i spørreskjemaet kan plasseres inn i den teoretiske modellen. Dette er kun et forslag. Forskjellige personer og forskjellige arbeidsmiljø vil oppleve ulike faktorer som krav og ressurser. Noen liker å a mye autonomi og tidspress, andre liker tydelige rammer og å ha kontroll og oversikt over alle oppgaver som skal løses.</a:t>
            </a:r>
            <a:endParaRPr lang="en-GB" dirty="0">
              <a:solidFill>
                <a:prstClr val="black"/>
              </a:solidFill>
            </a:endParaRPr>
          </a:p>
        </p:txBody>
      </p:sp>
    </p:spTree>
    <p:extLst>
      <p:ext uri="{BB962C8B-B14F-4D97-AF65-F5344CB8AC3E}">
        <p14:creationId xmlns:p14="http://schemas.microsoft.com/office/powerpoint/2010/main" val="4047908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dirty="0" smtClean="0"/>
              <a:t>Gruppeoppgave i oppsatte grupper eller to – tre som sitter ved siden</a:t>
            </a:r>
            <a:r>
              <a:rPr lang="nb-NO" sz="1800" baseline="0" dirty="0" smtClean="0"/>
              <a:t> av hverandre. </a:t>
            </a:r>
          </a:p>
          <a:p>
            <a:r>
              <a:rPr lang="nb-NO" sz="1800" baseline="0" dirty="0" err="1" smtClean="0"/>
              <a:t>Ca</a:t>
            </a:r>
            <a:r>
              <a:rPr lang="nb-NO" sz="1800" dirty="0" smtClean="0"/>
              <a:t> 5 minutter.</a:t>
            </a:r>
            <a:endParaRPr lang="nb-NO" sz="1800" baseline="0" dirty="0" smtClean="0"/>
          </a:p>
          <a:p>
            <a:r>
              <a:rPr lang="nb-NO" sz="1800" baseline="0" dirty="0" smtClean="0"/>
              <a:t>Ta opp både noen krav eller </a:t>
            </a:r>
            <a:r>
              <a:rPr lang="nb-NO" sz="1800" baseline="0" dirty="0" err="1" smtClean="0"/>
              <a:t>hemmere</a:t>
            </a:r>
            <a:r>
              <a:rPr lang="nb-NO" sz="1800" baseline="0" dirty="0" smtClean="0"/>
              <a:t> og noen ressurser eller fremmere på </a:t>
            </a:r>
            <a:r>
              <a:rPr lang="nb-NO" sz="1800" baseline="0" dirty="0" err="1" smtClean="0"/>
              <a:t>flipover</a:t>
            </a:r>
            <a:r>
              <a:rPr lang="nb-NO" sz="1800" dirty="0" smtClean="0"/>
              <a:t>. </a:t>
            </a:r>
          </a:p>
          <a:p>
            <a:r>
              <a:rPr lang="nb-NO" sz="1800" dirty="0" smtClean="0"/>
              <a:t>Trekk det som kommer frem her inn i presentasjonen av resultatene fra spørreskjemaundersøkelsen. Det kommer ofte forhold her som belyses i resultatene.</a:t>
            </a:r>
            <a:endParaRPr lang="nb-NO" sz="1800" dirty="0"/>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pPr>
                <a:defRPr/>
              </a:pPr>
              <a:t>8</a:t>
            </a:fld>
            <a:endParaRPr lang="nb-NO"/>
          </a:p>
        </p:txBody>
      </p:sp>
    </p:spTree>
    <p:extLst>
      <p:ext uri="{BB962C8B-B14F-4D97-AF65-F5344CB8AC3E}">
        <p14:creationId xmlns:p14="http://schemas.microsoft.com/office/powerpoint/2010/main" val="1926501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xfrm>
            <a:off x="2178050" y="746125"/>
            <a:ext cx="3708400" cy="2781300"/>
          </a:xfrm>
          <a:ln/>
        </p:spPr>
      </p:sp>
      <p:sp>
        <p:nvSpPr>
          <p:cNvPr id="19458" name="Rectangle 3"/>
          <p:cNvSpPr>
            <a:spLocks noGrp="1" noChangeArrowheads="1"/>
          </p:cNvSpPr>
          <p:nvPr>
            <p:ph type="body" idx="1"/>
          </p:nvPr>
        </p:nvSpPr>
        <p:spPr>
          <a:xfrm>
            <a:off x="668415" y="3675699"/>
            <a:ext cx="5540739" cy="5977618"/>
          </a:xfrm>
          <a:noFill/>
          <a:ln/>
        </p:spPr>
        <p:txBody>
          <a:bodyPr/>
          <a:lstStyle/>
          <a:p>
            <a:pPr marL="171450" indent="-171450">
              <a:buFont typeface="Arial" panose="020B0604020202020204" pitchFamily="34" charset="0"/>
              <a:buChar char="-"/>
            </a:pPr>
            <a:r>
              <a:rPr lang="nb-NO" dirty="0" smtClean="0">
                <a:latin typeface="Arial" panose="020B0604020202020204" pitchFamily="34" charset="0"/>
                <a:cs typeface="Arial" panose="020B0604020202020204" pitchFamily="34" charset="0"/>
              </a:rPr>
              <a:t>Svarprosenter</a:t>
            </a:r>
            <a:r>
              <a:rPr lang="nb-NO" baseline="0" dirty="0" smtClean="0">
                <a:latin typeface="Arial" panose="020B0604020202020204" pitchFamily="34" charset="0"/>
                <a:cs typeface="Arial" panose="020B0604020202020204" pitchFamily="34" charset="0"/>
              </a:rPr>
              <a:t> er beregnet ut fra registerdata for kjønn, stillingskategori og stillingsandel.</a:t>
            </a:r>
          </a:p>
          <a:p>
            <a:pPr marL="172213" indent="-172213">
              <a:buFontTx/>
              <a:buChar char="-"/>
            </a:pPr>
            <a:r>
              <a:rPr lang="nb-NO" baseline="0" dirty="0" smtClean="0">
                <a:latin typeface="Arial" panose="020B0604020202020204" pitchFamily="34" charset="0"/>
                <a:cs typeface="Arial" panose="020B0604020202020204" pitchFamily="34" charset="0"/>
              </a:rPr>
              <a:t>Selvrapportering ligger til grunn for </a:t>
            </a:r>
            <a:r>
              <a:rPr lang="nb-NO" baseline="0" dirty="0" err="1" smtClean="0">
                <a:latin typeface="Arial" panose="020B0604020202020204" pitchFamily="34" charset="0"/>
                <a:cs typeface="Arial" panose="020B0604020202020204" pitchFamily="34" charset="0"/>
              </a:rPr>
              <a:t>evt</a:t>
            </a:r>
            <a:r>
              <a:rPr lang="nb-NO" baseline="0" dirty="0" smtClean="0">
                <a:latin typeface="Arial" panose="020B0604020202020204" pitchFamily="34" charset="0"/>
                <a:cs typeface="Arial" panose="020B0604020202020204" pitchFamily="34" charset="0"/>
              </a:rPr>
              <a:t> svarprosent der kategorien fast/midlertidig ansatt brukes.</a:t>
            </a:r>
            <a:endParaRPr lang="nb-NO" dirty="0" smtClean="0">
              <a:latin typeface="Arial" panose="020B0604020202020204" pitchFamily="34" charset="0"/>
              <a:cs typeface="Arial" panose="020B0604020202020204" pitchFamily="34" charset="0"/>
            </a:endParaRPr>
          </a:p>
          <a:p>
            <a:pPr marL="172213" indent="-172213">
              <a:buFontTx/>
              <a:buChar char="-"/>
            </a:pPr>
            <a:r>
              <a:rPr lang="nb-NO" dirty="0" smtClean="0">
                <a:latin typeface="Arial" panose="020B0604020202020204" pitchFamily="34" charset="0"/>
                <a:cs typeface="Arial" panose="020B0604020202020204" pitchFamily="34" charset="0"/>
              </a:rPr>
              <a:t>Tatt bort alle som ikke har trykt på «ferdig»</a:t>
            </a:r>
          </a:p>
          <a:p>
            <a:pPr marL="172213" indent="-172213">
              <a:buFontTx/>
              <a:buChar char="-"/>
            </a:pPr>
            <a:r>
              <a:rPr lang="nb-NO" dirty="0" smtClean="0">
                <a:latin typeface="Arial" panose="020B0604020202020204" pitchFamily="34" charset="0"/>
                <a:cs typeface="Arial" panose="020B0604020202020204" pitchFamily="34" charset="0"/>
              </a:rPr>
              <a:t>Tatt bort alle som ikke</a:t>
            </a:r>
            <a:r>
              <a:rPr lang="nb-NO" baseline="0" dirty="0" smtClean="0">
                <a:latin typeface="Arial" panose="020B0604020202020204" pitchFamily="34" charset="0"/>
                <a:cs typeface="Arial" panose="020B0604020202020204" pitchFamily="34" charset="0"/>
              </a:rPr>
              <a:t> har svar på minimum en skala.</a:t>
            </a:r>
          </a:p>
          <a:p>
            <a:pPr marL="172213" indent="-172213">
              <a:buFontTx/>
              <a:buChar char="-"/>
            </a:pPr>
            <a:r>
              <a:rPr lang="nb-NO" dirty="0" smtClean="0">
                <a:latin typeface="Arial" panose="020B0604020202020204" pitchFamily="34" charset="0"/>
                <a:cs typeface="Arial" panose="020B0604020202020204" pitchFamily="34" charset="0"/>
              </a:rPr>
              <a:t>Tatt bort alle svar på videresendte lenker</a:t>
            </a:r>
            <a:endParaRPr lang="nb-NO" baseline="0" dirty="0" smtClean="0">
              <a:latin typeface="Arial" panose="020B0604020202020204" pitchFamily="34" charset="0"/>
              <a:cs typeface="Arial" panose="020B0604020202020204" pitchFamily="34" charset="0"/>
            </a:endParaRPr>
          </a:p>
          <a:p>
            <a:pPr marL="172213" indent="-172213">
              <a:buFontTx/>
              <a:buChar char="-"/>
            </a:pPr>
            <a:r>
              <a:rPr lang="nb-NO" baseline="0" dirty="0" smtClean="0">
                <a:latin typeface="Arial" panose="020B0604020202020204" pitchFamily="34" charset="0"/>
                <a:cs typeface="Arial" panose="020B0604020202020204" pitchFamily="34" charset="0"/>
              </a:rPr>
              <a:t>I tilfeller der det ligger to svar fra samme person er siste fullførte besvarelse og besvarelse med flest svar tatt med videre.</a:t>
            </a:r>
          </a:p>
          <a:p>
            <a:pPr marL="172213" indent="-172213">
              <a:buFontTx/>
              <a:buChar char="-"/>
            </a:pPr>
            <a:r>
              <a:rPr lang="nb-NO" dirty="0" smtClean="0">
                <a:latin typeface="Arial" panose="020B0604020202020204" pitchFamily="34" charset="0"/>
                <a:cs typeface="Arial" panose="020B0604020202020204" pitchFamily="34" charset="0"/>
              </a:rPr>
              <a:t>1 = svært uenig, 5= svært enig. I tilfeller der svaralternativene hadde andre skalaer er disse regnet om til fem </a:t>
            </a:r>
            <a:r>
              <a:rPr lang="nb-NO" dirty="0" err="1" smtClean="0">
                <a:latin typeface="Arial" panose="020B0604020202020204" pitchFamily="34" charset="0"/>
                <a:cs typeface="Arial" panose="020B0604020202020204" pitchFamily="34" charset="0"/>
              </a:rPr>
              <a:t>pkt</a:t>
            </a:r>
            <a:r>
              <a:rPr lang="nb-NO" dirty="0" smtClean="0">
                <a:latin typeface="Arial" panose="020B0604020202020204" pitchFamily="34" charset="0"/>
                <a:cs typeface="Arial" panose="020B0604020202020204" pitchFamily="34" charset="0"/>
              </a:rPr>
              <a:t> skala.</a:t>
            </a:r>
            <a:endParaRPr lang="nb-NO" baseline="0" dirty="0" smtClean="0">
              <a:latin typeface="Arial" panose="020B0604020202020204" pitchFamily="34" charset="0"/>
              <a:cs typeface="Arial" panose="020B0604020202020204" pitchFamily="34" charset="0"/>
            </a:endParaRPr>
          </a:p>
          <a:p>
            <a:pPr marL="172213" indent="-172213">
              <a:buFontTx/>
              <a:buChar char="-"/>
            </a:pPr>
            <a:endParaRPr lang="nb-NO" dirty="0" smtClean="0">
              <a:latin typeface="Arial" panose="020B0604020202020204" pitchFamily="34" charset="0"/>
              <a:cs typeface="Arial" panose="020B0604020202020204" pitchFamily="34" charset="0"/>
            </a:endParaRPr>
          </a:p>
          <a:p>
            <a:r>
              <a:rPr lang="nb-NO" b="1" dirty="0" smtClean="0">
                <a:latin typeface="Arial" panose="020B0604020202020204" pitchFamily="34" charset="0"/>
                <a:cs typeface="Arial" panose="020B0604020202020204" pitchFamily="34" charset="0"/>
              </a:rPr>
              <a:t>Intro til neste lysbilde:</a:t>
            </a:r>
          </a:p>
          <a:p>
            <a:pPr>
              <a:spcAft>
                <a:spcPts val="580"/>
              </a:spcAft>
            </a:pPr>
            <a:r>
              <a:rPr lang="nb-NO" dirty="0">
                <a:latin typeface="Arial" panose="020B0604020202020204" pitchFamily="34" charset="0"/>
                <a:ea typeface="Arial Unicode MS" pitchFamily="34" charset="-128"/>
                <a:cs typeface="Arial" panose="020B0604020202020204" pitchFamily="34" charset="0"/>
              </a:rPr>
              <a:t>Tallene </a:t>
            </a:r>
            <a:r>
              <a:rPr lang="nb-NO" dirty="0" smtClean="0">
                <a:latin typeface="Arial" panose="020B0604020202020204" pitchFamily="34" charset="0"/>
                <a:ea typeface="Arial Unicode MS" pitchFamily="34" charset="-128"/>
                <a:cs typeface="Arial" panose="020B0604020202020204" pitchFamily="34" charset="0"/>
              </a:rPr>
              <a:t>i neste lysbilde er </a:t>
            </a:r>
            <a:r>
              <a:rPr lang="nb-NO" dirty="0">
                <a:latin typeface="Arial" panose="020B0604020202020204" pitchFamily="34" charset="0"/>
                <a:ea typeface="Arial Unicode MS" pitchFamily="34" charset="-128"/>
                <a:cs typeface="Arial" panose="020B0604020202020204" pitchFamily="34" charset="0"/>
              </a:rPr>
              <a:t>et uttrykk for hvordan ansatte ved enheten har </a:t>
            </a:r>
            <a:r>
              <a:rPr lang="nb-NO" dirty="0" smtClean="0">
                <a:latin typeface="Arial" panose="020B0604020202020204" pitchFamily="34" charset="0"/>
                <a:ea typeface="Arial Unicode MS" pitchFamily="34" charset="-128"/>
                <a:cs typeface="Arial" panose="020B0604020202020204" pitchFamily="34" charset="0"/>
              </a:rPr>
              <a:t>svart.</a:t>
            </a:r>
            <a:endParaRPr lang="nb-NO" dirty="0">
              <a:latin typeface="Arial" panose="020B0604020202020204" pitchFamily="34" charset="0"/>
              <a:ea typeface="Arial Unicode MS" pitchFamily="34" charset="-128"/>
              <a:cs typeface="Arial" panose="020B0604020202020204" pitchFamily="34" charset="0"/>
            </a:endParaRPr>
          </a:p>
          <a:p>
            <a:pPr>
              <a:spcAft>
                <a:spcPts val="580"/>
              </a:spcAft>
            </a:pPr>
            <a:r>
              <a:rPr lang="nb-NO" dirty="0">
                <a:latin typeface="Arial" panose="020B0604020202020204" pitchFamily="34" charset="0"/>
                <a:ea typeface="Arial Unicode MS" pitchFamily="34" charset="-128"/>
                <a:cs typeface="Arial" panose="020B0604020202020204" pitchFamily="34" charset="0"/>
              </a:rPr>
              <a:t>En søyle representerer gjennomsnitt for hva som er svart for hver </a:t>
            </a:r>
            <a:r>
              <a:rPr lang="nb-NO" dirty="0" smtClean="0">
                <a:latin typeface="Arial" panose="020B0604020202020204" pitchFamily="34" charset="0"/>
                <a:ea typeface="Arial Unicode MS" pitchFamily="34" charset="-128"/>
                <a:cs typeface="Arial" panose="020B0604020202020204" pitchFamily="34" charset="0"/>
              </a:rPr>
              <a:t>skala.</a:t>
            </a:r>
            <a:endParaRPr lang="nb-NO" dirty="0">
              <a:latin typeface="Arial" panose="020B0604020202020204" pitchFamily="34" charset="0"/>
              <a:ea typeface="Arial Unicode MS" pitchFamily="34" charset="-128"/>
              <a:cs typeface="Arial" panose="020B0604020202020204" pitchFamily="34" charset="0"/>
            </a:endParaRPr>
          </a:p>
          <a:p>
            <a:pPr>
              <a:spcAft>
                <a:spcPts val="580"/>
              </a:spcAft>
            </a:pPr>
            <a:r>
              <a:rPr lang="nb-NO" dirty="0">
                <a:latin typeface="Arial" panose="020B0604020202020204" pitchFamily="34" charset="0"/>
                <a:ea typeface="Arial Unicode MS" pitchFamily="34" charset="-128"/>
                <a:cs typeface="Arial" panose="020B0604020202020204" pitchFamily="34" charset="0"/>
              </a:rPr>
              <a:t>Alle item er kodet slik at høy verdi viser positivt utfall. I tilfeller der </a:t>
            </a:r>
            <a:r>
              <a:rPr lang="nb-NO" dirty="0" err="1">
                <a:latin typeface="Arial" panose="020B0604020202020204" pitchFamily="34" charset="0"/>
                <a:ea typeface="Arial Unicode MS" pitchFamily="34" charset="-128"/>
                <a:cs typeface="Arial" panose="020B0604020202020204" pitchFamily="34" charset="0"/>
              </a:rPr>
              <a:t>items</a:t>
            </a:r>
            <a:r>
              <a:rPr lang="nb-NO" dirty="0">
                <a:latin typeface="Arial" panose="020B0604020202020204" pitchFamily="34" charset="0"/>
                <a:ea typeface="Arial Unicode MS" pitchFamily="34" charset="-128"/>
                <a:cs typeface="Arial" panose="020B0604020202020204" pitchFamily="34" charset="0"/>
              </a:rPr>
              <a:t> er snudd i kodingen er dette angitt med ®.</a:t>
            </a:r>
          </a:p>
          <a:p>
            <a:pPr>
              <a:spcAft>
                <a:spcPts val="580"/>
              </a:spcAft>
            </a:pPr>
            <a:r>
              <a:rPr lang="nb-NO" dirty="0">
                <a:latin typeface="Arial" panose="020B0604020202020204" pitchFamily="34" charset="0"/>
                <a:ea typeface="Arial Unicode MS" pitchFamily="34" charset="-128"/>
                <a:cs typeface="Arial" panose="020B0604020202020204" pitchFamily="34" charset="0"/>
              </a:rPr>
              <a:t>Ett standardavvik i hver retning. Et mål på verdiens avvik fra gjennomsnittet, sier noe om hvor stor spredning det er i datamaterialet. </a:t>
            </a:r>
          </a:p>
          <a:p>
            <a:pPr>
              <a:spcAft>
                <a:spcPts val="580"/>
              </a:spcAft>
            </a:pPr>
            <a:r>
              <a:rPr lang="nb-NO" dirty="0">
                <a:latin typeface="Arial" panose="020B0604020202020204" pitchFamily="34" charset="0"/>
                <a:ea typeface="Arial Unicode MS" pitchFamily="34" charset="-128"/>
                <a:cs typeface="Arial" panose="020B0604020202020204" pitchFamily="34" charset="0"/>
              </a:rPr>
              <a:t>Stort standardavvik – stor spredning – respondentene gir ikke entydige svar. </a:t>
            </a:r>
          </a:p>
          <a:p>
            <a:pPr>
              <a:spcAft>
                <a:spcPts val="580"/>
              </a:spcAft>
            </a:pPr>
            <a:r>
              <a:rPr lang="nb-NO" dirty="0">
                <a:latin typeface="Arial" panose="020B0604020202020204" pitchFamily="34" charset="0"/>
                <a:ea typeface="Arial Unicode MS" pitchFamily="34" charset="-128"/>
                <a:cs typeface="Arial" panose="020B0604020202020204" pitchFamily="34" charset="0"/>
              </a:rPr>
              <a:t>Lite </a:t>
            </a:r>
            <a:r>
              <a:rPr lang="nb-NO" dirty="0" err="1">
                <a:latin typeface="Arial" panose="020B0604020202020204" pitchFamily="34" charset="0"/>
                <a:ea typeface="Arial Unicode MS" pitchFamily="34" charset="-128"/>
                <a:cs typeface="Arial" panose="020B0604020202020204" pitchFamily="34" charset="0"/>
              </a:rPr>
              <a:t>stadndardavvik</a:t>
            </a:r>
            <a:r>
              <a:rPr lang="nb-NO" dirty="0">
                <a:latin typeface="Arial" panose="020B0604020202020204" pitchFamily="34" charset="0"/>
                <a:ea typeface="Arial Unicode MS" pitchFamily="34" charset="-128"/>
                <a:cs typeface="Arial" panose="020B0604020202020204" pitchFamily="34" charset="0"/>
              </a:rPr>
              <a:t> – liten spredning – respondentene gir stort sett de samme svarene. </a:t>
            </a:r>
          </a:p>
          <a:p>
            <a:pPr>
              <a:spcAft>
                <a:spcPts val="580"/>
              </a:spcAft>
            </a:pPr>
            <a:r>
              <a:rPr lang="nb-NO" dirty="0">
                <a:latin typeface="Arial" panose="020B0604020202020204" pitchFamily="34" charset="0"/>
                <a:ea typeface="Arial Unicode MS" pitchFamily="34" charset="-128"/>
                <a:cs typeface="Arial" panose="020B0604020202020204" pitchFamily="34" charset="0"/>
              </a:rPr>
              <a:t>3 er midt på skalaen, men en verdi må settes inn i den lokale konteksten for å kunne vurderes som tilfredsstillende.</a:t>
            </a:r>
          </a:p>
          <a:p>
            <a:pPr>
              <a:spcAft>
                <a:spcPts val="580"/>
              </a:spcAft>
            </a:pPr>
            <a:r>
              <a:rPr lang="nb-NO" dirty="0">
                <a:latin typeface="Arial" panose="020B0604020202020204" pitchFamily="34" charset="0"/>
                <a:ea typeface="Arial Unicode MS" pitchFamily="34" charset="-128"/>
                <a:cs typeface="Arial" panose="020B0604020202020204" pitchFamily="34" charset="0"/>
              </a:rPr>
              <a:t>Det vil alltid være rom for positiv utvikling.</a:t>
            </a:r>
          </a:p>
          <a:p>
            <a:pPr marL="172213" indent="-172213">
              <a:buFontTx/>
              <a:buChar char="-"/>
            </a:pPr>
            <a:endParaRPr lang="nb-NO" dirty="0" smtClean="0"/>
          </a:p>
        </p:txBody>
      </p:sp>
    </p:spTree>
    <p:extLst>
      <p:ext uri="{BB962C8B-B14F-4D97-AF65-F5344CB8AC3E}">
        <p14:creationId xmlns:p14="http://schemas.microsoft.com/office/powerpoint/2010/main" val="3981664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BBDE3298-7AFF-4020-A399-764870254297}" type="datetimeFigureOut">
              <a:rPr lang="nb-NO" smtClean="0"/>
              <a:t>18.12.2014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C1CB20E-34C4-44BD-9CB4-E558A5373134}" type="slidenum">
              <a:rPr lang="nb-NO" smtClean="0"/>
              <a:t>‹#›</a:t>
            </a:fld>
            <a:endParaRPr lang="nb-NO"/>
          </a:p>
        </p:txBody>
      </p:sp>
    </p:spTree>
    <p:extLst>
      <p:ext uri="{BB962C8B-B14F-4D97-AF65-F5344CB8AC3E}">
        <p14:creationId xmlns:p14="http://schemas.microsoft.com/office/powerpoint/2010/main" val="4057811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BBDE3298-7AFF-4020-A399-764870254297}" type="datetimeFigureOut">
              <a:rPr lang="nb-NO" smtClean="0"/>
              <a:t>18.12.2014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C1CB20E-34C4-44BD-9CB4-E558A5373134}" type="slidenum">
              <a:rPr lang="nb-NO" smtClean="0"/>
              <a:t>‹#›</a:t>
            </a:fld>
            <a:endParaRPr lang="nb-NO"/>
          </a:p>
        </p:txBody>
      </p:sp>
    </p:spTree>
    <p:extLst>
      <p:ext uri="{BB962C8B-B14F-4D97-AF65-F5344CB8AC3E}">
        <p14:creationId xmlns:p14="http://schemas.microsoft.com/office/powerpoint/2010/main" val="2556649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BBDE3298-7AFF-4020-A399-764870254297}" type="datetimeFigureOut">
              <a:rPr lang="nb-NO" smtClean="0"/>
              <a:t>18.12.2014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C1CB20E-34C4-44BD-9CB4-E558A5373134}" type="slidenum">
              <a:rPr lang="nb-NO" smtClean="0"/>
              <a:t>‹#›</a:t>
            </a:fld>
            <a:endParaRPr lang="nb-NO"/>
          </a:p>
        </p:txBody>
      </p:sp>
    </p:spTree>
    <p:extLst>
      <p:ext uri="{BB962C8B-B14F-4D97-AF65-F5344CB8AC3E}">
        <p14:creationId xmlns:p14="http://schemas.microsoft.com/office/powerpoint/2010/main" val="3964738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en-GB"/>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en-GB"/>
          </a:p>
        </p:txBody>
      </p:sp>
      <p:sp>
        <p:nvSpPr>
          <p:cNvPr id="4" name="Plassholder for dato 3"/>
          <p:cNvSpPr>
            <a:spLocks noGrp="1"/>
          </p:cNvSpPr>
          <p:nvPr>
            <p:ph type="dt" sz="half" idx="10"/>
          </p:nvPr>
        </p:nvSpPr>
        <p:spPr/>
        <p:txBody>
          <a:bodyPr/>
          <a:lstStyle/>
          <a:p>
            <a:fld id="{BCC3E1A4-2EC4-4527-8ADD-2E306B3E5CC0}" type="datetimeFigureOut">
              <a:rPr lang="en-GB" smtClean="0"/>
              <a:t>18/12/2014</a:t>
            </a:fld>
            <a:endParaRPr lang="en-GB"/>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p:txBody>
          <a:bodyPr/>
          <a:lstStyle/>
          <a:p>
            <a:fld id="{C4C9B1D7-06CA-4DEE-9B31-43659BB05F4D}" type="slidenum">
              <a:rPr lang="en-GB" smtClean="0"/>
              <a:t>‹#›</a:t>
            </a:fld>
            <a:endParaRPr lang="en-GB"/>
          </a:p>
        </p:txBody>
      </p:sp>
    </p:spTree>
    <p:extLst>
      <p:ext uri="{BB962C8B-B14F-4D97-AF65-F5344CB8AC3E}">
        <p14:creationId xmlns:p14="http://schemas.microsoft.com/office/powerpoint/2010/main" val="3530394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GB"/>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Plassholder for dato 3"/>
          <p:cNvSpPr>
            <a:spLocks noGrp="1"/>
          </p:cNvSpPr>
          <p:nvPr>
            <p:ph type="dt" sz="half" idx="10"/>
          </p:nvPr>
        </p:nvSpPr>
        <p:spPr/>
        <p:txBody>
          <a:bodyPr/>
          <a:lstStyle/>
          <a:p>
            <a:fld id="{BCC3E1A4-2EC4-4527-8ADD-2E306B3E5CC0}" type="datetimeFigureOut">
              <a:rPr lang="en-GB" smtClean="0"/>
              <a:t>18/12/2014</a:t>
            </a:fld>
            <a:endParaRPr lang="en-GB"/>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p:txBody>
          <a:bodyPr/>
          <a:lstStyle/>
          <a:p>
            <a:fld id="{C4C9B1D7-06CA-4DEE-9B31-43659BB05F4D}" type="slidenum">
              <a:rPr lang="en-GB" smtClean="0"/>
              <a:t>‹#›</a:t>
            </a:fld>
            <a:endParaRPr lang="en-GB"/>
          </a:p>
        </p:txBody>
      </p:sp>
    </p:spTree>
    <p:extLst>
      <p:ext uri="{BB962C8B-B14F-4D97-AF65-F5344CB8AC3E}">
        <p14:creationId xmlns:p14="http://schemas.microsoft.com/office/powerpoint/2010/main" val="3437852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en-GB"/>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BCC3E1A4-2EC4-4527-8ADD-2E306B3E5CC0}" type="datetimeFigureOut">
              <a:rPr lang="en-GB" smtClean="0"/>
              <a:t>18/12/2014</a:t>
            </a:fld>
            <a:endParaRPr lang="en-GB"/>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p:txBody>
          <a:bodyPr/>
          <a:lstStyle/>
          <a:p>
            <a:fld id="{C4C9B1D7-06CA-4DEE-9B31-43659BB05F4D}" type="slidenum">
              <a:rPr lang="en-GB" smtClean="0"/>
              <a:t>‹#›</a:t>
            </a:fld>
            <a:endParaRPr lang="en-GB"/>
          </a:p>
        </p:txBody>
      </p:sp>
    </p:spTree>
    <p:extLst>
      <p:ext uri="{BB962C8B-B14F-4D97-AF65-F5344CB8AC3E}">
        <p14:creationId xmlns:p14="http://schemas.microsoft.com/office/powerpoint/2010/main" val="920983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GB"/>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5" name="Plassholder for dato 4"/>
          <p:cNvSpPr>
            <a:spLocks noGrp="1"/>
          </p:cNvSpPr>
          <p:nvPr>
            <p:ph type="dt" sz="half" idx="10"/>
          </p:nvPr>
        </p:nvSpPr>
        <p:spPr/>
        <p:txBody>
          <a:bodyPr/>
          <a:lstStyle/>
          <a:p>
            <a:fld id="{BCC3E1A4-2EC4-4527-8ADD-2E306B3E5CC0}" type="datetimeFigureOut">
              <a:rPr lang="en-GB" smtClean="0"/>
              <a:t>18/12/2014</a:t>
            </a:fld>
            <a:endParaRPr lang="en-GB"/>
          </a:p>
        </p:txBody>
      </p:sp>
      <p:sp>
        <p:nvSpPr>
          <p:cNvPr id="6" name="Plassholder for bunntekst 5"/>
          <p:cNvSpPr>
            <a:spLocks noGrp="1"/>
          </p:cNvSpPr>
          <p:nvPr>
            <p:ph type="ftr" sz="quarter" idx="11"/>
          </p:nvPr>
        </p:nvSpPr>
        <p:spPr/>
        <p:txBody>
          <a:bodyPr/>
          <a:lstStyle/>
          <a:p>
            <a:endParaRPr lang="en-GB"/>
          </a:p>
        </p:txBody>
      </p:sp>
      <p:sp>
        <p:nvSpPr>
          <p:cNvPr id="7" name="Plassholder for lysbildenummer 6"/>
          <p:cNvSpPr>
            <a:spLocks noGrp="1"/>
          </p:cNvSpPr>
          <p:nvPr>
            <p:ph type="sldNum" sz="quarter" idx="12"/>
          </p:nvPr>
        </p:nvSpPr>
        <p:spPr/>
        <p:txBody>
          <a:bodyPr/>
          <a:lstStyle/>
          <a:p>
            <a:fld id="{C4C9B1D7-06CA-4DEE-9B31-43659BB05F4D}" type="slidenum">
              <a:rPr lang="en-GB" smtClean="0"/>
              <a:t>‹#›</a:t>
            </a:fld>
            <a:endParaRPr lang="en-GB"/>
          </a:p>
        </p:txBody>
      </p:sp>
    </p:spTree>
    <p:extLst>
      <p:ext uri="{BB962C8B-B14F-4D97-AF65-F5344CB8AC3E}">
        <p14:creationId xmlns:p14="http://schemas.microsoft.com/office/powerpoint/2010/main" val="489722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en-GB"/>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7" name="Plassholder for dato 6"/>
          <p:cNvSpPr>
            <a:spLocks noGrp="1"/>
          </p:cNvSpPr>
          <p:nvPr>
            <p:ph type="dt" sz="half" idx="10"/>
          </p:nvPr>
        </p:nvSpPr>
        <p:spPr/>
        <p:txBody>
          <a:bodyPr/>
          <a:lstStyle/>
          <a:p>
            <a:fld id="{BCC3E1A4-2EC4-4527-8ADD-2E306B3E5CC0}" type="datetimeFigureOut">
              <a:rPr lang="en-GB" smtClean="0"/>
              <a:t>18/12/2014</a:t>
            </a:fld>
            <a:endParaRPr lang="en-GB"/>
          </a:p>
        </p:txBody>
      </p:sp>
      <p:sp>
        <p:nvSpPr>
          <p:cNvPr id="8" name="Plassholder for bunntekst 7"/>
          <p:cNvSpPr>
            <a:spLocks noGrp="1"/>
          </p:cNvSpPr>
          <p:nvPr>
            <p:ph type="ftr" sz="quarter" idx="11"/>
          </p:nvPr>
        </p:nvSpPr>
        <p:spPr/>
        <p:txBody>
          <a:bodyPr/>
          <a:lstStyle/>
          <a:p>
            <a:endParaRPr lang="en-GB"/>
          </a:p>
        </p:txBody>
      </p:sp>
      <p:sp>
        <p:nvSpPr>
          <p:cNvPr id="9" name="Plassholder for lysbildenummer 8"/>
          <p:cNvSpPr>
            <a:spLocks noGrp="1"/>
          </p:cNvSpPr>
          <p:nvPr>
            <p:ph type="sldNum" sz="quarter" idx="12"/>
          </p:nvPr>
        </p:nvSpPr>
        <p:spPr/>
        <p:txBody>
          <a:bodyPr/>
          <a:lstStyle/>
          <a:p>
            <a:fld id="{C4C9B1D7-06CA-4DEE-9B31-43659BB05F4D}" type="slidenum">
              <a:rPr lang="en-GB" smtClean="0"/>
              <a:t>‹#›</a:t>
            </a:fld>
            <a:endParaRPr lang="en-GB"/>
          </a:p>
        </p:txBody>
      </p:sp>
    </p:spTree>
    <p:extLst>
      <p:ext uri="{BB962C8B-B14F-4D97-AF65-F5344CB8AC3E}">
        <p14:creationId xmlns:p14="http://schemas.microsoft.com/office/powerpoint/2010/main" val="2174140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GB"/>
          </a:p>
        </p:txBody>
      </p:sp>
      <p:sp>
        <p:nvSpPr>
          <p:cNvPr id="3" name="Plassholder for dato 2"/>
          <p:cNvSpPr>
            <a:spLocks noGrp="1"/>
          </p:cNvSpPr>
          <p:nvPr>
            <p:ph type="dt" sz="half" idx="10"/>
          </p:nvPr>
        </p:nvSpPr>
        <p:spPr/>
        <p:txBody>
          <a:bodyPr/>
          <a:lstStyle/>
          <a:p>
            <a:fld id="{BCC3E1A4-2EC4-4527-8ADD-2E306B3E5CC0}" type="datetimeFigureOut">
              <a:rPr lang="en-GB" smtClean="0"/>
              <a:t>18/12/2014</a:t>
            </a:fld>
            <a:endParaRPr lang="en-GB"/>
          </a:p>
        </p:txBody>
      </p:sp>
      <p:sp>
        <p:nvSpPr>
          <p:cNvPr id="4" name="Plassholder for bunntekst 3"/>
          <p:cNvSpPr>
            <a:spLocks noGrp="1"/>
          </p:cNvSpPr>
          <p:nvPr>
            <p:ph type="ftr" sz="quarter" idx="11"/>
          </p:nvPr>
        </p:nvSpPr>
        <p:spPr/>
        <p:txBody>
          <a:bodyPr/>
          <a:lstStyle/>
          <a:p>
            <a:endParaRPr lang="en-GB"/>
          </a:p>
        </p:txBody>
      </p:sp>
      <p:sp>
        <p:nvSpPr>
          <p:cNvPr id="5" name="Plassholder for lysbildenummer 4"/>
          <p:cNvSpPr>
            <a:spLocks noGrp="1"/>
          </p:cNvSpPr>
          <p:nvPr>
            <p:ph type="sldNum" sz="quarter" idx="12"/>
          </p:nvPr>
        </p:nvSpPr>
        <p:spPr/>
        <p:txBody>
          <a:bodyPr/>
          <a:lstStyle/>
          <a:p>
            <a:fld id="{C4C9B1D7-06CA-4DEE-9B31-43659BB05F4D}" type="slidenum">
              <a:rPr lang="en-GB" smtClean="0"/>
              <a:t>‹#›</a:t>
            </a:fld>
            <a:endParaRPr lang="en-GB"/>
          </a:p>
        </p:txBody>
      </p:sp>
    </p:spTree>
    <p:extLst>
      <p:ext uri="{BB962C8B-B14F-4D97-AF65-F5344CB8AC3E}">
        <p14:creationId xmlns:p14="http://schemas.microsoft.com/office/powerpoint/2010/main" val="834245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CC3E1A4-2EC4-4527-8ADD-2E306B3E5CC0}" type="datetimeFigureOut">
              <a:rPr lang="en-GB" smtClean="0"/>
              <a:t>18/12/2014</a:t>
            </a:fld>
            <a:endParaRPr lang="en-GB"/>
          </a:p>
        </p:txBody>
      </p:sp>
      <p:sp>
        <p:nvSpPr>
          <p:cNvPr id="3" name="Plassholder for bunntekst 2"/>
          <p:cNvSpPr>
            <a:spLocks noGrp="1"/>
          </p:cNvSpPr>
          <p:nvPr>
            <p:ph type="ftr" sz="quarter" idx="11"/>
          </p:nvPr>
        </p:nvSpPr>
        <p:spPr/>
        <p:txBody>
          <a:bodyPr/>
          <a:lstStyle/>
          <a:p>
            <a:endParaRPr lang="en-GB"/>
          </a:p>
        </p:txBody>
      </p:sp>
      <p:sp>
        <p:nvSpPr>
          <p:cNvPr id="4" name="Plassholder for lysbildenummer 3"/>
          <p:cNvSpPr>
            <a:spLocks noGrp="1"/>
          </p:cNvSpPr>
          <p:nvPr>
            <p:ph type="sldNum" sz="quarter" idx="12"/>
          </p:nvPr>
        </p:nvSpPr>
        <p:spPr/>
        <p:txBody>
          <a:bodyPr/>
          <a:lstStyle/>
          <a:p>
            <a:fld id="{C4C9B1D7-06CA-4DEE-9B31-43659BB05F4D}" type="slidenum">
              <a:rPr lang="en-GB" smtClean="0"/>
              <a:t>‹#›</a:t>
            </a:fld>
            <a:endParaRPr lang="en-GB"/>
          </a:p>
        </p:txBody>
      </p:sp>
    </p:spTree>
    <p:extLst>
      <p:ext uri="{BB962C8B-B14F-4D97-AF65-F5344CB8AC3E}">
        <p14:creationId xmlns:p14="http://schemas.microsoft.com/office/powerpoint/2010/main" val="150671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en-GB"/>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BCC3E1A4-2EC4-4527-8ADD-2E306B3E5CC0}" type="datetimeFigureOut">
              <a:rPr lang="en-GB" smtClean="0"/>
              <a:t>18/12/2014</a:t>
            </a:fld>
            <a:endParaRPr lang="en-GB"/>
          </a:p>
        </p:txBody>
      </p:sp>
      <p:sp>
        <p:nvSpPr>
          <p:cNvPr id="6" name="Plassholder for bunntekst 5"/>
          <p:cNvSpPr>
            <a:spLocks noGrp="1"/>
          </p:cNvSpPr>
          <p:nvPr>
            <p:ph type="ftr" sz="quarter" idx="11"/>
          </p:nvPr>
        </p:nvSpPr>
        <p:spPr/>
        <p:txBody>
          <a:bodyPr/>
          <a:lstStyle/>
          <a:p>
            <a:endParaRPr lang="en-GB"/>
          </a:p>
        </p:txBody>
      </p:sp>
      <p:sp>
        <p:nvSpPr>
          <p:cNvPr id="7" name="Plassholder for lysbildenummer 6"/>
          <p:cNvSpPr>
            <a:spLocks noGrp="1"/>
          </p:cNvSpPr>
          <p:nvPr>
            <p:ph type="sldNum" sz="quarter" idx="12"/>
          </p:nvPr>
        </p:nvSpPr>
        <p:spPr/>
        <p:txBody>
          <a:bodyPr/>
          <a:lstStyle/>
          <a:p>
            <a:fld id="{C4C9B1D7-06CA-4DEE-9B31-43659BB05F4D}" type="slidenum">
              <a:rPr lang="en-GB" smtClean="0"/>
              <a:t>‹#›</a:t>
            </a:fld>
            <a:endParaRPr lang="en-GB"/>
          </a:p>
        </p:txBody>
      </p:sp>
    </p:spTree>
    <p:extLst>
      <p:ext uri="{BB962C8B-B14F-4D97-AF65-F5344CB8AC3E}">
        <p14:creationId xmlns:p14="http://schemas.microsoft.com/office/powerpoint/2010/main" val="2814955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BBDE3298-7AFF-4020-A399-764870254297}" type="datetimeFigureOut">
              <a:rPr lang="nb-NO" smtClean="0"/>
              <a:t>18.12.2014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C1CB20E-34C4-44BD-9CB4-E558A5373134}" type="slidenum">
              <a:rPr lang="nb-NO" smtClean="0"/>
              <a:t>‹#›</a:t>
            </a:fld>
            <a:endParaRPr lang="nb-NO"/>
          </a:p>
        </p:txBody>
      </p:sp>
    </p:spTree>
    <p:extLst>
      <p:ext uri="{BB962C8B-B14F-4D97-AF65-F5344CB8AC3E}">
        <p14:creationId xmlns:p14="http://schemas.microsoft.com/office/powerpoint/2010/main" val="2047378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en-GB"/>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BCC3E1A4-2EC4-4527-8ADD-2E306B3E5CC0}" type="datetimeFigureOut">
              <a:rPr lang="en-GB" smtClean="0"/>
              <a:t>18/12/2014</a:t>
            </a:fld>
            <a:endParaRPr lang="en-GB"/>
          </a:p>
        </p:txBody>
      </p:sp>
      <p:sp>
        <p:nvSpPr>
          <p:cNvPr id="6" name="Plassholder for bunntekst 5"/>
          <p:cNvSpPr>
            <a:spLocks noGrp="1"/>
          </p:cNvSpPr>
          <p:nvPr>
            <p:ph type="ftr" sz="quarter" idx="11"/>
          </p:nvPr>
        </p:nvSpPr>
        <p:spPr/>
        <p:txBody>
          <a:bodyPr/>
          <a:lstStyle/>
          <a:p>
            <a:endParaRPr lang="en-GB"/>
          </a:p>
        </p:txBody>
      </p:sp>
      <p:sp>
        <p:nvSpPr>
          <p:cNvPr id="7" name="Plassholder for lysbildenummer 6"/>
          <p:cNvSpPr>
            <a:spLocks noGrp="1"/>
          </p:cNvSpPr>
          <p:nvPr>
            <p:ph type="sldNum" sz="quarter" idx="12"/>
          </p:nvPr>
        </p:nvSpPr>
        <p:spPr/>
        <p:txBody>
          <a:bodyPr/>
          <a:lstStyle/>
          <a:p>
            <a:fld id="{C4C9B1D7-06CA-4DEE-9B31-43659BB05F4D}" type="slidenum">
              <a:rPr lang="en-GB" smtClean="0"/>
              <a:t>‹#›</a:t>
            </a:fld>
            <a:endParaRPr lang="en-GB"/>
          </a:p>
        </p:txBody>
      </p:sp>
    </p:spTree>
    <p:extLst>
      <p:ext uri="{BB962C8B-B14F-4D97-AF65-F5344CB8AC3E}">
        <p14:creationId xmlns:p14="http://schemas.microsoft.com/office/powerpoint/2010/main" val="2086954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GB"/>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Plassholder for dato 3"/>
          <p:cNvSpPr>
            <a:spLocks noGrp="1"/>
          </p:cNvSpPr>
          <p:nvPr>
            <p:ph type="dt" sz="half" idx="10"/>
          </p:nvPr>
        </p:nvSpPr>
        <p:spPr/>
        <p:txBody>
          <a:bodyPr/>
          <a:lstStyle/>
          <a:p>
            <a:fld id="{BCC3E1A4-2EC4-4527-8ADD-2E306B3E5CC0}" type="datetimeFigureOut">
              <a:rPr lang="en-GB" smtClean="0"/>
              <a:t>18/12/2014</a:t>
            </a:fld>
            <a:endParaRPr lang="en-GB"/>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p:txBody>
          <a:bodyPr/>
          <a:lstStyle/>
          <a:p>
            <a:fld id="{C4C9B1D7-06CA-4DEE-9B31-43659BB05F4D}" type="slidenum">
              <a:rPr lang="en-GB" smtClean="0"/>
              <a:t>‹#›</a:t>
            </a:fld>
            <a:endParaRPr lang="en-GB"/>
          </a:p>
        </p:txBody>
      </p:sp>
    </p:spTree>
    <p:extLst>
      <p:ext uri="{BB962C8B-B14F-4D97-AF65-F5344CB8AC3E}">
        <p14:creationId xmlns:p14="http://schemas.microsoft.com/office/powerpoint/2010/main" val="1743545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en-GB"/>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Plassholder for dato 3"/>
          <p:cNvSpPr>
            <a:spLocks noGrp="1"/>
          </p:cNvSpPr>
          <p:nvPr>
            <p:ph type="dt" sz="half" idx="10"/>
          </p:nvPr>
        </p:nvSpPr>
        <p:spPr/>
        <p:txBody>
          <a:bodyPr/>
          <a:lstStyle/>
          <a:p>
            <a:fld id="{BCC3E1A4-2EC4-4527-8ADD-2E306B3E5CC0}" type="datetimeFigureOut">
              <a:rPr lang="en-GB" smtClean="0"/>
              <a:t>18/12/2014</a:t>
            </a:fld>
            <a:endParaRPr lang="en-GB"/>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p:txBody>
          <a:bodyPr/>
          <a:lstStyle/>
          <a:p>
            <a:fld id="{C4C9B1D7-06CA-4DEE-9B31-43659BB05F4D}" type="slidenum">
              <a:rPr lang="en-GB" smtClean="0"/>
              <a:t>‹#›</a:t>
            </a:fld>
            <a:endParaRPr lang="en-GB"/>
          </a:p>
        </p:txBody>
      </p:sp>
    </p:spTree>
    <p:extLst>
      <p:ext uri="{BB962C8B-B14F-4D97-AF65-F5344CB8AC3E}">
        <p14:creationId xmlns:p14="http://schemas.microsoft.com/office/powerpoint/2010/main" val="13095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BBDE3298-7AFF-4020-A399-764870254297}" type="datetimeFigureOut">
              <a:rPr lang="nb-NO" smtClean="0"/>
              <a:t>18.12.2014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C1CB20E-34C4-44BD-9CB4-E558A5373134}" type="slidenum">
              <a:rPr lang="nb-NO" smtClean="0"/>
              <a:t>‹#›</a:t>
            </a:fld>
            <a:endParaRPr lang="nb-NO"/>
          </a:p>
        </p:txBody>
      </p:sp>
    </p:spTree>
    <p:extLst>
      <p:ext uri="{BB962C8B-B14F-4D97-AF65-F5344CB8AC3E}">
        <p14:creationId xmlns:p14="http://schemas.microsoft.com/office/powerpoint/2010/main" val="1429286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BBDE3298-7AFF-4020-A399-764870254297}" type="datetimeFigureOut">
              <a:rPr lang="nb-NO" smtClean="0"/>
              <a:t>18.12.2014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C1CB20E-34C4-44BD-9CB4-E558A5373134}" type="slidenum">
              <a:rPr lang="nb-NO" smtClean="0"/>
              <a:t>‹#›</a:t>
            </a:fld>
            <a:endParaRPr lang="nb-NO"/>
          </a:p>
        </p:txBody>
      </p:sp>
    </p:spTree>
    <p:extLst>
      <p:ext uri="{BB962C8B-B14F-4D97-AF65-F5344CB8AC3E}">
        <p14:creationId xmlns:p14="http://schemas.microsoft.com/office/powerpoint/2010/main" val="626736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BBDE3298-7AFF-4020-A399-764870254297}" type="datetimeFigureOut">
              <a:rPr lang="nb-NO" smtClean="0"/>
              <a:t>18.12.2014</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DC1CB20E-34C4-44BD-9CB4-E558A5373134}" type="slidenum">
              <a:rPr lang="nb-NO" smtClean="0"/>
              <a:t>‹#›</a:t>
            </a:fld>
            <a:endParaRPr lang="nb-NO"/>
          </a:p>
        </p:txBody>
      </p:sp>
    </p:spTree>
    <p:extLst>
      <p:ext uri="{BB962C8B-B14F-4D97-AF65-F5344CB8AC3E}">
        <p14:creationId xmlns:p14="http://schemas.microsoft.com/office/powerpoint/2010/main" val="2982805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BBDE3298-7AFF-4020-A399-764870254297}" type="datetimeFigureOut">
              <a:rPr lang="nb-NO" smtClean="0"/>
              <a:t>18.12.2014</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DC1CB20E-34C4-44BD-9CB4-E558A5373134}" type="slidenum">
              <a:rPr lang="nb-NO" smtClean="0"/>
              <a:t>‹#›</a:t>
            </a:fld>
            <a:endParaRPr lang="nb-NO"/>
          </a:p>
        </p:txBody>
      </p:sp>
    </p:spTree>
    <p:extLst>
      <p:ext uri="{BB962C8B-B14F-4D97-AF65-F5344CB8AC3E}">
        <p14:creationId xmlns:p14="http://schemas.microsoft.com/office/powerpoint/2010/main" val="1097326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BDE3298-7AFF-4020-A399-764870254297}" type="datetimeFigureOut">
              <a:rPr lang="nb-NO" smtClean="0"/>
              <a:t>18.12.2014</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DC1CB20E-34C4-44BD-9CB4-E558A5373134}" type="slidenum">
              <a:rPr lang="nb-NO" smtClean="0"/>
              <a:t>‹#›</a:t>
            </a:fld>
            <a:endParaRPr lang="nb-NO"/>
          </a:p>
        </p:txBody>
      </p:sp>
    </p:spTree>
    <p:extLst>
      <p:ext uri="{BB962C8B-B14F-4D97-AF65-F5344CB8AC3E}">
        <p14:creationId xmlns:p14="http://schemas.microsoft.com/office/powerpoint/2010/main" val="1136868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BBDE3298-7AFF-4020-A399-764870254297}" type="datetimeFigureOut">
              <a:rPr lang="nb-NO" smtClean="0"/>
              <a:t>18.12.2014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C1CB20E-34C4-44BD-9CB4-E558A5373134}" type="slidenum">
              <a:rPr lang="nb-NO" smtClean="0"/>
              <a:t>‹#›</a:t>
            </a:fld>
            <a:endParaRPr lang="nb-NO"/>
          </a:p>
        </p:txBody>
      </p:sp>
    </p:spTree>
    <p:extLst>
      <p:ext uri="{BB962C8B-B14F-4D97-AF65-F5344CB8AC3E}">
        <p14:creationId xmlns:p14="http://schemas.microsoft.com/office/powerpoint/2010/main" val="3231391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BBDE3298-7AFF-4020-A399-764870254297}" type="datetimeFigureOut">
              <a:rPr lang="nb-NO" smtClean="0"/>
              <a:t>18.12.2014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C1CB20E-34C4-44BD-9CB4-E558A5373134}" type="slidenum">
              <a:rPr lang="nb-NO" smtClean="0"/>
              <a:t>‹#›</a:t>
            </a:fld>
            <a:endParaRPr lang="nb-NO"/>
          </a:p>
        </p:txBody>
      </p:sp>
    </p:spTree>
    <p:extLst>
      <p:ext uri="{BB962C8B-B14F-4D97-AF65-F5344CB8AC3E}">
        <p14:creationId xmlns:p14="http://schemas.microsoft.com/office/powerpoint/2010/main" val="2809746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DE3298-7AFF-4020-A399-764870254297}" type="datetimeFigureOut">
              <a:rPr lang="nb-NO" smtClean="0"/>
              <a:t>18.12.2014</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CB20E-34C4-44BD-9CB4-E558A5373134}" type="slidenum">
              <a:rPr lang="nb-NO" smtClean="0"/>
              <a:t>‹#›</a:t>
            </a:fld>
            <a:endParaRPr lang="nb-NO"/>
          </a:p>
        </p:txBody>
      </p:sp>
    </p:spTree>
    <p:extLst>
      <p:ext uri="{BB962C8B-B14F-4D97-AF65-F5344CB8AC3E}">
        <p14:creationId xmlns:p14="http://schemas.microsoft.com/office/powerpoint/2010/main" val="19516339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en-GB"/>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C3E1A4-2EC4-4527-8ADD-2E306B3E5CC0}" type="datetimeFigureOut">
              <a:rPr lang="en-GB" smtClean="0"/>
              <a:t>18/12/2014</a:t>
            </a:fld>
            <a:endParaRPr lang="en-GB"/>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C9B1D7-06CA-4DEE-9B31-43659BB05F4D}" type="slidenum">
              <a:rPr lang="en-GB" smtClean="0"/>
              <a:t>‹#›</a:t>
            </a:fld>
            <a:endParaRPr lang="en-GB"/>
          </a:p>
        </p:txBody>
      </p:sp>
    </p:spTree>
    <p:extLst>
      <p:ext uri="{BB962C8B-B14F-4D97-AF65-F5344CB8AC3E}">
        <p14:creationId xmlns:p14="http://schemas.microsoft.com/office/powerpoint/2010/main" val="28493426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emf"/><Relationship Id="rId12"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emf"/><Relationship Id="rId11" Type="http://schemas.openxmlformats.org/officeDocument/2006/relationships/image" Target="../media/image9.emf"/><Relationship Id="rId5" Type="http://schemas.openxmlformats.org/officeDocument/2006/relationships/image" Target="../media/image3.emf"/><Relationship Id="rId10" Type="http://schemas.openxmlformats.org/officeDocument/2006/relationships/image" Target="../media/image8.emf"/><Relationship Id="rId4" Type="http://schemas.openxmlformats.org/officeDocument/2006/relationships/image" Target="../media/image2.jpeg"/><Relationship Id="rId9" Type="http://schemas.openxmlformats.org/officeDocument/2006/relationships/image" Target="../media/image7.emf"/></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34.emf"/><Relationship Id="rId3" Type="http://schemas.openxmlformats.org/officeDocument/2006/relationships/image" Target="../media/image29.png"/><Relationship Id="rId7" Type="http://schemas.openxmlformats.org/officeDocument/2006/relationships/image" Target="../media/image31.png"/><Relationship Id="rId12" Type="http://schemas.microsoft.com/office/2007/relationships/hdphoto" Target="../media/hdphoto5.wdp"/><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33.png"/><Relationship Id="rId5" Type="http://schemas.openxmlformats.org/officeDocument/2006/relationships/image" Target="../media/image30.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35.emf"/><Relationship Id="rId3" Type="http://schemas.openxmlformats.org/officeDocument/2006/relationships/image" Target="../media/image29.png"/><Relationship Id="rId7" Type="http://schemas.openxmlformats.org/officeDocument/2006/relationships/image" Target="../media/image31.png"/><Relationship Id="rId12" Type="http://schemas.microsoft.com/office/2007/relationships/hdphoto" Target="../media/hdphoto5.wdp"/><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33.png"/><Relationship Id="rId5" Type="http://schemas.openxmlformats.org/officeDocument/2006/relationships/image" Target="../media/image30.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32.png"/><Relationship Id="rId14" Type="http://schemas.openxmlformats.org/officeDocument/2006/relationships/image" Target="../media/image36.emf"/></Relationships>
</file>

<file path=ppt/slides/_rels/slide1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9.emf"/></Relationships>
</file>

<file path=ppt/slides/_rels/slide2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p:cNvSpPr>
            <a:spLocks noGrp="1"/>
          </p:cNvSpPr>
          <p:nvPr>
            <p:ph idx="4294967295"/>
          </p:nvPr>
        </p:nvSpPr>
        <p:spPr>
          <a:xfrm>
            <a:off x="683568" y="4149080"/>
            <a:ext cx="7992888" cy="2233365"/>
          </a:xfrm>
        </p:spPr>
        <p:txBody>
          <a:bodyPr>
            <a:normAutofit fontScale="92500" lnSpcReduction="20000"/>
          </a:bodyPr>
          <a:lstStyle/>
          <a:p>
            <a:pPr marL="0" indent="0">
              <a:spcBef>
                <a:spcPts val="0"/>
              </a:spcBef>
              <a:spcAft>
                <a:spcPts val="600"/>
              </a:spcAft>
              <a:buNone/>
            </a:pPr>
            <a:r>
              <a:rPr lang="nb-NO" sz="3000" dirty="0">
                <a:solidFill>
                  <a:srgbClr val="0066CC"/>
                </a:solidFill>
                <a:latin typeface="Arial Narrow" panose="020B0606020202030204" pitchFamily="34" charset="0"/>
              </a:rPr>
              <a:t>Agenda:</a:t>
            </a:r>
          </a:p>
          <a:p>
            <a:pPr marL="0" indent="-457200">
              <a:spcBef>
                <a:spcPts val="0"/>
              </a:spcBef>
              <a:spcAft>
                <a:spcPts val="0"/>
              </a:spcAft>
              <a:buFont typeface="Arial" pitchFamily="34" charset="0"/>
              <a:buChar char="•"/>
            </a:pPr>
            <a:r>
              <a:rPr lang="nb-NO" sz="2800" dirty="0">
                <a:solidFill>
                  <a:srgbClr val="0066CC"/>
                </a:solidFill>
                <a:latin typeface="Arial Narrow" panose="020B0606020202030204" pitchFamily="34" charset="0"/>
              </a:rPr>
              <a:t>Kort gjennomgang av ARK, innhold og teori</a:t>
            </a:r>
          </a:p>
          <a:p>
            <a:pPr marL="0" indent="-457200">
              <a:spcBef>
                <a:spcPts val="0"/>
              </a:spcBef>
              <a:spcAft>
                <a:spcPts val="0"/>
              </a:spcAft>
              <a:buFont typeface="Arial" pitchFamily="34" charset="0"/>
              <a:buChar char="•"/>
            </a:pPr>
            <a:r>
              <a:rPr lang="nb-NO" sz="2800" dirty="0">
                <a:solidFill>
                  <a:srgbClr val="0066CC"/>
                </a:solidFill>
                <a:latin typeface="Arial Narrow" panose="020B0606020202030204" pitchFamily="34" charset="0"/>
              </a:rPr>
              <a:t>Gruppearbeid</a:t>
            </a:r>
          </a:p>
          <a:p>
            <a:pPr marL="0" indent="-457200">
              <a:spcBef>
                <a:spcPts val="0"/>
              </a:spcBef>
              <a:spcAft>
                <a:spcPts val="0"/>
              </a:spcAft>
              <a:buFont typeface="Arial" pitchFamily="34" charset="0"/>
              <a:buChar char="•"/>
            </a:pPr>
            <a:r>
              <a:rPr lang="nb-NO" sz="2800" dirty="0">
                <a:solidFill>
                  <a:srgbClr val="0066CC"/>
                </a:solidFill>
                <a:latin typeface="Arial Narrow" panose="020B0606020202030204" pitchFamily="34" charset="0"/>
              </a:rPr>
              <a:t>Presentasjon av </a:t>
            </a:r>
            <a:r>
              <a:rPr lang="nb-NO" sz="2800" dirty="0" smtClean="0">
                <a:solidFill>
                  <a:srgbClr val="0066CC"/>
                </a:solidFill>
                <a:latin typeface="Arial Narrow" panose="020B0606020202030204" pitchFamily="34" charset="0"/>
              </a:rPr>
              <a:t>rapport fra spørreskjemaundersøkelsen</a:t>
            </a:r>
            <a:endParaRPr lang="nb-NO" sz="2800" dirty="0">
              <a:solidFill>
                <a:srgbClr val="0066CC"/>
              </a:solidFill>
              <a:latin typeface="Arial Narrow" panose="020B0606020202030204" pitchFamily="34" charset="0"/>
            </a:endParaRPr>
          </a:p>
          <a:p>
            <a:pPr marL="0" indent="-457200">
              <a:spcBef>
                <a:spcPts val="0"/>
              </a:spcBef>
              <a:spcAft>
                <a:spcPts val="0"/>
              </a:spcAft>
              <a:buFont typeface="Arial" pitchFamily="34" charset="0"/>
              <a:buChar char="•"/>
            </a:pPr>
            <a:r>
              <a:rPr lang="nb-NO" sz="2800" dirty="0">
                <a:solidFill>
                  <a:srgbClr val="0066CC"/>
                </a:solidFill>
                <a:latin typeface="Arial Narrow" panose="020B0606020202030204" pitchFamily="34" charset="0"/>
              </a:rPr>
              <a:t>Gruppearbeid</a:t>
            </a:r>
          </a:p>
          <a:p>
            <a:pPr marL="0" indent="-457200">
              <a:spcBef>
                <a:spcPts val="0"/>
              </a:spcBef>
              <a:spcAft>
                <a:spcPts val="0"/>
              </a:spcAft>
              <a:buFont typeface="Arial" pitchFamily="34" charset="0"/>
              <a:buChar char="•"/>
            </a:pPr>
            <a:r>
              <a:rPr lang="nb-NO" sz="2800" dirty="0">
                <a:solidFill>
                  <a:srgbClr val="0066CC"/>
                </a:solidFill>
                <a:latin typeface="Arial Narrow" panose="020B0606020202030204" pitchFamily="34" charset="0"/>
              </a:rPr>
              <a:t>Oppsummering med skisse av videre arbeid </a:t>
            </a:r>
          </a:p>
          <a:p>
            <a:endParaRPr lang="en-GB" dirty="0">
              <a:solidFill>
                <a:srgbClr val="0066CC"/>
              </a:solidFill>
              <a:latin typeface="Arial Narrow" panose="020B0606020202030204" pitchFamily="34" charset="0"/>
            </a:endParaRPr>
          </a:p>
        </p:txBody>
      </p:sp>
      <p:pic>
        <p:nvPicPr>
          <p:cNvPr id="2" name="Bilde 1"/>
          <p:cNvPicPr/>
          <p:nvPr>
            <p:extLst>
              <p:ext uri="{D42A27DB-BD31-4B8C-83A1-F6EECF244321}">
                <p14:modId xmlns:p14="http://schemas.microsoft.com/office/powerpoint/2010/main" val="1955416467"/>
              </p:ext>
            </p:extLst>
          </p:nvPr>
        </p:nvPicPr>
        <p:blipFill>
          <a:blip r:embed="rId3"/>
          <a:stretch>
            <a:fillRect/>
          </a:stretch>
        </p:blipFill>
        <p:spPr>
          <a:xfrm>
            <a:off x="1657350" y="1773238"/>
            <a:ext cx="5026025" cy="576262"/>
          </a:xfrm>
          <a:prstGeom prst="rect">
            <a:avLst/>
          </a:prstGeom>
        </p:spPr>
      </p:pic>
      <p:pic>
        <p:nvPicPr>
          <p:cNvPr id="8" name="Bil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2" y="116632"/>
            <a:ext cx="3070375" cy="1512169"/>
          </a:xfrm>
          <a:prstGeom prst="rect">
            <a:avLst/>
          </a:prstGeom>
        </p:spPr>
      </p:pic>
      <p:pic>
        <p:nvPicPr>
          <p:cNvPr id="6" name="Bilde 5"/>
          <p:cNvPicPr/>
          <p:nvPr>
            <p:extLst>
              <p:ext uri="{D42A27DB-BD31-4B8C-83A1-F6EECF244321}">
                <p14:modId xmlns:p14="http://schemas.microsoft.com/office/powerpoint/2010/main" val="3063710120"/>
              </p:ext>
            </p:extLst>
          </p:nvPr>
        </p:nvPicPr>
        <p:blipFill>
          <a:blip r:embed="rId5"/>
          <a:stretch>
            <a:fillRect/>
          </a:stretch>
        </p:blipFill>
        <p:spPr>
          <a:xfrm>
            <a:off x="749300" y="1831975"/>
            <a:ext cx="4621213" cy="544513"/>
          </a:xfrm>
          <a:prstGeom prst="rect">
            <a:avLst/>
          </a:prstGeom>
        </p:spPr>
      </p:pic>
      <p:pic>
        <p:nvPicPr>
          <p:cNvPr id="7" name="Bilde 6"/>
          <p:cNvPicPr/>
          <p:nvPr>
            <p:extLst>
              <p:ext uri="{D42A27DB-BD31-4B8C-83A1-F6EECF244321}">
                <p14:modId xmlns:p14="http://schemas.microsoft.com/office/powerpoint/2010/main" val="228585789"/>
              </p:ext>
            </p:extLst>
          </p:nvPr>
        </p:nvPicPr>
        <p:blipFill>
          <a:blip r:embed="rId6"/>
          <a:stretch>
            <a:fillRect/>
          </a:stretch>
        </p:blipFill>
        <p:spPr>
          <a:xfrm>
            <a:off x="723900" y="2308225"/>
            <a:ext cx="3232150" cy="485775"/>
          </a:xfrm>
          <a:prstGeom prst="rect">
            <a:avLst/>
          </a:prstGeom>
        </p:spPr>
      </p:pic>
      <p:pic>
        <p:nvPicPr>
          <p:cNvPr id="11" name="Bilde 10"/>
          <p:cNvPicPr/>
          <p:nvPr>
            <p:extLst>
              <p:ext uri="{D42A27DB-BD31-4B8C-83A1-F6EECF244321}">
                <p14:modId xmlns:p14="http://schemas.microsoft.com/office/powerpoint/2010/main" val="2797387774"/>
              </p:ext>
            </p:extLst>
          </p:nvPr>
        </p:nvPicPr>
        <p:blipFill>
          <a:blip r:embed="rId7"/>
          <a:stretch>
            <a:fillRect/>
          </a:stretch>
        </p:blipFill>
        <p:spPr>
          <a:xfrm>
            <a:off x="723900" y="2771775"/>
            <a:ext cx="2944813" cy="452438"/>
          </a:xfrm>
          <a:prstGeom prst="rect">
            <a:avLst/>
          </a:prstGeom>
        </p:spPr>
      </p:pic>
      <p:pic>
        <p:nvPicPr>
          <p:cNvPr id="3" name="Bilde 2"/>
          <p:cNvPicPr/>
          <p:nvPr>
            <p:extLst>
              <p:ext uri="{D42A27DB-BD31-4B8C-83A1-F6EECF244321}">
                <p14:modId xmlns:p14="http://schemas.microsoft.com/office/powerpoint/2010/main" val="2286379644"/>
              </p:ext>
            </p:extLst>
          </p:nvPr>
        </p:nvPicPr>
        <p:blipFill>
          <a:blip r:embed="rId8"/>
          <a:stretch>
            <a:fillRect/>
          </a:stretch>
        </p:blipFill>
        <p:spPr>
          <a:xfrm>
            <a:off x="188913" y="1806575"/>
            <a:ext cx="9610725" cy="542925"/>
          </a:xfrm>
          <a:prstGeom prst="rect">
            <a:avLst/>
          </a:prstGeom>
        </p:spPr>
      </p:pic>
      <p:pic>
        <p:nvPicPr>
          <p:cNvPr id="5" name="Bilde 4"/>
          <p:cNvPicPr/>
          <p:nvPr>
            <p:extLst>
              <p:ext uri="{D42A27DB-BD31-4B8C-83A1-F6EECF244321}">
                <p14:modId xmlns:p14="http://schemas.microsoft.com/office/powerpoint/2010/main" val="3238175820"/>
              </p:ext>
            </p:extLst>
          </p:nvPr>
        </p:nvPicPr>
        <p:blipFill>
          <a:blip r:embed="rId9"/>
          <a:stretch>
            <a:fillRect/>
          </a:stretch>
        </p:blipFill>
        <p:spPr>
          <a:xfrm>
            <a:off x="605896" y="2310011"/>
            <a:ext cx="6369050" cy="542925"/>
          </a:xfrm>
          <a:prstGeom prst="rect">
            <a:avLst/>
          </a:prstGeom>
        </p:spPr>
      </p:pic>
      <p:pic>
        <p:nvPicPr>
          <p:cNvPr id="9" name="Bilde 8"/>
          <p:cNvPicPr/>
          <p:nvPr>
            <p:extLst>
              <p:ext uri="{D42A27DB-BD31-4B8C-83A1-F6EECF244321}">
                <p14:modId xmlns:p14="http://schemas.microsoft.com/office/powerpoint/2010/main" val="2673122053"/>
              </p:ext>
            </p:extLst>
          </p:nvPr>
        </p:nvPicPr>
        <p:blipFill>
          <a:blip r:embed="rId10"/>
          <a:stretch>
            <a:fillRect/>
          </a:stretch>
        </p:blipFill>
        <p:spPr>
          <a:xfrm>
            <a:off x="636588" y="2413000"/>
            <a:ext cx="6303962" cy="493713"/>
          </a:xfrm>
          <a:prstGeom prst="rect">
            <a:avLst/>
          </a:prstGeom>
        </p:spPr>
      </p:pic>
      <p:pic>
        <p:nvPicPr>
          <p:cNvPr id="16" name="Bilde 15"/>
          <p:cNvPicPr/>
          <p:nvPr>
            <p:extLst>
              <p:ext uri="{D42A27DB-BD31-4B8C-83A1-F6EECF244321}">
                <p14:modId xmlns:p14="http://schemas.microsoft.com/office/powerpoint/2010/main" val="3392395827"/>
              </p:ext>
            </p:extLst>
          </p:nvPr>
        </p:nvPicPr>
        <p:blipFill>
          <a:blip r:embed="rId11"/>
          <a:stretch>
            <a:fillRect/>
          </a:stretch>
        </p:blipFill>
        <p:spPr>
          <a:xfrm>
            <a:off x="635000" y="2809875"/>
            <a:ext cx="10614025" cy="493713"/>
          </a:xfrm>
          <a:prstGeom prst="rect">
            <a:avLst/>
          </a:prstGeom>
        </p:spPr>
      </p:pic>
      <p:pic>
        <p:nvPicPr>
          <p:cNvPr id="17" name="Bilde 16"/>
          <p:cNvPicPr/>
          <p:nvPr>
            <p:extLst>
              <p:ext uri="{D42A27DB-BD31-4B8C-83A1-F6EECF244321}">
                <p14:modId xmlns:p14="http://schemas.microsoft.com/office/powerpoint/2010/main" val="2039339445"/>
              </p:ext>
            </p:extLst>
          </p:nvPr>
        </p:nvPicPr>
        <p:blipFill>
          <a:blip r:embed="rId12"/>
          <a:stretch>
            <a:fillRect/>
          </a:stretch>
        </p:blipFill>
        <p:spPr>
          <a:xfrm>
            <a:off x="755650" y="3436938"/>
            <a:ext cx="2732088" cy="371475"/>
          </a:xfrm>
          <a:prstGeom prst="rect">
            <a:avLst/>
          </a:prstGeom>
        </p:spPr>
      </p:pic>
    </p:spTree>
    <p:extLst>
      <p:ext uri="{BB962C8B-B14F-4D97-AF65-F5344CB8AC3E}">
        <p14:creationId xmlns:p14="http://schemas.microsoft.com/office/powerpoint/2010/main" val="41960448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idx="4294967295"/>
          </p:nvPr>
        </p:nvSpPr>
        <p:spPr>
          <a:xfrm>
            <a:off x="0" y="26988"/>
            <a:ext cx="8964613" cy="735012"/>
          </a:xfrm>
        </p:spPr>
        <p:txBody>
          <a:bodyPr/>
          <a:lstStyle/>
          <a:p>
            <a:pPr algn="l"/>
            <a:r>
              <a:rPr lang="nb-NO" sz="3600" b="1" dirty="0">
                <a:solidFill>
                  <a:srgbClr val="0066CC"/>
                </a:solidFill>
                <a:latin typeface="Arial Narrow" panose="020B0606020202030204" pitchFamily="34" charset="0"/>
              </a:rPr>
              <a:t>Ressurser </a:t>
            </a:r>
            <a:r>
              <a:rPr lang="nb-NO" sz="3600" b="1" dirty="0" smtClean="0">
                <a:solidFill>
                  <a:srgbClr val="0066CC"/>
                </a:solidFill>
                <a:latin typeface="Arial Narrow" panose="020B0606020202030204" pitchFamily="34" charset="0"/>
              </a:rPr>
              <a:t>– den enkeltes oppgaveutførelse:</a:t>
            </a:r>
            <a:endParaRPr lang="nb-NO" sz="3600" b="1" dirty="0">
              <a:solidFill>
                <a:srgbClr val="0066CC"/>
              </a:solidFill>
              <a:latin typeface="Arial Narrow" panose="020B0606020202030204" pitchFamily="34" charset="0"/>
            </a:endParaRPr>
          </a:p>
        </p:txBody>
      </p:sp>
      <p:pic>
        <p:nvPicPr>
          <p:cNvPr id="2" name="Bilde 1"/>
          <p:cNvPicPr/>
          <p:nvPr>
            <p:extLst>
              <p:ext uri="{D42A27DB-BD31-4B8C-83A1-F6EECF244321}">
                <p14:modId xmlns:p14="http://schemas.microsoft.com/office/powerpoint/2010/main" val="1371142721"/>
              </p:ext>
            </p:extLst>
          </p:nvPr>
        </p:nvPicPr>
        <p:blipFill>
          <a:blip r:embed="rId3"/>
          <a:stretch>
            <a:fillRect/>
          </a:stretch>
        </p:blipFill>
        <p:spPr>
          <a:xfrm>
            <a:off x="19693" y="838582"/>
            <a:ext cx="9103027" cy="5977763"/>
          </a:xfrm>
          <a:prstGeom prst="rect">
            <a:avLst/>
          </a:prstGeom>
        </p:spPr>
      </p:pic>
    </p:spTree>
    <p:extLst>
      <p:ext uri="{BB962C8B-B14F-4D97-AF65-F5344CB8AC3E}">
        <p14:creationId xmlns:p14="http://schemas.microsoft.com/office/powerpoint/2010/main" val="41719180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idx="4294967295"/>
          </p:nvPr>
        </p:nvSpPr>
        <p:spPr>
          <a:xfrm>
            <a:off x="0" y="44450"/>
            <a:ext cx="8321675" cy="735013"/>
          </a:xfrm>
        </p:spPr>
        <p:txBody>
          <a:bodyPr/>
          <a:lstStyle/>
          <a:p>
            <a:pPr algn="l"/>
            <a:r>
              <a:rPr lang="nb-NO" sz="3600" b="1" dirty="0">
                <a:solidFill>
                  <a:srgbClr val="0066CC"/>
                </a:solidFill>
                <a:latin typeface="Arial Narrow" panose="020B0606020202030204" pitchFamily="34" charset="0"/>
              </a:rPr>
              <a:t>Ressurser </a:t>
            </a:r>
            <a:r>
              <a:rPr lang="nb-NO" sz="3600" b="1" dirty="0" smtClean="0">
                <a:solidFill>
                  <a:srgbClr val="0066CC"/>
                </a:solidFill>
                <a:latin typeface="Arial Narrow" panose="020B0606020202030204" pitchFamily="34" charset="0"/>
              </a:rPr>
              <a:t>– i kollegafellesskapet:</a:t>
            </a:r>
            <a:endParaRPr lang="nb-NO" sz="3600" b="1" dirty="0">
              <a:solidFill>
                <a:srgbClr val="0066CC"/>
              </a:solidFill>
              <a:latin typeface="Arial Narrow" panose="020B0606020202030204" pitchFamily="34" charset="0"/>
            </a:endParaRPr>
          </a:p>
        </p:txBody>
      </p:sp>
      <p:pic>
        <p:nvPicPr>
          <p:cNvPr id="2" name="Bilde 1"/>
          <p:cNvPicPr/>
          <p:nvPr>
            <p:extLst>
              <p:ext uri="{D42A27DB-BD31-4B8C-83A1-F6EECF244321}">
                <p14:modId xmlns:p14="http://schemas.microsoft.com/office/powerpoint/2010/main" val="2235223020"/>
              </p:ext>
            </p:extLst>
          </p:nvPr>
        </p:nvPicPr>
        <p:blipFill>
          <a:blip r:embed="rId3"/>
          <a:stretch>
            <a:fillRect/>
          </a:stretch>
        </p:blipFill>
        <p:spPr>
          <a:xfrm>
            <a:off x="15851" y="836712"/>
            <a:ext cx="9110710" cy="5981605"/>
          </a:xfrm>
          <a:prstGeom prst="rect">
            <a:avLst/>
          </a:prstGeom>
        </p:spPr>
      </p:pic>
    </p:spTree>
    <p:extLst>
      <p:ext uri="{BB962C8B-B14F-4D97-AF65-F5344CB8AC3E}">
        <p14:creationId xmlns:p14="http://schemas.microsoft.com/office/powerpoint/2010/main" val="1638893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353062" y="116632"/>
            <a:ext cx="6675225" cy="1077218"/>
          </a:xfrm>
          <a:prstGeom prst="rect">
            <a:avLst/>
          </a:prstGeom>
          <a:noFill/>
        </p:spPr>
        <p:txBody>
          <a:bodyPr wrap="none" rtlCol="0">
            <a:spAutoFit/>
          </a:bodyPr>
          <a:lstStyle/>
          <a:p>
            <a:r>
              <a:rPr lang="nb-NO" sz="3600" b="1" dirty="0" smtClean="0">
                <a:solidFill>
                  <a:srgbClr val="0066CC"/>
                </a:solidFill>
                <a:latin typeface="Arial Narrow" panose="020B0606020202030204" pitchFamily="34" charset="0"/>
              </a:rPr>
              <a:t>Sosialt klima</a:t>
            </a:r>
          </a:p>
          <a:p>
            <a:r>
              <a:rPr lang="nb-NO" sz="2800" i="1" dirty="0" smtClean="0">
                <a:solidFill>
                  <a:srgbClr val="0033CC"/>
                </a:solidFill>
                <a:latin typeface="Arial Narrow" panose="020B0606020202030204" pitchFamily="34" charset="0"/>
              </a:rPr>
              <a:t>	«Hvordan er klimaet på din arbeidsenhet</a:t>
            </a:r>
            <a:r>
              <a:rPr lang="nb-NO" sz="2800" dirty="0" smtClean="0">
                <a:solidFill>
                  <a:srgbClr val="0033CC"/>
                </a:solidFill>
                <a:latin typeface="Arial Narrow" panose="020B0606020202030204" pitchFamily="34" charset="0"/>
              </a:rPr>
              <a:t>?»</a:t>
            </a:r>
            <a:endParaRPr lang="nb-NO" sz="2800" dirty="0">
              <a:solidFill>
                <a:srgbClr val="0033CC"/>
              </a:solidFill>
              <a:latin typeface="Arial Narrow" panose="020B0606020202030204" pitchFamily="34" charset="0"/>
            </a:endParaRPr>
          </a:p>
        </p:txBody>
      </p:sp>
      <p:pic>
        <p:nvPicPr>
          <p:cNvPr id="2" name="Bilde 1"/>
          <p:cNvPicPr/>
          <p:nvPr>
            <p:extLst>
              <p:ext uri="{D42A27DB-BD31-4B8C-83A1-F6EECF244321}">
                <p14:modId xmlns:p14="http://schemas.microsoft.com/office/powerpoint/2010/main" val="4214828147"/>
              </p:ext>
            </p:extLst>
          </p:nvPr>
        </p:nvPicPr>
        <p:blipFill>
          <a:blip r:embed="rId3"/>
          <a:stretch>
            <a:fillRect/>
          </a:stretch>
        </p:blipFill>
        <p:spPr>
          <a:xfrm>
            <a:off x="428839" y="1267841"/>
            <a:ext cx="8284734" cy="5439918"/>
          </a:xfrm>
          <a:prstGeom prst="rect">
            <a:avLst/>
          </a:prstGeom>
        </p:spPr>
      </p:pic>
    </p:spTree>
    <p:extLst>
      <p:ext uri="{BB962C8B-B14F-4D97-AF65-F5344CB8AC3E}">
        <p14:creationId xmlns:p14="http://schemas.microsoft.com/office/powerpoint/2010/main" val="10856148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idx="4294967295"/>
          </p:nvPr>
        </p:nvSpPr>
        <p:spPr>
          <a:xfrm>
            <a:off x="0" y="44450"/>
            <a:ext cx="8691563" cy="647700"/>
          </a:xfrm>
        </p:spPr>
        <p:txBody>
          <a:bodyPr/>
          <a:lstStyle/>
          <a:p>
            <a:pPr algn="l"/>
            <a:r>
              <a:rPr lang="nb-NO" sz="3600" b="1" dirty="0" smtClean="0">
                <a:solidFill>
                  <a:srgbClr val="0066CC"/>
                </a:solidFill>
                <a:latin typeface="Arial Narrow" panose="020B0606020202030204" pitchFamily="34" charset="0"/>
              </a:rPr>
              <a:t>Ressurser – i den organisatoriske enheten:</a:t>
            </a:r>
            <a:endParaRPr lang="nb-NO" sz="3600" b="1" dirty="0">
              <a:solidFill>
                <a:srgbClr val="0066CC"/>
              </a:solidFill>
              <a:latin typeface="Arial Narrow" panose="020B0606020202030204" pitchFamily="34" charset="0"/>
            </a:endParaRPr>
          </a:p>
        </p:txBody>
      </p:sp>
      <p:pic>
        <p:nvPicPr>
          <p:cNvPr id="2" name="Bilde 1"/>
          <p:cNvPicPr/>
          <p:nvPr>
            <p:extLst>
              <p:ext uri="{D42A27DB-BD31-4B8C-83A1-F6EECF244321}">
                <p14:modId xmlns:p14="http://schemas.microsoft.com/office/powerpoint/2010/main" val="2510476895"/>
              </p:ext>
            </p:extLst>
          </p:nvPr>
        </p:nvPicPr>
        <p:blipFill>
          <a:blip r:embed="rId3"/>
          <a:stretch>
            <a:fillRect/>
          </a:stretch>
        </p:blipFill>
        <p:spPr>
          <a:xfrm>
            <a:off x="12009" y="682340"/>
            <a:ext cx="9118394" cy="5985447"/>
          </a:xfrm>
          <a:prstGeom prst="rect">
            <a:avLst/>
          </a:prstGeom>
        </p:spPr>
      </p:pic>
    </p:spTree>
    <p:extLst>
      <p:ext uri="{BB962C8B-B14F-4D97-AF65-F5344CB8AC3E}">
        <p14:creationId xmlns:p14="http://schemas.microsoft.com/office/powerpoint/2010/main" val="243087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txBox="1">
            <a:spLocks/>
          </p:cNvSpPr>
          <p:nvPr/>
        </p:nvSpPr>
        <p:spPr>
          <a:xfrm>
            <a:off x="0" y="44450"/>
            <a:ext cx="8691563" cy="647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b-NO" sz="3600" b="1" dirty="0" smtClean="0">
                <a:solidFill>
                  <a:srgbClr val="0066CC"/>
                </a:solidFill>
                <a:latin typeface="Arial Narrow" panose="020B0606020202030204" pitchFamily="34" charset="0"/>
              </a:rPr>
              <a:t>Støtte – til forskning og undervisning:</a:t>
            </a:r>
            <a:endParaRPr lang="nb-NO" sz="3600" b="1" dirty="0">
              <a:solidFill>
                <a:srgbClr val="0066CC"/>
              </a:solidFill>
              <a:latin typeface="Arial Narrow" panose="020B0606020202030204" pitchFamily="34" charset="0"/>
            </a:endParaRPr>
          </a:p>
        </p:txBody>
      </p:sp>
      <p:pic>
        <p:nvPicPr>
          <p:cNvPr id="2" name="Bilde 1"/>
          <p:cNvPicPr/>
          <p:nvPr>
            <p:extLst>
              <p:ext uri="{D42A27DB-BD31-4B8C-83A1-F6EECF244321}">
                <p14:modId xmlns:p14="http://schemas.microsoft.com/office/powerpoint/2010/main" val="1031438239"/>
              </p:ext>
            </p:extLst>
          </p:nvPr>
        </p:nvPicPr>
        <p:blipFill>
          <a:blip r:embed="rId3"/>
          <a:stretch>
            <a:fillRect/>
          </a:stretch>
        </p:blipFill>
        <p:spPr>
          <a:xfrm>
            <a:off x="15685" y="765057"/>
            <a:ext cx="9112631" cy="5983525"/>
          </a:xfrm>
          <a:prstGeom prst="rect">
            <a:avLst/>
          </a:prstGeom>
        </p:spPr>
      </p:pic>
    </p:spTree>
    <p:extLst>
      <p:ext uri="{BB962C8B-B14F-4D97-AF65-F5344CB8AC3E}">
        <p14:creationId xmlns:p14="http://schemas.microsoft.com/office/powerpoint/2010/main" val="2059080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idx="4294967295"/>
          </p:nvPr>
        </p:nvSpPr>
        <p:spPr>
          <a:xfrm>
            <a:off x="35496" y="19050"/>
            <a:ext cx="8856662" cy="746125"/>
          </a:xfrm>
        </p:spPr>
        <p:txBody>
          <a:bodyPr/>
          <a:lstStyle/>
          <a:p>
            <a:pPr algn="l"/>
            <a:r>
              <a:rPr lang="nb-NO" sz="3600" b="1" dirty="0" smtClean="0">
                <a:solidFill>
                  <a:srgbClr val="0066CC"/>
                </a:solidFill>
                <a:latin typeface="Arial Narrow" panose="020B0606020202030204" pitchFamily="34" charset="0"/>
              </a:rPr>
              <a:t>Jobbkrav – i den enkeltes arbeidssituasjon:</a:t>
            </a:r>
            <a:endParaRPr lang="nb-NO" sz="3600" b="1" dirty="0">
              <a:solidFill>
                <a:srgbClr val="0066CC"/>
              </a:solidFill>
              <a:latin typeface="Arial Narrow" panose="020B0606020202030204" pitchFamily="34" charset="0"/>
            </a:endParaRPr>
          </a:p>
        </p:txBody>
      </p:sp>
      <p:pic>
        <p:nvPicPr>
          <p:cNvPr id="2" name="Bilde 1"/>
          <p:cNvPicPr/>
          <p:nvPr>
            <p:extLst>
              <p:ext uri="{D42A27DB-BD31-4B8C-83A1-F6EECF244321}">
                <p14:modId xmlns:p14="http://schemas.microsoft.com/office/powerpoint/2010/main" val="887052607"/>
              </p:ext>
            </p:extLst>
          </p:nvPr>
        </p:nvPicPr>
        <p:blipFill>
          <a:blip r:embed="rId3"/>
          <a:stretch>
            <a:fillRect/>
          </a:stretch>
        </p:blipFill>
        <p:spPr>
          <a:xfrm>
            <a:off x="15851" y="762048"/>
            <a:ext cx="9110710" cy="5981605"/>
          </a:xfrm>
          <a:prstGeom prst="rect">
            <a:avLst/>
          </a:prstGeom>
        </p:spPr>
      </p:pic>
    </p:spTree>
    <p:extLst>
      <p:ext uri="{BB962C8B-B14F-4D97-AF65-F5344CB8AC3E}">
        <p14:creationId xmlns:p14="http://schemas.microsoft.com/office/powerpoint/2010/main" val="8173634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idx="4294967295"/>
          </p:nvPr>
        </p:nvSpPr>
        <p:spPr>
          <a:xfrm>
            <a:off x="0" y="-26988"/>
            <a:ext cx="7377113" cy="735013"/>
          </a:xfrm>
        </p:spPr>
        <p:txBody>
          <a:bodyPr/>
          <a:lstStyle/>
          <a:p>
            <a:pPr algn="l"/>
            <a:r>
              <a:rPr lang="nb-NO" sz="3600" b="1" dirty="0">
                <a:solidFill>
                  <a:srgbClr val="0066CC"/>
                </a:solidFill>
                <a:latin typeface="Arial Narrow" panose="020B0606020202030204" pitchFamily="34" charset="0"/>
              </a:rPr>
              <a:t>Tilknytning til </a:t>
            </a:r>
            <a:r>
              <a:rPr lang="nb-NO" sz="3600" b="1" dirty="0" smtClean="0">
                <a:solidFill>
                  <a:srgbClr val="0066CC"/>
                </a:solidFill>
                <a:latin typeface="Arial Narrow" panose="020B0606020202030204" pitchFamily="34" charset="0"/>
              </a:rPr>
              <a:t>jobben</a:t>
            </a:r>
            <a:endParaRPr lang="nb-NO" sz="3600" b="1" dirty="0">
              <a:solidFill>
                <a:srgbClr val="0066CC"/>
              </a:solidFill>
              <a:latin typeface="Arial Narrow" panose="020B0606020202030204" pitchFamily="34" charset="0"/>
            </a:endParaRPr>
          </a:p>
        </p:txBody>
      </p:sp>
      <p:pic>
        <p:nvPicPr>
          <p:cNvPr id="4" name="Bilde 3"/>
          <p:cNvPicPr/>
          <p:nvPr>
            <p:extLst>
              <p:ext uri="{D42A27DB-BD31-4B8C-83A1-F6EECF244321}">
                <p14:modId xmlns:p14="http://schemas.microsoft.com/office/powerpoint/2010/main" val="1006666774"/>
              </p:ext>
            </p:extLst>
          </p:nvPr>
        </p:nvPicPr>
        <p:blipFill>
          <a:blip r:embed="rId3"/>
          <a:stretch>
            <a:fillRect/>
          </a:stretch>
        </p:blipFill>
        <p:spPr>
          <a:xfrm>
            <a:off x="15851" y="762048"/>
            <a:ext cx="9110710" cy="5981605"/>
          </a:xfrm>
          <a:prstGeom prst="rect">
            <a:avLst/>
          </a:prstGeom>
        </p:spPr>
      </p:pic>
    </p:spTree>
    <p:extLst>
      <p:ext uri="{BB962C8B-B14F-4D97-AF65-F5344CB8AC3E}">
        <p14:creationId xmlns:p14="http://schemas.microsoft.com/office/powerpoint/2010/main" val="21375306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txBox="1">
            <a:spLocks noGrp="1"/>
          </p:cNvSpPr>
          <p:nvPr>
            <p:ph type="title" idx="4294967295"/>
          </p:nvPr>
        </p:nvSpPr>
        <p:spPr>
          <a:xfrm>
            <a:off x="0" y="-159206"/>
            <a:ext cx="4032250" cy="707886"/>
          </a:xfrm>
          <a:prstGeom prst="rect">
            <a:avLst/>
          </a:prstGeom>
          <a:solidFill>
            <a:schemeClr val="bg1"/>
          </a:solidFill>
        </p:spPr>
        <p:txBody>
          <a:bodyPr wrap="square" rtlCol="0">
            <a:spAutoFit/>
          </a:bodyPr>
          <a:lstStyle/>
          <a:p>
            <a:pPr algn="l"/>
            <a:r>
              <a:rPr lang="nb-NO" sz="4000" dirty="0" smtClean="0">
                <a:solidFill>
                  <a:srgbClr val="0070C0"/>
                </a:solidFill>
                <a:latin typeface="Arial Narrow" panose="020B0606020202030204" pitchFamily="34" charset="0"/>
              </a:rPr>
              <a:t>Oppsummering:</a:t>
            </a:r>
            <a:endParaRPr lang="nb-NO" sz="4000" dirty="0">
              <a:solidFill>
                <a:srgbClr val="0070C0"/>
              </a:solidFill>
              <a:latin typeface="Arial Narrow" panose="020B0606020202030204" pitchFamily="34" charset="0"/>
            </a:endParaRPr>
          </a:p>
        </p:txBody>
      </p:sp>
      <p:sp>
        <p:nvSpPr>
          <p:cNvPr id="3" name="Rektangel 2"/>
          <p:cNvSpPr/>
          <p:nvPr/>
        </p:nvSpPr>
        <p:spPr>
          <a:xfrm>
            <a:off x="61334" y="5438196"/>
            <a:ext cx="2350426" cy="1375180"/>
          </a:xfrm>
          <a:prstGeom prst="rect">
            <a:avLst/>
          </a:prstGeom>
          <a:solidFill>
            <a:schemeClr val="accent6">
              <a:lumMod val="20000"/>
              <a:lumOff val="80000"/>
              <a:alpha val="72000"/>
            </a:schemeClr>
          </a:solidFill>
        </p:spPr>
        <p:txBody>
          <a:bodyPr wrap="square" lIns="0" tIns="0" rIns="0" bIns="0">
            <a:spAutoFit/>
          </a:bodyPr>
          <a:lstStyle/>
          <a:p>
            <a:r>
              <a:rPr lang="nb-NO" sz="1450" dirty="0" smtClean="0">
                <a:solidFill>
                  <a:prstClr val="black"/>
                </a:solidFill>
                <a:latin typeface="Arial Narrow" panose="020B0606020202030204" pitchFamily="34" charset="0"/>
              </a:rPr>
              <a:t>23: </a:t>
            </a:r>
            <a:r>
              <a:rPr lang="nb-NO" sz="1450" dirty="0">
                <a:solidFill>
                  <a:prstClr val="black"/>
                </a:solidFill>
                <a:latin typeface="Arial Narrow" panose="020B0606020202030204" pitchFamily="34" charset="0"/>
              </a:rPr>
              <a:t>Mening i jobben</a:t>
            </a:r>
          </a:p>
          <a:p>
            <a:r>
              <a:rPr lang="nb-NO" sz="1450" dirty="0" smtClean="0">
                <a:solidFill>
                  <a:prstClr val="black"/>
                </a:solidFill>
                <a:latin typeface="Arial Narrow" panose="020B0606020202030204" pitchFamily="34" charset="0"/>
              </a:rPr>
              <a:t>24: </a:t>
            </a:r>
            <a:r>
              <a:rPr lang="nb-NO" sz="1450" dirty="0">
                <a:solidFill>
                  <a:prstClr val="black"/>
                </a:solidFill>
                <a:latin typeface="Arial Narrow" panose="020B0606020202030204" pitchFamily="34" charset="0"/>
              </a:rPr>
              <a:t>Jobbengasjement</a:t>
            </a:r>
          </a:p>
          <a:p>
            <a:r>
              <a:rPr lang="nb-NO" sz="1450" dirty="0" smtClean="0">
                <a:solidFill>
                  <a:prstClr val="black"/>
                </a:solidFill>
                <a:latin typeface="Arial Narrow" panose="020B0606020202030204" pitchFamily="34" charset="0"/>
              </a:rPr>
              <a:t>25: </a:t>
            </a:r>
            <a:r>
              <a:rPr lang="nb-NO" sz="1450" dirty="0">
                <a:solidFill>
                  <a:prstClr val="black"/>
                </a:solidFill>
                <a:latin typeface="Arial Narrow" panose="020B0606020202030204" pitchFamily="34" charset="0"/>
              </a:rPr>
              <a:t>Arbeid - hjem </a:t>
            </a:r>
            <a:r>
              <a:rPr lang="nb-NO" sz="1450" dirty="0" err="1">
                <a:solidFill>
                  <a:prstClr val="black"/>
                </a:solidFill>
                <a:latin typeface="Arial Narrow" panose="020B0606020202030204" pitchFamily="34" charset="0"/>
              </a:rPr>
              <a:t>fasilitering</a:t>
            </a:r>
            <a:endParaRPr lang="nb-NO" sz="1450" dirty="0">
              <a:solidFill>
                <a:prstClr val="black"/>
              </a:solidFill>
              <a:latin typeface="Arial Narrow" panose="020B0606020202030204" pitchFamily="34" charset="0"/>
            </a:endParaRPr>
          </a:p>
          <a:p>
            <a:r>
              <a:rPr lang="nb-NO" sz="1450" dirty="0" smtClean="0">
                <a:solidFill>
                  <a:prstClr val="black"/>
                </a:solidFill>
                <a:latin typeface="Arial Narrow" panose="020B0606020202030204" pitchFamily="34" charset="0"/>
              </a:rPr>
              <a:t>26: Fravær </a:t>
            </a:r>
            <a:r>
              <a:rPr lang="nb-NO" sz="1450" dirty="0">
                <a:solidFill>
                  <a:prstClr val="black"/>
                </a:solidFill>
                <a:latin typeface="Arial Narrow" panose="020B0606020202030204" pitchFamily="34" charset="0"/>
              </a:rPr>
              <a:t>arbeid-hjem </a:t>
            </a:r>
            <a:r>
              <a:rPr lang="nb-NO" sz="1450" dirty="0" smtClean="0">
                <a:solidFill>
                  <a:prstClr val="black"/>
                </a:solidFill>
                <a:latin typeface="Arial Narrow" panose="020B0606020202030204" pitchFamily="34" charset="0"/>
              </a:rPr>
              <a:t>konflikt</a:t>
            </a:r>
          </a:p>
          <a:p>
            <a:r>
              <a:rPr lang="nb-NO" sz="1450" dirty="0" smtClean="0">
                <a:solidFill>
                  <a:prstClr val="black"/>
                </a:solidFill>
                <a:latin typeface="Arial Narrow" panose="020B0606020202030204" pitchFamily="34" charset="0"/>
              </a:rPr>
              <a:t>27: </a:t>
            </a:r>
            <a:r>
              <a:rPr lang="nb-NO" sz="1450" dirty="0">
                <a:solidFill>
                  <a:prstClr val="black"/>
                </a:solidFill>
                <a:latin typeface="Arial Narrow" panose="020B0606020202030204" pitchFamily="34" charset="0"/>
              </a:rPr>
              <a:t>Tilknytning</a:t>
            </a:r>
          </a:p>
          <a:p>
            <a:r>
              <a:rPr lang="nb-NO" sz="1450" dirty="0" smtClean="0">
                <a:solidFill>
                  <a:prstClr val="black"/>
                </a:solidFill>
                <a:latin typeface="Arial Narrow" panose="020B0606020202030204" pitchFamily="34" charset="0"/>
              </a:rPr>
              <a:t>28: </a:t>
            </a:r>
            <a:r>
              <a:rPr lang="nb-NO" sz="1450" dirty="0">
                <a:solidFill>
                  <a:prstClr val="black"/>
                </a:solidFill>
                <a:latin typeface="Arial Narrow" panose="020B0606020202030204" pitchFamily="34" charset="0"/>
              </a:rPr>
              <a:t>Fravær </a:t>
            </a:r>
            <a:r>
              <a:rPr lang="nb-NO" sz="1450" dirty="0" smtClean="0">
                <a:solidFill>
                  <a:prstClr val="black"/>
                </a:solidFill>
                <a:latin typeface="Arial Narrow" panose="020B0606020202030204" pitchFamily="34" charset="0"/>
              </a:rPr>
              <a:t>arbeidsavhengighet</a:t>
            </a:r>
            <a:endParaRPr lang="nb-NO" sz="1450" dirty="0">
              <a:solidFill>
                <a:prstClr val="black"/>
              </a:solidFill>
              <a:latin typeface="Arial Narrow" panose="020B0606020202030204" pitchFamily="34" charset="0"/>
            </a:endParaRPr>
          </a:p>
        </p:txBody>
      </p:sp>
      <p:pic>
        <p:nvPicPr>
          <p:cNvPr id="1027"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685460" y="3052779"/>
            <a:ext cx="3068681" cy="304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699791" y="404663"/>
            <a:ext cx="3113923" cy="3107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23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436096" y="404664"/>
            <a:ext cx="3225800" cy="307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754142" y="2348880"/>
            <a:ext cx="3114675" cy="276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1">
            <a:extLst>
              <a:ext uri="{BEBA8EAE-BF5A-486C-A8C5-ECC9F3942E4B}">
                <a14:imgProps xmlns:a14="http://schemas.microsoft.com/office/drawing/2010/main">
                  <a14:imgLayer r:embed="rId12">
                    <a14:imgEffect>
                      <a14:saturation sa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091694" y="3446356"/>
            <a:ext cx="4351661" cy="309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kstSylinder 5"/>
          <p:cNvSpPr txBox="1"/>
          <p:nvPr/>
        </p:nvSpPr>
        <p:spPr>
          <a:xfrm>
            <a:off x="2627784" y="548680"/>
            <a:ext cx="184731" cy="369332"/>
          </a:xfrm>
          <a:prstGeom prst="rect">
            <a:avLst/>
          </a:prstGeom>
          <a:noFill/>
        </p:spPr>
        <p:txBody>
          <a:bodyPr wrap="none" rtlCol="0">
            <a:spAutoFit/>
          </a:bodyPr>
          <a:lstStyle/>
          <a:p>
            <a:endParaRPr lang="nb-NO" dirty="0"/>
          </a:p>
        </p:txBody>
      </p:sp>
      <p:sp>
        <p:nvSpPr>
          <p:cNvPr id="7" name="TekstSylinder 6"/>
          <p:cNvSpPr txBox="1"/>
          <p:nvPr/>
        </p:nvSpPr>
        <p:spPr>
          <a:xfrm>
            <a:off x="611560" y="1340768"/>
            <a:ext cx="184731" cy="369332"/>
          </a:xfrm>
          <a:prstGeom prst="rect">
            <a:avLst/>
          </a:prstGeom>
          <a:noFill/>
        </p:spPr>
        <p:txBody>
          <a:bodyPr wrap="none" rtlCol="0">
            <a:spAutoFit/>
          </a:bodyPr>
          <a:lstStyle/>
          <a:p>
            <a:endParaRPr lang="nb-NO" dirty="0"/>
          </a:p>
        </p:txBody>
      </p:sp>
      <p:sp>
        <p:nvSpPr>
          <p:cNvPr id="8" name="TekstSylinder 7"/>
          <p:cNvSpPr txBox="1"/>
          <p:nvPr/>
        </p:nvSpPr>
        <p:spPr>
          <a:xfrm>
            <a:off x="61334" y="476672"/>
            <a:ext cx="2350426" cy="1375180"/>
          </a:xfrm>
          <a:prstGeom prst="rect">
            <a:avLst/>
          </a:prstGeom>
          <a:solidFill>
            <a:srgbClr val="EFF4E4">
              <a:alpha val="72000"/>
            </a:srgbClr>
          </a:solidFill>
        </p:spPr>
        <p:txBody>
          <a:bodyPr wrap="square" lIns="0" tIns="0" rIns="0" bIns="0" rtlCol="0">
            <a:spAutoFit/>
          </a:bodyPr>
          <a:lstStyle/>
          <a:p>
            <a:r>
              <a:rPr lang="nb-NO" sz="1450" dirty="0">
                <a:solidFill>
                  <a:prstClr val="black"/>
                </a:solidFill>
                <a:latin typeface="Arial Narrow" panose="020B0606020202030204" pitchFamily="34" charset="0"/>
              </a:rPr>
              <a:t>1: Autonomi</a:t>
            </a:r>
          </a:p>
          <a:p>
            <a:r>
              <a:rPr lang="nb-NO" sz="1450" dirty="0">
                <a:solidFill>
                  <a:prstClr val="black"/>
                </a:solidFill>
                <a:latin typeface="Arial Narrow" panose="020B0606020202030204" pitchFamily="34" charset="0"/>
              </a:rPr>
              <a:t>2: Selvstendighet </a:t>
            </a:r>
          </a:p>
          <a:p>
            <a:r>
              <a:rPr lang="nb-NO" sz="1450" dirty="0">
                <a:solidFill>
                  <a:prstClr val="black"/>
                </a:solidFill>
                <a:latin typeface="Arial Narrow" panose="020B0606020202030204" pitchFamily="34" charset="0"/>
              </a:rPr>
              <a:t>3: </a:t>
            </a:r>
            <a:r>
              <a:rPr lang="nb-NO" sz="1450" dirty="0" err="1">
                <a:solidFill>
                  <a:prstClr val="black"/>
                </a:solidFill>
                <a:latin typeface="Arial Narrow" panose="020B0606020202030204" pitchFamily="34" charset="0"/>
              </a:rPr>
              <a:t>Myndiggjørende</a:t>
            </a:r>
            <a:r>
              <a:rPr lang="nb-NO" sz="1450" dirty="0">
                <a:solidFill>
                  <a:prstClr val="black"/>
                </a:solidFill>
                <a:latin typeface="Arial Narrow" panose="020B0606020202030204" pitchFamily="34" charset="0"/>
              </a:rPr>
              <a:t> ledelse</a:t>
            </a:r>
          </a:p>
          <a:p>
            <a:r>
              <a:rPr lang="nb-NO" sz="1450" dirty="0">
                <a:solidFill>
                  <a:prstClr val="black"/>
                </a:solidFill>
                <a:latin typeface="Arial Narrow" panose="020B0606020202030204" pitchFamily="34" charset="0"/>
              </a:rPr>
              <a:t>4: Anerkjennelse</a:t>
            </a:r>
          </a:p>
          <a:p>
            <a:r>
              <a:rPr lang="nb-NO" sz="1450" dirty="0">
                <a:solidFill>
                  <a:prstClr val="black"/>
                </a:solidFill>
                <a:latin typeface="Arial Narrow" panose="020B0606020202030204" pitchFamily="34" charset="0"/>
              </a:rPr>
              <a:t>5: Støtte nærmeste leder</a:t>
            </a:r>
          </a:p>
          <a:p>
            <a:r>
              <a:rPr lang="nb-NO" sz="1450" dirty="0">
                <a:solidFill>
                  <a:prstClr val="black"/>
                </a:solidFill>
                <a:latin typeface="Arial Narrow" panose="020B0606020202030204" pitchFamily="34" charset="0"/>
              </a:rPr>
              <a:t>6: </a:t>
            </a:r>
            <a:r>
              <a:rPr lang="nb-NO" sz="1450" dirty="0" smtClean="0">
                <a:solidFill>
                  <a:prstClr val="black"/>
                </a:solidFill>
                <a:latin typeface="Arial Narrow" panose="020B0606020202030204" pitchFamily="34" charset="0"/>
              </a:rPr>
              <a:t>Krav til kompetanseutvikling</a:t>
            </a:r>
            <a:endParaRPr lang="nb-NO" sz="1450" dirty="0">
              <a:solidFill>
                <a:prstClr val="black"/>
              </a:solidFill>
              <a:latin typeface="Arial Narrow" panose="020B0606020202030204" pitchFamily="34" charset="0"/>
            </a:endParaRPr>
          </a:p>
        </p:txBody>
      </p:sp>
      <p:sp>
        <p:nvSpPr>
          <p:cNvPr id="9" name="TekstSylinder 8"/>
          <p:cNvSpPr txBox="1"/>
          <p:nvPr/>
        </p:nvSpPr>
        <p:spPr>
          <a:xfrm>
            <a:off x="61334" y="1844824"/>
            <a:ext cx="2350426" cy="892552"/>
          </a:xfrm>
          <a:prstGeom prst="rect">
            <a:avLst/>
          </a:prstGeom>
          <a:solidFill>
            <a:schemeClr val="accent1">
              <a:lumMod val="20000"/>
              <a:lumOff val="80000"/>
              <a:alpha val="72000"/>
            </a:schemeClr>
          </a:solidFill>
        </p:spPr>
        <p:txBody>
          <a:bodyPr wrap="square" lIns="0" tIns="0" rIns="0" bIns="0" rtlCol="0">
            <a:spAutoFit/>
          </a:bodyPr>
          <a:lstStyle/>
          <a:p>
            <a:r>
              <a:rPr lang="nb-NO" sz="1450" dirty="0">
                <a:solidFill>
                  <a:prstClr val="black"/>
                </a:solidFill>
                <a:latin typeface="Arial Narrow" panose="020B0606020202030204" pitchFamily="34" charset="0"/>
              </a:rPr>
              <a:t>7: Samarbeid kolleger</a:t>
            </a:r>
          </a:p>
          <a:p>
            <a:r>
              <a:rPr lang="nb-NO" sz="1450" dirty="0">
                <a:solidFill>
                  <a:prstClr val="black"/>
                </a:solidFill>
                <a:latin typeface="Arial Narrow" panose="020B0606020202030204" pitchFamily="34" charset="0"/>
              </a:rPr>
              <a:t>8: Fellesskap kolleger</a:t>
            </a:r>
          </a:p>
          <a:p>
            <a:r>
              <a:rPr lang="nb-NO" sz="1450" dirty="0">
                <a:solidFill>
                  <a:prstClr val="black"/>
                </a:solidFill>
                <a:latin typeface="Arial Narrow" panose="020B0606020202030204" pitchFamily="34" charset="0"/>
              </a:rPr>
              <a:t>9: Romslighet/sosialt ansvar</a:t>
            </a:r>
          </a:p>
          <a:p>
            <a:r>
              <a:rPr lang="nb-NO" sz="1450" dirty="0">
                <a:solidFill>
                  <a:prstClr val="black"/>
                </a:solidFill>
                <a:latin typeface="Arial Narrow" panose="020B0606020202030204" pitchFamily="34" charset="0"/>
              </a:rPr>
              <a:t>10: Sosialt </a:t>
            </a:r>
            <a:r>
              <a:rPr lang="nb-NO" sz="1450" dirty="0" smtClean="0">
                <a:solidFill>
                  <a:prstClr val="black"/>
                </a:solidFill>
                <a:latin typeface="Arial Narrow" panose="020B0606020202030204" pitchFamily="34" charset="0"/>
              </a:rPr>
              <a:t>klima</a:t>
            </a:r>
            <a:endParaRPr lang="nb-NO" sz="1450" dirty="0">
              <a:solidFill>
                <a:prstClr val="black"/>
              </a:solidFill>
              <a:latin typeface="Arial Narrow" panose="020B0606020202030204" pitchFamily="34" charset="0"/>
            </a:endParaRPr>
          </a:p>
        </p:txBody>
      </p:sp>
      <p:sp>
        <p:nvSpPr>
          <p:cNvPr id="10" name="TekstSylinder 9"/>
          <p:cNvSpPr txBox="1"/>
          <p:nvPr/>
        </p:nvSpPr>
        <p:spPr>
          <a:xfrm>
            <a:off x="61334" y="2731130"/>
            <a:ext cx="2350426" cy="1561966"/>
          </a:xfrm>
          <a:prstGeom prst="rect">
            <a:avLst/>
          </a:prstGeom>
          <a:solidFill>
            <a:srgbClr val="E2DFCC">
              <a:alpha val="71765"/>
            </a:srgbClr>
          </a:solidFill>
        </p:spPr>
        <p:txBody>
          <a:bodyPr wrap="square" lIns="0" tIns="0" rIns="0" bIns="0" rtlCol="0">
            <a:spAutoFit/>
          </a:bodyPr>
          <a:lstStyle/>
          <a:p>
            <a:r>
              <a:rPr lang="nb-NO" sz="1450" dirty="0">
                <a:latin typeface="Arial Narrow" panose="020B0606020202030204" pitchFamily="34" charset="0"/>
              </a:rPr>
              <a:t>11: Målklarhet</a:t>
            </a:r>
          </a:p>
          <a:p>
            <a:r>
              <a:rPr lang="nb-NO" sz="1450" dirty="0">
                <a:latin typeface="Arial Narrow" panose="020B0606020202030204" pitchFamily="34" charset="0"/>
              </a:rPr>
              <a:t>12: Forbedringskultur</a:t>
            </a:r>
          </a:p>
          <a:p>
            <a:r>
              <a:rPr lang="nb-NO" sz="1450" dirty="0">
                <a:latin typeface="Arial Narrow" panose="020B0606020202030204" pitchFamily="34" charset="0"/>
              </a:rPr>
              <a:t>13: </a:t>
            </a:r>
            <a:r>
              <a:rPr lang="nb-NO" sz="1450" dirty="0" smtClean="0">
                <a:latin typeface="Arial Narrow" panose="020B0606020202030204" pitchFamily="34" charset="0"/>
              </a:rPr>
              <a:t>Støtte </a:t>
            </a:r>
            <a:r>
              <a:rPr lang="nb-NO" sz="1450" dirty="0" err="1" smtClean="0">
                <a:latin typeface="Arial Narrow" panose="020B0606020202030204" pitchFamily="34" charset="0"/>
              </a:rPr>
              <a:t>forskn</a:t>
            </a:r>
            <a:r>
              <a:rPr lang="nb-NO" sz="1450" dirty="0" smtClean="0">
                <a:latin typeface="Arial Narrow" panose="020B0606020202030204" pitchFamily="34" charset="0"/>
              </a:rPr>
              <a:t>./</a:t>
            </a:r>
            <a:r>
              <a:rPr lang="nb-NO" sz="1450" dirty="0" err="1" smtClean="0">
                <a:latin typeface="Arial Narrow" panose="020B0606020202030204" pitchFamily="34" charset="0"/>
              </a:rPr>
              <a:t>undervisn</a:t>
            </a:r>
            <a:r>
              <a:rPr lang="nb-NO" sz="1450" dirty="0" smtClean="0">
                <a:latin typeface="Arial Narrow" panose="020B0606020202030204" pitchFamily="34" charset="0"/>
              </a:rPr>
              <a:t>.</a:t>
            </a:r>
            <a:endParaRPr lang="nb-NO" sz="1450" dirty="0">
              <a:latin typeface="Arial Narrow" panose="020B0606020202030204" pitchFamily="34" charset="0"/>
            </a:endParaRPr>
          </a:p>
          <a:p>
            <a:r>
              <a:rPr lang="nb-NO" sz="1450" dirty="0">
                <a:latin typeface="Arial Narrow" panose="020B0606020202030204" pitchFamily="34" charset="0"/>
              </a:rPr>
              <a:t>14: Rettferdig nærmeste leder</a:t>
            </a:r>
          </a:p>
          <a:p>
            <a:r>
              <a:rPr lang="nb-NO" sz="1450" dirty="0">
                <a:latin typeface="Arial Narrow" panose="020B0606020202030204" pitchFamily="34" charset="0"/>
              </a:rPr>
              <a:t>15: Ledelse/tillit, egen enhet</a:t>
            </a:r>
          </a:p>
          <a:p>
            <a:r>
              <a:rPr lang="nb-NO" sz="1450" dirty="0">
                <a:latin typeface="Arial Narrow" panose="020B0606020202030204" pitchFamily="34" charset="0"/>
              </a:rPr>
              <a:t>16: Ledelse/pålitelighet, egen </a:t>
            </a:r>
            <a:r>
              <a:rPr lang="nb-NO" sz="1450" dirty="0" err="1">
                <a:latin typeface="Arial Narrow" panose="020B0606020202030204" pitchFamily="34" charset="0"/>
              </a:rPr>
              <a:t>enh</a:t>
            </a:r>
            <a:r>
              <a:rPr lang="nb-NO" sz="1450" dirty="0">
                <a:latin typeface="Arial Narrow" panose="020B0606020202030204" pitchFamily="34" charset="0"/>
              </a:rPr>
              <a:t>.</a:t>
            </a:r>
          </a:p>
          <a:p>
            <a:r>
              <a:rPr lang="nb-NO" sz="1450" dirty="0">
                <a:latin typeface="Arial Narrow" panose="020B0606020202030204" pitchFamily="34" charset="0"/>
              </a:rPr>
              <a:t>17: Led/pålitelighet, </a:t>
            </a:r>
            <a:r>
              <a:rPr lang="nb-NO" sz="1450" dirty="0" err="1">
                <a:latin typeface="Arial Narrow" panose="020B0606020202030204" pitchFamily="34" charset="0"/>
              </a:rPr>
              <a:t>overl</a:t>
            </a:r>
            <a:r>
              <a:rPr lang="nb-NO" sz="1450" dirty="0">
                <a:latin typeface="Arial Narrow" panose="020B0606020202030204" pitchFamily="34" charset="0"/>
              </a:rPr>
              <a:t> </a:t>
            </a:r>
            <a:r>
              <a:rPr lang="nb-NO" sz="1450" dirty="0" err="1">
                <a:latin typeface="Arial Narrow" panose="020B0606020202030204" pitchFamily="34" charset="0"/>
              </a:rPr>
              <a:t>enh</a:t>
            </a:r>
            <a:r>
              <a:rPr lang="nb-NO" sz="1450" dirty="0" smtClean="0">
                <a:latin typeface="Arial Narrow" panose="020B0606020202030204" pitchFamily="34" charset="0"/>
              </a:rPr>
              <a:t>.</a:t>
            </a:r>
            <a:endParaRPr lang="nb-NO" sz="1450" dirty="0">
              <a:latin typeface="Arial Narrow" panose="020B0606020202030204" pitchFamily="34" charset="0"/>
            </a:endParaRPr>
          </a:p>
        </p:txBody>
      </p:sp>
      <p:sp>
        <p:nvSpPr>
          <p:cNvPr id="11" name="TekstSylinder 10"/>
          <p:cNvSpPr txBox="1"/>
          <p:nvPr/>
        </p:nvSpPr>
        <p:spPr>
          <a:xfrm>
            <a:off x="61334" y="4293182"/>
            <a:ext cx="2350426" cy="1152042"/>
          </a:xfrm>
          <a:prstGeom prst="rect">
            <a:avLst/>
          </a:prstGeom>
          <a:solidFill>
            <a:schemeClr val="accent2">
              <a:lumMod val="20000"/>
              <a:lumOff val="80000"/>
              <a:alpha val="72000"/>
            </a:schemeClr>
          </a:solidFill>
        </p:spPr>
        <p:txBody>
          <a:bodyPr wrap="square" lIns="0" tIns="0" rIns="0" bIns="0" rtlCol="0">
            <a:spAutoFit/>
          </a:bodyPr>
          <a:lstStyle/>
          <a:p>
            <a:pPr lvl="0"/>
            <a:r>
              <a:rPr lang="nb-NO" sz="1450" dirty="0">
                <a:solidFill>
                  <a:prstClr val="black"/>
                </a:solidFill>
                <a:latin typeface="Arial Narrow" panose="020B0606020202030204" pitchFamily="34" charset="0"/>
              </a:rPr>
              <a:t>18: Fravær illegitime </a:t>
            </a:r>
            <a:r>
              <a:rPr lang="nb-NO" sz="1450" dirty="0" err="1">
                <a:solidFill>
                  <a:prstClr val="black"/>
                </a:solidFill>
                <a:latin typeface="Arial Narrow" panose="020B0606020202030204" pitchFamily="34" charset="0"/>
              </a:rPr>
              <a:t>arb.oppg</a:t>
            </a:r>
            <a:r>
              <a:rPr lang="nb-NO" sz="1450" dirty="0">
                <a:solidFill>
                  <a:prstClr val="black"/>
                </a:solidFill>
                <a:latin typeface="Arial Narrow" panose="020B0606020202030204" pitchFamily="34" charset="0"/>
              </a:rPr>
              <a:t>.</a:t>
            </a:r>
          </a:p>
          <a:p>
            <a:pPr lvl="0"/>
            <a:r>
              <a:rPr lang="nb-NO" sz="1450" dirty="0">
                <a:solidFill>
                  <a:prstClr val="black"/>
                </a:solidFill>
                <a:latin typeface="Arial Narrow" panose="020B0606020202030204" pitchFamily="34" charset="0"/>
              </a:rPr>
              <a:t>19: Fravær dysfunksjonell støtte</a:t>
            </a:r>
          </a:p>
          <a:p>
            <a:pPr lvl="0"/>
            <a:r>
              <a:rPr lang="nb-NO" sz="1450" dirty="0">
                <a:solidFill>
                  <a:prstClr val="black"/>
                </a:solidFill>
                <a:latin typeface="Arial Narrow" panose="020B0606020202030204" pitchFamily="34" charset="0"/>
              </a:rPr>
              <a:t>20: Fravær </a:t>
            </a:r>
            <a:r>
              <a:rPr lang="nb-NO" sz="1450" dirty="0" smtClean="0">
                <a:solidFill>
                  <a:prstClr val="black"/>
                </a:solidFill>
                <a:latin typeface="Arial Narrow" panose="020B0606020202030204" pitchFamily="34" charset="0"/>
              </a:rPr>
              <a:t>personkonflikter</a:t>
            </a:r>
            <a:endParaRPr lang="nb-NO" sz="1450" dirty="0">
              <a:solidFill>
                <a:prstClr val="black"/>
              </a:solidFill>
              <a:latin typeface="Arial Narrow" panose="020B0606020202030204" pitchFamily="34" charset="0"/>
            </a:endParaRPr>
          </a:p>
          <a:p>
            <a:pPr lvl="0"/>
            <a:r>
              <a:rPr lang="nb-NO" sz="1450" dirty="0">
                <a:solidFill>
                  <a:prstClr val="black"/>
                </a:solidFill>
                <a:latin typeface="Arial Narrow" panose="020B0606020202030204" pitchFamily="34" charset="0"/>
              </a:rPr>
              <a:t>21: Fravær rollekonflikter</a:t>
            </a:r>
          </a:p>
          <a:p>
            <a:pPr lvl="0"/>
            <a:r>
              <a:rPr lang="nb-NO" sz="1450" dirty="0">
                <a:solidFill>
                  <a:prstClr val="black"/>
                </a:solidFill>
                <a:latin typeface="Arial Narrow" panose="020B0606020202030204" pitchFamily="34" charset="0"/>
              </a:rPr>
              <a:t>22: Fravær </a:t>
            </a:r>
            <a:r>
              <a:rPr lang="nb-NO" sz="1450" dirty="0" smtClean="0">
                <a:solidFill>
                  <a:prstClr val="black"/>
                </a:solidFill>
                <a:latin typeface="Arial Narrow" panose="020B0606020202030204" pitchFamily="34" charset="0"/>
              </a:rPr>
              <a:t>tidspress</a:t>
            </a:r>
            <a:endParaRPr lang="nb-NO" sz="1450" dirty="0">
              <a:solidFill>
                <a:prstClr val="black"/>
              </a:solidFill>
              <a:latin typeface="Arial Narrow" panose="020B0606020202030204" pitchFamily="34" charset="0"/>
            </a:endParaRPr>
          </a:p>
        </p:txBody>
      </p:sp>
      <p:pic>
        <p:nvPicPr>
          <p:cNvPr id="2" name="Bilde 1"/>
          <p:cNvPicPr/>
          <p:nvPr>
            <p:extLst>
              <p:ext uri="{D42A27DB-BD31-4B8C-83A1-F6EECF244321}">
                <p14:modId xmlns:p14="http://schemas.microsoft.com/office/powerpoint/2010/main" val="3507393113"/>
              </p:ext>
            </p:extLst>
          </p:nvPr>
        </p:nvPicPr>
        <p:blipFill>
          <a:blip r:embed="rId13"/>
          <a:stretch>
            <a:fillRect/>
          </a:stretch>
        </p:blipFill>
        <p:spPr>
          <a:xfrm>
            <a:off x="-1249363" y="-400050"/>
            <a:ext cx="10391776" cy="7494588"/>
          </a:xfrm>
          <a:prstGeom prst="rect">
            <a:avLst/>
          </a:prstGeom>
        </p:spPr>
      </p:pic>
    </p:spTree>
    <p:extLst>
      <p:ext uri="{BB962C8B-B14F-4D97-AF65-F5344CB8AC3E}">
        <p14:creationId xmlns:p14="http://schemas.microsoft.com/office/powerpoint/2010/main" val="2983387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61334" y="5438196"/>
            <a:ext cx="2350426" cy="1375180"/>
          </a:xfrm>
          <a:prstGeom prst="rect">
            <a:avLst/>
          </a:prstGeom>
          <a:solidFill>
            <a:schemeClr val="accent6">
              <a:lumMod val="20000"/>
              <a:lumOff val="80000"/>
              <a:alpha val="72000"/>
            </a:schemeClr>
          </a:solidFill>
        </p:spPr>
        <p:txBody>
          <a:bodyPr wrap="square" lIns="0" tIns="0" rIns="0" bIns="0">
            <a:spAutoFit/>
          </a:bodyPr>
          <a:lstStyle/>
          <a:p>
            <a:r>
              <a:rPr lang="nb-NO" sz="1450" dirty="0" smtClean="0">
                <a:solidFill>
                  <a:prstClr val="black"/>
                </a:solidFill>
                <a:latin typeface="Arial Narrow" panose="020B0606020202030204" pitchFamily="34" charset="0"/>
              </a:rPr>
              <a:t>23: </a:t>
            </a:r>
            <a:r>
              <a:rPr lang="nb-NO" sz="1450" dirty="0">
                <a:solidFill>
                  <a:prstClr val="black"/>
                </a:solidFill>
                <a:latin typeface="Arial Narrow" panose="020B0606020202030204" pitchFamily="34" charset="0"/>
              </a:rPr>
              <a:t>Mening i jobben</a:t>
            </a:r>
          </a:p>
          <a:p>
            <a:r>
              <a:rPr lang="nb-NO" sz="1450" dirty="0" smtClean="0">
                <a:solidFill>
                  <a:prstClr val="black"/>
                </a:solidFill>
                <a:latin typeface="Arial Narrow" panose="020B0606020202030204" pitchFamily="34" charset="0"/>
              </a:rPr>
              <a:t>24: </a:t>
            </a:r>
            <a:r>
              <a:rPr lang="nb-NO" sz="1450" dirty="0">
                <a:solidFill>
                  <a:prstClr val="black"/>
                </a:solidFill>
                <a:latin typeface="Arial Narrow" panose="020B0606020202030204" pitchFamily="34" charset="0"/>
              </a:rPr>
              <a:t>Jobbengasjement</a:t>
            </a:r>
          </a:p>
          <a:p>
            <a:r>
              <a:rPr lang="nb-NO" sz="1450" dirty="0" smtClean="0">
                <a:solidFill>
                  <a:prstClr val="black"/>
                </a:solidFill>
                <a:latin typeface="Arial Narrow" panose="020B0606020202030204" pitchFamily="34" charset="0"/>
              </a:rPr>
              <a:t>25: </a:t>
            </a:r>
            <a:r>
              <a:rPr lang="nb-NO" sz="1450" dirty="0">
                <a:solidFill>
                  <a:prstClr val="black"/>
                </a:solidFill>
                <a:latin typeface="Arial Narrow" panose="020B0606020202030204" pitchFamily="34" charset="0"/>
              </a:rPr>
              <a:t>Arbeid - hjem </a:t>
            </a:r>
            <a:r>
              <a:rPr lang="nb-NO" sz="1450" dirty="0" err="1">
                <a:solidFill>
                  <a:prstClr val="black"/>
                </a:solidFill>
                <a:latin typeface="Arial Narrow" panose="020B0606020202030204" pitchFamily="34" charset="0"/>
              </a:rPr>
              <a:t>fasilitering</a:t>
            </a:r>
            <a:endParaRPr lang="nb-NO" sz="1450" dirty="0">
              <a:solidFill>
                <a:prstClr val="black"/>
              </a:solidFill>
              <a:latin typeface="Arial Narrow" panose="020B0606020202030204" pitchFamily="34" charset="0"/>
            </a:endParaRPr>
          </a:p>
          <a:p>
            <a:r>
              <a:rPr lang="nb-NO" sz="1450" dirty="0" smtClean="0">
                <a:solidFill>
                  <a:prstClr val="black"/>
                </a:solidFill>
                <a:latin typeface="Arial Narrow" panose="020B0606020202030204" pitchFamily="34" charset="0"/>
              </a:rPr>
              <a:t>26: Fravær </a:t>
            </a:r>
            <a:r>
              <a:rPr lang="nb-NO" sz="1450" dirty="0">
                <a:solidFill>
                  <a:prstClr val="black"/>
                </a:solidFill>
                <a:latin typeface="Arial Narrow" panose="020B0606020202030204" pitchFamily="34" charset="0"/>
              </a:rPr>
              <a:t>arbeid-hjem </a:t>
            </a:r>
            <a:r>
              <a:rPr lang="nb-NO" sz="1450" dirty="0" smtClean="0">
                <a:solidFill>
                  <a:prstClr val="black"/>
                </a:solidFill>
                <a:latin typeface="Arial Narrow" panose="020B0606020202030204" pitchFamily="34" charset="0"/>
              </a:rPr>
              <a:t>konflikt</a:t>
            </a:r>
          </a:p>
          <a:p>
            <a:r>
              <a:rPr lang="nb-NO" sz="1450" dirty="0" smtClean="0">
                <a:solidFill>
                  <a:prstClr val="black"/>
                </a:solidFill>
                <a:latin typeface="Arial Narrow" panose="020B0606020202030204" pitchFamily="34" charset="0"/>
              </a:rPr>
              <a:t>27: </a:t>
            </a:r>
            <a:r>
              <a:rPr lang="nb-NO" sz="1450" dirty="0">
                <a:solidFill>
                  <a:prstClr val="black"/>
                </a:solidFill>
                <a:latin typeface="Arial Narrow" panose="020B0606020202030204" pitchFamily="34" charset="0"/>
              </a:rPr>
              <a:t>Tilknytning</a:t>
            </a:r>
          </a:p>
          <a:p>
            <a:r>
              <a:rPr lang="nb-NO" sz="1450" dirty="0" smtClean="0">
                <a:solidFill>
                  <a:prstClr val="black"/>
                </a:solidFill>
                <a:latin typeface="Arial Narrow" panose="020B0606020202030204" pitchFamily="34" charset="0"/>
              </a:rPr>
              <a:t>28: </a:t>
            </a:r>
            <a:r>
              <a:rPr lang="nb-NO" sz="1450" dirty="0">
                <a:solidFill>
                  <a:prstClr val="black"/>
                </a:solidFill>
                <a:latin typeface="Arial Narrow" panose="020B0606020202030204" pitchFamily="34" charset="0"/>
              </a:rPr>
              <a:t>Fravær </a:t>
            </a:r>
            <a:r>
              <a:rPr lang="nb-NO" sz="1450" dirty="0" smtClean="0">
                <a:solidFill>
                  <a:prstClr val="black"/>
                </a:solidFill>
                <a:latin typeface="Arial Narrow" panose="020B0606020202030204" pitchFamily="34" charset="0"/>
              </a:rPr>
              <a:t>arbeidsavhengighet</a:t>
            </a:r>
            <a:endParaRPr lang="nb-NO" sz="1450" dirty="0">
              <a:solidFill>
                <a:prstClr val="black"/>
              </a:solidFill>
              <a:latin typeface="Arial Narrow" panose="020B0606020202030204" pitchFamily="34" charset="0"/>
            </a:endParaRPr>
          </a:p>
        </p:txBody>
      </p:sp>
      <p:pic>
        <p:nvPicPr>
          <p:cNvPr id="1027"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685460" y="3052779"/>
            <a:ext cx="3068681" cy="304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699791" y="404663"/>
            <a:ext cx="3113923" cy="3107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23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436096" y="404664"/>
            <a:ext cx="3225800" cy="307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754142" y="2348880"/>
            <a:ext cx="3114675" cy="276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1">
            <a:extLst>
              <a:ext uri="{BEBA8EAE-BF5A-486C-A8C5-ECC9F3942E4B}">
                <a14:imgProps xmlns:a14="http://schemas.microsoft.com/office/drawing/2010/main">
                  <a14:imgLayer r:embed="rId12">
                    <a14:imgEffect>
                      <a14:saturation sa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091694" y="3446356"/>
            <a:ext cx="4351661" cy="309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kstSylinder 5"/>
          <p:cNvSpPr txBox="1"/>
          <p:nvPr/>
        </p:nvSpPr>
        <p:spPr>
          <a:xfrm>
            <a:off x="2627784" y="548680"/>
            <a:ext cx="184731" cy="369332"/>
          </a:xfrm>
          <a:prstGeom prst="rect">
            <a:avLst/>
          </a:prstGeom>
          <a:noFill/>
        </p:spPr>
        <p:txBody>
          <a:bodyPr wrap="none" rtlCol="0">
            <a:spAutoFit/>
          </a:bodyPr>
          <a:lstStyle/>
          <a:p>
            <a:endParaRPr lang="nb-NO" dirty="0"/>
          </a:p>
        </p:txBody>
      </p:sp>
      <p:sp>
        <p:nvSpPr>
          <p:cNvPr id="7" name="TekstSylinder 6"/>
          <p:cNvSpPr txBox="1"/>
          <p:nvPr/>
        </p:nvSpPr>
        <p:spPr>
          <a:xfrm>
            <a:off x="611560" y="1340768"/>
            <a:ext cx="184731" cy="369332"/>
          </a:xfrm>
          <a:prstGeom prst="rect">
            <a:avLst/>
          </a:prstGeom>
          <a:noFill/>
        </p:spPr>
        <p:txBody>
          <a:bodyPr wrap="none" rtlCol="0">
            <a:spAutoFit/>
          </a:bodyPr>
          <a:lstStyle/>
          <a:p>
            <a:endParaRPr lang="nb-NO" dirty="0"/>
          </a:p>
        </p:txBody>
      </p:sp>
      <p:sp>
        <p:nvSpPr>
          <p:cNvPr id="8" name="TekstSylinder 7"/>
          <p:cNvSpPr txBox="1"/>
          <p:nvPr/>
        </p:nvSpPr>
        <p:spPr>
          <a:xfrm>
            <a:off x="61334" y="476672"/>
            <a:ext cx="2350426" cy="1375180"/>
          </a:xfrm>
          <a:prstGeom prst="rect">
            <a:avLst/>
          </a:prstGeom>
          <a:solidFill>
            <a:srgbClr val="EFF4E4">
              <a:alpha val="72000"/>
            </a:srgbClr>
          </a:solidFill>
        </p:spPr>
        <p:txBody>
          <a:bodyPr wrap="square" lIns="0" tIns="0" rIns="0" bIns="0" rtlCol="0">
            <a:spAutoFit/>
          </a:bodyPr>
          <a:lstStyle/>
          <a:p>
            <a:r>
              <a:rPr lang="nb-NO" sz="1450" dirty="0">
                <a:solidFill>
                  <a:prstClr val="black"/>
                </a:solidFill>
                <a:latin typeface="Arial Narrow" panose="020B0606020202030204" pitchFamily="34" charset="0"/>
              </a:rPr>
              <a:t>1: Autonomi</a:t>
            </a:r>
          </a:p>
          <a:p>
            <a:r>
              <a:rPr lang="nb-NO" sz="1450" dirty="0">
                <a:solidFill>
                  <a:prstClr val="black"/>
                </a:solidFill>
                <a:latin typeface="Arial Narrow" panose="020B0606020202030204" pitchFamily="34" charset="0"/>
              </a:rPr>
              <a:t>2: Selvstendighet </a:t>
            </a:r>
          </a:p>
          <a:p>
            <a:r>
              <a:rPr lang="nb-NO" sz="1450" dirty="0">
                <a:solidFill>
                  <a:prstClr val="black"/>
                </a:solidFill>
                <a:latin typeface="Arial Narrow" panose="020B0606020202030204" pitchFamily="34" charset="0"/>
              </a:rPr>
              <a:t>3: </a:t>
            </a:r>
            <a:r>
              <a:rPr lang="nb-NO" sz="1450" dirty="0" err="1">
                <a:solidFill>
                  <a:prstClr val="black"/>
                </a:solidFill>
                <a:latin typeface="Arial Narrow" panose="020B0606020202030204" pitchFamily="34" charset="0"/>
              </a:rPr>
              <a:t>Myndiggjørende</a:t>
            </a:r>
            <a:r>
              <a:rPr lang="nb-NO" sz="1450" dirty="0">
                <a:solidFill>
                  <a:prstClr val="black"/>
                </a:solidFill>
                <a:latin typeface="Arial Narrow" panose="020B0606020202030204" pitchFamily="34" charset="0"/>
              </a:rPr>
              <a:t> ledelse</a:t>
            </a:r>
          </a:p>
          <a:p>
            <a:r>
              <a:rPr lang="nb-NO" sz="1450" dirty="0">
                <a:solidFill>
                  <a:prstClr val="black"/>
                </a:solidFill>
                <a:latin typeface="Arial Narrow" panose="020B0606020202030204" pitchFamily="34" charset="0"/>
              </a:rPr>
              <a:t>4: Anerkjennelse</a:t>
            </a:r>
          </a:p>
          <a:p>
            <a:r>
              <a:rPr lang="nb-NO" sz="1450" dirty="0">
                <a:solidFill>
                  <a:prstClr val="black"/>
                </a:solidFill>
                <a:latin typeface="Arial Narrow" panose="020B0606020202030204" pitchFamily="34" charset="0"/>
              </a:rPr>
              <a:t>5: Støtte nærmeste leder</a:t>
            </a:r>
          </a:p>
          <a:p>
            <a:r>
              <a:rPr lang="nb-NO" sz="1450" dirty="0">
                <a:solidFill>
                  <a:prstClr val="black"/>
                </a:solidFill>
                <a:latin typeface="Arial Narrow" panose="020B0606020202030204" pitchFamily="34" charset="0"/>
              </a:rPr>
              <a:t>6: </a:t>
            </a:r>
            <a:r>
              <a:rPr lang="nb-NO" sz="1450" dirty="0" smtClean="0">
                <a:solidFill>
                  <a:prstClr val="black"/>
                </a:solidFill>
                <a:latin typeface="Arial Narrow" panose="020B0606020202030204" pitchFamily="34" charset="0"/>
              </a:rPr>
              <a:t>Krav til kompetanseutvikling</a:t>
            </a:r>
            <a:endParaRPr lang="nb-NO" sz="1450" dirty="0">
              <a:solidFill>
                <a:prstClr val="black"/>
              </a:solidFill>
              <a:latin typeface="Arial Narrow" panose="020B0606020202030204" pitchFamily="34" charset="0"/>
            </a:endParaRPr>
          </a:p>
        </p:txBody>
      </p:sp>
      <p:sp>
        <p:nvSpPr>
          <p:cNvPr id="9" name="TekstSylinder 8"/>
          <p:cNvSpPr txBox="1"/>
          <p:nvPr/>
        </p:nvSpPr>
        <p:spPr>
          <a:xfrm>
            <a:off x="61334" y="1844824"/>
            <a:ext cx="2350426" cy="892552"/>
          </a:xfrm>
          <a:prstGeom prst="rect">
            <a:avLst/>
          </a:prstGeom>
          <a:solidFill>
            <a:schemeClr val="accent1">
              <a:lumMod val="20000"/>
              <a:lumOff val="80000"/>
              <a:alpha val="72000"/>
            </a:schemeClr>
          </a:solidFill>
        </p:spPr>
        <p:txBody>
          <a:bodyPr wrap="square" lIns="0" tIns="0" rIns="0" bIns="0" rtlCol="0">
            <a:spAutoFit/>
          </a:bodyPr>
          <a:lstStyle/>
          <a:p>
            <a:r>
              <a:rPr lang="nb-NO" sz="1450" dirty="0">
                <a:solidFill>
                  <a:prstClr val="black"/>
                </a:solidFill>
                <a:latin typeface="Arial Narrow" panose="020B0606020202030204" pitchFamily="34" charset="0"/>
              </a:rPr>
              <a:t>7: Samarbeid kolleger</a:t>
            </a:r>
          </a:p>
          <a:p>
            <a:r>
              <a:rPr lang="nb-NO" sz="1450" dirty="0">
                <a:solidFill>
                  <a:prstClr val="black"/>
                </a:solidFill>
                <a:latin typeface="Arial Narrow" panose="020B0606020202030204" pitchFamily="34" charset="0"/>
              </a:rPr>
              <a:t>8: Fellesskap kolleger</a:t>
            </a:r>
          </a:p>
          <a:p>
            <a:r>
              <a:rPr lang="nb-NO" sz="1450" dirty="0">
                <a:solidFill>
                  <a:prstClr val="black"/>
                </a:solidFill>
                <a:latin typeface="Arial Narrow" panose="020B0606020202030204" pitchFamily="34" charset="0"/>
              </a:rPr>
              <a:t>9: Romslighet/sosialt ansvar</a:t>
            </a:r>
          </a:p>
          <a:p>
            <a:r>
              <a:rPr lang="nb-NO" sz="1450" dirty="0">
                <a:solidFill>
                  <a:prstClr val="black"/>
                </a:solidFill>
                <a:latin typeface="Arial Narrow" panose="020B0606020202030204" pitchFamily="34" charset="0"/>
              </a:rPr>
              <a:t>10: Sosialt </a:t>
            </a:r>
            <a:r>
              <a:rPr lang="nb-NO" sz="1450" dirty="0" smtClean="0">
                <a:solidFill>
                  <a:prstClr val="black"/>
                </a:solidFill>
                <a:latin typeface="Arial Narrow" panose="020B0606020202030204" pitchFamily="34" charset="0"/>
              </a:rPr>
              <a:t>klima</a:t>
            </a:r>
            <a:endParaRPr lang="nb-NO" sz="1450" dirty="0">
              <a:solidFill>
                <a:prstClr val="black"/>
              </a:solidFill>
              <a:latin typeface="Arial Narrow" panose="020B0606020202030204" pitchFamily="34" charset="0"/>
            </a:endParaRPr>
          </a:p>
        </p:txBody>
      </p:sp>
      <p:sp>
        <p:nvSpPr>
          <p:cNvPr id="10" name="TekstSylinder 9"/>
          <p:cNvSpPr txBox="1"/>
          <p:nvPr/>
        </p:nvSpPr>
        <p:spPr>
          <a:xfrm>
            <a:off x="61334" y="2731130"/>
            <a:ext cx="2350426" cy="1561966"/>
          </a:xfrm>
          <a:prstGeom prst="rect">
            <a:avLst/>
          </a:prstGeom>
          <a:solidFill>
            <a:srgbClr val="E2DFCC">
              <a:alpha val="71765"/>
            </a:srgbClr>
          </a:solidFill>
        </p:spPr>
        <p:txBody>
          <a:bodyPr wrap="square" lIns="0" tIns="0" rIns="0" bIns="0" rtlCol="0">
            <a:spAutoFit/>
          </a:bodyPr>
          <a:lstStyle/>
          <a:p>
            <a:r>
              <a:rPr lang="nb-NO" sz="1450" dirty="0">
                <a:latin typeface="Arial Narrow" panose="020B0606020202030204" pitchFamily="34" charset="0"/>
              </a:rPr>
              <a:t>11: Målklarhet</a:t>
            </a:r>
          </a:p>
          <a:p>
            <a:r>
              <a:rPr lang="nb-NO" sz="1450" dirty="0">
                <a:latin typeface="Arial Narrow" panose="020B0606020202030204" pitchFamily="34" charset="0"/>
              </a:rPr>
              <a:t>12: Forbedringskultur</a:t>
            </a:r>
          </a:p>
          <a:p>
            <a:r>
              <a:rPr lang="nb-NO" sz="1450" dirty="0">
                <a:latin typeface="Arial Narrow" panose="020B0606020202030204" pitchFamily="34" charset="0"/>
              </a:rPr>
              <a:t>13: </a:t>
            </a:r>
            <a:r>
              <a:rPr lang="nb-NO" sz="1450" dirty="0" smtClean="0">
                <a:latin typeface="Arial Narrow" panose="020B0606020202030204" pitchFamily="34" charset="0"/>
              </a:rPr>
              <a:t>Støtte </a:t>
            </a:r>
            <a:r>
              <a:rPr lang="nb-NO" sz="1450" dirty="0" err="1" smtClean="0">
                <a:latin typeface="Arial Narrow" panose="020B0606020202030204" pitchFamily="34" charset="0"/>
              </a:rPr>
              <a:t>forskn</a:t>
            </a:r>
            <a:r>
              <a:rPr lang="nb-NO" sz="1450" dirty="0" smtClean="0">
                <a:latin typeface="Arial Narrow" panose="020B0606020202030204" pitchFamily="34" charset="0"/>
              </a:rPr>
              <a:t>./</a:t>
            </a:r>
            <a:r>
              <a:rPr lang="nb-NO" sz="1450" dirty="0" err="1" smtClean="0">
                <a:latin typeface="Arial Narrow" panose="020B0606020202030204" pitchFamily="34" charset="0"/>
              </a:rPr>
              <a:t>undervisn</a:t>
            </a:r>
            <a:r>
              <a:rPr lang="nb-NO" sz="1450" dirty="0" smtClean="0">
                <a:latin typeface="Arial Narrow" panose="020B0606020202030204" pitchFamily="34" charset="0"/>
              </a:rPr>
              <a:t>.</a:t>
            </a:r>
            <a:endParaRPr lang="nb-NO" sz="1450" dirty="0">
              <a:latin typeface="Arial Narrow" panose="020B0606020202030204" pitchFamily="34" charset="0"/>
            </a:endParaRPr>
          </a:p>
          <a:p>
            <a:r>
              <a:rPr lang="nb-NO" sz="1450" dirty="0">
                <a:latin typeface="Arial Narrow" panose="020B0606020202030204" pitchFamily="34" charset="0"/>
              </a:rPr>
              <a:t>14: Rettferdig nærmeste leder</a:t>
            </a:r>
          </a:p>
          <a:p>
            <a:r>
              <a:rPr lang="nb-NO" sz="1450" dirty="0">
                <a:latin typeface="Arial Narrow" panose="020B0606020202030204" pitchFamily="34" charset="0"/>
              </a:rPr>
              <a:t>15: Ledelse/tillit, egen enhet</a:t>
            </a:r>
          </a:p>
          <a:p>
            <a:r>
              <a:rPr lang="nb-NO" sz="1450" dirty="0">
                <a:latin typeface="Arial Narrow" panose="020B0606020202030204" pitchFamily="34" charset="0"/>
              </a:rPr>
              <a:t>16: Ledelse/pålitelighet, egen </a:t>
            </a:r>
            <a:r>
              <a:rPr lang="nb-NO" sz="1450" dirty="0" err="1">
                <a:latin typeface="Arial Narrow" panose="020B0606020202030204" pitchFamily="34" charset="0"/>
              </a:rPr>
              <a:t>enh</a:t>
            </a:r>
            <a:r>
              <a:rPr lang="nb-NO" sz="1450" dirty="0">
                <a:latin typeface="Arial Narrow" panose="020B0606020202030204" pitchFamily="34" charset="0"/>
              </a:rPr>
              <a:t>.</a:t>
            </a:r>
          </a:p>
          <a:p>
            <a:r>
              <a:rPr lang="nb-NO" sz="1450" dirty="0">
                <a:latin typeface="Arial Narrow" panose="020B0606020202030204" pitchFamily="34" charset="0"/>
              </a:rPr>
              <a:t>17: Led/pålitelighet, </a:t>
            </a:r>
            <a:r>
              <a:rPr lang="nb-NO" sz="1450" dirty="0" err="1">
                <a:latin typeface="Arial Narrow" panose="020B0606020202030204" pitchFamily="34" charset="0"/>
              </a:rPr>
              <a:t>overl</a:t>
            </a:r>
            <a:r>
              <a:rPr lang="nb-NO" sz="1450" dirty="0">
                <a:latin typeface="Arial Narrow" panose="020B0606020202030204" pitchFamily="34" charset="0"/>
              </a:rPr>
              <a:t> </a:t>
            </a:r>
            <a:r>
              <a:rPr lang="nb-NO" sz="1450" dirty="0" err="1">
                <a:latin typeface="Arial Narrow" panose="020B0606020202030204" pitchFamily="34" charset="0"/>
              </a:rPr>
              <a:t>enh</a:t>
            </a:r>
            <a:r>
              <a:rPr lang="nb-NO" sz="1450" dirty="0" smtClean="0">
                <a:latin typeface="Arial Narrow" panose="020B0606020202030204" pitchFamily="34" charset="0"/>
              </a:rPr>
              <a:t>.</a:t>
            </a:r>
            <a:endParaRPr lang="nb-NO" sz="1450" dirty="0">
              <a:latin typeface="Arial Narrow" panose="020B0606020202030204" pitchFamily="34" charset="0"/>
            </a:endParaRPr>
          </a:p>
        </p:txBody>
      </p:sp>
      <p:sp>
        <p:nvSpPr>
          <p:cNvPr id="11" name="TekstSylinder 10"/>
          <p:cNvSpPr txBox="1"/>
          <p:nvPr/>
        </p:nvSpPr>
        <p:spPr>
          <a:xfrm>
            <a:off x="61334" y="4293182"/>
            <a:ext cx="2350426" cy="1152042"/>
          </a:xfrm>
          <a:prstGeom prst="rect">
            <a:avLst/>
          </a:prstGeom>
          <a:solidFill>
            <a:schemeClr val="accent2">
              <a:lumMod val="20000"/>
              <a:lumOff val="80000"/>
              <a:alpha val="72000"/>
            </a:schemeClr>
          </a:solidFill>
        </p:spPr>
        <p:txBody>
          <a:bodyPr wrap="square" lIns="0" tIns="0" rIns="0" bIns="0" rtlCol="0">
            <a:spAutoFit/>
          </a:bodyPr>
          <a:lstStyle/>
          <a:p>
            <a:pPr lvl="0"/>
            <a:r>
              <a:rPr lang="nb-NO" sz="1450" dirty="0">
                <a:solidFill>
                  <a:prstClr val="black"/>
                </a:solidFill>
                <a:latin typeface="Arial Narrow" panose="020B0606020202030204" pitchFamily="34" charset="0"/>
              </a:rPr>
              <a:t>18: Fravær illegitime </a:t>
            </a:r>
            <a:r>
              <a:rPr lang="nb-NO" sz="1450" dirty="0" err="1">
                <a:solidFill>
                  <a:prstClr val="black"/>
                </a:solidFill>
                <a:latin typeface="Arial Narrow" panose="020B0606020202030204" pitchFamily="34" charset="0"/>
              </a:rPr>
              <a:t>arb.oppg</a:t>
            </a:r>
            <a:r>
              <a:rPr lang="nb-NO" sz="1450" dirty="0">
                <a:solidFill>
                  <a:prstClr val="black"/>
                </a:solidFill>
                <a:latin typeface="Arial Narrow" panose="020B0606020202030204" pitchFamily="34" charset="0"/>
              </a:rPr>
              <a:t>.</a:t>
            </a:r>
          </a:p>
          <a:p>
            <a:pPr lvl="0"/>
            <a:r>
              <a:rPr lang="nb-NO" sz="1450" dirty="0">
                <a:solidFill>
                  <a:prstClr val="black"/>
                </a:solidFill>
                <a:latin typeface="Arial Narrow" panose="020B0606020202030204" pitchFamily="34" charset="0"/>
              </a:rPr>
              <a:t>19: Fravær dysfunksjonell støtte</a:t>
            </a:r>
          </a:p>
          <a:p>
            <a:pPr lvl="0"/>
            <a:r>
              <a:rPr lang="nb-NO" sz="1450" dirty="0">
                <a:solidFill>
                  <a:prstClr val="black"/>
                </a:solidFill>
                <a:latin typeface="Arial Narrow" panose="020B0606020202030204" pitchFamily="34" charset="0"/>
              </a:rPr>
              <a:t>20: Fravær </a:t>
            </a:r>
            <a:r>
              <a:rPr lang="nb-NO" sz="1450" dirty="0" smtClean="0">
                <a:solidFill>
                  <a:prstClr val="black"/>
                </a:solidFill>
                <a:latin typeface="Arial Narrow" panose="020B0606020202030204" pitchFamily="34" charset="0"/>
              </a:rPr>
              <a:t>personkonflikter</a:t>
            </a:r>
            <a:endParaRPr lang="nb-NO" sz="1450" dirty="0">
              <a:solidFill>
                <a:prstClr val="black"/>
              </a:solidFill>
              <a:latin typeface="Arial Narrow" panose="020B0606020202030204" pitchFamily="34" charset="0"/>
            </a:endParaRPr>
          </a:p>
          <a:p>
            <a:pPr lvl="0"/>
            <a:r>
              <a:rPr lang="nb-NO" sz="1450" dirty="0">
                <a:solidFill>
                  <a:prstClr val="black"/>
                </a:solidFill>
                <a:latin typeface="Arial Narrow" panose="020B0606020202030204" pitchFamily="34" charset="0"/>
              </a:rPr>
              <a:t>21: Fravær rollekonflikter</a:t>
            </a:r>
          </a:p>
          <a:p>
            <a:pPr lvl="0"/>
            <a:r>
              <a:rPr lang="nb-NO" sz="1450" dirty="0">
                <a:solidFill>
                  <a:prstClr val="black"/>
                </a:solidFill>
                <a:latin typeface="Arial Narrow" panose="020B0606020202030204" pitchFamily="34" charset="0"/>
              </a:rPr>
              <a:t>22: Fravær </a:t>
            </a:r>
            <a:r>
              <a:rPr lang="nb-NO" sz="1450" dirty="0" smtClean="0">
                <a:solidFill>
                  <a:prstClr val="black"/>
                </a:solidFill>
                <a:latin typeface="Arial Narrow" panose="020B0606020202030204" pitchFamily="34" charset="0"/>
              </a:rPr>
              <a:t>tidspress</a:t>
            </a:r>
            <a:endParaRPr lang="nb-NO" sz="1450" dirty="0">
              <a:solidFill>
                <a:prstClr val="black"/>
              </a:solidFill>
              <a:latin typeface="Arial Narrow" panose="020B0606020202030204" pitchFamily="34" charset="0"/>
            </a:endParaRPr>
          </a:p>
        </p:txBody>
      </p:sp>
      <p:pic>
        <p:nvPicPr>
          <p:cNvPr id="2" name="Bilde 1"/>
          <p:cNvPicPr/>
          <p:nvPr>
            <p:extLst>
              <p:ext uri="{D42A27DB-BD31-4B8C-83A1-F6EECF244321}">
                <p14:modId xmlns:p14="http://schemas.microsoft.com/office/powerpoint/2010/main" val="2549109334"/>
              </p:ext>
            </p:extLst>
          </p:nvPr>
        </p:nvPicPr>
        <p:blipFill>
          <a:blip r:embed="rId13"/>
          <a:stretch>
            <a:fillRect/>
          </a:stretch>
        </p:blipFill>
        <p:spPr>
          <a:xfrm>
            <a:off x="1" y="-99392"/>
            <a:ext cx="9252520" cy="543519"/>
          </a:xfrm>
          <a:prstGeom prst="rect">
            <a:avLst/>
          </a:prstGeom>
        </p:spPr>
      </p:pic>
      <p:pic>
        <p:nvPicPr>
          <p:cNvPr id="5" name="Bilde 4"/>
          <p:cNvPicPr/>
          <p:nvPr>
            <p:extLst>
              <p:ext uri="{D42A27DB-BD31-4B8C-83A1-F6EECF244321}">
                <p14:modId xmlns:p14="http://schemas.microsoft.com/office/powerpoint/2010/main" val="1545130719"/>
              </p:ext>
            </p:extLst>
          </p:nvPr>
        </p:nvPicPr>
        <p:blipFill>
          <a:blip r:embed="rId14"/>
          <a:stretch>
            <a:fillRect/>
          </a:stretch>
        </p:blipFill>
        <p:spPr>
          <a:xfrm>
            <a:off x="-1273431" y="68015"/>
            <a:ext cx="10382664" cy="6789685"/>
          </a:xfrm>
          <a:prstGeom prst="rect">
            <a:avLst/>
          </a:prstGeom>
        </p:spPr>
      </p:pic>
    </p:spTree>
    <p:extLst>
      <p:ext uri="{BB962C8B-B14F-4D97-AF65-F5344CB8AC3E}">
        <p14:creationId xmlns:p14="http://schemas.microsoft.com/office/powerpoint/2010/main" val="15868445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395536" y="116632"/>
            <a:ext cx="7344816" cy="1077218"/>
          </a:xfrm>
          <a:prstGeom prst="rect">
            <a:avLst/>
          </a:prstGeom>
        </p:spPr>
        <p:txBody>
          <a:bodyPr wrap="square">
            <a:spAutoFit/>
          </a:bodyPr>
          <a:lstStyle/>
          <a:p>
            <a:r>
              <a:rPr lang="nb-NO" sz="3200" dirty="0">
                <a:solidFill>
                  <a:srgbClr val="0066CC"/>
                </a:solidFill>
                <a:latin typeface="Arial Narrow" panose="020B0606020202030204" pitchFamily="34" charset="0"/>
              </a:rPr>
              <a:t>Hvor mange timer ut over avtalt arbeidstid arbeider du vanligvis pr uke?</a:t>
            </a:r>
          </a:p>
        </p:txBody>
      </p:sp>
      <p:pic>
        <p:nvPicPr>
          <p:cNvPr id="4" name="Bilde 3"/>
          <p:cNvPicPr/>
          <p:nvPr>
            <p:extLst>
              <p:ext uri="{D42A27DB-BD31-4B8C-83A1-F6EECF244321}">
                <p14:modId xmlns:p14="http://schemas.microsoft.com/office/powerpoint/2010/main" val="669653983"/>
              </p:ext>
            </p:extLst>
          </p:nvPr>
        </p:nvPicPr>
        <p:blipFill>
          <a:blip r:embed="rId3"/>
          <a:stretch>
            <a:fillRect/>
          </a:stretch>
        </p:blipFill>
        <p:spPr>
          <a:xfrm>
            <a:off x="432681" y="1323536"/>
            <a:ext cx="8277050" cy="5434156"/>
          </a:xfrm>
          <a:prstGeom prst="rect">
            <a:avLst/>
          </a:prstGeom>
        </p:spPr>
      </p:pic>
    </p:spTree>
    <p:extLst>
      <p:ext uri="{BB962C8B-B14F-4D97-AF65-F5344CB8AC3E}">
        <p14:creationId xmlns:p14="http://schemas.microsoft.com/office/powerpoint/2010/main" val="4241031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llipse 32"/>
          <p:cNvSpPr/>
          <p:nvPr/>
        </p:nvSpPr>
        <p:spPr>
          <a:xfrm>
            <a:off x="3275856" y="1844824"/>
            <a:ext cx="2267118" cy="1105272"/>
          </a:xfrm>
          <a:prstGeom prst="ellipse">
            <a:avLst/>
          </a:prstGeom>
          <a:solidFill>
            <a:srgbClr val="0033CC">
              <a:alpha val="0"/>
            </a:srgbClr>
          </a:solidFill>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nb-NO" sz="2400" dirty="0" smtClean="0">
                <a:latin typeface="Arial Narrow" pitchFamily="34" charset="0"/>
              </a:rPr>
              <a:t>Database</a:t>
            </a:r>
            <a:endParaRPr lang="en-GB" sz="2400" dirty="0">
              <a:latin typeface="Arial Narrow" pitchFamily="34" charset="0"/>
            </a:endParaRPr>
          </a:p>
        </p:txBody>
      </p:sp>
      <p:sp>
        <p:nvSpPr>
          <p:cNvPr id="34" name="Ellipse 33"/>
          <p:cNvSpPr/>
          <p:nvPr/>
        </p:nvSpPr>
        <p:spPr>
          <a:xfrm>
            <a:off x="436012" y="2276872"/>
            <a:ext cx="3559924" cy="1346448"/>
          </a:xfrm>
          <a:prstGeom prst="ellipse">
            <a:avLst/>
          </a:prstGeom>
          <a:solidFill>
            <a:schemeClr val="lt1">
              <a:alpha val="0"/>
            </a:schemeClr>
          </a:solidFill>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nb-NO" sz="2400" dirty="0" smtClean="0">
                <a:latin typeface="Arial Narrow" pitchFamily="34" charset="0"/>
              </a:rPr>
              <a:t>Gjennomføring av ARK i en </a:t>
            </a:r>
          </a:p>
          <a:p>
            <a:pPr algn="ctr"/>
            <a:r>
              <a:rPr lang="nb-NO" sz="2400" dirty="0" smtClean="0">
                <a:latin typeface="Arial Narrow" pitchFamily="34" charset="0"/>
              </a:rPr>
              <a:t>U&amp;H-institusjon</a:t>
            </a:r>
            <a:endParaRPr lang="en-GB" sz="2400" dirty="0">
              <a:latin typeface="Arial Narrow" pitchFamily="34" charset="0"/>
            </a:endParaRPr>
          </a:p>
        </p:txBody>
      </p:sp>
      <p:sp>
        <p:nvSpPr>
          <p:cNvPr id="35" name="Ellipse 34"/>
          <p:cNvSpPr/>
          <p:nvPr/>
        </p:nvSpPr>
        <p:spPr>
          <a:xfrm>
            <a:off x="1320325" y="3457222"/>
            <a:ext cx="3312368" cy="1440160"/>
          </a:xfrm>
          <a:prstGeom prst="ellipse">
            <a:avLst/>
          </a:prstGeom>
          <a:solidFill>
            <a:schemeClr val="lt1">
              <a:alpha val="0"/>
            </a:schemeClr>
          </a:solidFill>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nb-NO" sz="2400" dirty="0" smtClean="0">
                <a:latin typeface="Arial Narrow" pitchFamily="34" charset="0"/>
              </a:rPr>
              <a:t>Deling av  erfaringer mellom U&amp;H-institusjonene</a:t>
            </a:r>
            <a:endParaRPr lang="en-GB" sz="2400" dirty="0">
              <a:latin typeface="Arial Narrow" pitchFamily="34" charset="0"/>
            </a:endParaRPr>
          </a:p>
        </p:txBody>
      </p:sp>
      <p:sp>
        <p:nvSpPr>
          <p:cNvPr id="36" name="Ellipse 35"/>
          <p:cNvSpPr/>
          <p:nvPr/>
        </p:nvSpPr>
        <p:spPr>
          <a:xfrm>
            <a:off x="3696786" y="2778176"/>
            <a:ext cx="2302743" cy="1358092"/>
          </a:xfrm>
          <a:prstGeom prst="ellipse">
            <a:avLst/>
          </a:prstGeom>
          <a:solidFill>
            <a:schemeClr val="lt1">
              <a:alpha val="0"/>
            </a:schemeClr>
          </a:solidFill>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nb-NO" sz="2400" dirty="0" smtClean="0">
                <a:latin typeface="Arial Narrow" pitchFamily="34" charset="0"/>
              </a:rPr>
              <a:t>Forskning</a:t>
            </a:r>
            <a:endParaRPr lang="en-GB" sz="2400" dirty="0">
              <a:latin typeface="Arial Narrow" pitchFamily="34" charset="0"/>
            </a:endParaRPr>
          </a:p>
        </p:txBody>
      </p:sp>
      <p:graphicFrame>
        <p:nvGraphicFramePr>
          <p:cNvPr id="44" name="Diagram 43"/>
          <p:cNvGraphicFramePr/>
          <p:nvPr>
            <p:extLst>
              <p:ext uri="{D42A27DB-BD31-4B8C-83A1-F6EECF244321}">
                <p14:modId xmlns:p14="http://schemas.microsoft.com/office/powerpoint/2010/main" val="481633737"/>
              </p:ext>
            </p:extLst>
          </p:nvPr>
        </p:nvGraphicFramePr>
        <p:xfrm>
          <a:off x="2051720" y="3068960"/>
          <a:ext cx="6748514" cy="3312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tel 1"/>
          <p:cNvSpPr>
            <a:spLocks noGrp="1"/>
          </p:cNvSpPr>
          <p:nvPr>
            <p:ph type="title" idx="4294967295"/>
          </p:nvPr>
        </p:nvSpPr>
        <p:spPr>
          <a:xfrm>
            <a:off x="179512" y="332829"/>
            <a:ext cx="5184576" cy="1223963"/>
          </a:xfrm>
        </p:spPr>
        <p:txBody>
          <a:bodyPr/>
          <a:lstStyle/>
          <a:p>
            <a:pPr algn="l"/>
            <a:r>
              <a:rPr lang="nb-NO" dirty="0" smtClean="0">
                <a:solidFill>
                  <a:srgbClr val="0066CC"/>
                </a:solidFill>
                <a:latin typeface="Arial Narrow" panose="020B0606020202030204" pitchFamily="34" charset="0"/>
              </a:rPr>
              <a:t>Helheten i ARK:</a:t>
            </a:r>
            <a:endParaRPr lang="en-GB" dirty="0">
              <a:solidFill>
                <a:srgbClr val="0066CC"/>
              </a:solidFill>
              <a:latin typeface="Arial Narrow" panose="020B0606020202030204" pitchFamily="34" charset="0"/>
            </a:endParaRPr>
          </a:p>
        </p:txBody>
      </p:sp>
      <p:pic>
        <p:nvPicPr>
          <p:cNvPr id="3" name="Bild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68344" y="188640"/>
            <a:ext cx="1240152" cy="1247534"/>
          </a:xfrm>
          <a:prstGeom prst="rect">
            <a:avLst/>
          </a:prstGeom>
        </p:spPr>
      </p:pic>
    </p:spTree>
    <p:extLst>
      <p:ext uri="{BB962C8B-B14F-4D97-AF65-F5344CB8AC3E}">
        <p14:creationId xmlns:p14="http://schemas.microsoft.com/office/powerpoint/2010/main" val="168207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Graphic spid="4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idx="4294967295"/>
          </p:nvPr>
        </p:nvSpPr>
        <p:spPr>
          <a:xfrm>
            <a:off x="107652" y="98648"/>
            <a:ext cx="7632700" cy="954088"/>
          </a:xfrm>
        </p:spPr>
        <p:txBody>
          <a:bodyPr/>
          <a:lstStyle/>
          <a:p>
            <a:pPr algn="l"/>
            <a:r>
              <a:rPr lang="nb-NO" sz="3200" b="1" dirty="0" smtClean="0">
                <a:solidFill>
                  <a:srgbClr val="0066CC"/>
                </a:solidFill>
                <a:latin typeface="Arial Narrow" panose="020B0606020202030204" pitchFamily="34" charset="0"/>
              </a:rPr>
              <a:t>Medarbeidersamtale</a:t>
            </a:r>
            <a:endParaRPr lang="nb-NO" sz="3200" b="1" dirty="0">
              <a:solidFill>
                <a:srgbClr val="0066CC"/>
              </a:solidFill>
              <a:latin typeface="Arial Narrow" panose="020B0606020202030204" pitchFamily="34" charset="0"/>
            </a:endParaRPr>
          </a:p>
        </p:txBody>
      </p:sp>
      <p:sp>
        <p:nvSpPr>
          <p:cNvPr id="6" name="Rektangel 5"/>
          <p:cNvSpPr/>
          <p:nvPr/>
        </p:nvSpPr>
        <p:spPr>
          <a:xfrm>
            <a:off x="107504" y="1076543"/>
            <a:ext cx="4032448" cy="1200329"/>
          </a:xfrm>
          <a:prstGeom prst="rect">
            <a:avLst/>
          </a:prstGeom>
        </p:spPr>
        <p:txBody>
          <a:bodyPr wrap="square">
            <a:spAutoFit/>
          </a:bodyPr>
          <a:lstStyle/>
          <a:p>
            <a:r>
              <a:rPr lang="nb-NO" sz="2400" i="1" dirty="0">
                <a:solidFill>
                  <a:srgbClr val="0033CC"/>
                </a:solidFill>
                <a:latin typeface="Arial Narrow" pitchFamily="34" charset="0"/>
              </a:rPr>
              <a:t>Har du hatt medarbeidersamtale i </a:t>
            </a:r>
            <a:endParaRPr lang="nb-NO" sz="2400" i="1" dirty="0" smtClean="0">
              <a:solidFill>
                <a:srgbClr val="0033CC"/>
              </a:solidFill>
              <a:latin typeface="Arial Narrow" pitchFamily="34" charset="0"/>
            </a:endParaRPr>
          </a:p>
          <a:p>
            <a:r>
              <a:rPr lang="nb-NO" sz="2400" i="1" dirty="0" smtClean="0">
                <a:solidFill>
                  <a:srgbClr val="0033CC"/>
                </a:solidFill>
                <a:latin typeface="Arial Narrow" pitchFamily="34" charset="0"/>
              </a:rPr>
              <a:t>løpet </a:t>
            </a:r>
            <a:r>
              <a:rPr lang="nb-NO" sz="2400" i="1" dirty="0">
                <a:solidFill>
                  <a:srgbClr val="0033CC"/>
                </a:solidFill>
                <a:latin typeface="Arial Narrow" pitchFamily="34" charset="0"/>
              </a:rPr>
              <a:t>av de siste 24 </a:t>
            </a:r>
            <a:r>
              <a:rPr lang="nb-NO" sz="2000" i="1" dirty="0">
                <a:solidFill>
                  <a:srgbClr val="0033CC"/>
                </a:solidFill>
                <a:latin typeface="Arial Narrow" pitchFamily="34" charset="0"/>
              </a:rPr>
              <a:t>månedene</a:t>
            </a:r>
            <a:r>
              <a:rPr lang="nb-NO" sz="2400" i="1" dirty="0" smtClean="0">
                <a:solidFill>
                  <a:srgbClr val="0033CC"/>
                </a:solidFill>
                <a:latin typeface="Arial Narrow" pitchFamily="34" charset="0"/>
              </a:rPr>
              <a:t>?</a:t>
            </a:r>
          </a:p>
          <a:p>
            <a:r>
              <a:rPr lang="nb-NO" sz="2400" i="1" dirty="0" smtClean="0">
                <a:solidFill>
                  <a:srgbClr val="0033CC"/>
                </a:solidFill>
                <a:latin typeface="Arial Narrow" pitchFamily="34" charset="0"/>
              </a:rPr>
              <a:t>Prosent som har svart «ja»</a:t>
            </a:r>
          </a:p>
        </p:txBody>
      </p:sp>
      <p:sp>
        <p:nvSpPr>
          <p:cNvPr id="3" name="TekstSylinder 2"/>
          <p:cNvSpPr txBox="1"/>
          <p:nvPr/>
        </p:nvSpPr>
        <p:spPr>
          <a:xfrm>
            <a:off x="4572000" y="1301859"/>
            <a:ext cx="4320480" cy="830997"/>
          </a:xfrm>
          <a:prstGeom prst="rect">
            <a:avLst/>
          </a:prstGeom>
          <a:noFill/>
        </p:spPr>
        <p:txBody>
          <a:bodyPr wrap="square" rtlCol="0">
            <a:spAutoFit/>
          </a:bodyPr>
          <a:lstStyle/>
          <a:p>
            <a:r>
              <a:rPr lang="nb-NO" sz="2400" dirty="0" smtClean="0">
                <a:solidFill>
                  <a:srgbClr val="0033CC"/>
                </a:solidFill>
                <a:latin typeface="Arial Narrow" panose="020B0606020202030204" pitchFamily="34" charset="0"/>
              </a:rPr>
              <a:t>Gjennomsnittlig opplevelse </a:t>
            </a:r>
            <a:br>
              <a:rPr lang="nb-NO" sz="2400" dirty="0" smtClean="0">
                <a:solidFill>
                  <a:srgbClr val="0033CC"/>
                </a:solidFill>
                <a:latin typeface="Arial Narrow" panose="020B0606020202030204" pitchFamily="34" charset="0"/>
              </a:rPr>
            </a:br>
            <a:r>
              <a:rPr lang="nb-NO" sz="2400" dirty="0" smtClean="0">
                <a:solidFill>
                  <a:srgbClr val="0033CC"/>
                </a:solidFill>
                <a:latin typeface="Arial Narrow" panose="020B0606020202030204" pitchFamily="34" charset="0"/>
              </a:rPr>
              <a:t>av medarbeidersamtalens nytteverdi</a:t>
            </a:r>
            <a:endParaRPr lang="en-GB" sz="2400" dirty="0">
              <a:solidFill>
                <a:srgbClr val="0033CC"/>
              </a:solidFill>
              <a:latin typeface="Arial Narrow" panose="020B0606020202030204" pitchFamily="34" charset="0"/>
            </a:endParaRPr>
          </a:p>
        </p:txBody>
      </p:sp>
      <p:pic>
        <p:nvPicPr>
          <p:cNvPr id="7" name="Bilde 6"/>
          <p:cNvPicPr/>
          <p:nvPr>
            <p:extLst>
              <p:ext uri="{D42A27DB-BD31-4B8C-83A1-F6EECF244321}">
                <p14:modId xmlns:p14="http://schemas.microsoft.com/office/powerpoint/2010/main" val="1648954451"/>
              </p:ext>
            </p:extLst>
          </p:nvPr>
        </p:nvPicPr>
        <p:blipFill>
          <a:blip r:embed="rId3"/>
          <a:stretch>
            <a:fillRect/>
          </a:stretch>
        </p:blipFill>
        <p:spPr>
          <a:xfrm>
            <a:off x="-45486" y="2256793"/>
            <a:ext cx="4553435" cy="4409752"/>
          </a:xfrm>
          <a:prstGeom prst="rect">
            <a:avLst/>
          </a:prstGeom>
        </p:spPr>
      </p:pic>
      <p:pic>
        <p:nvPicPr>
          <p:cNvPr id="8" name="Bilde 7"/>
          <p:cNvPicPr/>
          <p:nvPr>
            <p:extLst>
              <p:ext uri="{D42A27DB-BD31-4B8C-83A1-F6EECF244321}">
                <p14:modId xmlns:p14="http://schemas.microsoft.com/office/powerpoint/2010/main" val="3070688523"/>
              </p:ext>
            </p:extLst>
          </p:nvPr>
        </p:nvPicPr>
        <p:blipFill>
          <a:blip r:embed="rId4"/>
          <a:stretch>
            <a:fillRect/>
          </a:stretch>
        </p:blipFill>
        <p:spPr>
          <a:xfrm>
            <a:off x="4422220" y="2258117"/>
            <a:ext cx="4498498" cy="4411866"/>
          </a:xfrm>
          <a:prstGeom prst="rect">
            <a:avLst/>
          </a:prstGeom>
        </p:spPr>
      </p:pic>
    </p:spTree>
    <p:extLst>
      <p:ext uri="{BB962C8B-B14F-4D97-AF65-F5344CB8AC3E}">
        <p14:creationId xmlns:p14="http://schemas.microsoft.com/office/powerpoint/2010/main" val="5664981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p:cNvSpPr txBox="1"/>
          <p:nvPr/>
        </p:nvSpPr>
        <p:spPr>
          <a:xfrm>
            <a:off x="395536" y="191542"/>
            <a:ext cx="8398912" cy="1077218"/>
          </a:xfrm>
          <a:prstGeom prst="rect">
            <a:avLst/>
          </a:prstGeom>
          <a:noFill/>
        </p:spPr>
        <p:txBody>
          <a:bodyPr wrap="square" rtlCol="0">
            <a:spAutoFit/>
          </a:bodyPr>
          <a:lstStyle/>
          <a:p>
            <a:r>
              <a:rPr lang="nb-NO" sz="3200" b="1" dirty="0" smtClean="0">
                <a:solidFill>
                  <a:srgbClr val="0066CC"/>
                </a:solidFill>
                <a:latin typeface="Arial Narrow" panose="020B0606020202030204" pitchFamily="34" charset="0"/>
              </a:rPr>
              <a:t>Gjennomsnittlig opplevelse av hvordan jobben </a:t>
            </a:r>
          </a:p>
          <a:p>
            <a:r>
              <a:rPr lang="nb-NO" sz="3200" b="1" dirty="0" smtClean="0">
                <a:solidFill>
                  <a:srgbClr val="0066CC"/>
                </a:solidFill>
                <a:latin typeface="Arial Narrow" panose="020B0606020202030204" pitchFamily="34" charset="0"/>
              </a:rPr>
              <a:t>påvirker helsa</a:t>
            </a:r>
            <a:endParaRPr lang="en-GB" sz="3200" b="1" dirty="0">
              <a:solidFill>
                <a:srgbClr val="0066CC"/>
              </a:solidFill>
              <a:latin typeface="Arial Narrow" panose="020B0606020202030204" pitchFamily="34" charset="0"/>
            </a:endParaRPr>
          </a:p>
        </p:txBody>
      </p:sp>
      <p:pic>
        <p:nvPicPr>
          <p:cNvPr id="3" name="Bilde 2"/>
          <p:cNvPicPr/>
          <p:nvPr>
            <p:extLst>
              <p:ext uri="{D42A27DB-BD31-4B8C-83A1-F6EECF244321}">
                <p14:modId xmlns:p14="http://schemas.microsoft.com/office/powerpoint/2010/main" val="1264053078"/>
              </p:ext>
            </p:extLst>
          </p:nvPr>
        </p:nvPicPr>
        <p:blipFill>
          <a:blip r:embed="rId3"/>
          <a:stretch>
            <a:fillRect/>
          </a:stretch>
        </p:blipFill>
        <p:spPr>
          <a:xfrm>
            <a:off x="482624" y="1331413"/>
            <a:ext cx="8177165" cy="5384212"/>
          </a:xfrm>
          <a:prstGeom prst="rect">
            <a:avLst/>
          </a:prstGeom>
        </p:spPr>
      </p:pic>
    </p:spTree>
    <p:extLst>
      <p:ext uri="{BB962C8B-B14F-4D97-AF65-F5344CB8AC3E}">
        <p14:creationId xmlns:p14="http://schemas.microsoft.com/office/powerpoint/2010/main" val="38218193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idx="4294967295"/>
          </p:nvPr>
        </p:nvSpPr>
        <p:spPr>
          <a:xfrm>
            <a:off x="107504" y="115888"/>
            <a:ext cx="6985000" cy="1296987"/>
          </a:xfrm>
        </p:spPr>
        <p:txBody>
          <a:bodyPr/>
          <a:lstStyle/>
          <a:p>
            <a:pPr algn="l"/>
            <a:r>
              <a:rPr lang="nb-NO" b="1" dirty="0" smtClean="0">
                <a:solidFill>
                  <a:srgbClr val="0066CC"/>
                </a:solidFill>
                <a:latin typeface="Arial Narrow" panose="020B0606020202030204" pitchFamily="34" charset="0"/>
              </a:rPr>
              <a:t>Gruppeoppgave:</a:t>
            </a:r>
            <a:endParaRPr lang="nb-NO" b="1" dirty="0">
              <a:solidFill>
                <a:srgbClr val="0066CC"/>
              </a:solidFill>
              <a:latin typeface="Arial Narrow" panose="020B0606020202030204" pitchFamily="34" charset="0"/>
            </a:endParaRPr>
          </a:p>
        </p:txBody>
      </p:sp>
      <p:sp>
        <p:nvSpPr>
          <p:cNvPr id="3" name="Plassholder for innhold 2"/>
          <p:cNvSpPr>
            <a:spLocks noGrp="1"/>
          </p:cNvSpPr>
          <p:nvPr>
            <p:ph idx="4294967295"/>
          </p:nvPr>
        </p:nvSpPr>
        <p:spPr>
          <a:xfrm>
            <a:off x="313059" y="1484337"/>
            <a:ext cx="8507413" cy="4752975"/>
          </a:xfrm>
        </p:spPr>
        <p:txBody>
          <a:bodyPr>
            <a:normAutofit/>
          </a:bodyPr>
          <a:lstStyle/>
          <a:p>
            <a:pPr>
              <a:spcBef>
                <a:spcPts val="0"/>
              </a:spcBef>
              <a:spcAft>
                <a:spcPts val="0"/>
              </a:spcAft>
            </a:pPr>
            <a:r>
              <a:rPr lang="nb-NO" dirty="0">
                <a:solidFill>
                  <a:srgbClr val="0033CC"/>
                </a:solidFill>
                <a:latin typeface="Arial Narrow" panose="020B0606020202030204" pitchFamily="34" charset="0"/>
              </a:rPr>
              <a:t>Hva la du merke til i gjennomgangen (positive og negative forhold)?</a:t>
            </a:r>
          </a:p>
          <a:p>
            <a:pPr marL="0" indent="0" defTabSz="450850">
              <a:spcBef>
                <a:spcPts val="0"/>
              </a:spcBef>
              <a:spcAft>
                <a:spcPts val="0"/>
              </a:spcAft>
              <a:buNone/>
            </a:pPr>
            <a:r>
              <a:rPr lang="nb-NO" dirty="0">
                <a:solidFill>
                  <a:srgbClr val="0033CC"/>
                </a:solidFill>
                <a:latin typeface="Arial Narrow" panose="020B0606020202030204" pitchFamily="34" charset="0"/>
              </a:rPr>
              <a:t>	</a:t>
            </a:r>
            <a:r>
              <a:rPr lang="nb-NO" dirty="0" smtClean="0">
                <a:solidFill>
                  <a:srgbClr val="0033CC"/>
                </a:solidFill>
                <a:latin typeface="Arial Narrow" panose="020B0606020202030204" pitchFamily="34" charset="0"/>
              </a:rPr>
              <a:t>- individuell </a:t>
            </a:r>
            <a:r>
              <a:rPr lang="nb-NO" dirty="0">
                <a:solidFill>
                  <a:srgbClr val="0033CC"/>
                </a:solidFill>
                <a:latin typeface="Arial Narrow" panose="020B0606020202030204" pitchFamily="34" charset="0"/>
              </a:rPr>
              <a:t>refleksjon -</a:t>
            </a:r>
          </a:p>
          <a:p>
            <a:pPr marL="0" indent="0" defTabSz="450850">
              <a:spcBef>
                <a:spcPts val="0"/>
              </a:spcBef>
              <a:spcAft>
                <a:spcPts val="0"/>
              </a:spcAft>
              <a:buNone/>
            </a:pPr>
            <a:r>
              <a:rPr lang="nb-NO" dirty="0">
                <a:solidFill>
                  <a:srgbClr val="0033CC"/>
                </a:solidFill>
                <a:latin typeface="Arial Narrow" panose="020B0606020202030204" pitchFamily="34" charset="0"/>
              </a:rPr>
              <a:t>	</a:t>
            </a:r>
            <a:r>
              <a:rPr lang="nb-NO" dirty="0" smtClean="0">
                <a:solidFill>
                  <a:srgbClr val="0033CC"/>
                </a:solidFill>
                <a:latin typeface="Arial Narrow" panose="020B0606020202030204" pitchFamily="34" charset="0"/>
              </a:rPr>
              <a:t>- diskusjon </a:t>
            </a:r>
            <a:r>
              <a:rPr lang="nb-NO" dirty="0">
                <a:solidFill>
                  <a:srgbClr val="0033CC"/>
                </a:solidFill>
                <a:latin typeface="Arial Narrow" panose="020B0606020202030204" pitchFamily="34" charset="0"/>
              </a:rPr>
              <a:t>i gruppe </a:t>
            </a:r>
            <a:r>
              <a:rPr lang="nb-NO" dirty="0" smtClean="0">
                <a:solidFill>
                  <a:srgbClr val="0033CC"/>
                </a:solidFill>
                <a:latin typeface="Arial Narrow" panose="020B0606020202030204" pitchFamily="34" charset="0"/>
              </a:rPr>
              <a:t>- </a:t>
            </a:r>
            <a:endParaRPr lang="nb-NO" dirty="0">
              <a:solidFill>
                <a:srgbClr val="0033CC"/>
              </a:solidFill>
              <a:latin typeface="Arial Narrow" panose="020B0606020202030204" pitchFamily="34" charset="0"/>
            </a:endParaRPr>
          </a:p>
          <a:p>
            <a:pPr marL="0" lvl="0" defTabSz="450850">
              <a:spcBef>
                <a:spcPts val="0"/>
              </a:spcBef>
              <a:spcAft>
                <a:spcPts val="0"/>
              </a:spcAft>
            </a:pPr>
            <a:endParaRPr lang="nb-NO" dirty="0">
              <a:solidFill>
                <a:srgbClr val="0033CC"/>
              </a:solidFill>
              <a:latin typeface="Arial Narrow" panose="020B0606020202030204" pitchFamily="34" charset="0"/>
            </a:endParaRPr>
          </a:p>
          <a:p>
            <a:pPr>
              <a:spcBef>
                <a:spcPts val="0"/>
              </a:spcBef>
              <a:spcAft>
                <a:spcPts val="0"/>
              </a:spcAft>
            </a:pPr>
            <a:r>
              <a:rPr lang="nb-NO" dirty="0">
                <a:solidFill>
                  <a:srgbClr val="0033CC"/>
                </a:solidFill>
                <a:latin typeface="Arial Narrow" panose="020B0606020202030204" pitchFamily="34" charset="0"/>
              </a:rPr>
              <a:t>Trekk frem tre punkt som er positive og viktige </a:t>
            </a:r>
            <a:r>
              <a:rPr lang="nb-NO" dirty="0" smtClean="0">
                <a:solidFill>
                  <a:srgbClr val="0033CC"/>
                </a:solidFill>
                <a:latin typeface="Arial Narrow" panose="020B0606020202030204" pitchFamily="34" charset="0"/>
              </a:rPr>
              <a:t>å videreføre</a:t>
            </a:r>
            <a:r>
              <a:rPr lang="nb-NO" dirty="0">
                <a:solidFill>
                  <a:srgbClr val="0033CC"/>
                </a:solidFill>
                <a:latin typeface="Arial Narrow" panose="020B0606020202030204" pitchFamily="34" charset="0"/>
              </a:rPr>
              <a:t>.</a:t>
            </a:r>
          </a:p>
          <a:p>
            <a:pPr marL="0" lvl="0" indent="-457200">
              <a:spcBef>
                <a:spcPts val="0"/>
              </a:spcBef>
              <a:spcAft>
                <a:spcPts val="0"/>
              </a:spcAft>
              <a:buFont typeface="Arial" pitchFamily="34" charset="0"/>
              <a:buChar char="•"/>
            </a:pPr>
            <a:endParaRPr lang="nb-NO" dirty="0">
              <a:solidFill>
                <a:srgbClr val="0033CC"/>
              </a:solidFill>
              <a:latin typeface="Arial Narrow" panose="020B0606020202030204" pitchFamily="34" charset="0"/>
            </a:endParaRPr>
          </a:p>
          <a:p>
            <a:pPr>
              <a:spcBef>
                <a:spcPts val="0"/>
              </a:spcBef>
              <a:spcAft>
                <a:spcPts val="0"/>
              </a:spcAft>
            </a:pPr>
            <a:r>
              <a:rPr lang="nb-NO" dirty="0">
                <a:solidFill>
                  <a:srgbClr val="0033CC"/>
                </a:solidFill>
                <a:latin typeface="Arial Narrow" panose="020B0606020202030204" pitchFamily="34" charset="0"/>
              </a:rPr>
              <a:t>Trekk frem tre områder som dere ønsker å forbedre</a:t>
            </a:r>
            <a:endParaRPr lang="en-GB" dirty="0">
              <a:solidFill>
                <a:srgbClr val="0033CC"/>
              </a:solidFill>
              <a:latin typeface="Arial Narrow" panose="020B0606020202030204" pitchFamily="34" charset="0"/>
            </a:endParaRP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260648"/>
            <a:ext cx="1024128" cy="1030224"/>
          </a:xfrm>
          <a:prstGeom prst="rect">
            <a:avLst/>
          </a:prstGeom>
        </p:spPr>
      </p:pic>
    </p:spTree>
    <p:extLst>
      <p:ext uri="{BB962C8B-B14F-4D97-AF65-F5344CB8AC3E}">
        <p14:creationId xmlns:p14="http://schemas.microsoft.com/office/powerpoint/2010/main" val="28227350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a:spLocks noGrp="1"/>
          </p:cNvSpPr>
          <p:nvPr>
            <p:ph idx="4294967295"/>
          </p:nvPr>
        </p:nvSpPr>
        <p:spPr>
          <a:xfrm>
            <a:off x="539552" y="1340769"/>
            <a:ext cx="4932040" cy="3816423"/>
          </a:xfrm>
        </p:spPr>
        <p:txBody>
          <a:bodyPr>
            <a:normAutofit/>
          </a:bodyPr>
          <a:lstStyle/>
          <a:p>
            <a:r>
              <a:rPr lang="nb-NO" sz="2800" dirty="0" smtClean="0">
                <a:solidFill>
                  <a:srgbClr val="0033CC"/>
                </a:solidFill>
                <a:latin typeface="Arial Narrow" panose="020B0606020202030204" pitchFamily="34" charset="0"/>
              </a:rPr>
              <a:t>Utvikling av tiltak</a:t>
            </a:r>
          </a:p>
          <a:p>
            <a:r>
              <a:rPr lang="nb-NO" sz="2800" dirty="0" smtClean="0">
                <a:solidFill>
                  <a:srgbClr val="0033CC"/>
                </a:solidFill>
                <a:latin typeface="Arial Narrow" panose="020B0606020202030204" pitchFamily="34" charset="0"/>
              </a:rPr>
              <a:t>Iverksetting av tiltak</a:t>
            </a:r>
          </a:p>
          <a:p>
            <a:endParaRPr lang="nb-NO" sz="2800" dirty="0">
              <a:solidFill>
                <a:srgbClr val="0033CC"/>
              </a:solidFill>
              <a:latin typeface="Arial Narrow" panose="020B0606020202030204" pitchFamily="34" charset="0"/>
            </a:endParaRPr>
          </a:p>
          <a:p>
            <a:endParaRPr lang="nb-NO" sz="2800" dirty="0" smtClean="0">
              <a:solidFill>
                <a:srgbClr val="0033CC"/>
              </a:solidFill>
              <a:latin typeface="Arial Narrow" panose="020B0606020202030204" pitchFamily="34" charset="0"/>
            </a:endParaRPr>
          </a:p>
          <a:p>
            <a:endParaRPr lang="nb-NO" sz="2800" dirty="0">
              <a:solidFill>
                <a:srgbClr val="0033CC"/>
              </a:solidFill>
              <a:latin typeface="Arial Narrow" panose="020B0606020202030204" pitchFamily="34" charset="0"/>
            </a:endParaRPr>
          </a:p>
          <a:p>
            <a:endParaRPr lang="nb-NO" sz="2800" dirty="0" smtClean="0">
              <a:solidFill>
                <a:srgbClr val="0033CC"/>
              </a:solidFill>
              <a:latin typeface="Arial Narrow" panose="020B0606020202030204" pitchFamily="34" charset="0"/>
            </a:endParaRPr>
          </a:p>
          <a:p>
            <a:r>
              <a:rPr lang="nb-NO" sz="2800" dirty="0">
                <a:solidFill>
                  <a:srgbClr val="0033CC"/>
                </a:solidFill>
                <a:latin typeface="Arial Narrow" panose="020B0606020202030204" pitchFamily="34" charset="0"/>
              </a:rPr>
              <a:t>Evaluering</a:t>
            </a:r>
          </a:p>
          <a:p>
            <a:endParaRPr lang="nb-NO" sz="2800" dirty="0">
              <a:solidFill>
                <a:srgbClr val="0033CC"/>
              </a:solidFill>
              <a:latin typeface="Arial Narrow" panose="020B0606020202030204" pitchFamily="34" charset="0"/>
            </a:endParaRPr>
          </a:p>
          <a:p>
            <a:endParaRPr lang="nb-NO" sz="2800" dirty="0" smtClean="0">
              <a:solidFill>
                <a:srgbClr val="0033CC"/>
              </a:solidFill>
              <a:latin typeface="Arial Narrow" panose="020B0606020202030204" pitchFamily="34" charset="0"/>
            </a:endParaRPr>
          </a:p>
        </p:txBody>
      </p:sp>
      <p:sp>
        <p:nvSpPr>
          <p:cNvPr id="4" name="Tittel 1"/>
          <p:cNvSpPr txBox="1">
            <a:spLocks/>
          </p:cNvSpPr>
          <p:nvPr/>
        </p:nvSpPr>
        <p:spPr>
          <a:xfrm>
            <a:off x="539328" y="115888"/>
            <a:ext cx="6985000" cy="12969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b-NO" b="1" dirty="0" smtClean="0">
                <a:solidFill>
                  <a:srgbClr val="0066CC"/>
                </a:solidFill>
                <a:latin typeface="Arial Narrow" panose="020B0606020202030204" pitchFamily="34" charset="0"/>
              </a:rPr>
              <a:t>Videre arbeid:</a:t>
            </a:r>
            <a:endParaRPr lang="nb-NO" b="1" dirty="0">
              <a:solidFill>
                <a:srgbClr val="0066CC"/>
              </a:solidFill>
              <a:latin typeface="Arial Narrow" panose="020B0606020202030204" pitchFamily="34" charset="0"/>
            </a:endParaRPr>
          </a:p>
        </p:txBody>
      </p:sp>
      <p:pic>
        <p:nvPicPr>
          <p:cNvPr id="5" name="Bil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249269"/>
            <a:ext cx="1024128" cy="1030224"/>
          </a:xfrm>
          <a:prstGeom prst="rect">
            <a:avLst/>
          </a:prstGeom>
        </p:spPr>
      </p:pic>
      <p:graphicFrame>
        <p:nvGraphicFramePr>
          <p:cNvPr id="2" name="Tabell 1"/>
          <p:cNvGraphicFramePr>
            <a:graphicFrameLocks noGrp="1"/>
          </p:cNvGraphicFramePr>
          <p:nvPr>
            <p:extLst>
              <p:ext uri="{D42A27DB-BD31-4B8C-83A1-F6EECF244321}">
                <p14:modId xmlns:p14="http://schemas.microsoft.com/office/powerpoint/2010/main" val="1010226586"/>
              </p:ext>
            </p:extLst>
          </p:nvPr>
        </p:nvGraphicFramePr>
        <p:xfrm>
          <a:off x="611560" y="2636912"/>
          <a:ext cx="7776864" cy="1112520"/>
        </p:xfrm>
        <a:graphic>
          <a:graphicData uri="http://schemas.openxmlformats.org/drawingml/2006/table">
            <a:tbl>
              <a:tblPr firstRow="1" bandRow="1">
                <a:tableStyleId>{5C22544A-7EE6-4342-B048-85BDC9FD1C3A}</a:tableStyleId>
              </a:tblPr>
              <a:tblGrid>
                <a:gridCol w="3168352"/>
                <a:gridCol w="1872208"/>
                <a:gridCol w="1656184"/>
                <a:gridCol w="1080120"/>
              </a:tblGrid>
              <a:tr h="370840">
                <a:tc>
                  <a:txBody>
                    <a:bodyPr/>
                    <a:lstStyle/>
                    <a:p>
                      <a:r>
                        <a:rPr lang="nb-NO" dirty="0" smtClean="0"/>
                        <a:t>Forbedrings/bevaringsområde</a:t>
                      </a:r>
                      <a:endParaRPr lang="nb-NO" dirty="0"/>
                    </a:p>
                  </a:txBody>
                  <a:tcPr/>
                </a:tc>
                <a:tc>
                  <a:txBody>
                    <a:bodyPr/>
                    <a:lstStyle/>
                    <a:p>
                      <a:r>
                        <a:rPr lang="nb-NO" dirty="0" smtClean="0"/>
                        <a:t>Tiltak</a:t>
                      </a:r>
                      <a:endParaRPr lang="nb-NO" dirty="0"/>
                    </a:p>
                  </a:txBody>
                  <a:tcPr/>
                </a:tc>
                <a:tc>
                  <a:txBody>
                    <a:bodyPr/>
                    <a:lstStyle/>
                    <a:p>
                      <a:r>
                        <a:rPr lang="nb-NO" dirty="0" smtClean="0"/>
                        <a:t>Ansvarlig</a:t>
                      </a:r>
                      <a:endParaRPr lang="nb-NO" dirty="0"/>
                    </a:p>
                  </a:txBody>
                  <a:tcPr/>
                </a:tc>
                <a:tc>
                  <a:txBody>
                    <a:bodyPr/>
                    <a:lstStyle/>
                    <a:p>
                      <a:r>
                        <a:rPr lang="nb-NO" dirty="0" smtClean="0"/>
                        <a:t>Tidsfrist</a:t>
                      </a:r>
                      <a:endParaRPr lang="nb-NO" dirty="0"/>
                    </a:p>
                  </a:txBody>
                  <a:tcPr/>
                </a:tc>
              </a:tr>
              <a:tr h="370840">
                <a:tc>
                  <a:txBody>
                    <a:bodyPr/>
                    <a:lstStyle/>
                    <a:p>
                      <a:endParaRPr lang="nb-NO"/>
                    </a:p>
                  </a:txBody>
                  <a:tcPr/>
                </a:tc>
                <a:tc>
                  <a:txBody>
                    <a:bodyPr/>
                    <a:lstStyle/>
                    <a:p>
                      <a:endParaRPr lang="nb-NO"/>
                    </a:p>
                  </a:txBody>
                  <a:tcPr/>
                </a:tc>
                <a:tc>
                  <a:txBody>
                    <a:bodyPr/>
                    <a:lstStyle/>
                    <a:p>
                      <a:endParaRPr lang="nb-NO"/>
                    </a:p>
                  </a:txBody>
                  <a:tcPr/>
                </a:tc>
                <a:tc>
                  <a:txBody>
                    <a:bodyPr/>
                    <a:lstStyle/>
                    <a:p>
                      <a:endParaRPr lang="nb-NO"/>
                    </a:p>
                  </a:txBody>
                  <a:tcPr/>
                </a:tc>
              </a:tr>
              <a:tr h="370840">
                <a:tc>
                  <a:txBody>
                    <a:bodyPr/>
                    <a:lstStyle/>
                    <a:p>
                      <a:endParaRPr lang="nb-NO" dirty="0"/>
                    </a:p>
                  </a:txBody>
                  <a:tcPr/>
                </a:tc>
                <a:tc>
                  <a:txBody>
                    <a:bodyPr/>
                    <a:lstStyle/>
                    <a:p>
                      <a:endParaRPr lang="nb-NO" dirty="0"/>
                    </a:p>
                  </a:txBody>
                  <a:tcPr/>
                </a:tc>
                <a:tc>
                  <a:txBody>
                    <a:bodyPr/>
                    <a:lstStyle/>
                    <a:p>
                      <a:endParaRPr lang="nb-NO" dirty="0"/>
                    </a:p>
                  </a:txBody>
                  <a:tcPr/>
                </a:tc>
                <a:tc>
                  <a:txBody>
                    <a:bodyPr/>
                    <a:lstStyle/>
                    <a:p>
                      <a:endParaRPr lang="nb-NO" dirty="0"/>
                    </a:p>
                  </a:txBody>
                  <a:tcPr/>
                </a:tc>
              </a:tr>
            </a:tbl>
          </a:graphicData>
        </a:graphic>
      </p:graphicFrame>
    </p:spTree>
    <p:extLst>
      <p:ext uri="{BB962C8B-B14F-4D97-AF65-F5344CB8AC3E}">
        <p14:creationId xmlns:p14="http://schemas.microsoft.com/office/powerpoint/2010/main" val="358445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idx="4294967295"/>
          </p:nvPr>
        </p:nvSpPr>
        <p:spPr>
          <a:xfrm>
            <a:off x="395883" y="115888"/>
            <a:ext cx="7056437" cy="1225550"/>
          </a:xfrm>
        </p:spPr>
        <p:txBody>
          <a:bodyPr/>
          <a:lstStyle/>
          <a:p>
            <a:pPr algn="l"/>
            <a:r>
              <a:rPr lang="nb-NO" dirty="0" smtClean="0">
                <a:solidFill>
                  <a:srgbClr val="0066CC"/>
                </a:solidFill>
                <a:latin typeface="Arial Narrow" panose="020B0606020202030204" pitchFamily="34" charset="0"/>
              </a:rPr>
              <a:t>Kontinuerlig forbedring:</a:t>
            </a:r>
            <a:endParaRPr lang="en-GB" dirty="0">
              <a:solidFill>
                <a:srgbClr val="0066CC"/>
              </a:solidFill>
              <a:latin typeface="Arial Narrow" panose="020B0606020202030204" pitchFamily="34" charset="0"/>
            </a:endParaRPr>
          </a:p>
        </p:txBody>
      </p:sp>
      <p:graphicFrame>
        <p:nvGraphicFramePr>
          <p:cNvPr id="5" name="Plassholder for innhold 3"/>
          <p:cNvGraphicFramePr>
            <a:graphicFrameLocks noGrp="1"/>
          </p:cNvGraphicFramePr>
          <p:nvPr>
            <p:ph idx="4294967295"/>
            <p:extLst>
              <p:ext uri="{D42A27DB-BD31-4B8C-83A1-F6EECF244321}">
                <p14:modId xmlns:p14="http://schemas.microsoft.com/office/powerpoint/2010/main" val="512178881"/>
              </p:ext>
            </p:extLst>
          </p:nvPr>
        </p:nvGraphicFramePr>
        <p:xfrm>
          <a:off x="464385" y="1988840"/>
          <a:ext cx="8362950" cy="4465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Bild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12360" y="260648"/>
            <a:ext cx="1024128" cy="1030224"/>
          </a:xfrm>
          <a:prstGeom prst="rect">
            <a:avLst/>
          </a:prstGeom>
        </p:spPr>
      </p:pic>
    </p:spTree>
    <p:extLst>
      <p:ext uri="{BB962C8B-B14F-4D97-AF65-F5344CB8AC3E}">
        <p14:creationId xmlns:p14="http://schemas.microsoft.com/office/powerpoint/2010/main" val="73743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00936BB-2120-44C0-9CFC-4EF8AAC27E2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FD6C4646-5F3F-43EB-8B49-4E6AE3F4DAA6}"/>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72BA5AA5-C99B-4338-8A03-2D0E1B86282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8243D4FC-6191-4BEC-921B-88CD40424F34}"/>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04A307AC-0E15-40D6-84E2-7EB55CD217B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4AFAF9E3-9ABE-4AC4-A40E-15BF2F2BF1B3}"/>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88611A73-0598-4856-8B4A-F165643B67CF}"/>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BC580ABF-90D4-4B12-AB31-555A42ABAAA3}"/>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95A60D9A-7F05-45F3-8210-68722C7EE315}"/>
                                            </p:graphicEl>
                                          </p:spTgt>
                                        </p:tgtEl>
                                        <p:attrNameLst>
                                          <p:attrName>style.visibility</p:attrName>
                                        </p:attrNameLst>
                                      </p:cBhvr>
                                      <p:to>
                                        <p:strVal val="visible"/>
                                      </p:to>
                                    </p:set>
                                  </p:childTnLst>
                                </p:cTn>
                              </p:par>
                              <p:par>
                                <p:cTn id="31" presetID="1" presetClass="entr" presetSubtype="0" fill="hold" grpId="0" nodeType="withEffect">
                                  <p:stCondLst>
                                    <p:cond delay="100"/>
                                  </p:stCondLst>
                                  <p:childTnLst>
                                    <p:set>
                                      <p:cBhvr>
                                        <p:cTn id="32" dur="1" fill="hold">
                                          <p:stCondLst>
                                            <p:cond delay="0"/>
                                          </p:stCondLst>
                                        </p:cTn>
                                        <p:tgtEl>
                                          <p:spTgt spid="5">
                                            <p:graphicEl>
                                              <a:dgm id="{80882217-25A3-40CE-9F67-7A4E7A7428D9}"/>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5">
                                            <p:graphicEl>
                                              <a:dgm id="{800936BB-2120-44C0-9CFC-4EF8AAC27E20}"/>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childTnLst>
                                    <p:set>
                                      <p:cBhvr>
                                        <p:cTn id="40" dur="1" fill="hold">
                                          <p:stCondLst>
                                            <p:cond delay="0"/>
                                          </p:stCondLst>
                                        </p:cTn>
                                        <p:tgtEl>
                                          <p:spTgt spid="5">
                                            <p:graphicEl>
                                              <a:dgm id="{FD6C4646-5F3F-43EB-8B49-4E6AE3F4DAA6}"/>
                                            </p:graphicEl>
                                          </p:spTgt>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5">
                                            <p:graphicEl>
                                              <a:dgm id="{72BA5AA5-C99B-4338-8A03-2D0E1B86282C}"/>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5">
                                            <p:graphicEl>
                                              <a:dgm id="{8243D4FC-6191-4BEC-921B-88CD40424F34}"/>
                                            </p:graphicEl>
                                          </p:spTgt>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5">
                                            <p:graphicEl>
                                              <a:dgm id="{04A307AC-0E15-40D6-84E2-7EB55CD217B3}"/>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5">
                                            <p:graphicEl>
                                              <a:dgm id="{4AFAF9E3-9ABE-4AC4-A40E-15BF2F2BF1B3}"/>
                                            </p:graphicEl>
                                          </p:spTgt>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5">
                                            <p:graphicEl>
                                              <a:dgm id="{88611A73-0598-4856-8B4A-F165643B67CF}"/>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5">
                                            <p:graphicEl>
                                              <a:dgm id="{BC580ABF-90D4-4B12-AB31-555A42ABAAA3}"/>
                                            </p:graphicEl>
                                          </p:spTgt>
                                        </p:tgtEl>
                                        <p:attrNameLst>
                                          <p:attrName>style.visibility</p:attrName>
                                        </p:attrNameLst>
                                      </p:cBhvr>
                                      <p:to>
                                        <p:strVal val="visible"/>
                                      </p:to>
                                    </p:set>
                                  </p:childTnLst>
                                </p:cTn>
                              </p:par>
                              <p:par>
                                <p:cTn id="59" presetID="1" presetClass="entr" presetSubtype="0" fill="hold" grpId="1" nodeType="withEffect">
                                  <p:stCondLst>
                                    <p:cond delay="0"/>
                                  </p:stCondLst>
                                  <p:childTnLst>
                                    <p:set>
                                      <p:cBhvr>
                                        <p:cTn id="60" dur="1" fill="hold">
                                          <p:stCondLst>
                                            <p:cond delay="0"/>
                                          </p:stCondLst>
                                        </p:cTn>
                                        <p:tgtEl>
                                          <p:spTgt spid="5">
                                            <p:graphicEl>
                                              <a:dgm id="{95A60D9A-7F05-45F3-8210-68722C7EE315}"/>
                                            </p:graphicEl>
                                          </p:spTgt>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5">
                                            <p:graphicEl>
                                              <a:dgm id="{80882217-25A3-40CE-9F67-7A4E7A7428D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Graphic spid="5" grpI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12"/>
          <p:cNvSpPr/>
          <p:nvPr/>
        </p:nvSpPr>
        <p:spPr>
          <a:xfrm>
            <a:off x="-26567" y="4886445"/>
            <a:ext cx="9168061" cy="1998939"/>
          </a:xfrm>
          <a:prstGeom prst="rect">
            <a:avLst/>
          </a:prstGeom>
          <a:gradFill>
            <a:gsLst>
              <a:gs pos="0">
                <a:schemeClr val="bg2"/>
              </a:gs>
              <a:gs pos="100000">
                <a:schemeClr val="bg1"/>
              </a:gs>
            </a:gsLst>
            <a:lin ang="5400000" scaled="0"/>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ktangel 11"/>
          <p:cNvSpPr/>
          <p:nvPr/>
        </p:nvSpPr>
        <p:spPr>
          <a:xfrm>
            <a:off x="-24061" y="2756945"/>
            <a:ext cx="9168061" cy="2129500"/>
          </a:xfrm>
          <a:prstGeom prst="rect">
            <a:avLst/>
          </a:prstGeom>
          <a:gradFill>
            <a:gsLst>
              <a:gs pos="0">
                <a:schemeClr val="bg2"/>
              </a:gs>
              <a:gs pos="100000">
                <a:schemeClr val="bg1"/>
              </a:gs>
            </a:gsLst>
            <a:lin ang="5400000" scaled="0"/>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9"/>
          <p:cNvSpPr/>
          <p:nvPr/>
        </p:nvSpPr>
        <p:spPr>
          <a:xfrm>
            <a:off x="-26567" y="692696"/>
            <a:ext cx="9170567" cy="2089119"/>
          </a:xfrm>
          <a:prstGeom prst="rect">
            <a:avLst/>
          </a:prstGeom>
          <a:gradFill>
            <a:gsLst>
              <a:gs pos="0">
                <a:schemeClr val="bg2"/>
              </a:gs>
              <a:gs pos="100000">
                <a:schemeClr val="bg1"/>
              </a:gs>
            </a:gsLst>
            <a:lin ang="5400000" scaled="0"/>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p:cNvSpPr txBox="1"/>
          <p:nvPr/>
        </p:nvSpPr>
        <p:spPr>
          <a:xfrm>
            <a:off x="1547664" y="44624"/>
            <a:ext cx="6192688" cy="646331"/>
          </a:xfrm>
          <a:prstGeom prst="rect">
            <a:avLst/>
          </a:prstGeom>
          <a:noFill/>
        </p:spPr>
        <p:txBody>
          <a:bodyPr wrap="square" rtlCol="0">
            <a:spAutoFit/>
          </a:bodyPr>
          <a:lstStyle/>
          <a:p>
            <a:pPr algn="ctr"/>
            <a:r>
              <a:rPr lang="nb-NO" sz="3600" b="1" dirty="0" smtClean="0"/>
              <a:t>Psykososialt arbeidsmiljø</a:t>
            </a:r>
          </a:p>
        </p:txBody>
      </p:sp>
      <p:sp>
        <p:nvSpPr>
          <p:cNvPr id="3" name="TekstSylinder 2"/>
          <p:cNvSpPr txBox="1"/>
          <p:nvPr/>
        </p:nvSpPr>
        <p:spPr>
          <a:xfrm>
            <a:off x="755576" y="1228690"/>
            <a:ext cx="4320480" cy="707886"/>
          </a:xfrm>
          <a:prstGeom prst="rect">
            <a:avLst/>
          </a:prstGeom>
          <a:noFill/>
        </p:spPr>
        <p:txBody>
          <a:bodyPr wrap="square" rtlCol="0">
            <a:spAutoFit/>
          </a:bodyPr>
          <a:lstStyle/>
          <a:p>
            <a:r>
              <a:rPr lang="nb-NO" sz="2000" dirty="0" smtClean="0"/>
              <a:t>Samspillet mellom arbeidsoppgaver og person</a:t>
            </a:r>
            <a:endParaRPr lang="nb-NO" sz="2000" dirty="0"/>
          </a:p>
        </p:txBody>
      </p:sp>
      <p:sp>
        <p:nvSpPr>
          <p:cNvPr id="4" name="TekstSylinder 3"/>
          <p:cNvSpPr txBox="1"/>
          <p:nvPr/>
        </p:nvSpPr>
        <p:spPr>
          <a:xfrm>
            <a:off x="755576" y="3444842"/>
            <a:ext cx="4536504" cy="400110"/>
          </a:xfrm>
          <a:prstGeom prst="rect">
            <a:avLst/>
          </a:prstGeom>
          <a:noFill/>
        </p:spPr>
        <p:txBody>
          <a:bodyPr wrap="square" rtlCol="0">
            <a:spAutoFit/>
          </a:bodyPr>
          <a:lstStyle/>
          <a:p>
            <a:r>
              <a:rPr lang="nb-NO" sz="2000" dirty="0" smtClean="0"/>
              <a:t>Samspillet mellom personer </a:t>
            </a:r>
            <a:endParaRPr lang="nb-NO" sz="2000" dirty="0"/>
          </a:p>
        </p:txBody>
      </p:sp>
      <p:sp>
        <p:nvSpPr>
          <p:cNvPr id="5" name="TekstSylinder 4"/>
          <p:cNvSpPr txBox="1"/>
          <p:nvPr/>
        </p:nvSpPr>
        <p:spPr>
          <a:xfrm>
            <a:off x="755576" y="5115253"/>
            <a:ext cx="2952328" cy="1015663"/>
          </a:xfrm>
          <a:prstGeom prst="rect">
            <a:avLst/>
          </a:prstGeom>
          <a:noFill/>
        </p:spPr>
        <p:txBody>
          <a:bodyPr wrap="square" rtlCol="0">
            <a:spAutoFit/>
          </a:bodyPr>
          <a:lstStyle/>
          <a:p>
            <a:r>
              <a:rPr lang="nb-NO" sz="2000" dirty="0" smtClean="0"/>
              <a:t>Samspillet mellom person og strukturelle forhold på arbeidsplassen </a:t>
            </a:r>
            <a:endParaRPr lang="nb-NO" sz="2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992053"/>
            <a:ext cx="3942011" cy="1490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3694" y="3021595"/>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72523" y="4955870"/>
            <a:ext cx="2619841" cy="1860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801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1214754"/>
            <a:ext cx="7176797" cy="5382598"/>
          </a:xfrm>
          <a:prstGeom prst="rect">
            <a:avLst/>
          </a:prstGeom>
        </p:spPr>
      </p:pic>
      <p:sp>
        <p:nvSpPr>
          <p:cNvPr id="5" name="TekstSylinder 4"/>
          <p:cNvSpPr txBox="1"/>
          <p:nvPr/>
        </p:nvSpPr>
        <p:spPr>
          <a:xfrm>
            <a:off x="539552" y="1868631"/>
            <a:ext cx="2376264" cy="1938992"/>
          </a:xfrm>
          <a:prstGeom prst="rect">
            <a:avLst/>
          </a:prstGeom>
          <a:noFill/>
        </p:spPr>
        <p:txBody>
          <a:bodyPr wrap="square" rtlCol="0">
            <a:spAutoFit/>
          </a:bodyPr>
          <a:lstStyle/>
          <a:p>
            <a:r>
              <a:rPr lang="nb-NO" sz="2400" dirty="0"/>
              <a:t>Kravene kjenner vi som det som tynger og belaster</a:t>
            </a:r>
          </a:p>
          <a:p>
            <a:endParaRPr lang="nb-NO" sz="2400" dirty="0"/>
          </a:p>
        </p:txBody>
      </p:sp>
      <p:sp>
        <p:nvSpPr>
          <p:cNvPr id="6" name="TekstSylinder 5"/>
          <p:cNvSpPr txBox="1"/>
          <p:nvPr/>
        </p:nvSpPr>
        <p:spPr>
          <a:xfrm>
            <a:off x="1517735" y="3767553"/>
            <a:ext cx="1512168" cy="276999"/>
          </a:xfrm>
          <a:prstGeom prst="rect">
            <a:avLst/>
          </a:prstGeom>
          <a:solidFill>
            <a:schemeClr val="accent5">
              <a:lumMod val="20000"/>
              <a:lumOff val="80000"/>
            </a:schemeClr>
          </a:solidFill>
          <a:ln>
            <a:solidFill>
              <a:srgbClr val="0033CC"/>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nb-NO" sz="1200" dirty="0" smtClean="0"/>
              <a:t>Dårlig ledelse</a:t>
            </a:r>
            <a:endParaRPr lang="nb-NO" sz="1200" dirty="0"/>
          </a:p>
        </p:txBody>
      </p:sp>
      <p:sp>
        <p:nvSpPr>
          <p:cNvPr id="8" name="TekstSylinder 7"/>
          <p:cNvSpPr txBox="1"/>
          <p:nvPr/>
        </p:nvSpPr>
        <p:spPr>
          <a:xfrm>
            <a:off x="1857492" y="4119593"/>
            <a:ext cx="1512168" cy="276999"/>
          </a:xfrm>
          <a:prstGeom prst="rect">
            <a:avLst/>
          </a:prstGeom>
          <a:solidFill>
            <a:schemeClr val="accent5">
              <a:lumMod val="20000"/>
              <a:lumOff val="80000"/>
            </a:schemeClr>
          </a:solidFill>
          <a:ln>
            <a:solidFill>
              <a:srgbClr val="0033CC"/>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nb-NO" sz="1200" dirty="0" smtClean="0"/>
              <a:t>Tidspress</a:t>
            </a:r>
            <a:endParaRPr lang="nb-NO" sz="1200" dirty="0"/>
          </a:p>
        </p:txBody>
      </p:sp>
      <p:sp>
        <p:nvSpPr>
          <p:cNvPr id="9" name="TekstSylinder 8"/>
          <p:cNvSpPr txBox="1"/>
          <p:nvPr/>
        </p:nvSpPr>
        <p:spPr>
          <a:xfrm>
            <a:off x="1610172" y="4442053"/>
            <a:ext cx="1512168" cy="276999"/>
          </a:xfrm>
          <a:prstGeom prst="rect">
            <a:avLst/>
          </a:prstGeom>
          <a:solidFill>
            <a:schemeClr val="accent5">
              <a:lumMod val="20000"/>
              <a:lumOff val="80000"/>
            </a:schemeClr>
          </a:solidFill>
          <a:ln>
            <a:solidFill>
              <a:srgbClr val="0033CC"/>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nb-NO" sz="1200" dirty="0" smtClean="0"/>
              <a:t>Konflikter</a:t>
            </a:r>
            <a:endParaRPr lang="nb-NO" sz="1200" dirty="0"/>
          </a:p>
        </p:txBody>
      </p:sp>
      <p:sp>
        <p:nvSpPr>
          <p:cNvPr id="10" name="TekstSylinder 9"/>
          <p:cNvSpPr txBox="1"/>
          <p:nvPr/>
        </p:nvSpPr>
        <p:spPr>
          <a:xfrm>
            <a:off x="1745525" y="4736177"/>
            <a:ext cx="1512168" cy="276999"/>
          </a:xfrm>
          <a:prstGeom prst="rect">
            <a:avLst/>
          </a:prstGeom>
          <a:solidFill>
            <a:schemeClr val="accent5">
              <a:lumMod val="20000"/>
              <a:lumOff val="80000"/>
            </a:schemeClr>
          </a:solidFill>
          <a:ln>
            <a:solidFill>
              <a:srgbClr val="0033CC"/>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nb-NO" sz="1200" dirty="0" smtClean="0"/>
              <a:t>Rollekonflikt</a:t>
            </a:r>
            <a:endParaRPr lang="nb-NO" sz="1200" dirty="0"/>
          </a:p>
        </p:txBody>
      </p:sp>
      <p:sp>
        <p:nvSpPr>
          <p:cNvPr id="11" name="TekstSylinder 10"/>
          <p:cNvSpPr txBox="1"/>
          <p:nvPr/>
        </p:nvSpPr>
        <p:spPr>
          <a:xfrm>
            <a:off x="6372200" y="716503"/>
            <a:ext cx="2376264" cy="1938992"/>
          </a:xfrm>
          <a:prstGeom prst="rect">
            <a:avLst/>
          </a:prstGeom>
          <a:noFill/>
        </p:spPr>
        <p:txBody>
          <a:bodyPr wrap="square" rtlCol="0">
            <a:spAutoFit/>
          </a:bodyPr>
          <a:lstStyle/>
          <a:p>
            <a:pPr algn="r"/>
            <a:r>
              <a:rPr lang="nb-NO" sz="2400" dirty="0"/>
              <a:t>Ressursene er det </a:t>
            </a:r>
            <a:r>
              <a:rPr lang="nb-NO" sz="2400" dirty="0" smtClean="0"/>
              <a:t>som gjør </a:t>
            </a:r>
            <a:r>
              <a:rPr lang="nb-NO" sz="2400" dirty="0"/>
              <a:t>jobben positiv og givende.   </a:t>
            </a:r>
          </a:p>
          <a:p>
            <a:endParaRPr lang="nb-NO" sz="2400" dirty="0"/>
          </a:p>
        </p:txBody>
      </p:sp>
      <p:sp>
        <p:nvSpPr>
          <p:cNvPr id="12" name="TekstSylinder 11"/>
          <p:cNvSpPr txBox="1"/>
          <p:nvPr/>
        </p:nvSpPr>
        <p:spPr>
          <a:xfrm>
            <a:off x="5724128" y="3140606"/>
            <a:ext cx="1724458" cy="276999"/>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nb-NO" sz="1200" dirty="0" smtClean="0"/>
              <a:t>Mening i jobben</a:t>
            </a:r>
            <a:endParaRPr lang="nb-NO" sz="1200" dirty="0"/>
          </a:p>
        </p:txBody>
      </p:sp>
      <p:sp>
        <p:nvSpPr>
          <p:cNvPr id="13" name="TekstSylinder 12"/>
          <p:cNvSpPr txBox="1"/>
          <p:nvPr/>
        </p:nvSpPr>
        <p:spPr>
          <a:xfrm>
            <a:off x="5436096" y="3417605"/>
            <a:ext cx="1724458" cy="276999"/>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nb-NO" sz="1200" dirty="0" smtClean="0"/>
              <a:t>Sosial støtte </a:t>
            </a:r>
            <a:endParaRPr lang="nb-NO" sz="1200" dirty="0"/>
          </a:p>
        </p:txBody>
      </p:sp>
      <p:sp>
        <p:nvSpPr>
          <p:cNvPr id="14" name="TekstSylinder 13"/>
          <p:cNvSpPr txBox="1"/>
          <p:nvPr/>
        </p:nvSpPr>
        <p:spPr>
          <a:xfrm>
            <a:off x="5907882" y="3704094"/>
            <a:ext cx="1724458" cy="276999"/>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nb-NO" sz="1200" dirty="0" smtClean="0"/>
              <a:t>Tydelig ledelse </a:t>
            </a:r>
            <a:endParaRPr lang="nb-NO" sz="1200" dirty="0"/>
          </a:p>
        </p:txBody>
      </p:sp>
      <p:sp>
        <p:nvSpPr>
          <p:cNvPr id="15" name="TekstSylinder 14"/>
          <p:cNvSpPr txBox="1"/>
          <p:nvPr/>
        </p:nvSpPr>
        <p:spPr>
          <a:xfrm>
            <a:off x="6060282" y="3981093"/>
            <a:ext cx="1724458" cy="276999"/>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nb-NO" sz="1200" dirty="0" smtClean="0"/>
              <a:t>Muligheter til utvikling</a:t>
            </a:r>
            <a:endParaRPr lang="nb-NO" sz="1200" dirty="0"/>
          </a:p>
        </p:txBody>
      </p:sp>
    </p:spTree>
    <p:extLst>
      <p:ext uri="{BB962C8B-B14F-4D97-AF65-F5344CB8AC3E}">
        <p14:creationId xmlns:p14="http://schemas.microsoft.com/office/powerpoint/2010/main" val="398515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9" grpId="0" animBg="1"/>
      <p:bldP spid="10" grpId="0" animBg="1"/>
      <p:bldP spid="11" grpId="0"/>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2351382" y="2535072"/>
            <a:ext cx="1584176" cy="77632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nb-NO" sz="1600" b="1" dirty="0">
                <a:solidFill>
                  <a:srgbClr val="000000"/>
                </a:solidFill>
                <a:latin typeface="Arial" pitchFamily="34" charset="0"/>
                <a:cs typeface="Arial" pitchFamily="34" charset="0"/>
              </a:rPr>
              <a:t>Jobb-</a:t>
            </a:r>
          </a:p>
          <a:p>
            <a:pPr algn="ctr" fontAlgn="base">
              <a:spcBef>
                <a:spcPct val="0"/>
              </a:spcBef>
              <a:spcAft>
                <a:spcPct val="0"/>
              </a:spcAft>
              <a:defRPr/>
            </a:pPr>
            <a:r>
              <a:rPr lang="nb-NO" sz="1600" b="1" dirty="0">
                <a:solidFill>
                  <a:srgbClr val="000000"/>
                </a:solidFill>
                <a:latin typeface="Arial" pitchFamily="34" charset="0"/>
                <a:cs typeface="Arial" pitchFamily="34" charset="0"/>
              </a:rPr>
              <a:t>krav</a:t>
            </a:r>
          </a:p>
        </p:txBody>
      </p:sp>
      <p:sp>
        <p:nvSpPr>
          <p:cNvPr id="8" name="Ellipse 7"/>
          <p:cNvSpPr/>
          <p:nvPr/>
        </p:nvSpPr>
        <p:spPr>
          <a:xfrm>
            <a:off x="2335017" y="3642216"/>
            <a:ext cx="1584175" cy="77632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nb-NO" sz="1600" b="1" dirty="0">
                <a:solidFill>
                  <a:srgbClr val="000000"/>
                </a:solidFill>
                <a:latin typeface="Arial" pitchFamily="34" charset="0"/>
                <a:cs typeface="Arial" pitchFamily="34" charset="0"/>
              </a:rPr>
              <a:t>Jobb-ressurser</a:t>
            </a:r>
          </a:p>
        </p:txBody>
      </p:sp>
      <p:sp>
        <p:nvSpPr>
          <p:cNvPr id="9" name="Ellipse 8"/>
          <p:cNvSpPr/>
          <p:nvPr/>
        </p:nvSpPr>
        <p:spPr>
          <a:xfrm>
            <a:off x="4249275" y="3642216"/>
            <a:ext cx="2088230" cy="764700"/>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nb-NO" sz="1600" b="1" dirty="0">
                <a:solidFill>
                  <a:srgbClr val="000000"/>
                </a:solidFill>
                <a:latin typeface="Arial" pitchFamily="34" charset="0"/>
                <a:cs typeface="Arial" pitchFamily="34" charset="0"/>
              </a:rPr>
              <a:t>Positive opplevelser</a:t>
            </a:r>
          </a:p>
        </p:txBody>
      </p:sp>
      <p:sp>
        <p:nvSpPr>
          <p:cNvPr id="10" name="Ellipse 9"/>
          <p:cNvSpPr/>
          <p:nvPr/>
        </p:nvSpPr>
        <p:spPr>
          <a:xfrm>
            <a:off x="4254374" y="2534762"/>
            <a:ext cx="2088230" cy="77632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nb-NO" sz="1600" b="1" dirty="0">
                <a:solidFill>
                  <a:srgbClr val="000000"/>
                </a:solidFill>
                <a:latin typeface="Arial" pitchFamily="34" charset="0"/>
                <a:cs typeface="Arial" pitchFamily="34" charset="0"/>
              </a:rPr>
              <a:t>Negative opplevelser</a:t>
            </a:r>
          </a:p>
        </p:txBody>
      </p:sp>
      <p:sp>
        <p:nvSpPr>
          <p:cNvPr id="12" name="Ellipse 11"/>
          <p:cNvSpPr/>
          <p:nvPr/>
        </p:nvSpPr>
        <p:spPr>
          <a:xfrm>
            <a:off x="6638687" y="2799871"/>
            <a:ext cx="2199146" cy="128645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nb-NO" sz="1600" b="1" dirty="0">
                <a:solidFill>
                  <a:srgbClr val="000000"/>
                </a:solidFill>
                <a:latin typeface="Arial" pitchFamily="34" charset="0"/>
                <a:cs typeface="Arial" pitchFamily="34" charset="0"/>
              </a:rPr>
              <a:t>Positive og negative konsekvenser</a:t>
            </a:r>
          </a:p>
        </p:txBody>
      </p:sp>
      <p:cxnSp>
        <p:nvCxnSpPr>
          <p:cNvPr id="14" name="Rett pil 13"/>
          <p:cNvCxnSpPr>
            <a:stCxn id="6" idx="6"/>
            <a:endCxn id="10" idx="2"/>
          </p:cNvCxnSpPr>
          <p:nvPr/>
        </p:nvCxnSpPr>
        <p:spPr bwMode="auto">
          <a:xfrm flipV="1">
            <a:off x="3935558" y="2922925"/>
            <a:ext cx="318816" cy="31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Rett pil 15"/>
          <p:cNvCxnSpPr>
            <a:stCxn id="8" idx="6"/>
            <a:endCxn id="9" idx="2"/>
          </p:cNvCxnSpPr>
          <p:nvPr/>
        </p:nvCxnSpPr>
        <p:spPr bwMode="auto">
          <a:xfrm flipV="1">
            <a:off x="3919192" y="4024566"/>
            <a:ext cx="330083" cy="581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 name="Rett pil 18"/>
          <p:cNvCxnSpPr>
            <a:stCxn id="10" idx="6"/>
            <a:endCxn id="12" idx="2"/>
          </p:cNvCxnSpPr>
          <p:nvPr/>
        </p:nvCxnSpPr>
        <p:spPr bwMode="auto">
          <a:xfrm>
            <a:off x="6342604" y="2922925"/>
            <a:ext cx="296083" cy="5201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 name="Rett pil 24"/>
          <p:cNvCxnSpPr>
            <a:stCxn id="9" idx="6"/>
            <a:endCxn id="12" idx="2"/>
          </p:cNvCxnSpPr>
          <p:nvPr/>
        </p:nvCxnSpPr>
        <p:spPr bwMode="auto">
          <a:xfrm flipV="1">
            <a:off x="6337505" y="3443099"/>
            <a:ext cx="301182" cy="58146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6" name="Rett pil 35"/>
          <p:cNvCxnSpPr>
            <a:stCxn id="9" idx="0"/>
            <a:endCxn id="10" idx="4"/>
          </p:cNvCxnSpPr>
          <p:nvPr/>
        </p:nvCxnSpPr>
        <p:spPr bwMode="auto">
          <a:xfrm flipV="1">
            <a:off x="5293390" y="3311088"/>
            <a:ext cx="5099" cy="331128"/>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43" name="Rett pil 42"/>
          <p:cNvCxnSpPr>
            <a:stCxn id="8" idx="7"/>
            <a:endCxn id="10" idx="3"/>
          </p:cNvCxnSpPr>
          <p:nvPr/>
        </p:nvCxnSpPr>
        <p:spPr bwMode="auto">
          <a:xfrm flipV="1">
            <a:off x="3687195" y="3197398"/>
            <a:ext cx="872993" cy="55850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8" name="Buet linje 47"/>
          <p:cNvCxnSpPr>
            <a:stCxn id="6" idx="2"/>
            <a:endCxn id="8" idx="2"/>
          </p:cNvCxnSpPr>
          <p:nvPr/>
        </p:nvCxnSpPr>
        <p:spPr bwMode="auto">
          <a:xfrm rot="10800000" flipV="1">
            <a:off x="2335018" y="2923235"/>
            <a:ext cx="16365" cy="1107144"/>
          </a:xfrm>
          <a:prstGeom prst="curvedConnector3">
            <a:avLst>
              <a:gd name="adj1" fmla="val 1496884"/>
            </a:avLst>
          </a:prstGeom>
          <a:solidFill>
            <a:schemeClr val="accent1"/>
          </a:solidFill>
          <a:ln w="9525" cap="flat" cmpd="sng" algn="ctr">
            <a:solidFill>
              <a:schemeClr val="tx1"/>
            </a:solidFill>
            <a:prstDash val="solid"/>
            <a:round/>
            <a:headEnd type="arrow"/>
            <a:tailEnd type="arrow"/>
          </a:ln>
          <a:effectLst/>
        </p:spPr>
      </p:cxnSp>
      <p:cxnSp>
        <p:nvCxnSpPr>
          <p:cNvPr id="65" name="Rett pil 64"/>
          <p:cNvCxnSpPr>
            <a:stCxn id="6" idx="5"/>
            <a:endCxn id="9" idx="1"/>
          </p:cNvCxnSpPr>
          <p:nvPr/>
        </p:nvCxnSpPr>
        <p:spPr bwMode="auto">
          <a:xfrm>
            <a:off x="3703561" y="3197708"/>
            <a:ext cx="851528" cy="55649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5" name="TekstSylinder 14"/>
          <p:cNvSpPr txBox="1"/>
          <p:nvPr/>
        </p:nvSpPr>
        <p:spPr>
          <a:xfrm>
            <a:off x="1775516" y="4797152"/>
            <a:ext cx="4474045" cy="523220"/>
          </a:xfrm>
          <a:prstGeom prst="rect">
            <a:avLst/>
          </a:prstGeom>
          <a:noFill/>
        </p:spPr>
        <p:txBody>
          <a:bodyPr wrap="none" rtlCol="0">
            <a:spAutoFit/>
          </a:bodyPr>
          <a:lstStyle/>
          <a:p>
            <a:pPr fontAlgn="base">
              <a:spcBef>
                <a:spcPct val="0"/>
              </a:spcBef>
              <a:spcAft>
                <a:spcPct val="0"/>
              </a:spcAft>
            </a:pPr>
            <a:r>
              <a:rPr lang="nb-NO" sz="1400" dirty="0">
                <a:solidFill>
                  <a:srgbClr val="000000"/>
                </a:solidFill>
                <a:latin typeface="Arial" charset="0"/>
                <a:cs typeface="Arial" charset="0"/>
              </a:rPr>
              <a:t>Utviklet for ARK fra Jobbkrav-ressursmodellen (JD-R) </a:t>
            </a:r>
          </a:p>
          <a:p>
            <a:pPr fontAlgn="base">
              <a:spcBef>
                <a:spcPct val="0"/>
              </a:spcBef>
              <a:spcAft>
                <a:spcPct val="0"/>
              </a:spcAft>
            </a:pPr>
            <a:r>
              <a:rPr lang="nb-NO" sz="1400" dirty="0" smtClean="0">
                <a:solidFill>
                  <a:srgbClr val="000000"/>
                </a:solidFill>
                <a:latin typeface="Arial" charset="0"/>
                <a:cs typeface="Arial" charset="0"/>
              </a:rPr>
              <a:t>Bakker &amp; </a:t>
            </a:r>
            <a:r>
              <a:rPr lang="nb-NO" sz="1400" dirty="0" err="1" smtClean="0">
                <a:solidFill>
                  <a:srgbClr val="000000"/>
                </a:solidFill>
                <a:latin typeface="Arial" charset="0"/>
                <a:cs typeface="Arial" charset="0"/>
              </a:rPr>
              <a:t>Demerouti</a:t>
            </a:r>
            <a:r>
              <a:rPr lang="nb-NO" sz="1400" dirty="0" smtClean="0">
                <a:solidFill>
                  <a:srgbClr val="000000"/>
                </a:solidFill>
                <a:latin typeface="Arial" charset="0"/>
                <a:cs typeface="Arial" charset="0"/>
              </a:rPr>
              <a:t> 2007</a:t>
            </a:r>
            <a:endParaRPr lang="nb-NO" sz="1400" dirty="0">
              <a:solidFill>
                <a:srgbClr val="000000"/>
              </a:solidFill>
              <a:latin typeface="Arial" charset="0"/>
              <a:cs typeface="Arial" charset="0"/>
            </a:endParaRPr>
          </a:p>
        </p:txBody>
      </p:sp>
    </p:spTree>
    <p:extLst>
      <p:ext uri="{BB962C8B-B14F-4D97-AF65-F5344CB8AC3E}">
        <p14:creationId xmlns:p14="http://schemas.microsoft.com/office/powerpoint/2010/main" val="3439239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2351382" y="2535072"/>
            <a:ext cx="1584176" cy="77632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nb-NO" sz="1600" b="1" dirty="0">
                <a:solidFill>
                  <a:srgbClr val="000000"/>
                </a:solidFill>
                <a:latin typeface="Arial" pitchFamily="34" charset="0"/>
                <a:cs typeface="Arial" pitchFamily="34" charset="0"/>
              </a:rPr>
              <a:t>Jobb-</a:t>
            </a:r>
          </a:p>
          <a:p>
            <a:pPr algn="ctr" fontAlgn="base">
              <a:spcBef>
                <a:spcPct val="0"/>
              </a:spcBef>
              <a:spcAft>
                <a:spcPct val="0"/>
              </a:spcAft>
              <a:defRPr/>
            </a:pPr>
            <a:r>
              <a:rPr lang="nb-NO" sz="1600" b="1" dirty="0">
                <a:solidFill>
                  <a:srgbClr val="000000"/>
                </a:solidFill>
                <a:latin typeface="Arial" pitchFamily="34" charset="0"/>
                <a:cs typeface="Arial" pitchFamily="34" charset="0"/>
              </a:rPr>
              <a:t>krav</a:t>
            </a:r>
          </a:p>
        </p:txBody>
      </p:sp>
      <p:sp>
        <p:nvSpPr>
          <p:cNvPr id="8" name="Ellipse 7"/>
          <p:cNvSpPr/>
          <p:nvPr/>
        </p:nvSpPr>
        <p:spPr>
          <a:xfrm>
            <a:off x="2335017" y="3642216"/>
            <a:ext cx="1584175" cy="77632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nb-NO" sz="1600" b="1" dirty="0">
                <a:solidFill>
                  <a:srgbClr val="000000"/>
                </a:solidFill>
                <a:latin typeface="Arial" pitchFamily="34" charset="0"/>
                <a:cs typeface="Arial" pitchFamily="34" charset="0"/>
              </a:rPr>
              <a:t>Jobb-ressurser</a:t>
            </a:r>
          </a:p>
        </p:txBody>
      </p:sp>
      <p:sp>
        <p:nvSpPr>
          <p:cNvPr id="9" name="Ellipse 8"/>
          <p:cNvSpPr/>
          <p:nvPr/>
        </p:nvSpPr>
        <p:spPr>
          <a:xfrm>
            <a:off x="4249275" y="3642216"/>
            <a:ext cx="2088230" cy="764700"/>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nb-NO" sz="1600" b="1" dirty="0">
                <a:solidFill>
                  <a:srgbClr val="000000"/>
                </a:solidFill>
                <a:latin typeface="Arial" pitchFamily="34" charset="0"/>
                <a:cs typeface="Arial" pitchFamily="34" charset="0"/>
              </a:rPr>
              <a:t>Positive opplevelser</a:t>
            </a:r>
          </a:p>
        </p:txBody>
      </p:sp>
      <p:sp>
        <p:nvSpPr>
          <p:cNvPr id="10" name="Ellipse 9"/>
          <p:cNvSpPr/>
          <p:nvPr/>
        </p:nvSpPr>
        <p:spPr>
          <a:xfrm>
            <a:off x="4254374" y="2534762"/>
            <a:ext cx="2088230" cy="77632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nb-NO" sz="1600" b="1" dirty="0">
                <a:solidFill>
                  <a:srgbClr val="000000"/>
                </a:solidFill>
                <a:latin typeface="Arial" pitchFamily="34" charset="0"/>
                <a:cs typeface="Arial" pitchFamily="34" charset="0"/>
              </a:rPr>
              <a:t>Negative opplevelser</a:t>
            </a:r>
          </a:p>
        </p:txBody>
      </p:sp>
      <p:sp>
        <p:nvSpPr>
          <p:cNvPr id="12" name="Ellipse 11"/>
          <p:cNvSpPr/>
          <p:nvPr/>
        </p:nvSpPr>
        <p:spPr>
          <a:xfrm>
            <a:off x="6638687" y="2799871"/>
            <a:ext cx="2199146" cy="1286456"/>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nb-NO" sz="1600" b="1" dirty="0">
                <a:solidFill>
                  <a:srgbClr val="000000"/>
                </a:solidFill>
                <a:latin typeface="Arial" pitchFamily="34" charset="0"/>
                <a:cs typeface="Arial" pitchFamily="34" charset="0"/>
              </a:rPr>
              <a:t>Positive og negative konsekvenser</a:t>
            </a:r>
          </a:p>
        </p:txBody>
      </p:sp>
      <p:cxnSp>
        <p:nvCxnSpPr>
          <p:cNvPr id="14" name="Rett pil 13"/>
          <p:cNvCxnSpPr>
            <a:stCxn id="6" idx="6"/>
            <a:endCxn id="10" idx="2"/>
          </p:cNvCxnSpPr>
          <p:nvPr/>
        </p:nvCxnSpPr>
        <p:spPr bwMode="auto">
          <a:xfrm flipV="1">
            <a:off x="3935558" y="2922925"/>
            <a:ext cx="318816" cy="31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Rett pil 15"/>
          <p:cNvCxnSpPr>
            <a:stCxn id="8" idx="6"/>
            <a:endCxn id="9" idx="2"/>
          </p:cNvCxnSpPr>
          <p:nvPr/>
        </p:nvCxnSpPr>
        <p:spPr bwMode="auto">
          <a:xfrm flipV="1">
            <a:off x="3919192" y="4024566"/>
            <a:ext cx="330083" cy="581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 name="Rett pil 18"/>
          <p:cNvCxnSpPr>
            <a:stCxn id="10" idx="6"/>
            <a:endCxn id="12" idx="2"/>
          </p:cNvCxnSpPr>
          <p:nvPr/>
        </p:nvCxnSpPr>
        <p:spPr bwMode="auto">
          <a:xfrm>
            <a:off x="6342604" y="2922925"/>
            <a:ext cx="296083" cy="5201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 name="Rett pil 24"/>
          <p:cNvCxnSpPr>
            <a:stCxn id="9" idx="6"/>
            <a:endCxn id="12" idx="2"/>
          </p:cNvCxnSpPr>
          <p:nvPr/>
        </p:nvCxnSpPr>
        <p:spPr bwMode="auto">
          <a:xfrm flipV="1">
            <a:off x="6337505" y="3443099"/>
            <a:ext cx="301182" cy="58146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6" name="Rett pil 35"/>
          <p:cNvCxnSpPr>
            <a:stCxn id="9" idx="0"/>
            <a:endCxn id="10" idx="4"/>
          </p:cNvCxnSpPr>
          <p:nvPr/>
        </p:nvCxnSpPr>
        <p:spPr bwMode="auto">
          <a:xfrm flipV="1">
            <a:off x="5293390" y="3311088"/>
            <a:ext cx="5099" cy="331128"/>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43" name="Rett pil 42"/>
          <p:cNvCxnSpPr>
            <a:stCxn id="8" idx="7"/>
            <a:endCxn id="10" idx="3"/>
          </p:cNvCxnSpPr>
          <p:nvPr/>
        </p:nvCxnSpPr>
        <p:spPr bwMode="auto">
          <a:xfrm flipV="1">
            <a:off x="3687195" y="3197398"/>
            <a:ext cx="872993" cy="55850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8" name="Buet linje 47"/>
          <p:cNvCxnSpPr>
            <a:stCxn id="6" idx="2"/>
            <a:endCxn id="8" idx="2"/>
          </p:cNvCxnSpPr>
          <p:nvPr/>
        </p:nvCxnSpPr>
        <p:spPr bwMode="auto">
          <a:xfrm rot="10800000" flipV="1">
            <a:off x="2335018" y="2923235"/>
            <a:ext cx="16365" cy="1107144"/>
          </a:xfrm>
          <a:prstGeom prst="curvedConnector3">
            <a:avLst>
              <a:gd name="adj1" fmla="val 1496884"/>
            </a:avLst>
          </a:prstGeom>
          <a:solidFill>
            <a:schemeClr val="accent1"/>
          </a:solidFill>
          <a:ln w="9525" cap="flat" cmpd="sng" algn="ctr">
            <a:solidFill>
              <a:schemeClr val="tx1"/>
            </a:solidFill>
            <a:prstDash val="solid"/>
            <a:round/>
            <a:headEnd type="arrow"/>
            <a:tailEnd type="arrow"/>
          </a:ln>
          <a:effectLst/>
        </p:spPr>
      </p:cxnSp>
      <p:sp>
        <p:nvSpPr>
          <p:cNvPr id="224" name="TekstSylinder 223"/>
          <p:cNvSpPr txBox="1"/>
          <p:nvPr/>
        </p:nvSpPr>
        <p:spPr>
          <a:xfrm>
            <a:off x="31022" y="123597"/>
            <a:ext cx="1948780" cy="2585323"/>
          </a:xfrm>
          <a:prstGeom prst="rect">
            <a:avLst/>
          </a:prstGeom>
          <a:ln/>
        </p:spPr>
        <p:style>
          <a:lnRef idx="2">
            <a:schemeClr val="accent1"/>
          </a:lnRef>
          <a:fillRef idx="1">
            <a:schemeClr val="lt1"/>
          </a:fillRef>
          <a:effectRef idx="0">
            <a:schemeClr val="accent1"/>
          </a:effectRef>
          <a:fontRef idx="minor">
            <a:schemeClr val="dk1"/>
          </a:fontRef>
        </p:style>
        <p:txBody>
          <a:bodyPr wrap="square" lIns="72000" tIns="0" rIns="72000" bIns="0" rtlCol="0">
            <a:spAutoFit/>
          </a:bodyPr>
          <a:lstStyle/>
          <a:p>
            <a:pPr fontAlgn="base">
              <a:spcBef>
                <a:spcPct val="0"/>
              </a:spcBef>
              <a:spcAft>
                <a:spcPct val="0"/>
              </a:spcAft>
            </a:pPr>
            <a:r>
              <a:rPr lang="nb-NO" sz="1400" b="1" dirty="0" smtClean="0">
                <a:solidFill>
                  <a:srgbClr val="000000"/>
                </a:solidFill>
                <a:latin typeface="Arial" charset="0"/>
                <a:cs typeface="Arial" charset="0"/>
              </a:rPr>
              <a:t>Arbeidsoppgaver:</a:t>
            </a:r>
          </a:p>
          <a:p>
            <a:pPr marL="285750" indent="-285750" fontAlgn="base">
              <a:spcBef>
                <a:spcPct val="0"/>
              </a:spcBef>
              <a:spcAft>
                <a:spcPct val="0"/>
              </a:spcAft>
              <a:buFont typeface="Arial" pitchFamily="34" charset="0"/>
              <a:buChar char="­"/>
            </a:pPr>
            <a:r>
              <a:rPr lang="nb-NO" sz="1400" b="1" dirty="0" smtClean="0">
                <a:solidFill>
                  <a:srgbClr val="000000"/>
                </a:solidFill>
                <a:latin typeface="Arial" charset="0"/>
                <a:cs typeface="Arial" charset="0"/>
              </a:rPr>
              <a:t>autonomi</a:t>
            </a:r>
          </a:p>
          <a:p>
            <a:pPr marL="285750" indent="-285750" fontAlgn="base">
              <a:spcBef>
                <a:spcPct val="0"/>
              </a:spcBef>
              <a:spcAft>
                <a:spcPct val="0"/>
              </a:spcAft>
              <a:buFont typeface="Arial" pitchFamily="34" charset="0"/>
              <a:buChar char="­"/>
            </a:pPr>
            <a:r>
              <a:rPr lang="nb-NO" sz="1400" b="1" dirty="0" smtClean="0">
                <a:solidFill>
                  <a:srgbClr val="000000"/>
                </a:solidFill>
                <a:latin typeface="Arial" charset="0"/>
                <a:cs typeface="Arial" charset="0"/>
              </a:rPr>
              <a:t>selvstendighet</a:t>
            </a:r>
          </a:p>
          <a:p>
            <a:pPr marL="285750" indent="-285750" fontAlgn="base">
              <a:spcBef>
                <a:spcPct val="0"/>
              </a:spcBef>
              <a:spcAft>
                <a:spcPct val="0"/>
              </a:spcAft>
              <a:buFont typeface="Arial" pitchFamily="34" charset="0"/>
              <a:buChar char="­"/>
            </a:pPr>
            <a:r>
              <a:rPr lang="nb-NO" sz="1400" b="1" dirty="0" err="1">
                <a:solidFill>
                  <a:srgbClr val="000000"/>
                </a:solidFill>
                <a:latin typeface="Arial" charset="0"/>
                <a:cs typeface="Arial" charset="0"/>
              </a:rPr>
              <a:t>m</a:t>
            </a:r>
            <a:r>
              <a:rPr lang="nb-NO" sz="1400" b="1" dirty="0" err="1" smtClean="0">
                <a:solidFill>
                  <a:srgbClr val="000000"/>
                </a:solidFill>
                <a:latin typeface="Arial" charset="0"/>
                <a:cs typeface="Arial" charset="0"/>
              </a:rPr>
              <a:t>yndiggjørende</a:t>
            </a:r>
            <a:r>
              <a:rPr lang="nb-NO" sz="1400" b="1" dirty="0" smtClean="0">
                <a:solidFill>
                  <a:srgbClr val="000000"/>
                </a:solidFill>
                <a:latin typeface="Arial" charset="0"/>
                <a:cs typeface="Arial" charset="0"/>
              </a:rPr>
              <a:t> ledelse</a:t>
            </a:r>
          </a:p>
          <a:p>
            <a:pPr marL="285750" indent="-285750" fontAlgn="base">
              <a:spcBef>
                <a:spcPct val="0"/>
              </a:spcBef>
              <a:spcAft>
                <a:spcPct val="0"/>
              </a:spcAft>
              <a:buFont typeface="Arial" pitchFamily="34" charset="0"/>
              <a:buChar char="­"/>
            </a:pPr>
            <a:r>
              <a:rPr lang="nb-NO" sz="1400" b="1" dirty="0" smtClean="0">
                <a:solidFill>
                  <a:srgbClr val="000000"/>
                </a:solidFill>
                <a:latin typeface="Arial" charset="0"/>
                <a:cs typeface="Arial" charset="0"/>
              </a:rPr>
              <a:t>anerkjennelse</a:t>
            </a:r>
          </a:p>
          <a:p>
            <a:pPr marL="285750" indent="-285750" fontAlgn="base">
              <a:spcBef>
                <a:spcPct val="0"/>
              </a:spcBef>
              <a:spcAft>
                <a:spcPct val="0"/>
              </a:spcAft>
              <a:buFont typeface="Arial" pitchFamily="34" charset="0"/>
              <a:buChar char="­"/>
            </a:pPr>
            <a:r>
              <a:rPr lang="nb-NO" sz="1400" b="1" dirty="0" smtClean="0">
                <a:solidFill>
                  <a:srgbClr val="000000"/>
                </a:solidFill>
                <a:latin typeface="Arial" charset="0"/>
                <a:cs typeface="Arial" charset="0"/>
              </a:rPr>
              <a:t>støtte fra leder</a:t>
            </a:r>
          </a:p>
          <a:p>
            <a:pPr marL="285750" indent="-285750" fontAlgn="base">
              <a:spcBef>
                <a:spcPct val="0"/>
              </a:spcBef>
              <a:spcAft>
                <a:spcPct val="0"/>
              </a:spcAft>
              <a:buFont typeface="Arial" pitchFamily="34" charset="0"/>
              <a:buChar char="­"/>
            </a:pPr>
            <a:r>
              <a:rPr lang="nb-NO" sz="1400" b="1" dirty="0" smtClean="0">
                <a:solidFill>
                  <a:srgbClr val="000000"/>
                </a:solidFill>
                <a:latin typeface="Arial" charset="0"/>
                <a:cs typeface="Arial" charset="0"/>
              </a:rPr>
              <a:t>kompetanse-utvikling</a:t>
            </a:r>
          </a:p>
          <a:p>
            <a:pPr marL="285750" indent="-285750" fontAlgn="base">
              <a:spcBef>
                <a:spcPct val="0"/>
              </a:spcBef>
              <a:spcAft>
                <a:spcPct val="0"/>
              </a:spcAft>
              <a:buFont typeface="Arial" pitchFamily="34" charset="0"/>
              <a:buChar char="­"/>
            </a:pPr>
            <a:r>
              <a:rPr lang="nb-NO" sz="1400" b="1" dirty="0" smtClean="0">
                <a:solidFill>
                  <a:srgbClr val="000000"/>
                </a:solidFill>
                <a:latin typeface="Arial" charset="0"/>
                <a:cs typeface="Arial" charset="0"/>
              </a:rPr>
              <a:t>urettferdige arbeidsoppgaver </a:t>
            </a:r>
          </a:p>
          <a:p>
            <a:pPr marL="285750" indent="-285750" fontAlgn="base">
              <a:spcBef>
                <a:spcPct val="0"/>
              </a:spcBef>
              <a:spcAft>
                <a:spcPct val="0"/>
              </a:spcAft>
              <a:buFont typeface="Arial" pitchFamily="34" charset="0"/>
              <a:buChar char="­"/>
            </a:pPr>
            <a:r>
              <a:rPr lang="nb-NO" sz="1400" b="1" dirty="0" smtClean="0">
                <a:solidFill>
                  <a:srgbClr val="000000"/>
                </a:solidFill>
                <a:latin typeface="Arial" charset="0"/>
                <a:cs typeface="Arial" charset="0"/>
              </a:rPr>
              <a:t>tidspress </a:t>
            </a:r>
            <a:endParaRPr lang="nb-NO" sz="1400" b="1" dirty="0">
              <a:solidFill>
                <a:srgbClr val="000000"/>
              </a:solidFill>
              <a:latin typeface="Arial" charset="0"/>
              <a:cs typeface="Arial" charset="0"/>
            </a:endParaRPr>
          </a:p>
        </p:txBody>
      </p:sp>
      <p:sp>
        <p:nvSpPr>
          <p:cNvPr id="234" name="TekstSylinder 233"/>
          <p:cNvSpPr txBox="1"/>
          <p:nvPr/>
        </p:nvSpPr>
        <p:spPr>
          <a:xfrm>
            <a:off x="35495" y="4730368"/>
            <a:ext cx="2016225" cy="1938992"/>
          </a:xfrm>
          <a:prstGeom prst="rect">
            <a:avLst/>
          </a:prstGeom>
          <a:ln/>
        </p:spPr>
        <p:style>
          <a:lnRef idx="2">
            <a:schemeClr val="accent1"/>
          </a:lnRef>
          <a:fillRef idx="1">
            <a:schemeClr val="lt1"/>
          </a:fillRef>
          <a:effectRef idx="0">
            <a:schemeClr val="accent1"/>
          </a:effectRef>
          <a:fontRef idx="minor">
            <a:schemeClr val="dk1"/>
          </a:fontRef>
        </p:style>
        <p:txBody>
          <a:bodyPr wrap="square" lIns="72000" tIns="0" rIns="72000" bIns="0" rtlCol="0">
            <a:spAutoFit/>
          </a:bodyPr>
          <a:lstStyle/>
          <a:p>
            <a:pPr fontAlgn="base">
              <a:spcBef>
                <a:spcPct val="0"/>
              </a:spcBef>
              <a:spcAft>
                <a:spcPct val="0"/>
              </a:spcAft>
            </a:pPr>
            <a:r>
              <a:rPr lang="nb-NO" sz="1400" b="1" dirty="0" smtClean="0">
                <a:solidFill>
                  <a:srgbClr val="000000"/>
                </a:solidFill>
                <a:latin typeface="Arial" charset="0"/>
                <a:cs typeface="Arial" charset="0"/>
              </a:rPr>
              <a:t>Organisasjon –</a:t>
            </a:r>
          </a:p>
          <a:p>
            <a:pPr marL="285750" indent="-285750" fontAlgn="base">
              <a:spcBef>
                <a:spcPct val="0"/>
              </a:spcBef>
              <a:spcAft>
                <a:spcPct val="0"/>
              </a:spcAft>
              <a:buFont typeface="Arial" pitchFamily="34" charset="0"/>
              <a:buChar char="­"/>
            </a:pPr>
            <a:r>
              <a:rPr lang="nb-NO" sz="1400" b="1" dirty="0" smtClean="0">
                <a:solidFill>
                  <a:srgbClr val="000000"/>
                </a:solidFill>
                <a:latin typeface="Arial" charset="0"/>
                <a:cs typeface="Arial" charset="0"/>
              </a:rPr>
              <a:t>rettferdig ledelse</a:t>
            </a:r>
          </a:p>
          <a:p>
            <a:pPr marL="285750" indent="-285750" fontAlgn="base">
              <a:spcBef>
                <a:spcPct val="0"/>
              </a:spcBef>
              <a:spcAft>
                <a:spcPct val="0"/>
              </a:spcAft>
              <a:buFont typeface="Arial" pitchFamily="34" charset="0"/>
              <a:buChar char="­"/>
            </a:pPr>
            <a:r>
              <a:rPr lang="nb-NO" sz="1400" b="1" dirty="0" smtClean="0">
                <a:solidFill>
                  <a:srgbClr val="000000"/>
                </a:solidFill>
                <a:latin typeface="Arial" charset="0"/>
                <a:cs typeface="Arial" charset="0"/>
              </a:rPr>
              <a:t>Ledelse og tillit</a:t>
            </a:r>
          </a:p>
          <a:p>
            <a:pPr marL="285750" indent="-285750" fontAlgn="base">
              <a:spcBef>
                <a:spcPct val="0"/>
              </a:spcBef>
              <a:spcAft>
                <a:spcPct val="0"/>
              </a:spcAft>
              <a:buFont typeface="Arial" pitchFamily="34" charset="0"/>
              <a:buChar char="­"/>
            </a:pPr>
            <a:r>
              <a:rPr lang="nb-NO" sz="1400" b="1" dirty="0" smtClean="0">
                <a:solidFill>
                  <a:srgbClr val="000000"/>
                </a:solidFill>
                <a:latin typeface="Arial" charset="0"/>
                <a:cs typeface="Arial" charset="0"/>
              </a:rPr>
              <a:t>Ledelse og pålitelighet</a:t>
            </a:r>
          </a:p>
          <a:p>
            <a:pPr marL="285750" indent="-285750" fontAlgn="base">
              <a:spcBef>
                <a:spcPct val="0"/>
              </a:spcBef>
              <a:spcAft>
                <a:spcPct val="0"/>
              </a:spcAft>
              <a:buFont typeface="Arial" pitchFamily="34" charset="0"/>
              <a:buChar char="­"/>
            </a:pPr>
            <a:r>
              <a:rPr lang="nb-NO" sz="1400" b="1" dirty="0" smtClean="0">
                <a:solidFill>
                  <a:srgbClr val="000000"/>
                </a:solidFill>
                <a:latin typeface="Arial" charset="0"/>
                <a:cs typeface="Arial" charset="0"/>
              </a:rPr>
              <a:t>målklarhet</a:t>
            </a:r>
          </a:p>
          <a:p>
            <a:pPr marL="285750" indent="-285750" fontAlgn="base">
              <a:spcBef>
                <a:spcPct val="0"/>
              </a:spcBef>
              <a:spcAft>
                <a:spcPct val="0"/>
              </a:spcAft>
              <a:buFont typeface="Arial" pitchFamily="34" charset="0"/>
              <a:buChar char="­"/>
            </a:pPr>
            <a:r>
              <a:rPr lang="nb-NO" sz="1400" b="1" dirty="0" smtClean="0">
                <a:solidFill>
                  <a:srgbClr val="000000"/>
                </a:solidFill>
                <a:latin typeface="Arial" charset="0"/>
                <a:cs typeface="Arial" charset="0"/>
              </a:rPr>
              <a:t>forbedringskultur</a:t>
            </a:r>
          </a:p>
          <a:p>
            <a:pPr marL="285750" indent="-285750" fontAlgn="base">
              <a:spcBef>
                <a:spcPct val="0"/>
              </a:spcBef>
              <a:spcAft>
                <a:spcPct val="0"/>
              </a:spcAft>
              <a:buFont typeface="Arial" pitchFamily="34" charset="0"/>
              <a:buChar char="­"/>
            </a:pPr>
            <a:r>
              <a:rPr lang="nb-NO" sz="1400" b="1" dirty="0" smtClean="0">
                <a:solidFill>
                  <a:srgbClr val="000000"/>
                </a:solidFill>
                <a:latin typeface="Arial" charset="0"/>
                <a:cs typeface="Arial" charset="0"/>
              </a:rPr>
              <a:t>ressurser</a:t>
            </a:r>
          </a:p>
          <a:p>
            <a:pPr marL="285750" indent="-285750" fontAlgn="base">
              <a:spcBef>
                <a:spcPct val="0"/>
              </a:spcBef>
              <a:spcAft>
                <a:spcPct val="0"/>
              </a:spcAft>
              <a:buFont typeface="Arial" pitchFamily="34" charset="0"/>
              <a:buChar char="­"/>
            </a:pPr>
            <a:r>
              <a:rPr lang="nb-NO" sz="1400" b="1" dirty="0" smtClean="0">
                <a:solidFill>
                  <a:srgbClr val="000000"/>
                </a:solidFill>
                <a:latin typeface="Arial" charset="0"/>
                <a:cs typeface="Arial" charset="0"/>
              </a:rPr>
              <a:t>rollekonflikt</a:t>
            </a:r>
            <a:endParaRPr lang="nb-NO" sz="1400" b="1" dirty="0">
              <a:solidFill>
                <a:srgbClr val="000000"/>
              </a:solidFill>
              <a:latin typeface="Arial" charset="0"/>
              <a:cs typeface="Arial" charset="0"/>
            </a:endParaRPr>
          </a:p>
        </p:txBody>
      </p:sp>
      <p:sp>
        <p:nvSpPr>
          <p:cNvPr id="235" name="TekstSylinder 234"/>
          <p:cNvSpPr txBox="1"/>
          <p:nvPr/>
        </p:nvSpPr>
        <p:spPr>
          <a:xfrm>
            <a:off x="35495" y="2857579"/>
            <a:ext cx="1752905" cy="1723549"/>
          </a:xfrm>
          <a:prstGeom prst="rect">
            <a:avLst/>
          </a:prstGeom>
          <a:ln/>
        </p:spPr>
        <p:style>
          <a:lnRef idx="2">
            <a:schemeClr val="accent1"/>
          </a:lnRef>
          <a:fillRef idx="1">
            <a:schemeClr val="lt1"/>
          </a:fillRef>
          <a:effectRef idx="0">
            <a:schemeClr val="accent1"/>
          </a:effectRef>
          <a:fontRef idx="minor">
            <a:schemeClr val="dk1"/>
          </a:fontRef>
        </p:style>
        <p:txBody>
          <a:bodyPr wrap="square" lIns="72000" tIns="0" rIns="72000" bIns="0" rtlCol="0">
            <a:spAutoFit/>
          </a:bodyPr>
          <a:lstStyle/>
          <a:p>
            <a:pPr fontAlgn="base">
              <a:spcBef>
                <a:spcPct val="0"/>
              </a:spcBef>
              <a:spcAft>
                <a:spcPct val="0"/>
              </a:spcAft>
            </a:pPr>
            <a:r>
              <a:rPr lang="nb-NO" sz="1400" b="1" dirty="0" smtClean="0">
                <a:solidFill>
                  <a:srgbClr val="000000"/>
                </a:solidFill>
                <a:latin typeface="Arial" charset="0"/>
                <a:cs typeface="Arial" charset="0"/>
              </a:rPr>
              <a:t>Kolleger:</a:t>
            </a:r>
          </a:p>
          <a:p>
            <a:pPr marL="285750" indent="-285750" fontAlgn="base">
              <a:spcBef>
                <a:spcPct val="0"/>
              </a:spcBef>
              <a:spcAft>
                <a:spcPct val="0"/>
              </a:spcAft>
              <a:buFont typeface="Arial" pitchFamily="34" charset="0"/>
              <a:buChar char="­"/>
            </a:pPr>
            <a:r>
              <a:rPr lang="nb-NO" sz="1400" b="1" dirty="0" smtClean="0">
                <a:solidFill>
                  <a:srgbClr val="000000"/>
                </a:solidFill>
                <a:latin typeface="Arial" charset="0"/>
                <a:cs typeface="Arial" charset="0"/>
              </a:rPr>
              <a:t>samarbeid</a:t>
            </a:r>
          </a:p>
          <a:p>
            <a:pPr marL="285750" indent="-285750" fontAlgn="base">
              <a:spcBef>
                <a:spcPct val="0"/>
              </a:spcBef>
              <a:spcAft>
                <a:spcPct val="0"/>
              </a:spcAft>
              <a:buFont typeface="Arial" pitchFamily="34" charset="0"/>
              <a:buChar char="­"/>
            </a:pPr>
            <a:r>
              <a:rPr lang="nb-NO" sz="1400" b="1" dirty="0" smtClean="0">
                <a:solidFill>
                  <a:srgbClr val="000000"/>
                </a:solidFill>
                <a:latin typeface="Arial" charset="0"/>
                <a:cs typeface="Arial" charset="0"/>
              </a:rPr>
              <a:t>fellesskap</a:t>
            </a:r>
          </a:p>
          <a:p>
            <a:pPr marL="285750" indent="-285750" fontAlgn="base">
              <a:spcBef>
                <a:spcPct val="0"/>
              </a:spcBef>
              <a:spcAft>
                <a:spcPct val="0"/>
              </a:spcAft>
              <a:buFont typeface="Arial" pitchFamily="34" charset="0"/>
              <a:buChar char="­"/>
            </a:pPr>
            <a:r>
              <a:rPr lang="nb-NO" sz="1400" b="1" dirty="0" smtClean="0">
                <a:solidFill>
                  <a:srgbClr val="000000"/>
                </a:solidFill>
                <a:latin typeface="Arial" charset="0"/>
                <a:cs typeface="Arial" charset="0"/>
              </a:rPr>
              <a:t>sosialt klima</a:t>
            </a:r>
          </a:p>
          <a:p>
            <a:pPr marL="285750" indent="-285750" fontAlgn="base">
              <a:spcBef>
                <a:spcPct val="0"/>
              </a:spcBef>
              <a:spcAft>
                <a:spcPct val="0"/>
              </a:spcAft>
              <a:buFont typeface="Arial" pitchFamily="34" charset="0"/>
              <a:buChar char="­"/>
            </a:pPr>
            <a:r>
              <a:rPr lang="nb-NO" sz="1400" b="1" dirty="0" smtClean="0">
                <a:solidFill>
                  <a:srgbClr val="000000"/>
                </a:solidFill>
                <a:latin typeface="Arial" charset="0"/>
                <a:cs typeface="Arial" charset="0"/>
              </a:rPr>
              <a:t>romslighet</a:t>
            </a:r>
          </a:p>
          <a:p>
            <a:pPr marL="285750" indent="-285750" fontAlgn="base">
              <a:spcBef>
                <a:spcPct val="0"/>
              </a:spcBef>
              <a:spcAft>
                <a:spcPct val="0"/>
              </a:spcAft>
              <a:buFont typeface="Arial" pitchFamily="34" charset="0"/>
              <a:buChar char="­"/>
            </a:pPr>
            <a:r>
              <a:rPr lang="nb-NO" sz="1400" b="1" dirty="0" smtClean="0">
                <a:solidFill>
                  <a:srgbClr val="000000"/>
                </a:solidFill>
                <a:latin typeface="Arial" charset="0"/>
                <a:cs typeface="Arial" charset="0"/>
              </a:rPr>
              <a:t>dysfunksjonell støtte</a:t>
            </a:r>
          </a:p>
          <a:p>
            <a:pPr marL="285750" indent="-285750" fontAlgn="base">
              <a:spcBef>
                <a:spcPct val="0"/>
              </a:spcBef>
              <a:spcAft>
                <a:spcPct val="0"/>
              </a:spcAft>
              <a:buFont typeface="Arial" pitchFamily="34" charset="0"/>
              <a:buChar char="­"/>
            </a:pPr>
            <a:r>
              <a:rPr lang="nb-NO" sz="1400" b="1" dirty="0" smtClean="0">
                <a:solidFill>
                  <a:srgbClr val="000000"/>
                </a:solidFill>
                <a:latin typeface="Arial" charset="0"/>
                <a:cs typeface="Arial" charset="0"/>
              </a:rPr>
              <a:t>konflikter</a:t>
            </a:r>
            <a:endParaRPr lang="nb-NO" sz="1400" b="1" dirty="0">
              <a:solidFill>
                <a:srgbClr val="000000"/>
              </a:solidFill>
              <a:latin typeface="Arial" charset="0"/>
              <a:cs typeface="Arial" charset="0"/>
            </a:endParaRPr>
          </a:p>
        </p:txBody>
      </p:sp>
      <p:sp>
        <p:nvSpPr>
          <p:cNvPr id="243" name="TekstSylinder 242"/>
          <p:cNvSpPr txBox="1"/>
          <p:nvPr/>
        </p:nvSpPr>
        <p:spPr>
          <a:xfrm>
            <a:off x="5896405" y="5034361"/>
            <a:ext cx="1259494" cy="215444"/>
          </a:xfrm>
          <a:prstGeom prst="rect">
            <a:avLst/>
          </a:prstGeom>
          <a:ln/>
        </p:spPr>
        <p:style>
          <a:lnRef idx="2">
            <a:schemeClr val="accent1"/>
          </a:lnRef>
          <a:fillRef idx="1">
            <a:schemeClr val="lt1"/>
          </a:fillRef>
          <a:effectRef idx="0">
            <a:schemeClr val="accent1"/>
          </a:effectRef>
          <a:fontRef idx="minor">
            <a:schemeClr val="dk1"/>
          </a:fontRef>
        </p:style>
        <p:txBody>
          <a:bodyPr wrap="none" lIns="72000" tIns="0" rIns="72000" bIns="0" rtlCol="0">
            <a:spAutoFit/>
          </a:bodyPr>
          <a:lstStyle/>
          <a:p>
            <a:pPr fontAlgn="base">
              <a:spcBef>
                <a:spcPct val="0"/>
              </a:spcBef>
              <a:spcAft>
                <a:spcPct val="0"/>
              </a:spcAft>
            </a:pPr>
            <a:r>
              <a:rPr lang="nb-NO" sz="1400" b="1" dirty="0" smtClean="0">
                <a:solidFill>
                  <a:srgbClr val="000000"/>
                </a:solidFill>
                <a:latin typeface="Arial" charset="0"/>
                <a:cs typeface="Arial" charset="0"/>
              </a:rPr>
              <a:t>Engasjement</a:t>
            </a:r>
            <a:endParaRPr lang="nb-NO" sz="1400" b="1" dirty="0">
              <a:solidFill>
                <a:srgbClr val="000000"/>
              </a:solidFill>
              <a:latin typeface="Arial" charset="0"/>
              <a:cs typeface="Arial" charset="0"/>
            </a:endParaRPr>
          </a:p>
        </p:txBody>
      </p:sp>
      <p:sp>
        <p:nvSpPr>
          <p:cNvPr id="244" name="TekstSylinder 243"/>
          <p:cNvSpPr txBox="1"/>
          <p:nvPr/>
        </p:nvSpPr>
        <p:spPr>
          <a:xfrm>
            <a:off x="5957123" y="1653452"/>
            <a:ext cx="2014508" cy="215444"/>
          </a:xfrm>
          <a:prstGeom prst="rect">
            <a:avLst/>
          </a:prstGeom>
          <a:ln/>
        </p:spPr>
        <p:style>
          <a:lnRef idx="2">
            <a:schemeClr val="accent1"/>
          </a:lnRef>
          <a:fillRef idx="1">
            <a:schemeClr val="lt1"/>
          </a:fillRef>
          <a:effectRef idx="0">
            <a:schemeClr val="accent1"/>
          </a:effectRef>
          <a:fontRef idx="minor">
            <a:schemeClr val="dk1"/>
          </a:fontRef>
        </p:style>
        <p:txBody>
          <a:bodyPr wrap="none" lIns="72000" tIns="0" rIns="72000" bIns="0" rtlCol="0">
            <a:spAutoFit/>
          </a:bodyPr>
          <a:lstStyle/>
          <a:p>
            <a:pPr fontAlgn="base">
              <a:spcBef>
                <a:spcPct val="0"/>
              </a:spcBef>
              <a:spcAft>
                <a:spcPct val="0"/>
              </a:spcAft>
            </a:pPr>
            <a:r>
              <a:rPr lang="nb-NO" sz="1400" b="1" dirty="0" smtClean="0">
                <a:solidFill>
                  <a:srgbClr val="000000"/>
                </a:solidFill>
                <a:latin typeface="Arial" charset="0"/>
                <a:cs typeface="Arial" charset="0"/>
              </a:rPr>
              <a:t>Arbeid – hjem konflikt</a:t>
            </a:r>
            <a:endParaRPr lang="nb-NO" sz="1400" b="1" dirty="0">
              <a:solidFill>
                <a:srgbClr val="000000"/>
              </a:solidFill>
              <a:latin typeface="Arial" charset="0"/>
              <a:cs typeface="Arial" charset="0"/>
            </a:endParaRPr>
          </a:p>
        </p:txBody>
      </p:sp>
      <p:sp>
        <p:nvSpPr>
          <p:cNvPr id="245" name="TekstSylinder 244"/>
          <p:cNvSpPr txBox="1"/>
          <p:nvPr/>
        </p:nvSpPr>
        <p:spPr>
          <a:xfrm>
            <a:off x="5888588" y="5342437"/>
            <a:ext cx="2283812" cy="215444"/>
          </a:xfrm>
          <a:prstGeom prst="rect">
            <a:avLst/>
          </a:prstGeom>
          <a:ln/>
        </p:spPr>
        <p:style>
          <a:lnRef idx="2">
            <a:schemeClr val="accent1"/>
          </a:lnRef>
          <a:fillRef idx="1">
            <a:schemeClr val="lt1"/>
          </a:fillRef>
          <a:effectRef idx="0">
            <a:schemeClr val="accent1"/>
          </a:effectRef>
          <a:fontRef idx="minor">
            <a:schemeClr val="dk1"/>
          </a:fontRef>
        </p:style>
        <p:txBody>
          <a:bodyPr wrap="none" lIns="72000" tIns="0" rIns="72000" bIns="0" rtlCol="0">
            <a:spAutoFit/>
          </a:bodyPr>
          <a:lstStyle/>
          <a:p>
            <a:pPr fontAlgn="base">
              <a:spcBef>
                <a:spcPct val="0"/>
              </a:spcBef>
              <a:spcAft>
                <a:spcPct val="0"/>
              </a:spcAft>
            </a:pPr>
            <a:r>
              <a:rPr lang="nb-NO" sz="1400" b="1" dirty="0" smtClean="0">
                <a:solidFill>
                  <a:srgbClr val="000000"/>
                </a:solidFill>
                <a:latin typeface="Arial" charset="0"/>
                <a:cs typeface="Arial" charset="0"/>
              </a:rPr>
              <a:t>Arbeid – hjem </a:t>
            </a:r>
            <a:r>
              <a:rPr lang="nb-NO" sz="1400" b="1" dirty="0" err="1" smtClean="0">
                <a:solidFill>
                  <a:srgbClr val="000000"/>
                </a:solidFill>
                <a:latin typeface="Arial" charset="0"/>
                <a:cs typeface="Arial" charset="0"/>
              </a:rPr>
              <a:t>fasilitering</a:t>
            </a:r>
            <a:endParaRPr lang="nb-NO" sz="1400" b="1" dirty="0">
              <a:solidFill>
                <a:srgbClr val="000000"/>
              </a:solidFill>
              <a:latin typeface="Arial" charset="0"/>
              <a:cs typeface="Arial" charset="0"/>
            </a:endParaRPr>
          </a:p>
        </p:txBody>
      </p:sp>
      <p:cxnSp>
        <p:nvCxnSpPr>
          <p:cNvPr id="262" name="Buet linje 261"/>
          <p:cNvCxnSpPr>
            <a:stCxn id="9" idx="4"/>
            <a:endCxn id="345" idx="1"/>
          </p:cNvCxnSpPr>
          <p:nvPr/>
        </p:nvCxnSpPr>
        <p:spPr bwMode="auto">
          <a:xfrm rot="16200000" flipH="1">
            <a:off x="5397040" y="4303265"/>
            <a:ext cx="391646" cy="598947"/>
          </a:xfrm>
          <a:prstGeom prst="curvedConnector2">
            <a:avLst/>
          </a:prstGeom>
          <a:solidFill>
            <a:schemeClr val="accent1"/>
          </a:solidFill>
          <a:ln w="3175" cap="rnd" cmpd="sng" algn="ctr">
            <a:solidFill>
              <a:schemeClr val="bg2">
                <a:lumMod val="75000"/>
              </a:schemeClr>
            </a:solidFill>
            <a:prstDash val="sysDash"/>
            <a:round/>
            <a:headEnd type="none" w="med" len="med"/>
            <a:tailEnd type="arrow"/>
          </a:ln>
          <a:effectLst/>
        </p:spPr>
      </p:cxnSp>
      <p:cxnSp>
        <p:nvCxnSpPr>
          <p:cNvPr id="265" name="Buet linje 264"/>
          <p:cNvCxnSpPr>
            <a:stCxn id="10" idx="0"/>
            <a:endCxn id="244" idx="1"/>
          </p:cNvCxnSpPr>
          <p:nvPr/>
        </p:nvCxnSpPr>
        <p:spPr bwMode="auto">
          <a:xfrm rot="5400000" flipH="1" flipV="1">
            <a:off x="5241012" y="1818651"/>
            <a:ext cx="773588" cy="658634"/>
          </a:xfrm>
          <a:prstGeom prst="curvedConnector2">
            <a:avLst/>
          </a:prstGeom>
          <a:solidFill>
            <a:schemeClr val="accent1"/>
          </a:solidFill>
          <a:ln w="3175" cap="rnd" cmpd="sng" algn="ctr">
            <a:solidFill>
              <a:schemeClr val="bg2">
                <a:lumMod val="75000"/>
              </a:schemeClr>
            </a:solidFill>
            <a:prstDash val="sysDash"/>
            <a:round/>
            <a:headEnd type="none" w="med" len="med"/>
            <a:tailEnd type="arrow"/>
          </a:ln>
          <a:effectLst/>
        </p:spPr>
      </p:cxnSp>
      <p:cxnSp>
        <p:nvCxnSpPr>
          <p:cNvPr id="268" name="Buet linje 267"/>
          <p:cNvCxnSpPr>
            <a:stCxn id="9" idx="4"/>
            <a:endCxn id="245" idx="1"/>
          </p:cNvCxnSpPr>
          <p:nvPr/>
        </p:nvCxnSpPr>
        <p:spPr bwMode="auto">
          <a:xfrm rot="16200000" flipH="1">
            <a:off x="5069368" y="4630938"/>
            <a:ext cx="1043243" cy="595198"/>
          </a:xfrm>
          <a:prstGeom prst="curvedConnector2">
            <a:avLst/>
          </a:prstGeom>
          <a:solidFill>
            <a:schemeClr val="accent1"/>
          </a:solidFill>
          <a:ln w="3175" cap="rnd" cmpd="sng" algn="ctr">
            <a:solidFill>
              <a:schemeClr val="bg2">
                <a:lumMod val="75000"/>
              </a:schemeClr>
            </a:solidFill>
            <a:prstDash val="sysDash"/>
            <a:round/>
            <a:headEnd type="none" w="med" len="med"/>
            <a:tailEnd type="arrow"/>
          </a:ln>
          <a:effectLst/>
        </p:spPr>
      </p:cxnSp>
      <p:sp>
        <p:nvSpPr>
          <p:cNvPr id="345" name="TekstSylinder 344"/>
          <p:cNvSpPr txBox="1"/>
          <p:nvPr/>
        </p:nvSpPr>
        <p:spPr>
          <a:xfrm>
            <a:off x="5892337" y="4690840"/>
            <a:ext cx="1504753" cy="215444"/>
          </a:xfrm>
          <a:prstGeom prst="rect">
            <a:avLst/>
          </a:prstGeom>
          <a:ln/>
        </p:spPr>
        <p:style>
          <a:lnRef idx="2">
            <a:schemeClr val="accent1"/>
          </a:lnRef>
          <a:fillRef idx="1">
            <a:schemeClr val="lt1"/>
          </a:fillRef>
          <a:effectRef idx="0">
            <a:schemeClr val="accent1"/>
          </a:effectRef>
          <a:fontRef idx="minor">
            <a:schemeClr val="dk1"/>
          </a:fontRef>
        </p:style>
        <p:txBody>
          <a:bodyPr wrap="none" lIns="72000" tIns="0" rIns="72000" bIns="0" rtlCol="0">
            <a:spAutoFit/>
          </a:bodyPr>
          <a:lstStyle/>
          <a:p>
            <a:pPr fontAlgn="base">
              <a:spcBef>
                <a:spcPct val="0"/>
              </a:spcBef>
              <a:spcAft>
                <a:spcPct val="0"/>
              </a:spcAft>
            </a:pPr>
            <a:r>
              <a:rPr lang="nb-NO" sz="1400" b="1" dirty="0" smtClean="0">
                <a:solidFill>
                  <a:srgbClr val="000000"/>
                </a:solidFill>
                <a:latin typeface="Arial" charset="0"/>
                <a:cs typeface="Arial" charset="0"/>
              </a:rPr>
              <a:t>Mening i jobben</a:t>
            </a:r>
            <a:endParaRPr lang="nb-NO" sz="1400" b="1" dirty="0">
              <a:solidFill>
                <a:srgbClr val="000000"/>
              </a:solidFill>
              <a:latin typeface="Arial" charset="0"/>
              <a:cs typeface="Arial" charset="0"/>
            </a:endParaRPr>
          </a:p>
        </p:txBody>
      </p:sp>
      <p:sp>
        <p:nvSpPr>
          <p:cNvPr id="346" name="TekstSylinder 345"/>
          <p:cNvSpPr txBox="1"/>
          <p:nvPr/>
        </p:nvSpPr>
        <p:spPr>
          <a:xfrm>
            <a:off x="5960284" y="2012912"/>
            <a:ext cx="1913519" cy="215444"/>
          </a:xfrm>
          <a:prstGeom prst="rect">
            <a:avLst/>
          </a:prstGeom>
          <a:ln/>
        </p:spPr>
        <p:style>
          <a:lnRef idx="2">
            <a:schemeClr val="accent1"/>
          </a:lnRef>
          <a:fillRef idx="1">
            <a:schemeClr val="lt1"/>
          </a:fillRef>
          <a:effectRef idx="0">
            <a:schemeClr val="accent1"/>
          </a:effectRef>
          <a:fontRef idx="minor">
            <a:schemeClr val="dk1"/>
          </a:fontRef>
        </p:style>
        <p:txBody>
          <a:bodyPr wrap="none" lIns="72000" tIns="0" rIns="72000" bIns="0" rtlCol="0">
            <a:spAutoFit/>
          </a:bodyPr>
          <a:lstStyle/>
          <a:p>
            <a:pPr fontAlgn="base">
              <a:spcBef>
                <a:spcPct val="0"/>
              </a:spcBef>
              <a:spcAft>
                <a:spcPct val="0"/>
              </a:spcAft>
            </a:pPr>
            <a:r>
              <a:rPr lang="nb-NO" sz="1400" b="1" dirty="0" smtClean="0">
                <a:solidFill>
                  <a:srgbClr val="000000"/>
                </a:solidFill>
                <a:latin typeface="Arial" charset="0"/>
                <a:cs typeface="Arial" charset="0"/>
              </a:rPr>
              <a:t>Arbeidsavhengighet</a:t>
            </a:r>
            <a:endParaRPr lang="nb-NO" sz="1400" b="1" dirty="0">
              <a:solidFill>
                <a:srgbClr val="000000"/>
              </a:solidFill>
              <a:latin typeface="Arial" charset="0"/>
              <a:cs typeface="Arial" charset="0"/>
            </a:endParaRPr>
          </a:p>
        </p:txBody>
      </p:sp>
      <p:cxnSp>
        <p:nvCxnSpPr>
          <p:cNvPr id="347" name="Buet linje 346"/>
          <p:cNvCxnSpPr>
            <a:stCxn id="9" idx="4"/>
            <a:endCxn id="243" idx="1"/>
          </p:cNvCxnSpPr>
          <p:nvPr/>
        </p:nvCxnSpPr>
        <p:spPr bwMode="auto">
          <a:xfrm rot="16200000" flipH="1">
            <a:off x="5227314" y="4472991"/>
            <a:ext cx="735167" cy="603015"/>
          </a:xfrm>
          <a:prstGeom prst="curvedConnector2">
            <a:avLst/>
          </a:prstGeom>
          <a:solidFill>
            <a:schemeClr val="accent1"/>
          </a:solidFill>
          <a:ln w="3175" cap="rnd" cmpd="sng" algn="ctr">
            <a:solidFill>
              <a:schemeClr val="bg2">
                <a:lumMod val="75000"/>
              </a:schemeClr>
            </a:solidFill>
            <a:prstDash val="sysDash"/>
            <a:round/>
            <a:headEnd type="none" w="med" len="med"/>
            <a:tailEnd type="arrow"/>
          </a:ln>
          <a:effectLst/>
        </p:spPr>
      </p:cxnSp>
      <p:cxnSp>
        <p:nvCxnSpPr>
          <p:cNvPr id="352" name="Buet linje 351"/>
          <p:cNvCxnSpPr>
            <a:stCxn id="10" idx="0"/>
            <a:endCxn id="346" idx="1"/>
          </p:cNvCxnSpPr>
          <p:nvPr/>
        </p:nvCxnSpPr>
        <p:spPr bwMode="auto">
          <a:xfrm rot="5400000" flipH="1" flipV="1">
            <a:off x="5422322" y="1996801"/>
            <a:ext cx="414128" cy="661795"/>
          </a:xfrm>
          <a:prstGeom prst="curvedConnector2">
            <a:avLst/>
          </a:prstGeom>
          <a:solidFill>
            <a:schemeClr val="accent1"/>
          </a:solidFill>
          <a:ln w="3175" cap="rnd" cmpd="sng" algn="ctr">
            <a:solidFill>
              <a:schemeClr val="bg2">
                <a:lumMod val="75000"/>
              </a:schemeClr>
            </a:solidFill>
            <a:prstDash val="sysDash"/>
            <a:round/>
            <a:headEnd type="none" w="med" len="med"/>
            <a:tailEnd type="arrow"/>
          </a:ln>
          <a:effectLst/>
        </p:spPr>
      </p:cxnSp>
      <p:cxnSp>
        <p:nvCxnSpPr>
          <p:cNvPr id="65" name="Rett pil 64"/>
          <p:cNvCxnSpPr>
            <a:stCxn id="6" idx="5"/>
            <a:endCxn id="9" idx="1"/>
          </p:cNvCxnSpPr>
          <p:nvPr/>
        </p:nvCxnSpPr>
        <p:spPr bwMode="auto">
          <a:xfrm>
            <a:off x="3703561" y="3197708"/>
            <a:ext cx="851528" cy="55649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5" name="TekstSylinder 84"/>
          <p:cNvSpPr txBox="1"/>
          <p:nvPr/>
        </p:nvSpPr>
        <p:spPr>
          <a:xfrm>
            <a:off x="5900785" y="5661248"/>
            <a:ext cx="1094320" cy="215444"/>
          </a:xfrm>
          <a:prstGeom prst="rect">
            <a:avLst/>
          </a:prstGeom>
          <a:ln/>
        </p:spPr>
        <p:style>
          <a:lnRef idx="2">
            <a:schemeClr val="accent1"/>
          </a:lnRef>
          <a:fillRef idx="1">
            <a:schemeClr val="lt1"/>
          </a:fillRef>
          <a:effectRef idx="0">
            <a:schemeClr val="accent1"/>
          </a:effectRef>
          <a:fontRef idx="minor">
            <a:schemeClr val="dk1"/>
          </a:fontRef>
        </p:style>
        <p:txBody>
          <a:bodyPr wrap="none" lIns="72000" tIns="0" rIns="72000" bIns="0" rtlCol="0">
            <a:spAutoFit/>
          </a:bodyPr>
          <a:lstStyle/>
          <a:p>
            <a:pPr fontAlgn="base">
              <a:spcBef>
                <a:spcPct val="0"/>
              </a:spcBef>
              <a:spcAft>
                <a:spcPct val="0"/>
              </a:spcAft>
            </a:pPr>
            <a:r>
              <a:rPr lang="nb-NO" sz="1400" b="1" dirty="0" smtClean="0">
                <a:solidFill>
                  <a:srgbClr val="000000"/>
                </a:solidFill>
                <a:latin typeface="Arial" charset="0"/>
                <a:cs typeface="Arial" charset="0"/>
              </a:rPr>
              <a:t>Tilknytning</a:t>
            </a:r>
            <a:endParaRPr lang="nb-NO" sz="1400" b="1" dirty="0">
              <a:solidFill>
                <a:srgbClr val="000000"/>
              </a:solidFill>
              <a:latin typeface="Arial" charset="0"/>
              <a:cs typeface="Arial" charset="0"/>
            </a:endParaRPr>
          </a:p>
        </p:txBody>
      </p:sp>
      <p:cxnSp>
        <p:nvCxnSpPr>
          <p:cNvPr id="129" name="Buet linje 128"/>
          <p:cNvCxnSpPr>
            <a:stCxn id="9" idx="4"/>
            <a:endCxn id="85" idx="1"/>
          </p:cNvCxnSpPr>
          <p:nvPr/>
        </p:nvCxnSpPr>
        <p:spPr bwMode="auto">
          <a:xfrm rot="16200000" flipH="1">
            <a:off x="4916060" y="4784245"/>
            <a:ext cx="1362054" cy="607395"/>
          </a:xfrm>
          <a:prstGeom prst="curvedConnector2">
            <a:avLst/>
          </a:prstGeom>
          <a:solidFill>
            <a:schemeClr val="accent1"/>
          </a:solidFill>
          <a:ln w="3175" cap="rnd" cmpd="sng" algn="ctr">
            <a:solidFill>
              <a:schemeClr val="bg2">
                <a:lumMod val="75000"/>
              </a:schemeClr>
            </a:solidFill>
            <a:prstDash val="sysDash"/>
            <a:round/>
            <a:headEnd type="none" w="med" len="med"/>
            <a:tailEnd type="arrow"/>
          </a:ln>
          <a:effectLst/>
        </p:spPr>
      </p:cxnSp>
      <p:sp>
        <p:nvSpPr>
          <p:cNvPr id="143" name="Pil høyre 142"/>
          <p:cNvSpPr/>
          <p:nvPr/>
        </p:nvSpPr>
        <p:spPr>
          <a:xfrm>
            <a:off x="1547664" y="3528263"/>
            <a:ext cx="526637" cy="260777"/>
          </a:xfrm>
          <a:prstGeom prst="rightArrow">
            <a:avLst>
              <a:gd name="adj1" fmla="val 50000"/>
              <a:gd name="adj2" fmla="val 94395"/>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nb-NO">
              <a:solidFill>
                <a:prstClr val="white"/>
              </a:solidFill>
            </a:endParaRPr>
          </a:p>
        </p:txBody>
      </p:sp>
      <p:sp>
        <p:nvSpPr>
          <p:cNvPr id="144" name="Pil høyre 143"/>
          <p:cNvSpPr/>
          <p:nvPr/>
        </p:nvSpPr>
        <p:spPr>
          <a:xfrm rot="3037546">
            <a:off x="1448160" y="2797083"/>
            <a:ext cx="789243" cy="233732"/>
          </a:xfrm>
          <a:prstGeom prst="rightArrow">
            <a:avLst>
              <a:gd name="adj1" fmla="val 50000"/>
              <a:gd name="adj2" fmla="val 94395"/>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nb-NO">
              <a:solidFill>
                <a:prstClr val="white"/>
              </a:solidFill>
            </a:endParaRPr>
          </a:p>
        </p:txBody>
      </p:sp>
      <p:sp>
        <p:nvSpPr>
          <p:cNvPr id="146" name="Pil høyre 145"/>
          <p:cNvSpPr/>
          <p:nvPr/>
        </p:nvSpPr>
        <p:spPr>
          <a:xfrm rot="17992782">
            <a:off x="1326026" y="4274485"/>
            <a:ext cx="1073925" cy="221886"/>
          </a:xfrm>
          <a:prstGeom prst="rightArrow">
            <a:avLst>
              <a:gd name="adj1" fmla="val 50000"/>
              <a:gd name="adj2" fmla="val 94395"/>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nb-NO">
              <a:solidFill>
                <a:prstClr val="white"/>
              </a:solidFill>
            </a:endParaRPr>
          </a:p>
        </p:txBody>
      </p:sp>
    </p:spTree>
    <p:extLst>
      <p:ext uri="{BB962C8B-B14F-4D97-AF65-F5344CB8AC3E}">
        <p14:creationId xmlns:p14="http://schemas.microsoft.com/office/powerpoint/2010/main" val="2601486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268760"/>
            <a:ext cx="7700751" cy="5284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lassholder for innhold 2"/>
          <p:cNvSpPr>
            <a:spLocks noGrp="1"/>
          </p:cNvSpPr>
          <p:nvPr>
            <p:ph idx="4294967295"/>
          </p:nvPr>
        </p:nvSpPr>
        <p:spPr>
          <a:xfrm>
            <a:off x="467940" y="404813"/>
            <a:ext cx="8064500" cy="576262"/>
          </a:xfrm>
          <a:solidFill>
            <a:schemeClr val="bg1"/>
          </a:solidFill>
        </p:spPr>
        <p:txBody>
          <a:bodyPr>
            <a:normAutofit lnSpcReduction="10000"/>
          </a:bodyPr>
          <a:lstStyle/>
          <a:p>
            <a:pPr marL="0" indent="0">
              <a:buNone/>
            </a:pPr>
            <a:r>
              <a:rPr lang="nb-NO" sz="3200" dirty="0" smtClean="0">
                <a:latin typeface="Arial" pitchFamily="34" charset="0"/>
                <a:cs typeface="Arial" pitchFamily="34" charset="0"/>
              </a:rPr>
              <a:t>Hva er viktigste ressurser og krav hos oss?</a:t>
            </a:r>
            <a:endParaRPr lang="nb-NO" sz="3200" dirty="0">
              <a:latin typeface="Arial" pitchFamily="34" charset="0"/>
              <a:cs typeface="Arial" pitchFamily="34" charset="0"/>
            </a:endParaRPr>
          </a:p>
        </p:txBody>
      </p:sp>
    </p:spTree>
    <p:extLst>
      <p:ext uri="{BB962C8B-B14F-4D97-AF65-F5344CB8AC3E}">
        <p14:creationId xmlns:p14="http://schemas.microsoft.com/office/powerpoint/2010/main" val="22184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a:xfrm>
            <a:off x="35496" y="116632"/>
            <a:ext cx="7345362" cy="720823"/>
          </a:xfrm>
        </p:spPr>
        <p:txBody>
          <a:bodyPr>
            <a:normAutofit/>
          </a:bodyPr>
          <a:lstStyle/>
          <a:p>
            <a:pPr algn="l"/>
            <a:r>
              <a:rPr lang="nb-NO" sz="4000" b="1" dirty="0" smtClean="0">
                <a:solidFill>
                  <a:srgbClr val="0066CC"/>
                </a:solidFill>
                <a:latin typeface="Arial Narrow" panose="020B0606020202030204" pitchFamily="34" charset="0"/>
              </a:rPr>
              <a:t>Spørreskjemaundersøkelse:</a:t>
            </a:r>
          </a:p>
        </p:txBody>
      </p:sp>
      <p:sp>
        <p:nvSpPr>
          <p:cNvPr id="18434" name="Rectangle 3"/>
          <p:cNvSpPr>
            <a:spLocks noGrp="1" noChangeArrowheads="1"/>
          </p:cNvSpPr>
          <p:nvPr>
            <p:ph idx="4294967295"/>
          </p:nvPr>
        </p:nvSpPr>
        <p:spPr>
          <a:xfrm>
            <a:off x="107504" y="836712"/>
            <a:ext cx="8928991" cy="3311822"/>
          </a:xfrm>
        </p:spPr>
        <p:txBody>
          <a:bodyPr>
            <a:noAutofit/>
          </a:bodyPr>
          <a:lstStyle/>
          <a:p>
            <a:pPr>
              <a:spcAft>
                <a:spcPts val="600"/>
              </a:spcAft>
            </a:pPr>
            <a:r>
              <a:rPr lang="nb-NO" sz="2600" dirty="0">
                <a:solidFill>
                  <a:srgbClr val="1C7FBD"/>
                </a:solidFill>
                <a:latin typeface="Arial Narrow" panose="020B0606020202030204" pitchFamily="34" charset="0"/>
              </a:rPr>
              <a:t>5116 ansatte fikk e-post med lenke til web-skjema 04.11.2014</a:t>
            </a:r>
          </a:p>
          <a:p>
            <a:pPr>
              <a:spcAft>
                <a:spcPts val="600"/>
              </a:spcAft>
            </a:pPr>
            <a:r>
              <a:rPr lang="nb-NO" sz="2600" dirty="0">
                <a:solidFill>
                  <a:srgbClr val="1C7FBD"/>
                </a:solidFill>
                <a:latin typeface="Arial Narrow" panose="020B0606020202030204" pitchFamily="34" charset="0"/>
              </a:rPr>
              <a:t>Registrerte svar: 3862, </a:t>
            </a:r>
            <a:r>
              <a:rPr lang="nb-NO" sz="2600" dirty="0" err="1">
                <a:solidFill>
                  <a:srgbClr val="1C7FBD"/>
                </a:solidFill>
                <a:latin typeface="Arial Narrow" panose="020B0606020202030204" pitchFamily="34" charset="0"/>
              </a:rPr>
              <a:t>dvs</a:t>
            </a:r>
            <a:r>
              <a:rPr lang="nb-NO" sz="2600">
                <a:solidFill>
                  <a:srgbClr val="1C7FBD"/>
                </a:solidFill>
                <a:latin typeface="Arial Narrow" panose="020B0606020202030204" pitchFamily="34" charset="0"/>
              </a:rPr>
              <a:t> 75,5 % av utsendte skjema </a:t>
            </a:r>
          </a:p>
          <a:p>
            <a:pPr>
              <a:spcAft>
                <a:spcPts val="600"/>
              </a:spcAft>
            </a:pPr>
            <a:r>
              <a:rPr lang="nb-NO" sz="2600" smtClean="0">
                <a:solidFill>
                  <a:srgbClr val="1C7FBD"/>
                </a:solidFill>
                <a:latin typeface="Arial Narrow" panose="020B0606020202030204" pitchFamily="34" charset="0"/>
              </a:rPr>
              <a:t>Svarprosenter</a:t>
            </a:r>
            <a:r>
              <a:rPr lang="nb-NO" sz="2600" dirty="0">
                <a:solidFill>
                  <a:srgbClr val="1C7FBD"/>
                </a:solidFill>
                <a:latin typeface="Arial Narrow" panose="020B0606020202030204" pitchFamily="34" charset="0"/>
              </a:rPr>
              <a:t>: </a:t>
            </a:r>
          </a:p>
          <a:p>
            <a:pPr lvl="1">
              <a:spcAft>
                <a:spcPts val="600"/>
              </a:spcAft>
            </a:pPr>
            <a:r>
              <a:rPr lang="nb-NO" sz="2600" dirty="0">
                <a:solidFill>
                  <a:srgbClr val="1C7FBD"/>
                </a:solidFill>
                <a:latin typeface="Arial Narrow" panose="020B0606020202030204" pitchFamily="34" charset="0"/>
              </a:rPr>
              <a:t>Kjønn: kvinner </a:t>
            </a:r>
            <a:r>
              <a:rPr lang="nb-NO" sz="2600" dirty="0" smtClean="0">
                <a:solidFill>
                  <a:srgbClr val="1C7FBD"/>
                </a:solidFill>
                <a:latin typeface="Arial Narrow" panose="020B0606020202030204" pitchFamily="34" charset="0"/>
              </a:rPr>
              <a:t>79,5 </a:t>
            </a:r>
            <a:r>
              <a:rPr lang="nb-NO" sz="2600" dirty="0">
                <a:solidFill>
                  <a:srgbClr val="1C7FBD"/>
                </a:solidFill>
                <a:latin typeface="Arial Narrow" panose="020B0606020202030204" pitchFamily="34" charset="0"/>
              </a:rPr>
              <a:t>%, menn </a:t>
            </a:r>
            <a:r>
              <a:rPr lang="nb-NO" sz="2600" dirty="0" smtClean="0">
                <a:solidFill>
                  <a:srgbClr val="1C7FBD"/>
                </a:solidFill>
                <a:latin typeface="Arial Narrow" panose="020B0606020202030204" pitchFamily="34" charset="0"/>
              </a:rPr>
              <a:t>70,4 </a:t>
            </a:r>
            <a:r>
              <a:rPr lang="nb-NO" sz="2600" dirty="0">
                <a:solidFill>
                  <a:srgbClr val="1C7FBD"/>
                </a:solidFill>
                <a:latin typeface="Arial Narrow" panose="020B0606020202030204" pitchFamily="34" charset="0"/>
              </a:rPr>
              <a:t>%</a:t>
            </a:r>
          </a:p>
          <a:p>
            <a:pPr lvl="1">
              <a:spcAft>
                <a:spcPts val="600"/>
              </a:spcAft>
            </a:pPr>
            <a:r>
              <a:rPr lang="nb-NO" sz="2600" dirty="0">
                <a:solidFill>
                  <a:srgbClr val="1C7FBD"/>
                </a:solidFill>
                <a:latin typeface="Arial Narrow" panose="020B0606020202030204" pitchFamily="34" charset="0"/>
              </a:rPr>
              <a:t>Stillingskategorier: </a:t>
            </a:r>
            <a:r>
              <a:rPr lang="nb-NO" sz="2600" dirty="0" smtClean="0">
                <a:solidFill>
                  <a:srgbClr val="1C7FBD"/>
                </a:solidFill>
                <a:latin typeface="Arial Narrow" panose="020B0606020202030204" pitchFamily="34" charset="0"/>
              </a:rPr>
              <a:t>vitenskapelige: 68,7 %,       teknisk/administrative: 84,6 %, Stipendiater: 63,2 %</a:t>
            </a:r>
          </a:p>
          <a:p>
            <a:pPr lvl="1">
              <a:spcAft>
                <a:spcPts val="600"/>
              </a:spcAft>
            </a:pPr>
            <a:r>
              <a:rPr lang="nb-NO" sz="2600" dirty="0" smtClean="0">
                <a:solidFill>
                  <a:srgbClr val="1C7FBD"/>
                </a:solidFill>
                <a:latin typeface="Arial Narrow" panose="020B0606020202030204" pitchFamily="34" charset="0"/>
              </a:rPr>
              <a:t>Stillingsstørrelser</a:t>
            </a:r>
            <a:r>
              <a:rPr lang="nb-NO" sz="2600" dirty="0">
                <a:solidFill>
                  <a:srgbClr val="1C7FBD"/>
                </a:solidFill>
                <a:latin typeface="Arial Narrow" panose="020B0606020202030204" pitchFamily="34" charset="0"/>
              </a:rPr>
              <a:t>: </a:t>
            </a:r>
            <a:r>
              <a:rPr lang="nb-NO" sz="2600" dirty="0" smtClean="0">
                <a:solidFill>
                  <a:srgbClr val="1C7FBD"/>
                </a:solidFill>
                <a:latin typeface="Arial Narrow" panose="020B0606020202030204" pitchFamily="34" charset="0"/>
              </a:rPr>
              <a:t>Under 50% stilling: 36,2%,                              50-99</a:t>
            </a:r>
            <a:r>
              <a:rPr lang="nb-NO" sz="2600" dirty="0">
                <a:solidFill>
                  <a:srgbClr val="1C7FBD"/>
                </a:solidFill>
                <a:latin typeface="Arial Narrow" panose="020B0606020202030204" pitchFamily="34" charset="0"/>
              </a:rPr>
              <a:t>% stilling: </a:t>
            </a:r>
            <a:r>
              <a:rPr lang="nb-NO" sz="2600" dirty="0" smtClean="0">
                <a:solidFill>
                  <a:srgbClr val="1C7FBD"/>
                </a:solidFill>
                <a:latin typeface="Arial Narrow" panose="020B0606020202030204" pitchFamily="34" charset="0"/>
              </a:rPr>
              <a:t>70,8%, </a:t>
            </a:r>
            <a:r>
              <a:rPr lang="nb-NO" sz="2600" dirty="0">
                <a:solidFill>
                  <a:srgbClr val="1C7FBD"/>
                </a:solidFill>
                <a:latin typeface="Arial Narrow" panose="020B0606020202030204" pitchFamily="34" charset="0"/>
              </a:rPr>
              <a:t>100% stilling: </a:t>
            </a:r>
            <a:r>
              <a:rPr lang="nb-NO" sz="2600" dirty="0" smtClean="0">
                <a:solidFill>
                  <a:srgbClr val="1C7FBD"/>
                </a:solidFill>
                <a:latin typeface="Arial Narrow" panose="020B0606020202030204" pitchFamily="34" charset="0"/>
              </a:rPr>
              <a:t>76,7 %</a:t>
            </a:r>
            <a:endParaRPr lang="nb-NO" sz="2600" dirty="0">
              <a:solidFill>
                <a:srgbClr val="1C7FBD"/>
              </a:solidFill>
              <a:latin typeface="Arial Narrow" panose="020B0606020202030204" pitchFamily="34" charset="0"/>
            </a:endParaRPr>
          </a:p>
          <a:p>
            <a:pPr marL="0" indent="0" defTabSz="363538">
              <a:spcAft>
                <a:spcPts val="600"/>
              </a:spcAft>
              <a:buNone/>
            </a:pPr>
            <a:r>
              <a:rPr lang="nb-NO" sz="2600" dirty="0" smtClean="0">
                <a:solidFill>
                  <a:srgbClr val="0066CC"/>
                </a:solidFill>
                <a:latin typeface="Arial Narrow" panose="020B0606020202030204" pitchFamily="34" charset="0"/>
              </a:rPr>
              <a:t>		</a:t>
            </a:r>
          </a:p>
          <a:p>
            <a:pPr marL="0" indent="0" defTabSz="363538">
              <a:spcAft>
                <a:spcPts val="600"/>
              </a:spcAft>
              <a:buNone/>
            </a:pPr>
            <a:r>
              <a:rPr lang="nb-NO" sz="2600" dirty="0" smtClean="0">
                <a:solidFill>
                  <a:srgbClr val="0066CC"/>
                </a:solidFill>
                <a:latin typeface="Arial Narrow" panose="020B0606020202030204" pitchFamily="34" charset="0"/>
              </a:rPr>
              <a:t>Antall svar 2012: 						Svarprosent 2012: </a:t>
            </a:r>
            <a:endParaRPr lang="nb-NO" sz="2600" dirty="0">
              <a:solidFill>
                <a:srgbClr val="0066CC"/>
              </a:solidFill>
              <a:latin typeface="Arial Narrow" panose="020B0606020202030204" pitchFamily="34" charset="0"/>
            </a:endParaRPr>
          </a:p>
          <a:p>
            <a:pPr marL="0" indent="0">
              <a:spcAft>
                <a:spcPts val="600"/>
              </a:spcAft>
              <a:buNone/>
            </a:pPr>
            <a:endParaRPr lang="nb-NO" sz="2600" dirty="0" smtClean="0">
              <a:solidFill>
                <a:srgbClr val="0066CC"/>
              </a:solidFill>
              <a:latin typeface="Arial Narrow" panose="020B0606020202030204" pitchFamily="34"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8450" y="0"/>
            <a:ext cx="1225550"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Bilde 6"/>
          <p:cNvPicPr/>
          <p:nvPr>
            <p:extLst>
              <p:ext uri="{D42A27DB-BD31-4B8C-83A1-F6EECF244321}">
                <p14:modId xmlns:p14="http://schemas.microsoft.com/office/powerpoint/2010/main" val="3393572622"/>
              </p:ext>
            </p:extLst>
          </p:nvPr>
        </p:nvPicPr>
        <p:blipFill>
          <a:blip r:embed="rId4"/>
          <a:stretch>
            <a:fillRect/>
          </a:stretch>
        </p:blipFill>
        <p:spPr>
          <a:xfrm>
            <a:off x="227013" y="4497388"/>
            <a:ext cx="3922712" cy="503237"/>
          </a:xfrm>
          <a:prstGeom prst="rect">
            <a:avLst/>
          </a:prstGeom>
        </p:spPr>
      </p:pic>
      <p:pic>
        <p:nvPicPr>
          <p:cNvPr id="10" name="Bilde 9"/>
          <p:cNvPicPr/>
          <p:nvPr>
            <p:extLst>
              <p:ext uri="{D42A27DB-BD31-4B8C-83A1-F6EECF244321}">
                <p14:modId xmlns:p14="http://schemas.microsoft.com/office/powerpoint/2010/main" val="2135895364"/>
              </p:ext>
            </p:extLst>
          </p:nvPr>
        </p:nvPicPr>
        <p:blipFill>
          <a:blip r:embed="rId5"/>
          <a:stretch>
            <a:fillRect/>
          </a:stretch>
        </p:blipFill>
        <p:spPr>
          <a:xfrm>
            <a:off x="942055" y="6190009"/>
            <a:ext cx="1955846" cy="494108"/>
          </a:xfrm>
          <a:prstGeom prst="rect">
            <a:avLst/>
          </a:prstGeom>
        </p:spPr>
      </p:pic>
      <p:pic>
        <p:nvPicPr>
          <p:cNvPr id="11" name="Bilde 10"/>
          <p:cNvPicPr/>
          <p:nvPr>
            <p:extLst>
              <p:ext uri="{D42A27DB-BD31-4B8C-83A1-F6EECF244321}">
                <p14:modId xmlns:p14="http://schemas.microsoft.com/office/powerpoint/2010/main" val="2044703835"/>
              </p:ext>
            </p:extLst>
          </p:nvPr>
        </p:nvPicPr>
        <p:blipFill>
          <a:blip r:embed="rId5"/>
          <a:stretch>
            <a:fillRect/>
          </a:stretch>
        </p:blipFill>
        <p:spPr>
          <a:xfrm>
            <a:off x="5032046" y="6164065"/>
            <a:ext cx="2000126" cy="505295"/>
          </a:xfrm>
          <a:prstGeom prst="rect">
            <a:avLst/>
          </a:prstGeom>
        </p:spPr>
      </p:pic>
      <p:pic>
        <p:nvPicPr>
          <p:cNvPr id="12" name="Bilde 11"/>
          <p:cNvPicPr/>
          <p:nvPr>
            <p:extLst>
              <p:ext uri="{D42A27DB-BD31-4B8C-83A1-F6EECF244321}">
                <p14:modId xmlns:p14="http://schemas.microsoft.com/office/powerpoint/2010/main" val="2987283763"/>
              </p:ext>
            </p:extLst>
          </p:nvPr>
        </p:nvPicPr>
        <p:blipFill>
          <a:blip r:embed="rId6"/>
          <a:stretch>
            <a:fillRect/>
          </a:stretch>
        </p:blipFill>
        <p:spPr>
          <a:xfrm>
            <a:off x="1112653" y="5466006"/>
            <a:ext cx="2151431" cy="543519"/>
          </a:xfrm>
          <a:prstGeom prst="rect">
            <a:avLst/>
          </a:prstGeom>
        </p:spPr>
      </p:pic>
      <p:pic>
        <p:nvPicPr>
          <p:cNvPr id="13" name="Bilde 12"/>
          <p:cNvPicPr/>
          <p:nvPr>
            <p:extLst>
              <p:ext uri="{D42A27DB-BD31-4B8C-83A1-F6EECF244321}">
                <p14:modId xmlns:p14="http://schemas.microsoft.com/office/powerpoint/2010/main" val="946301363"/>
              </p:ext>
            </p:extLst>
          </p:nvPr>
        </p:nvPicPr>
        <p:blipFill>
          <a:blip r:embed="rId7"/>
          <a:stretch>
            <a:fillRect/>
          </a:stretch>
        </p:blipFill>
        <p:spPr>
          <a:xfrm>
            <a:off x="5399192" y="5466006"/>
            <a:ext cx="2151431" cy="543519"/>
          </a:xfrm>
          <a:prstGeom prst="rect">
            <a:avLst/>
          </a:prstGeom>
        </p:spPr>
      </p:pic>
    </p:spTree>
    <p:extLst>
      <p:ext uri="{BB962C8B-B14F-4D97-AF65-F5344CB8AC3E}">
        <p14:creationId xmlns:p14="http://schemas.microsoft.com/office/powerpoint/2010/main" val="102397953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Egendefinert utform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Oslo 30082013</Template>
  <TotalTime>0</TotalTime>
  <Words>4483</Words>
  <Application>Microsoft Office PowerPoint</Application>
  <PresentationFormat>Skjermfremvisning (4:3)</PresentationFormat>
  <Paragraphs>578</Paragraphs>
  <Slides>23</Slides>
  <Notes>23</Notes>
  <HiddenSlides>0</HiddenSlides>
  <MMClips>0</MMClips>
  <ScaleCrop>false</ScaleCrop>
  <HeadingPairs>
    <vt:vector size="6" baseType="variant">
      <vt:variant>
        <vt:lpstr>Brukte skrifter</vt:lpstr>
      </vt:variant>
      <vt:variant>
        <vt:i4>6</vt:i4>
      </vt:variant>
      <vt:variant>
        <vt:lpstr>Tema</vt:lpstr>
      </vt:variant>
      <vt:variant>
        <vt:i4>2</vt:i4>
      </vt:variant>
      <vt:variant>
        <vt:lpstr>Lysbildetitler</vt:lpstr>
      </vt:variant>
      <vt:variant>
        <vt:i4>23</vt:i4>
      </vt:variant>
    </vt:vector>
  </HeadingPairs>
  <TitlesOfParts>
    <vt:vector size="31" baseType="lpstr">
      <vt:lpstr>Arial Unicode MS</vt:lpstr>
      <vt:lpstr>MS Gothic</vt:lpstr>
      <vt:lpstr>Arial</vt:lpstr>
      <vt:lpstr>Arial Narrow</vt:lpstr>
      <vt:lpstr>Calibri</vt:lpstr>
      <vt:lpstr>Times New Roman</vt:lpstr>
      <vt:lpstr>1_Egendefinert utforming</vt:lpstr>
      <vt:lpstr>Egendefinert utforming</vt:lpstr>
      <vt:lpstr>PowerPoint-presentasjon</vt:lpstr>
      <vt:lpstr>Helheten i ARK:</vt:lpstr>
      <vt:lpstr>Kontinuerlig forbedring:</vt:lpstr>
      <vt:lpstr>PowerPoint-presentasjon</vt:lpstr>
      <vt:lpstr>PowerPoint-presentasjon</vt:lpstr>
      <vt:lpstr>PowerPoint-presentasjon</vt:lpstr>
      <vt:lpstr>PowerPoint-presentasjon</vt:lpstr>
      <vt:lpstr>PowerPoint-presentasjon</vt:lpstr>
      <vt:lpstr>Spørreskjemaundersøkelse:</vt:lpstr>
      <vt:lpstr>Ressurser – den enkeltes oppgaveutførelse:</vt:lpstr>
      <vt:lpstr>Ressurser – i kollegafellesskapet:</vt:lpstr>
      <vt:lpstr>PowerPoint-presentasjon</vt:lpstr>
      <vt:lpstr>Ressurser – i den organisatoriske enheten:</vt:lpstr>
      <vt:lpstr>PowerPoint-presentasjon</vt:lpstr>
      <vt:lpstr>Jobbkrav – i den enkeltes arbeidssituasjon:</vt:lpstr>
      <vt:lpstr>Tilknytning til jobben</vt:lpstr>
      <vt:lpstr>Oppsummering:</vt:lpstr>
      <vt:lpstr>PowerPoint-presentasjon</vt:lpstr>
      <vt:lpstr>PowerPoint-presentasjon</vt:lpstr>
      <vt:lpstr>Medarbeidersamtale</vt:lpstr>
      <vt:lpstr>PowerPoint-presentasjon</vt:lpstr>
      <vt:lpstr>Gruppeoppgave:</vt:lpstr>
      <vt:lpstr>PowerPoint-presentasjon</vt:lpstr>
    </vt:vector>
  </TitlesOfParts>
  <Company>NTNU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Kirsti Godal Undebakke</dc:creator>
  <cp:lastModifiedBy>Jorunn Wessel</cp:lastModifiedBy>
  <cp:revision>163</cp:revision>
  <cp:lastPrinted>2014-12-15T08:40:24Z</cp:lastPrinted>
  <dcterms:created xsi:type="dcterms:W3CDTF">2013-10-16T07:47:30Z</dcterms:created>
  <dcterms:modified xsi:type="dcterms:W3CDTF">2014-12-18T08:22:26Z</dcterms:modified>
</cp:coreProperties>
</file>