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258" r:id="rId5"/>
    <p:sldId id="693" r:id="rId6"/>
    <p:sldId id="694" r:id="rId7"/>
    <p:sldId id="695" r:id="rId8"/>
    <p:sldId id="692" r:id="rId9"/>
    <p:sldId id="699" r:id="rId10"/>
    <p:sldId id="700" r:id="rId11"/>
  </p:sldIdLst>
  <p:sldSz cx="12192000" cy="6858000"/>
  <p:notesSz cx="6797675" cy="9926638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B97F37-8A5D-E1F3-F12B-E63F58F70070}" name="Gunn Nancy Halsetrønning" initials="GNH" userId="S::gunncy@ntnu.no::0485084a-e6e2-433b-8dfd-2fa452a1ae00" providerId="AD"/>
  <p188:author id="{518A4B98-0E9C-F303-678A-52C1FA10C5C2}" name="Tore Sletten Langeland" initials="TSL" userId="S::toreslet@ntnu.no::53d8cce1-2bae-4ceb-9897-7833341d48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024"/>
    <a:srgbClr val="43B7B0"/>
    <a:srgbClr val="EBEBEB"/>
    <a:srgbClr val="E6E6E6"/>
    <a:srgbClr val="4D4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7" autoAdjust="0"/>
    <p:restoredTop sz="92347" autoAdjust="0"/>
  </p:normalViewPr>
  <p:slideViewPr>
    <p:cSldViewPr snapToGrid="0">
      <p:cViewPr varScale="1">
        <p:scale>
          <a:sx n="150" d="100"/>
          <a:sy n="150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8E4A57-0FE4-2D4C-A2A3-03B89BE22D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3F375E-59A7-004D-9E35-DAEA249B13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2EF38-7CD7-2348-A742-408507303B09}" type="datetimeFigureOut">
              <a:rPr lang="en-NO" smtClean="0"/>
              <a:t>06/06/2023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C3FBC-6EEC-3B42-B638-71AE5045EE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C080F-DA8E-524A-A944-C2CD96DB21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A6532-9842-AB40-B4DB-5C382FE0FA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36673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AF07A-55DD-B847-8376-306FC873B9BF}" type="datetimeFigureOut">
              <a:rPr lang="en-NO" smtClean="0"/>
              <a:t>06/06/2023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BB302-9660-F344-8E4C-44B4ECEB709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302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lov/2017-06-16-67/&#167;9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37000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Hvis NTNU har behov for å kjøpe tjenester fordi vi ikke har kompetansen i egen organisasjon, skal konsulentbruken legge til rette for kompetanseoverføring. Bruk av eksterne ressurser utover vikarer er en strategisk beslutning som skal tas av leder ved enheten med myndighet, se [</a:t>
            </a:r>
            <a:r>
              <a:rPr lang="nb-NO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lenke til avsnitt under «Beslutningsprosess»]. 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dirty="0"/>
              <a:t>Til første kulepunkt: slik innleie må skje fra virksomheter som ikke er bemanningsforetak.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i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 tredje punkt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Ved fravær hos ansatte kan ressursbehovet dekkes gjennom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vikariatsinnleie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fra bemanningsforetak eller midlertidige ansettelser, jf. sal. </a:t>
            </a:r>
            <a:r>
              <a:rPr lang="nb-NO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§ 9 bokstav b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Leder skal også i disse tilfellene alltid først vurdere om det er mulig å ansette i en fast stilling. Denne beslutningen skal gjøres i tråd med den strategiske personalplanen, og hvilke behov enheten har på kort og lang sikt. 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61328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nb-NO" sz="1800" b="1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Formål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Formålet med retningslinjen er å: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sikre at NTNU i størst mulig grad bruker egne ressurser og kompetanse til å løse oppgaver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bidra til kompetanseheving hos egne ansatte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sikre riktige og effektive prosesser for å bemanne ledige midlertidige oppgaver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bidra til å redusere bruken av konsulenter og sikre riktig bruk av rammeavtaler</a:t>
            </a:r>
          </a:p>
          <a:p>
            <a:endParaRPr lang="nb-NO" dirty="0"/>
          </a:p>
          <a:p>
            <a:r>
              <a:rPr lang="nb-NO" b="1" dirty="0"/>
              <a:t>Hva regulerer retningslinjen: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Denne retningslinjen regulerer hvordan beslutninger skal tas om et ressursbehov skal dekkes av interne eller eksterne ressurser. Retningslinjen regulerer de ulike stegene i beslutningsprosessen og når innleie og kjøp av konsulenttjenester er tillatt ved NTNU.  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49255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en forenklet modell, som viser hovedreglene.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67432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36771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tillegg kommer vi til å orientere i SESAM og rektorat/dekanmøte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6253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4891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ntnu.no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8" y="-11575"/>
            <a:ext cx="11182703" cy="6901254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/>
          <p:nvPr userDrawn="1"/>
        </p:nvCxnSpPr>
        <p:spPr>
          <a:xfrm>
            <a:off x="1753026" y="3427171"/>
            <a:ext cx="43395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363" y="3741824"/>
            <a:ext cx="4339542" cy="196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Tema/overskrift</a:t>
            </a:r>
          </a:p>
        </p:txBody>
      </p:sp>
      <p:grpSp>
        <p:nvGrpSpPr>
          <p:cNvPr id="17" name="Group 16" descr="Bilde av Hovedbygningen fra Trondheim, Gneis-bygget i Gjøvik og Ankeret i Ålesund">
            <a:extLst>
              <a:ext uri="{FF2B5EF4-FFF2-40B4-BE49-F238E27FC236}">
                <a16:creationId xmlns:a16="http://schemas.microsoft.com/office/drawing/2014/main" id="{EFE48AA9-33DE-0049-923F-811972B1BB9E}"/>
              </a:ext>
            </a:extLst>
          </p:cNvPr>
          <p:cNvGrpSpPr/>
          <p:nvPr userDrawn="1"/>
        </p:nvGrpSpPr>
        <p:grpSpPr>
          <a:xfrm>
            <a:off x="6823650" y="0"/>
            <a:ext cx="4353265" cy="6975914"/>
            <a:chOff x="6850553" y="-11576"/>
            <a:chExt cx="4353265" cy="6975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75F9CF-9BFC-D849-9DC7-B8C7E2989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889CAC-BCCA-2740-B035-B66AEC2C0D2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110452-FD0F-2446-ACB3-A546FA77C17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 descr="NTNU logo, kunnskap for en bedre verden">
            <a:extLst>
              <a:ext uri="{FF2B5EF4-FFF2-40B4-BE49-F238E27FC236}">
                <a16:creationId xmlns:a16="http://schemas.microsoft.com/office/drawing/2014/main" id="{8AEC5E4B-C24E-234D-8C52-2C6E356DD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198" y="1485259"/>
            <a:ext cx="5375802" cy="13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961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E370CE-61A9-122D-2A41-4525E438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731154"/>
            <a:ext cx="11336616" cy="833178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B63191-1754-8E9D-DD03-F6F2EF881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443082"/>
            <a:ext cx="11336615" cy="4866278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060761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>
            <a:off x="4581993" y="569725"/>
            <a:ext cx="828749" cy="5800153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134 w 936944"/>
              <a:gd name="connsiteY0" fmla="*/ 2829966 h 5708078"/>
              <a:gd name="connsiteX1" fmla="*/ 875174 w 936944"/>
              <a:gd name="connsiteY1" fmla="*/ 0 h 5708078"/>
              <a:gd name="connsiteX2" fmla="*/ 548626 w 936944"/>
              <a:gd name="connsiteY2" fmla="*/ 2829966 h 5708078"/>
              <a:gd name="connsiteX3" fmla="*/ 936944 w 936944"/>
              <a:gd name="connsiteY3" fmla="*/ 5708078 h 5708078"/>
              <a:gd name="connsiteX4" fmla="*/ 134 w 936944"/>
              <a:gd name="connsiteY4" fmla="*/ 2829966 h 5708078"/>
              <a:gd name="connsiteX0" fmla="*/ 133 w 936943"/>
              <a:gd name="connsiteY0" fmla="*/ 2829966 h 5708078"/>
              <a:gd name="connsiteX1" fmla="*/ 875173 w 936943"/>
              <a:gd name="connsiteY1" fmla="*/ 0 h 5708078"/>
              <a:gd name="connsiteX2" fmla="*/ 548625 w 936943"/>
              <a:gd name="connsiteY2" fmla="*/ 2829966 h 5708078"/>
              <a:gd name="connsiteX3" fmla="*/ 936943 w 936943"/>
              <a:gd name="connsiteY3" fmla="*/ 5708078 h 5708078"/>
              <a:gd name="connsiteX4" fmla="*/ 133 w 936943"/>
              <a:gd name="connsiteY4" fmla="*/ 2829966 h 570807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48531 w 936849"/>
              <a:gd name="connsiteY2" fmla="*/ 291251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34497 w 936849"/>
              <a:gd name="connsiteY2" fmla="*/ 286806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02889 w 915766"/>
              <a:gd name="connsiteY2" fmla="*/ 2858541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766" h="5800153">
                <a:moveTo>
                  <a:pt x="6" y="2912516"/>
                </a:moveTo>
                <a:cubicBezTo>
                  <a:pt x="-2103" y="1945824"/>
                  <a:pt x="612006" y="434715"/>
                  <a:pt x="903112" y="0"/>
                </a:cubicBezTo>
                <a:cubicBezTo>
                  <a:pt x="826515" y="351019"/>
                  <a:pt x="502889" y="1264864"/>
                  <a:pt x="502889" y="2858541"/>
                </a:cubicBezTo>
                <a:cubicBezTo>
                  <a:pt x="502889" y="4452218"/>
                  <a:pt x="761623" y="5250982"/>
                  <a:pt x="915766" y="5800153"/>
                </a:cubicBezTo>
                <a:cubicBezTo>
                  <a:pt x="602175" y="5297982"/>
                  <a:pt x="2115" y="3879208"/>
                  <a:pt x="6" y="291251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FC2BC-32E9-144F-A493-1C7DD92781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5" y="93421"/>
            <a:ext cx="5563625" cy="6629886"/>
          </a:xfrm>
          <a:custGeom>
            <a:avLst/>
            <a:gdLst>
              <a:gd name="connsiteX0" fmla="*/ 0 w 5554663"/>
              <a:gd name="connsiteY0" fmla="*/ 0 h 4162425"/>
              <a:gd name="connsiteX1" fmla="*/ 5554663 w 5554663"/>
              <a:gd name="connsiteY1" fmla="*/ 0 h 4162425"/>
              <a:gd name="connsiteX2" fmla="*/ 5554663 w 5554663"/>
              <a:gd name="connsiteY2" fmla="*/ 4162425 h 4162425"/>
              <a:gd name="connsiteX3" fmla="*/ 0 w 5554663"/>
              <a:gd name="connsiteY3" fmla="*/ 4162425 h 4162425"/>
              <a:gd name="connsiteX4" fmla="*/ 0 w 5554663"/>
              <a:gd name="connsiteY4" fmla="*/ 0 h 4162425"/>
              <a:gd name="connsiteX0" fmla="*/ 0 w 5554663"/>
              <a:gd name="connsiteY0" fmla="*/ 0 h 6135909"/>
              <a:gd name="connsiteX1" fmla="*/ 5554663 w 5554663"/>
              <a:gd name="connsiteY1" fmla="*/ 0 h 6135909"/>
              <a:gd name="connsiteX2" fmla="*/ 5554663 w 5554663"/>
              <a:gd name="connsiteY2" fmla="*/ 4162425 h 6135909"/>
              <a:gd name="connsiteX3" fmla="*/ 0 w 5554663"/>
              <a:gd name="connsiteY3" fmla="*/ 6135909 h 6135909"/>
              <a:gd name="connsiteX4" fmla="*/ 0 w 5554663"/>
              <a:gd name="connsiteY4" fmla="*/ 0 h 6135909"/>
              <a:gd name="connsiteX0" fmla="*/ 0 w 5560450"/>
              <a:gd name="connsiteY0" fmla="*/ 231493 h 6367402"/>
              <a:gd name="connsiteX1" fmla="*/ 5560450 w 5560450"/>
              <a:gd name="connsiteY1" fmla="*/ 0 h 6367402"/>
              <a:gd name="connsiteX2" fmla="*/ 5554663 w 5560450"/>
              <a:gd name="connsiteY2" fmla="*/ 4393918 h 6367402"/>
              <a:gd name="connsiteX3" fmla="*/ 0 w 5560450"/>
              <a:gd name="connsiteY3" fmla="*/ 6367402 h 6367402"/>
              <a:gd name="connsiteX4" fmla="*/ 0 w 5560450"/>
              <a:gd name="connsiteY4" fmla="*/ 231493 h 6367402"/>
              <a:gd name="connsiteX0" fmla="*/ 0 w 5560450"/>
              <a:gd name="connsiteY0" fmla="*/ 244108 h 6380017"/>
              <a:gd name="connsiteX1" fmla="*/ 5560450 w 5560450"/>
              <a:gd name="connsiteY1" fmla="*/ 12615 h 6380017"/>
              <a:gd name="connsiteX2" fmla="*/ 5554663 w 5560450"/>
              <a:gd name="connsiteY2" fmla="*/ 4406533 h 6380017"/>
              <a:gd name="connsiteX3" fmla="*/ 0 w 5560450"/>
              <a:gd name="connsiteY3" fmla="*/ 6380017 h 6380017"/>
              <a:gd name="connsiteX4" fmla="*/ 0 w 5560450"/>
              <a:gd name="connsiteY4" fmla="*/ 244108 h 6380017"/>
              <a:gd name="connsiteX0" fmla="*/ 0 w 5560450"/>
              <a:gd name="connsiteY0" fmla="*/ 252469 h 6388378"/>
              <a:gd name="connsiteX1" fmla="*/ 5560450 w 5560450"/>
              <a:gd name="connsiteY1" fmla="*/ 20976 h 6388378"/>
              <a:gd name="connsiteX2" fmla="*/ 5554663 w 5560450"/>
              <a:gd name="connsiteY2" fmla="*/ 4414894 h 6388378"/>
              <a:gd name="connsiteX3" fmla="*/ 0 w 5560450"/>
              <a:gd name="connsiteY3" fmla="*/ 6388378 h 6388378"/>
              <a:gd name="connsiteX4" fmla="*/ 0 w 5560450"/>
              <a:gd name="connsiteY4" fmla="*/ 252469 h 6388378"/>
              <a:gd name="connsiteX0" fmla="*/ 0 w 5563625"/>
              <a:gd name="connsiteY0" fmla="*/ 189244 h 6401353"/>
              <a:gd name="connsiteX1" fmla="*/ 5563625 w 5563625"/>
              <a:gd name="connsiteY1" fmla="*/ 33951 h 6401353"/>
              <a:gd name="connsiteX2" fmla="*/ 5557838 w 5563625"/>
              <a:gd name="connsiteY2" fmla="*/ 4427869 h 6401353"/>
              <a:gd name="connsiteX3" fmla="*/ 3175 w 5563625"/>
              <a:gd name="connsiteY3" fmla="*/ 6401353 h 6401353"/>
              <a:gd name="connsiteX4" fmla="*/ 0 w 5563625"/>
              <a:gd name="connsiteY4" fmla="*/ 189244 h 6401353"/>
              <a:gd name="connsiteX0" fmla="*/ 0 w 5563625"/>
              <a:gd name="connsiteY0" fmla="*/ 249661 h 6461770"/>
              <a:gd name="connsiteX1" fmla="*/ 5563625 w 5563625"/>
              <a:gd name="connsiteY1" fmla="*/ 21343 h 6461770"/>
              <a:gd name="connsiteX2" fmla="*/ 5557838 w 5563625"/>
              <a:gd name="connsiteY2" fmla="*/ 4488286 h 6461770"/>
              <a:gd name="connsiteX3" fmla="*/ 3175 w 5563625"/>
              <a:gd name="connsiteY3" fmla="*/ 6461770 h 6461770"/>
              <a:gd name="connsiteX4" fmla="*/ 0 w 5563625"/>
              <a:gd name="connsiteY4" fmla="*/ 249661 h 6461770"/>
              <a:gd name="connsiteX0" fmla="*/ 0 w 5563625"/>
              <a:gd name="connsiteY0" fmla="*/ 228318 h 6440427"/>
              <a:gd name="connsiteX1" fmla="*/ 5563625 w 5563625"/>
              <a:gd name="connsiteY1" fmla="*/ 0 h 6440427"/>
              <a:gd name="connsiteX2" fmla="*/ 5557838 w 5563625"/>
              <a:gd name="connsiteY2" fmla="*/ 4466943 h 6440427"/>
              <a:gd name="connsiteX3" fmla="*/ 3175 w 5563625"/>
              <a:gd name="connsiteY3" fmla="*/ 6440427 h 6440427"/>
              <a:gd name="connsiteX4" fmla="*/ 0 w 5563625"/>
              <a:gd name="connsiteY4" fmla="*/ 228318 h 6440427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1804 h 6443913"/>
              <a:gd name="connsiteX1" fmla="*/ 5563625 w 5563625"/>
              <a:gd name="connsiteY1" fmla="*/ 3486 h 6443913"/>
              <a:gd name="connsiteX2" fmla="*/ 5557838 w 5563625"/>
              <a:gd name="connsiteY2" fmla="*/ 4470429 h 6443913"/>
              <a:gd name="connsiteX3" fmla="*/ 3175 w 5563625"/>
              <a:gd name="connsiteY3" fmla="*/ 6443913 h 6443913"/>
              <a:gd name="connsiteX4" fmla="*/ 0 w 5563625"/>
              <a:gd name="connsiteY4" fmla="*/ 231804 h 6443913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5436 h 6511045"/>
              <a:gd name="connsiteX1" fmla="*/ 5563625 w 5563625"/>
              <a:gd name="connsiteY1" fmla="*/ 7118 h 6511045"/>
              <a:gd name="connsiteX2" fmla="*/ 5557838 w 5563625"/>
              <a:gd name="connsiteY2" fmla="*/ 4474061 h 6511045"/>
              <a:gd name="connsiteX3" fmla="*/ 3175 w 5563625"/>
              <a:gd name="connsiteY3" fmla="*/ 6511045 h 6511045"/>
              <a:gd name="connsiteX4" fmla="*/ 0 w 5563625"/>
              <a:gd name="connsiteY4" fmla="*/ 235436 h 6511045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3625" h="6629886">
                <a:moveTo>
                  <a:pt x="0" y="235436"/>
                </a:moveTo>
                <a:cubicBezTo>
                  <a:pt x="1801879" y="36738"/>
                  <a:pt x="3376164" y="-22302"/>
                  <a:pt x="5563625" y="7118"/>
                </a:cubicBezTo>
                <a:cubicBezTo>
                  <a:pt x="4678334" y="2387094"/>
                  <a:pt x="4587523" y="4452277"/>
                  <a:pt x="5561013" y="6629886"/>
                </a:cubicBezTo>
                <a:cubicBezTo>
                  <a:pt x="3530600" y="6564872"/>
                  <a:pt x="1646238" y="6509384"/>
                  <a:pt x="3175" y="6511045"/>
                </a:cubicBezTo>
                <a:cubicBezTo>
                  <a:pt x="2117" y="4440342"/>
                  <a:pt x="1058" y="2306139"/>
                  <a:pt x="0" y="235436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   Trykk på ikonet</a:t>
            </a:r>
            <a:br>
              <a:rPr lang="nb-NO"/>
            </a:br>
            <a:r>
              <a:rPr lang="nb-NO"/>
              <a:t>   for å sette inn bilde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0638" y="2148369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0638" y="3038552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56996286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venstr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 flipH="1">
            <a:off x="6698304" y="477498"/>
            <a:ext cx="902838" cy="5919734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16867 w 998143"/>
              <a:gd name="connsiteY2" fmla="*/ 2734386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410 w 997845"/>
              <a:gd name="connsiteY0" fmla="*/ 2928238 h 5799034"/>
              <a:gd name="connsiteX1" fmla="*/ 886731 w 997845"/>
              <a:gd name="connsiteY1" fmla="*/ 0 h 5799034"/>
              <a:gd name="connsiteX2" fmla="*/ 516569 w 997845"/>
              <a:gd name="connsiteY2" fmla="*/ 2829483 h 5799034"/>
              <a:gd name="connsiteX3" fmla="*/ 997845 w 997845"/>
              <a:gd name="connsiteY3" fmla="*/ 5799034 h 5799034"/>
              <a:gd name="connsiteX4" fmla="*/ 410 w 997845"/>
              <a:gd name="connsiteY4" fmla="*/ 2928238 h 5799034"/>
              <a:gd name="connsiteX0" fmla="*/ 511 w 997946"/>
              <a:gd name="connsiteY0" fmla="*/ 2928238 h 5799034"/>
              <a:gd name="connsiteX1" fmla="*/ 874707 w 997946"/>
              <a:gd name="connsiteY1" fmla="*/ 0 h 5799034"/>
              <a:gd name="connsiteX2" fmla="*/ 516670 w 997946"/>
              <a:gd name="connsiteY2" fmla="*/ 2829483 h 5799034"/>
              <a:gd name="connsiteX3" fmla="*/ 997946 w 997946"/>
              <a:gd name="connsiteY3" fmla="*/ 5799034 h 5799034"/>
              <a:gd name="connsiteX4" fmla="*/ 511 w 997946"/>
              <a:gd name="connsiteY4" fmla="*/ 2928238 h 57990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634" h="5919734">
                <a:moveTo>
                  <a:pt x="199" y="3048938"/>
                </a:moveTo>
                <a:cubicBezTo>
                  <a:pt x="-12931" y="2062316"/>
                  <a:pt x="627746" y="434715"/>
                  <a:pt x="918852" y="0"/>
                </a:cubicBezTo>
                <a:cubicBezTo>
                  <a:pt x="849889" y="324806"/>
                  <a:pt x="516358" y="1356506"/>
                  <a:pt x="516358" y="2950183"/>
                </a:cubicBezTo>
                <a:cubicBezTo>
                  <a:pt x="516358" y="4543860"/>
                  <a:pt x="838159" y="5413006"/>
                  <a:pt x="997634" y="5919734"/>
                </a:cubicBezTo>
                <a:cubicBezTo>
                  <a:pt x="684043" y="5417563"/>
                  <a:pt x="13329" y="4035560"/>
                  <a:pt x="199" y="304893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94946"/>
            <a:ext cx="5416241" cy="87637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885129"/>
            <a:ext cx="5416241" cy="20176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F7AC50-5F34-E246-B5AC-ECB2A589D2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40926908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BF7113D-DE20-4946-8D6D-B9F333F05B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3846824 w 12206597"/>
              <a:gd name="connsiteY0" fmla="*/ 170 h 6647837"/>
              <a:gd name="connsiteX1" fmla="*/ 10334943 w 12206597"/>
              <a:gd name="connsiteY1" fmla="*/ 125535 h 6647837"/>
              <a:gd name="connsiteX2" fmla="*/ 10785474 w 12206597"/>
              <a:gd name="connsiteY2" fmla="*/ 131718 h 6647837"/>
              <a:gd name="connsiteX3" fmla="*/ 10785474 w 12206597"/>
              <a:gd name="connsiteY3" fmla="*/ 954097 h 6647837"/>
              <a:gd name="connsiteX4" fmla="*/ 10856104 w 12206597"/>
              <a:gd name="connsiteY4" fmla="*/ 1024727 h 6647837"/>
              <a:gd name="connsiteX5" fmla="*/ 11633911 w 12206597"/>
              <a:gd name="connsiteY5" fmla="*/ 1024727 h 6647837"/>
              <a:gd name="connsiteX6" fmla="*/ 11704541 w 12206597"/>
              <a:gd name="connsiteY6" fmla="*/ 954097 h 6647837"/>
              <a:gd name="connsiteX7" fmla="*/ 11704541 w 12206597"/>
              <a:gd name="connsiteY7" fmla="*/ 141117 h 6647837"/>
              <a:gd name="connsiteX8" fmla="*/ 12184919 w 12206597"/>
              <a:gd name="connsiteY8" fmla="*/ 144322 h 6647837"/>
              <a:gd name="connsiteX9" fmla="*/ 12200352 w 12206597"/>
              <a:gd name="connsiteY9" fmla="*/ 6417683 h 6647837"/>
              <a:gd name="connsiteX10" fmla="*/ 3175 w 12206597"/>
              <a:gd name="connsiteY10" fmla="*/ 6505576 h 6647837"/>
              <a:gd name="connsiteX11" fmla="*/ 0 w 12206597"/>
              <a:gd name="connsiteY11" fmla="*/ 229967 h 6647837"/>
              <a:gd name="connsiteX12" fmla="*/ 3846824 w 12206597"/>
              <a:gd name="connsiteY12" fmla="*/ 170 h 6647837"/>
              <a:gd name="connsiteX0" fmla="*/ 3846824 w 12207535"/>
              <a:gd name="connsiteY0" fmla="*/ 170 h 6647837"/>
              <a:gd name="connsiteX1" fmla="*/ 10334943 w 12207535"/>
              <a:gd name="connsiteY1" fmla="*/ 125535 h 6647837"/>
              <a:gd name="connsiteX2" fmla="*/ 10785474 w 12207535"/>
              <a:gd name="connsiteY2" fmla="*/ 131718 h 6647837"/>
              <a:gd name="connsiteX3" fmla="*/ 10785474 w 12207535"/>
              <a:gd name="connsiteY3" fmla="*/ 954097 h 6647837"/>
              <a:gd name="connsiteX4" fmla="*/ 10856104 w 12207535"/>
              <a:gd name="connsiteY4" fmla="*/ 1024727 h 6647837"/>
              <a:gd name="connsiteX5" fmla="*/ 11633911 w 12207535"/>
              <a:gd name="connsiteY5" fmla="*/ 1024727 h 6647837"/>
              <a:gd name="connsiteX6" fmla="*/ 11704541 w 12207535"/>
              <a:gd name="connsiteY6" fmla="*/ 954097 h 6647837"/>
              <a:gd name="connsiteX7" fmla="*/ 11704541 w 12207535"/>
              <a:gd name="connsiteY7" fmla="*/ 141117 h 6647837"/>
              <a:gd name="connsiteX8" fmla="*/ 12188094 w 12207535"/>
              <a:gd name="connsiteY8" fmla="*/ 147497 h 6647837"/>
              <a:gd name="connsiteX9" fmla="*/ 12200352 w 12207535"/>
              <a:gd name="connsiteY9" fmla="*/ 6417683 h 6647837"/>
              <a:gd name="connsiteX10" fmla="*/ 3175 w 12207535"/>
              <a:gd name="connsiteY10" fmla="*/ 6505576 h 6647837"/>
              <a:gd name="connsiteX11" fmla="*/ 0 w 12207535"/>
              <a:gd name="connsiteY11" fmla="*/ 229967 h 6647837"/>
              <a:gd name="connsiteX12" fmla="*/ 3846824 w 12207535"/>
              <a:gd name="connsiteY12" fmla="*/ 170 h 6647837"/>
              <a:gd name="connsiteX0" fmla="*/ 3846824 w 12213430"/>
              <a:gd name="connsiteY0" fmla="*/ 170 h 6647837"/>
              <a:gd name="connsiteX1" fmla="*/ 10334943 w 12213430"/>
              <a:gd name="connsiteY1" fmla="*/ 125535 h 6647837"/>
              <a:gd name="connsiteX2" fmla="*/ 10785474 w 12213430"/>
              <a:gd name="connsiteY2" fmla="*/ 131718 h 6647837"/>
              <a:gd name="connsiteX3" fmla="*/ 10785474 w 12213430"/>
              <a:gd name="connsiteY3" fmla="*/ 954097 h 6647837"/>
              <a:gd name="connsiteX4" fmla="*/ 10856104 w 12213430"/>
              <a:gd name="connsiteY4" fmla="*/ 1024727 h 6647837"/>
              <a:gd name="connsiteX5" fmla="*/ 11633911 w 12213430"/>
              <a:gd name="connsiteY5" fmla="*/ 1024727 h 6647837"/>
              <a:gd name="connsiteX6" fmla="*/ 11704541 w 12213430"/>
              <a:gd name="connsiteY6" fmla="*/ 954097 h 6647837"/>
              <a:gd name="connsiteX7" fmla="*/ 11704541 w 12213430"/>
              <a:gd name="connsiteY7" fmla="*/ 141117 h 6647837"/>
              <a:gd name="connsiteX8" fmla="*/ 12200794 w 12213430"/>
              <a:gd name="connsiteY8" fmla="*/ 141147 h 6647837"/>
              <a:gd name="connsiteX9" fmla="*/ 12200352 w 12213430"/>
              <a:gd name="connsiteY9" fmla="*/ 6417683 h 6647837"/>
              <a:gd name="connsiteX10" fmla="*/ 3175 w 12213430"/>
              <a:gd name="connsiteY10" fmla="*/ 6505576 h 6647837"/>
              <a:gd name="connsiteX11" fmla="*/ 0 w 12213430"/>
              <a:gd name="connsiteY11" fmla="*/ 229967 h 6647837"/>
              <a:gd name="connsiteX12" fmla="*/ 3846824 w 12213430"/>
              <a:gd name="connsiteY12" fmla="*/ 170 h 6647837"/>
              <a:gd name="connsiteX0" fmla="*/ 3846824 w 12213430"/>
              <a:gd name="connsiteY0" fmla="*/ 170 h 6656234"/>
              <a:gd name="connsiteX1" fmla="*/ 10334943 w 12213430"/>
              <a:gd name="connsiteY1" fmla="*/ 125535 h 6656234"/>
              <a:gd name="connsiteX2" fmla="*/ 10785474 w 12213430"/>
              <a:gd name="connsiteY2" fmla="*/ 131718 h 6656234"/>
              <a:gd name="connsiteX3" fmla="*/ 10785474 w 12213430"/>
              <a:gd name="connsiteY3" fmla="*/ 954097 h 6656234"/>
              <a:gd name="connsiteX4" fmla="*/ 10856104 w 12213430"/>
              <a:gd name="connsiteY4" fmla="*/ 1024727 h 6656234"/>
              <a:gd name="connsiteX5" fmla="*/ 11633911 w 12213430"/>
              <a:gd name="connsiteY5" fmla="*/ 1024727 h 6656234"/>
              <a:gd name="connsiteX6" fmla="*/ 11704541 w 12213430"/>
              <a:gd name="connsiteY6" fmla="*/ 954097 h 6656234"/>
              <a:gd name="connsiteX7" fmla="*/ 11704541 w 12213430"/>
              <a:gd name="connsiteY7" fmla="*/ 141117 h 6656234"/>
              <a:gd name="connsiteX8" fmla="*/ 12200794 w 12213430"/>
              <a:gd name="connsiteY8" fmla="*/ 141147 h 6656234"/>
              <a:gd name="connsiteX9" fmla="*/ 12200352 w 12213430"/>
              <a:gd name="connsiteY9" fmla="*/ 6417683 h 6656234"/>
              <a:gd name="connsiteX10" fmla="*/ 3175 w 12213430"/>
              <a:gd name="connsiteY10" fmla="*/ 6505576 h 6656234"/>
              <a:gd name="connsiteX11" fmla="*/ 0 w 12213430"/>
              <a:gd name="connsiteY11" fmla="*/ 229967 h 6656234"/>
              <a:gd name="connsiteX12" fmla="*/ 3846824 w 12213430"/>
              <a:gd name="connsiteY12" fmla="*/ 170 h 6656234"/>
              <a:gd name="connsiteX0" fmla="*/ 3846824 w 12213430"/>
              <a:gd name="connsiteY0" fmla="*/ 170 h 6657635"/>
              <a:gd name="connsiteX1" fmla="*/ 10334943 w 12213430"/>
              <a:gd name="connsiteY1" fmla="*/ 125535 h 6657635"/>
              <a:gd name="connsiteX2" fmla="*/ 10785474 w 12213430"/>
              <a:gd name="connsiteY2" fmla="*/ 131718 h 6657635"/>
              <a:gd name="connsiteX3" fmla="*/ 10785474 w 12213430"/>
              <a:gd name="connsiteY3" fmla="*/ 954097 h 6657635"/>
              <a:gd name="connsiteX4" fmla="*/ 10856104 w 12213430"/>
              <a:gd name="connsiteY4" fmla="*/ 1024727 h 6657635"/>
              <a:gd name="connsiteX5" fmla="*/ 11633911 w 12213430"/>
              <a:gd name="connsiteY5" fmla="*/ 1024727 h 6657635"/>
              <a:gd name="connsiteX6" fmla="*/ 11704541 w 12213430"/>
              <a:gd name="connsiteY6" fmla="*/ 954097 h 6657635"/>
              <a:gd name="connsiteX7" fmla="*/ 11704541 w 12213430"/>
              <a:gd name="connsiteY7" fmla="*/ 141117 h 6657635"/>
              <a:gd name="connsiteX8" fmla="*/ 12200794 w 12213430"/>
              <a:gd name="connsiteY8" fmla="*/ 141147 h 6657635"/>
              <a:gd name="connsiteX9" fmla="*/ 12200352 w 12213430"/>
              <a:gd name="connsiteY9" fmla="*/ 6417683 h 6657635"/>
              <a:gd name="connsiteX10" fmla="*/ 3175 w 12213430"/>
              <a:gd name="connsiteY10" fmla="*/ 6505576 h 6657635"/>
              <a:gd name="connsiteX11" fmla="*/ 0 w 12213430"/>
              <a:gd name="connsiteY11" fmla="*/ 229967 h 6657635"/>
              <a:gd name="connsiteX12" fmla="*/ 3846824 w 12213430"/>
              <a:gd name="connsiteY12" fmla="*/ 170 h 6657635"/>
              <a:gd name="connsiteX0" fmla="*/ 3846824 w 12213430"/>
              <a:gd name="connsiteY0" fmla="*/ 170 h 6659594"/>
              <a:gd name="connsiteX1" fmla="*/ 10334943 w 12213430"/>
              <a:gd name="connsiteY1" fmla="*/ 125535 h 6659594"/>
              <a:gd name="connsiteX2" fmla="*/ 10785474 w 12213430"/>
              <a:gd name="connsiteY2" fmla="*/ 131718 h 6659594"/>
              <a:gd name="connsiteX3" fmla="*/ 10785474 w 12213430"/>
              <a:gd name="connsiteY3" fmla="*/ 954097 h 6659594"/>
              <a:gd name="connsiteX4" fmla="*/ 10856104 w 12213430"/>
              <a:gd name="connsiteY4" fmla="*/ 1024727 h 6659594"/>
              <a:gd name="connsiteX5" fmla="*/ 11633911 w 12213430"/>
              <a:gd name="connsiteY5" fmla="*/ 1024727 h 6659594"/>
              <a:gd name="connsiteX6" fmla="*/ 11704541 w 12213430"/>
              <a:gd name="connsiteY6" fmla="*/ 954097 h 6659594"/>
              <a:gd name="connsiteX7" fmla="*/ 11704541 w 12213430"/>
              <a:gd name="connsiteY7" fmla="*/ 141117 h 6659594"/>
              <a:gd name="connsiteX8" fmla="*/ 12200794 w 12213430"/>
              <a:gd name="connsiteY8" fmla="*/ 141147 h 6659594"/>
              <a:gd name="connsiteX9" fmla="*/ 12200352 w 12213430"/>
              <a:gd name="connsiteY9" fmla="*/ 6417683 h 6659594"/>
              <a:gd name="connsiteX10" fmla="*/ 3175 w 12213430"/>
              <a:gd name="connsiteY10" fmla="*/ 6511926 h 6659594"/>
              <a:gd name="connsiteX11" fmla="*/ 0 w 12213430"/>
              <a:gd name="connsiteY11" fmla="*/ 229967 h 6659594"/>
              <a:gd name="connsiteX12" fmla="*/ 3846824 w 12213430"/>
              <a:gd name="connsiteY12" fmla="*/ 170 h 6659594"/>
              <a:gd name="connsiteX0" fmla="*/ 3846824 w 12213430"/>
              <a:gd name="connsiteY0" fmla="*/ 1364 h 6660788"/>
              <a:gd name="connsiteX1" fmla="*/ 10334943 w 12213430"/>
              <a:gd name="connsiteY1" fmla="*/ 126729 h 6660788"/>
              <a:gd name="connsiteX2" fmla="*/ 10785474 w 12213430"/>
              <a:gd name="connsiteY2" fmla="*/ 132912 h 6660788"/>
              <a:gd name="connsiteX3" fmla="*/ 10785474 w 12213430"/>
              <a:gd name="connsiteY3" fmla="*/ 955291 h 6660788"/>
              <a:gd name="connsiteX4" fmla="*/ 10856104 w 12213430"/>
              <a:gd name="connsiteY4" fmla="*/ 1025921 h 6660788"/>
              <a:gd name="connsiteX5" fmla="*/ 11633911 w 12213430"/>
              <a:gd name="connsiteY5" fmla="*/ 1025921 h 6660788"/>
              <a:gd name="connsiteX6" fmla="*/ 11704541 w 12213430"/>
              <a:gd name="connsiteY6" fmla="*/ 955291 h 6660788"/>
              <a:gd name="connsiteX7" fmla="*/ 11704541 w 12213430"/>
              <a:gd name="connsiteY7" fmla="*/ 142311 h 6660788"/>
              <a:gd name="connsiteX8" fmla="*/ 12200794 w 12213430"/>
              <a:gd name="connsiteY8" fmla="*/ 142341 h 6660788"/>
              <a:gd name="connsiteX9" fmla="*/ 12200352 w 12213430"/>
              <a:gd name="connsiteY9" fmla="*/ 6418877 h 6660788"/>
              <a:gd name="connsiteX10" fmla="*/ 3175 w 12213430"/>
              <a:gd name="connsiteY10" fmla="*/ 6513120 h 6660788"/>
              <a:gd name="connsiteX11" fmla="*/ 0 w 12213430"/>
              <a:gd name="connsiteY11" fmla="*/ 231161 h 6660788"/>
              <a:gd name="connsiteX12" fmla="*/ 3846824 w 12213430"/>
              <a:gd name="connsiteY12" fmla="*/ 1364 h 6660788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5864223 w 12213430"/>
              <a:gd name="connsiteY1" fmla="*/ 8888 h 6659424"/>
              <a:gd name="connsiteX2" fmla="*/ 10334943 w 12213430"/>
              <a:gd name="connsiteY2" fmla="*/ 125365 h 6659424"/>
              <a:gd name="connsiteX3" fmla="*/ 10785474 w 12213430"/>
              <a:gd name="connsiteY3" fmla="*/ 131548 h 6659424"/>
              <a:gd name="connsiteX4" fmla="*/ 10785474 w 12213430"/>
              <a:gd name="connsiteY4" fmla="*/ 953927 h 6659424"/>
              <a:gd name="connsiteX5" fmla="*/ 10856104 w 12213430"/>
              <a:gd name="connsiteY5" fmla="*/ 1024557 h 6659424"/>
              <a:gd name="connsiteX6" fmla="*/ 11633911 w 12213430"/>
              <a:gd name="connsiteY6" fmla="*/ 1024557 h 6659424"/>
              <a:gd name="connsiteX7" fmla="*/ 11704541 w 12213430"/>
              <a:gd name="connsiteY7" fmla="*/ 953927 h 6659424"/>
              <a:gd name="connsiteX8" fmla="*/ 11704541 w 12213430"/>
              <a:gd name="connsiteY8" fmla="*/ 140947 h 6659424"/>
              <a:gd name="connsiteX9" fmla="*/ 12200794 w 12213430"/>
              <a:gd name="connsiteY9" fmla="*/ 140977 h 6659424"/>
              <a:gd name="connsiteX10" fmla="*/ 12200352 w 12213430"/>
              <a:gd name="connsiteY10" fmla="*/ 6417513 h 6659424"/>
              <a:gd name="connsiteX11" fmla="*/ 3175 w 12213430"/>
              <a:gd name="connsiteY11" fmla="*/ 6511756 h 6659424"/>
              <a:gd name="connsiteX12" fmla="*/ 0 w 12213430"/>
              <a:gd name="connsiteY12" fmla="*/ 229797 h 6659424"/>
              <a:gd name="connsiteX13" fmla="*/ 3846824 w 12213430"/>
              <a:gd name="connsiteY13" fmla="*/ 0 h 6659424"/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br>
              <a:rPr lang="nb-NO"/>
            </a:br>
            <a:r>
              <a:rPr lang="nb-NO"/>
              <a:t>              Trykk på ikonet får å sette inn bilde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7B4EA86-E703-DC40-81E1-563572BAE5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736" y="1623379"/>
            <a:ext cx="10296525" cy="87637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4B741-2AD2-8F4D-996C-F33E5B10A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276" y="3872435"/>
            <a:ext cx="8593137" cy="198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Mengde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bør</a:t>
            </a:r>
            <a:r>
              <a:rPr lang="en-GB"/>
              <a:t> </a:t>
            </a:r>
            <a:r>
              <a:rPr lang="en-GB" err="1"/>
              <a:t>begrenses</a:t>
            </a:r>
            <a:r>
              <a:rPr lang="en-GB"/>
              <a:t>. </a:t>
            </a:r>
            <a:r>
              <a:rPr lang="en-GB" err="1"/>
              <a:t>Brukt</a:t>
            </a:r>
            <a:r>
              <a:rPr lang="en-GB"/>
              <a:t> </a:t>
            </a:r>
            <a:r>
              <a:rPr lang="en-GB" err="1"/>
              <a:t>notatfeltet</a:t>
            </a:r>
            <a:r>
              <a:rPr lang="en-GB"/>
              <a:t> </a:t>
            </a:r>
            <a:r>
              <a:rPr lang="en-GB" err="1"/>
              <a:t>aktivt</a:t>
            </a:r>
            <a:r>
              <a:rPr lang="en-GB"/>
              <a:t>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at </a:t>
            </a:r>
            <a:r>
              <a:rPr lang="en-GB" err="1"/>
              <a:t>mottaker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lytte</a:t>
            </a:r>
            <a:r>
              <a:rPr lang="en-GB"/>
              <a:t> </a:t>
            </a:r>
            <a:r>
              <a:rPr lang="en-GB" err="1"/>
              <a:t>istedenfor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lese.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lesbarheten</a:t>
            </a:r>
            <a:r>
              <a:rPr lang="en-GB"/>
              <a:t>, </a:t>
            </a:r>
            <a:r>
              <a:rPr lang="en-GB" err="1"/>
              <a:t>bruk</a:t>
            </a:r>
            <a:r>
              <a:rPr lang="en-GB"/>
              <a:t> </a:t>
            </a:r>
            <a:r>
              <a:rPr lang="en-GB" err="1"/>
              <a:t>helst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mindre</a:t>
            </a:r>
            <a:r>
              <a:rPr lang="en-GB"/>
              <a:t> </a:t>
            </a:r>
            <a:r>
              <a:rPr lang="en-GB" err="1"/>
              <a:t>skriftstørrelse</a:t>
            </a:r>
            <a:r>
              <a:rPr lang="en-GB"/>
              <a:t> </a:t>
            </a:r>
            <a:r>
              <a:rPr lang="en-GB" err="1"/>
              <a:t>enn</a:t>
            </a:r>
            <a:r>
              <a:rPr lang="en-GB"/>
              <a:t> 20. Husk at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påvirker</a:t>
            </a:r>
            <a:r>
              <a:rPr lang="en-GB"/>
              <a:t> </a:t>
            </a:r>
            <a:r>
              <a:rPr lang="en-GB" err="1"/>
              <a:t>kontrast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lesbarhet</a:t>
            </a:r>
            <a:r>
              <a:rPr lang="en-GB"/>
              <a:t>.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plasseres</a:t>
            </a:r>
            <a:r>
              <a:rPr lang="en-GB"/>
              <a:t> der det er </a:t>
            </a:r>
            <a:r>
              <a:rPr lang="en-GB" err="1"/>
              <a:t>hensiktsmessig</a:t>
            </a:r>
            <a:r>
              <a:rPr lang="en-GB"/>
              <a:t>. </a:t>
            </a: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15566417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665E623C-94E5-8945-9866-E6D264106E59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		</a:t>
            </a:r>
          </a:p>
          <a:p>
            <a:endParaRPr lang="nb-NO"/>
          </a:p>
          <a:p>
            <a:r>
              <a:rPr lang="nb-NO"/>
              <a:t>		</a:t>
            </a:r>
          </a:p>
          <a:p>
            <a:endParaRPr lang="nb-NO"/>
          </a:p>
          <a:p>
            <a:r>
              <a:rPr lang="nb-NO"/>
              <a:t>					Trykk på ikonet får å sette inn video</a:t>
            </a:r>
          </a:p>
        </p:txBody>
      </p:sp>
    </p:spTree>
    <p:extLst>
      <p:ext uri="{BB962C8B-B14F-4D97-AF65-F5344CB8AC3E}">
        <p14:creationId xmlns:p14="http://schemas.microsoft.com/office/powerpoint/2010/main" val="253994021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rå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76C7B2-1516-3E4F-A044-785CAEBB68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6762" y="206093"/>
            <a:ext cx="4008947" cy="6557775"/>
          </a:xfrm>
          <a:custGeom>
            <a:avLst/>
            <a:gdLst>
              <a:gd name="connsiteX0" fmla="*/ 1671904 w 4008947"/>
              <a:gd name="connsiteY0" fmla="*/ 0 h 6557775"/>
              <a:gd name="connsiteX1" fmla="*/ 3194878 w 4008947"/>
              <a:gd name="connsiteY1" fmla="*/ 36537 h 6557775"/>
              <a:gd name="connsiteX2" fmla="*/ 3342363 w 4008947"/>
              <a:gd name="connsiteY2" fmla="*/ 37168 h 6557775"/>
              <a:gd name="connsiteX3" fmla="*/ 3348713 w 4008947"/>
              <a:gd name="connsiteY3" fmla="*/ 850063 h 6557775"/>
              <a:gd name="connsiteX4" fmla="*/ 3416173 w 4008947"/>
              <a:gd name="connsiteY4" fmla="*/ 917523 h 6557775"/>
              <a:gd name="connsiteX5" fmla="*/ 4008947 w 4008947"/>
              <a:gd name="connsiteY5" fmla="*/ 917523 h 6557775"/>
              <a:gd name="connsiteX6" fmla="*/ 3700290 w 4008947"/>
              <a:gd name="connsiteY6" fmla="*/ 2138772 h 6557775"/>
              <a:gd name="connsiteX7" fmla="*/ 3696964 w 4008947"/>
              <a:gd name="connsiteY7" fmla="*/ 2138772 h 6557775"/>
              <a:gd name="connsiteX8" fmla="*/ 3142479 w 4008947"/>
              <a:gd name="connsiteY8" fmla="*/ 4349958 h 6557775"/>
              <a:gd name="connsiteX9" fmla="*/ 3143397 w 4008947"/>
              <a:gd name="connsiteY9" fmla="*/ 4349958 h 6557775"/>
              <a:gd name="connsiteX10" fmla="*/ 2610068 w 4008947"/>
              <a:gd name="connsiteY10" fmla="*/ 6495080 h 6557775"/>
              <a:gd name="connsiteX11" fmla="*/ 0 w 4008947"/>
              <a:gd name="connsiteY11" fmla="*/ 6549055 h 6557775"/>
              <a:gd name="connsiteX12" fmla="*/ 562632 w 4008947"/>
              <a:gd name="connsiteY12" fmla="*/ 4349958 h 6557775"/>
              <a:gd name="connsiteX13" fmla="*/ 560986 w 4008947"/>
              <a:gd name="connsiteY13" fmla="*/ 4349958 h 6557775"/>
              <a:gd name="connsiteX14" fmla="*/ 1117268 w 4008947"/>
              <a:gd name="connsiteY14" fmla="*/ 2134509 h 6557775"/>
              <a:gd name="connsiteX15" fmla="*/ 1119891 w 4008947"/>
              <a:gd name="connsiteY15" fmla="*/ 2134509 h 6557775"/>
              <a:gd name="connsiteX16" fmla="*/ 1257371 w 4008947"/>
              <a:gd name="connsiteY16" fmla="*/ 1598721 h 6557775"/>
              <a:gd name="connsiteX17" fmla="*/ 1671904 w 4008947"/>
              <a:gd name="connsiteY17" fmla="*/ 0 h 65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8947" h="6557775">
                <a:moveTo>
                  <a:pt x="1671904" y="0"/>
                </a:moveTo>
                <a:lnTo>
                  <a:pt x="3194878" y="36537"/>
                </a:lnTo>
                <a:lnTo>
                  <a:pt x="3342363" y="37168"/>
                </a:lnTo>
                <a:cubicBezTo>
                  <a:pt x="3343421" y="304958"/>
                  <a:pt x="3347655" y="582273"/>
                  <a:pt x="3348713" y="850063"/>
                </a:cubicBezTo>
                <a:cubicBezTo>
                  <a:pt x="3348713" y="887320"/>
                  <a:pt x="3378916" y="917523"/>
                  <a:pt x="3416173" y="917523"/>
                </a:cubicBezTo>
                <a:lnTo>
                  <a:pt x="4008947" y="917523"/>
                </a:lnTo>
                <a:lnTo>
                  <a:pt x="3700290" y="2138772"/>
                </a:lnTo>
                <a:lnTo>
                  <a:pt x="3696964" y="2138772"/>
                </a:lnTo>
                <a:lnTo>
                  <a:pt x="3142479" y="4349958"/>
                </a:lnTo>
                <a:lnTo>
                  <a:pt x="3143397" y="4349958"/>
                </a:lnTo>
                <a:lnTo>
                  <a:pt x="2610068" y="6495080"/>
                </a:lnTo>
                <a:cubicBezTo>
                  <a:pt x="1682895" y="6517305"/>
                  <a:pt x="1060523" y="6580805"/>
                  <a:pt x="0" y="6549055"/>
                </a:cubicBezTo>
                <a:lnTo>
                  <a:pt x="562632" y="4349958"/>
                </a:lnTo>
                <a:lnTo>
                  <a:pt x="560986" y="4349958"/>
                </a:lnTo>
                <a:lnTo>
                  <a:pt x="1117268" y="2134509"/>
                </a:lnTo>
                <a:lnTo>
                  <a:pt x="1119891" y="2134509"/>
                </a:lnTo>
                <a:lnTo>
                  <a:pt x="1257371" y="1598721"/>
                </a:lnTo>
                <a:cubicBezTo>
                  <a:pt x="1395549" y="1065814"/>
                  <a:pt x="1532834" y="548981"/>
                  <a:pt x="1671904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nb-NO"/>
              <a:t>		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		Trykk på ikonet</a:t>
            </a:r>
            <a:br>
              <a:rPr lang="nb-NO"/>
            </a:br>
            <a:r>
              <a:rPr lang="nb-NO"/>
              <a:t>		får å sette inn bilde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CB75A9EE-34F2-C04E-A6AA-1C79900F1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06676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413EE75-C434-F048-A403-D8E34533E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796859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93557806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89266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7" y="-11575"/>
            <a:ext cx="11145170" cy="6908972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>
            <a:cxnSpLocks/>
          </p:cNvCxnSpPr>
          <p:nvPr userDrawn="1"/>
        </p:nvCxnSpPr>
        <p:spPr>
          <a:xfrm>
            <a:off x="955119" y="3662651"/>
            <a:ext cx="615041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738" y="4003392"/>
            <a:ext cx="4339542" cy="949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Avsluttende tekst eller kanskje kontaktinformasjon.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F98765-4D04-A240-A1CA-4D22222578E7}"/>
              </a:ext>
            </a:extLst>
          </p:cNvPr>
          <p:cNvGrpSpPr/>
          <p:nvPr userDrawn="1"/>
        </p:nvGrpSpPr>
        <p:grpSpPr>
          <a:xfrm>
            <a:off x="707705" y="1520393"/>
            <a:ext cx="7666996" cy="2028014"/>
            <a:chOff x="600568" y="2449857"/>
            <a:chExt cx="7666996" cy="2028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17A3FE-1B85-044F-8601-1722B646A412}"/>
                </a:ext>
              </a:extLst>
            </p:cNvPr>
            <p:cNvSpPr txBox="1"/>
            <p:nvPr userDrawn="1"/>
          </p:nvSpPr>
          <p:spPr>
            <a:xfrm>
              <a:off x="2800701" y="2493760"/>
              <a:ext cx="5466863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O" sz="4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For mer informasjon se:</a:t>
              </a:r>
              <a:br>
                <a:rPr lang="en-NO" sz="5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NO" sz="28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www.ntnu.no</a:t>
              </a:r>
            </a:p>
          </p:txBody>
        </p:sp>
        <p:pic>
          <p:nvPicPr>
            <p:cNvPr id="15" name="Picture 14" descr="QR-kode med link til ntnu.no">
              <a:hlinkClick r:id="rId2"/>
              <a:extLst>
                <a:ext uri="{FF2B5EF4-FFF2-40B4-BE49-F238E27FC236}">
                  <a16:creationId xmlns:a16="http://schemas.microsoft.com/office/drawing/2014/main" id="{B3DD55C2-73F3-D64D-B847-73777262FB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00568" y="2449857"/>
              <a:ext cx="2028014" cy="2028014"/>
            </a:xfrm>
            <a:prstGeom prst="rect">
              <a:avLst/>
            </a:prstGeom>
          </p:spPr>
        </p:pic>
      </p:grpSp>
      <p:grpSp>
        <p:nvGrpSpPr>
          <p:cNvPr id="20" name="Group 19" descr="Bilde av Hovedbygningen fra Trondheim, Gneis-bygget i Gjøvik og Ankeret i Ålesund.">
            <a:extLst>
              <a:ext uri="{FF2B5EF4-FFF2-40B4-BE49-F238E27FC236}">
                <a16:creationId xmlns:a16="http://schemas.microsoft.com/office/drawing/2014/main" id="{EF2C9705-DF6A-E545-A00E-46A6E97CBDC9}"/>
              </a:ext>
            </a:extLst>
          </p:cNvPr>
          <p:cNvGrpSpPr/>
          <p:nvPr userDrawn="1"/>
        </p:nvGrpSpPr>
        <p:grpSpPr>
          <a:xfrm>
            <a:off x="6850553" y="-11576"/>
            <a:ext cx="4353265" cy="6975914"/>
            <a:chOff x="6850553" y="-11576"/>
            <a:chExt cx="4353265" cy="69759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19E9650-7725-144B-92F4-A214A47A4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C2325E-003E-A548-9F83-98A116DD314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CDC42B-0307-5B46-94D7-F05DACB7C35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2024999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E28842A-71EB-7348-B20C-4E2C6F14E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519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9ABD9E8-43B4-EF43-A770-91272F2CC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6520251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4" name="TextBox 3" descr="Sidenummer">
            <a:extLst>
              <a:ext uri="{FF2B5EF4-FFF2-40B4-BE49-F238E27FC236}">
                <a16:creationId xmlns:a16="http://schemas.microsoft.com/office/drawing/2014/main" id="{FB94DF09-4857-DE42-8023-5A11DB4897A7}"/>
              </a:ext>
            </a:extLst>
          </p:cNvPr>
          <p:cNvSpPr txBox="1"/>
          <p:nvPr userDrawn="1"/>
        </p:nvSpPr>
        <p:spPr>
          <a:xfrm>
            <a:off x="10947083" y="6150919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24FCAE7-F3FB-8A47-8F25-E38F3A8BCB3B}" type="slidenum">
              <a:rPr lang="en-NO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NO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NTNU logo">
            <a:extLst>
              <a:ext uri="{FF2B5EF4-FFF2-40B4-BE49-F238E27FC236}">
                <a16:creationId xmlns:a16="http://schemas.microsoft.com/office/drawing/2014/main" id="{0B4324C8-2CD5-A04C-BEEC-EB40A21E85A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649432" y="101007"/>
            <a:ext cx="1051935" cy="10226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309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53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1" r:id="rId2"/>
    <p:sldLayoutId id="2147483662" r:id="rId3"/>
    <p:sldLayoutId id="2147483668" r:id="rId4"/>
    <p:sldLayoutId id="2147483664" r:id="rId5"/>
    <p:sldLayoutId id="2147483670" r:id="rId6"/>
    <p:sldLayoutId id="2147483669" r:id="rId7"/>
    <p:sldLayoutId id="2147483661" r:id="rId8"/>
    <p:sldLayoutId id="2147483667" r:id="rId9"/>
  </p:sldLayoutIdLst>
  <p:transition spd="slow">
    <p:cover/>
  </p:transition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083" userDrawn="1">
          <p15:clr>
            <a:srgbClr val="F26B43"/>
          </p15:clr>
        </p15:guide>
        <p15:guide id="3" pos="597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55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2C9C60-20A1-D71E-66D2-EF8A376BC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741824"/>
            <a:ext cx="7326999" cy="2835957"/>
          </a:xfrm>
        </p:spPr>
        <p:txBody>
          <a:bodyPr/>
          <a:lstStyle/>
          <a:p>
            <a:r>
              <a:rPr lang="nb-NO" sz="4000" dirty="0" err="1"/>
              <a:t>Statsansatteloven</a:t>
            </a:r>
            <a:endParaRPr lang="nb-NO" sz="4000" dirty="0"/>
          </a:p>
          <a:p>
            <a:r>
              <a:rPr lang="nb-NO" sz="2400" dirty="0"/>
              <a:t>Retningslinje om innleie og konsulentkjøp</a:t>
            </a:r>
          </a:p>
          <a:p>
            <a:r>
              <a:rPr lang="nb-NO" sz="2400" dirty="0"/>
              <a:t>Ledermøte OI - 5. juni 2023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44813845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80E7011-EDAF-18B9-86C0-EBD0FB03CD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573" y="1100424"/>
            <a:ext cx="5416241" cy="876378"/>
          </a:xfrm>
          <a:prstGeom prst="rect">
            <a:avLst/>
          </a:prstGeom>
        </p:spPr>
        <p:txBody>
          <a:bodyPr anchor="b">
            <a:normAutofit fontScale="62500" lnSpcReduction="20000"/>
          </a:bodyPr>
          <a:lstStyle/>
          <a:p>
            <a:pPr algn="l"/>
            <a:r>
              <a:rPr lang="nb-NO" dirty="0"/>
              <a:t>1. juli 2023  «konsulentstopp»!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25BFB1-A16E-94BF-9E37-375308F961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574" y="2142942"/>
            <a:ext cx="5416241" cy="3446489"/>
          </a:xfrm>
        </p:spPr>
        <p:txBody>
          <a:bodyPr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Hovedregel: spesialkompetanse er fremdeles «lovlig»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Hvert «kjøp» eller innleieforhold må vurderes nøye og dokumenteres i </a:t>
            </a:r>
            <a:r>
              <a:rPr lang="nb-NO" dirty="0" err="1"/>
              <a:t>hht</a:t>
            </a:r>
            <a:r>
              <a:rPr lang="nb-NO" dirty="0"/>
              <a:t> mal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Innleie fra bemanningsforetak ved vikariat skal skje fra et registrert bemanningsforetak</a:t>
            </a:r>
          </a:p>
          <a:p>
            <a:pPr algn="l"/>
            <a:endParaRPr lang="nb-NO" dirty="0"/>
          </a:p>
        </p:txBody>
      </p:sp>
      <p:pic>
        <p:nvPicPr>
          <p:cNvPr id="6" name="Plassholder for bilde 5" descr="Et bilde som inneholder leke&#10;&#10;Automatisk generert beskrivelse">
            <a:extLst>
              <a:ext uri="{FF2B5EF4-FFF2-40B4-BE49-F238E27FC236}">
                <a16:creationId xmlns:a16="http://schemas.microsoft.com/office/drawing/2014/main" id="{0D4EACEC-409B-C542-D6A6-432B4B8AE6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r="16760" b="-2"/>
          <a:stretch/>
        </p:blipFill>
        <p:spPr>
          <a:xfrm>
            <a:off x="6554851" y="124588"/>
            <a:ext cx="5646674" cy="6631092"/>
          </a:xfrm>
          <a:noFill/>
        </p:spPr>
      </p:pic>
    </p:spTree>
    <p:extLst>
      <p:ext uri="{BB962C8B-B14F-4D97-AF65-F5344CB8AC3E}">
        <p14:creationId xmlns:p14="http://schemas.microsoft.com/office/powerpoint/2010/main" val="17389036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B75E32E-5EC6-7D65-6BD2-B48395E4B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886" y="-198783"/>
            <a:ext cx="6125440" cy="2129202"/>
          </a:xfrm>
        </p:spPr>
        <p:txBody>
          <a:bodyPr/>
          <a:lstStyle/>
          <a:p>
            <a:pPr algn="l"/>
            <a:r>
              <a:rPr lang="nb-NO" sz="4000" dirty="0"/>
              <a:t>Retningslinje om innleie og konsulentkjøp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CC8FF36-0DF6-1FB2-23E9-299B5C8330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0860" y="1685808"/>
            <a:ext cx="6603766" cy="4430070"/>
          </a:xfrm>
        </p:spPr>
        <p:txBody>
          <a:bodyPr lIns="91440" tIns="45720" rIns="91440" bIns="45720" anchor="t"/>
          <a:lstStyle/>
          <a:p>
            <a:pPr indent="-610"/>
            <a:endParaRPr lang="nb-NO" sz="1533" dirty="0"/>
          </a:p>
          <a:p>
            <a:pPr marL="285750" indent="-285750" algn="l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b-NO" sz="2500" dirty="0">
                <a:effectLst/>
                <a:latin typeface="+mn-lt"/>
                <a:ea typeface="Yu Gothic Light" panose="020B0300000000000000" pitchFamily="34" charset="-128"/>
                <a:cs typeface="Times New Roman" panose="02020603050405020304" pitchFamily="18" charset="0"/>
              </a:rPr>
              <a:t>Hva retningslinjen regulerer</a:t>
            </a:r>
          </a:p>
          <a:p>
            <a:pPr marL="285750" indent="-285750" algn="l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b-NO" sz="2500" dirty="0">
                <a:latin typeface="+mn-lt"/>
                <a:ea typeface="Yu Gothic Light" panose="020B0300000000000000" pitchFamily="34" charset="-128"/>
                <a:cs typeface="Times New Roman" panose="02020603050405020304" pitchFamily="18" charset="0"/>
              </a:rPr>
              <a:t>Innleie fra bemanningsforetak</a:t>
            </a:r>
          </a:p>
          <a:p>
            <a:pPr marL="285750" indent="-285750" algn="l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b-NO" sz="2500" dirty="0">
                <a:effectLst/>
                <a:latin typeface="+mn-lt"/>
                <a:ea typeface="Yu Gothic Light" panose="020B0300000000000000" pitchFamily="34" charset="-128"/>
                <a:cs typeface="Times New Roman" panose="02020603050405020304" pitchFamily="18" charset="0"/>
              </a:rPr>
              <a:t>Innleie fra virksomheter som ikke har til formål å drive med utleie </a:t>
            </a:r>
          </a:p>
          <a:p>
            <a:pPr marL="285750" indent="-285750" algn="l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b-NO" sz="2500" dirty="0">
                <a:effectLst/>
                <a:latin typeface="+mn-lt"/>
                <a:ea typeface="Yu Gothic Light" panose="020B0300000000000000" pitchFamily="34" charset="-128"/>
                <a:cs typeface="Times New Roman" panose="02020603050405020304" pitchFamily="18" charset="0"/>
              </a:rPr>
              <a:t>Når kan NTNU leie inn fra en virksomhet som ikke har til formål å drive med utleie?</a:t>
            </a:r>
          </a:p>
          <a:p>
            <a:pPr marL="285750" indent="-285750" algn="l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b-NO" sz="2500" dirty="0">
                <a:effectLst/>
                <a:latin typeface="+mn-lt"/>
                <a:ea typeface="Yu Gothic Light" panose="020B0300000000000000" pitchFamily="34" charset="-128"/>
                <a:cs typeface="Times New Roman" panose="02020603050405020304" pitchFamily="18" charset="0"/>
              </a:rPr>
              <a:t>Gjennomføring av innleie og kjøp av konsulenttjenester</a:t>
            </a:r>
          </a:p>
          <a:p>
            <a:pPr marL="285750" indent="-285750" algn="l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nb-NO" sz="2500" b="1" dirty="0">
              <a:effectLst/>
              <a:latin typeface="+mn-lt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7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nb-NO" sz="18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2" name="Plassholder for bilde 11" descr="Et bilde som inneholder gul, tegnefilm">
            <a:extLst>
              <a:ext uri="{FF2B5EF4-FFF2-40B4-BE49-F238E27FC236}">
                <a16:creationId xmlns:a16="http://schemas.microsoft.com/office/drawing/2014/main" id="{D6F386DA-A396-47EB-D968-4147BB725A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432" r="7432"/>
          <a:stretch>
            <a:fillRect/>
          </a:stretch>
        </p:blipFill>
        <p:spPr>
          <a:xfrm>
            <a:off x="6545326" y="113454"/>
            <a:ext cx="5646674" cy="6631092"/>
          </a:xfrm>
        </p:spPr>
      </p:pic>
    </p:spTree>
    <p:extLst>
      <p:ext uri="{BB962C8B-B14F-4D97-AF65-F5344CB8AC3E}">
        <p14:creationId xmlns:p14="http://schemas.microsoft.com/office/powerpoint/2010/main" val="11465533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9B5841D-0912-F19D-7C38-A0420B73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336"/>
            <a:ext cx="11681791" cy="648512"/>
          </a:xfrm>
        </p:spPr>
        <p:txBody>
          <a:bodyPr/>
          <a:lstStyle/>
          <a:p>
            <a:r>
              <a:rPr lang="nb-NO" sz="3600" dirty="0"/>
              <a:t>Beslutningsprosess ved behov for kompetanse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31BFCDC-A5DD-C901-E7DC-A9BFAA4E4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18" y="864359"/>
            <a:ext cx="11257722" cy="55964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15882281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103750E-0480-F01B-0B12-BBEE8C1813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0186" y="1286978"/>
            <a:ext cx="6392092" cy="876378"/>
          </a:xfrm>
        </p:spPr>
        <p:txBody>
          <a:bodyPr/>
          <a:lstStyle/>
          <a:p>
            <a:r>
              <a:rPr lang="nb-NO" sz="4000" dirty="0"/>
              <a:t>Midlertidige risikoer og konsekvenser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1E6867D-96A7-2B23-93F2-C0299E013F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0186" y="2163355"/>
            <a:ext cx="6950765" cy="43037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NTNU klarer ikke etterleve regelverket og risikerer sanksjoner fra både Arbeidstilsynet og KD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NTNU etterlever, men konsekvensene kan være: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chemeClr val="accent1"/>
                </a:solidFill>
              </a:rPr>
              <a:t>Midlertidig stopp i sentrale leveranser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chemeClr val="accent1"/>
                </a:solidFill>
              </a:rPr>
              <a:t>Forsinkelse i utviklingsprosjekter 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chemeClr val="accent1"/>
                </a:solidFill>
              </a:rPr>
              <a:t>Overbelastning av medarbeidere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chemeClr val="accent1"/>
                </a:solidFill>
              </a:rPr>
              <a:t>Intern støy fordi vi på kort sikt ikke finner løsninger for å kompensere for bortfall av konsulenter</a:t>
            </a:r>
          </a:p>
        </p:txBody>
      </p:sp>
      <p:pic>
        <p:nvPicPr>
          <p:cNvPr id="10" name="Plassholder for bilde 9" descr="Fotturist som hopper på steiner i alpint landskap">
            <a:extLst>
              <a:ext uri="{FF2B5EF4-FFF2-40B4-BE49-F238E27FC236}">
                <a16:creationId xmlns:a16="http://schemas.microsoft.com/office/drawing/2014/main" id="{79FDA649-2BB7-0611-ECE9-956565A30C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5310" t="-311" r="18668" b="311"/>
          <a:stretch/>
        </p:blipFill>
        <p:spPr>
          <a:xfrm>
            <a:off x="-3175" y="93421"/>
            <a:ext cx="5563625" cy="6629886"/>
          </a:xfrm>
        </p:spPr>
      </p:pic>
    </p:spTree>
    <p:extLst>
      <p:ext uri="{BB962C8B-B14F-4D97-AF65-F5344CB8AC3E}">
        <p14:creationId xmlns:p14="http://schemas.microsoft.com/office/powerpoint/2010/main" val="119133998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9FA7A7C-D4CC-970A-B700-7DBB55718B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7737" y="1676894"/>
            <a:ext cx="5910263" cy="876378"/>
          </a:xfrm>
        </p:spPr>
        <p:txBody>
          <a:bodyPr/>
          <a:lstStyle/>
          <a:p>
            <a:pPr algn="l"/>
            <a:r>
              <a:rPr lang="nb-NO" dirty="0"/>
              <a:t>Plan for «høringsprosess»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2AA9B7E-CD07-5B5D-75E7-800303CF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0550" y="2659842"/>
            <a:ext cx="5416241" cy="3628316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nb-NO" dirty="0"/>
              <a:t>Gjennomgang med ALU 31. mai </a:t>
            </a:r>
          </a:p>
          <a:p>
            <a:pPr marL="457200" indent="-457200" algn="l">
              <a:buFont typeface="+mj-lt"/>
              <a:buAutoNum type="arabicPeriod"/>
            </a:pPr>
            <a:r>
              <a:rPr lang="nb-NO" dirty="0"/>
              <a:t>I slutten av uke 22, vi sender ut</a:t>
            </a:r>
          </a:p>
          <a:p>
            <a:pPr marL="1562075" lvl="1" indent="-571500">
              <a:buFont typeface="+mj-lt"/>
              <a:buAutoNum type="romanUcPeriod"/>
            </a:pPr>
            <a:r>
              <a:rPr lang="nb-NO" sz="2000" dirty="0">
                <a:solidFill>
                  <a:schemeClr val="accent1"/>
                </a:solidFill>
              </a:rPr>
              <a:t>Utkast til rutine</a:t>
            </a:r>
          </a:p>
          <a:p>
            <a:pPr marL="1562075" lvl="1" indent="-571500">
              <a:buFont typeface="+mj-lt"/>
              <a:buAutoNum type="romanUcPeriod"/>
            </a:pPr>
            <a:r>
              <a:rPr lang="nb-NO" sz="2000" dirty="0">
                <a:solidFill>
                  <a:schemeClr val="accent1"/>
                </a:solidFill>
              </a:rPr>
              <a:t>Case som kan testes</a:t>
            </a:r>
          </a:p>
          <a:p>
            <a:pPr marL="1562075" lvl="1" indent="-571500">
              <a:buFont typeface="+mj-lt"/>
              <a:buAutoNum type="romanUcPeriod"/>
            </a:pPr>
            <a:r>
              <a:rPr lang="nb-NO" sz="2000" dirty="0">
                <a:solidFill>
                  <a:schemeClr val="accent1"/>
                </a:solidFill>
              </a:rPr>
              <a:t>Høringsspørsmål </a:t>
            </a:r>
          </a:p>
          <a:p>
            <a:pPr marL="571500" indent="-571500" algn="l">
              <a:buFont typeface="+mj-lt"/>
              <a:buAutoNum type="arabicPeriod"/>
            </a:pPr>
            <a:r>
              <a:rPr lang="nb-NO" dirty="0"/>
              <a:t>August/september, tilbud om «hjemmebesøk» der vi diskuterer utkastet og får tilbakemelding på høringsspørsmålene, inkludert mulighet for oppklarende spørsmål</a:t>
            </a:r>
          </a:p>
          <a:p>
            <a:pPr marL="571500" indent="-571500">
              <a:buFont typeface="+mj-lt"/>
              <a:buAutoNum type="arabicPeriod"/>
            </a:pPr>
            <a:endParaRPr lang="nb-NO" sz="1333" dirty="0">
              <a:solidFill>
                <a:schemeClr val="accent1"/>
              </a:solidFill>
            </a:endParaRPr>
          </a:p>
        </p:txBody>
      </p:sp>
      <p:pic>
        <p:nvPicPr>
          <p:cNvPr id="10" name="Plassholder for bilde 9" descr="Tids kompass på lager">
            <a:extLst>
              <a:ext uri="{FF2B5EF4-FFF2-40B4-BE49-F238E27FC236}">
                <a16:creationId xmlns:a16="http://schemas.microsoft.com/office/drawing/2014/main" id="{B32B93C9-B5E4-34D0-EC42-376245D3AC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667" r="21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9653765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4553B17-02C3-7333-57A9-A5AD528108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982" y="2990811"/>
            <a:ext cx="5416241" cy="876378"/>
          </a:xfrm>
        </p:spPr>
        <p:txBody>
          <a:bodyPr/>
          <a:lstStyle/>
          <a:p>
            <a:pPr algn="ctr"/>
            <a:r>
              <a:rPr lang="nb-NO" sz="7200" dirty="0"/>
              <a:t>Spørsmål?</a:t>
            </a:r>
          </a:p>
        </p:txBody>
      </p:sp>
      <p:pic>
        <p:nvPicPr>
          <p:cNvPr id="6" name="Plassholder for bilde 5" descr="Gule og blå symboler">
            <a:extLst>
              <a:ext uri="{FF2B5EF4-FFF2-40B4-BE49-F238E27FC236}">
                <a16:creationId xmlns:a16="http://schemas.microsoft.com/office/drawing/2014/main" id="{EFD0C4E2-5DE1-34AB-CF68-DCDED7755C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423" r="17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7639602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NTNU Mal - 2021">
  <a:themeElements>
    <a:clrScheme name="NTNU farger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59595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kmålmal.pptx" id="{EC071237-0CD5-4256-8352-F3268C457FDA}" vid="{EC63358C-A31B-41CC-A272-3412BF83E7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Råd og Utvalg Dokument" ma:contentTypeID="0x0101009E2066E71E497F4CB39B311F8595AA3D003C8E33D1AC22B4458FCF3DE0D3DEDA68" ma:contentTypeVersion="25" ma:contentTypeDescription="Opprett et nytt dokument." ma:contentTypeScope="" ma:versionID="d6fd5f62d9b047e48d07615fa9451a26">
  <xsd:schema xmlns:xsd="http://www.w3.org/2001/XMLSchema" xmlns:xs="http://www.w3.org/2001/XMLSchema" xmlns:p="http://schemas.microsoft.com/office/2006/metadata/properties" xmlns:ns2="57f7f35d-0481-4669-94c7-aa93cccd2b68" xmlns:ns3="66f3c7f6-5104-47be-9b17-99f9f16d82ae" xmlns:ns4="4b02f943-db46-4fb1-84d8-add2a1daa42f" targetNamespace="http://schemas.microsoft.com/office/2006/metadata/properties" ma:root="true" ma:fieldsID="a7b0e1d69bc84bf2d92d095d7ebb3b87" ns2:_="" ns3:_="" ns4:_="">
    <xsd:import namespace="57f7f35d-0481-4669-94c7-aa93cccd2b68"/>
    <xsd:import namespace="66f3c7f6-5104-47be-9b17-99f9f16d82ae"/>
    <xsd:import namespace="4b02f943-db46-4fb1-84d8-add2a1daa42f"/>
    <xsd:element name="properties">
      <xsd:complexType>
        <xsd:sequence>
          <xsd:element name="documentManagement">
            <xsd:complexType>
              <xsd:all>
                <xsd:element ref="ns2:RadUtvalgDokType" minOccurs="0"/>
                <xsd:element ref="ns2:RadUtvalgDokTilgang" minOccurs="0"/>
                <xsd:element ref="ns2:RadUtvalgDokPublisert" minOccurs="0"/>
                <xsd:element ref="ns3:RadUtvalgSakMoteTitle" minOccurs="0"/>
                <xsd:element ref="ns3:RadUtvalgDokSakTittel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7f35d-0481-4669-94c7-aa93cccd2b68" elementFormDefault="qualified">
    <xsd:import namespace="http://schemas.microsoft.com/office/2006/documentManagement/types"/>
    <xsd:import namespace="http://schemas.microsoft.com/office/infopath/2007/PartnerControls"/>
    <xsd:element name="RadUtvalgDokType" ma:index="8" nillable="true" ma:displayName="RadUtvalgDokType" ma:default="Saksvedlegg" ma:format="Dropdown" ma:internalName="RadUtvalgDokType" ma:readOnly="false">
      <xsd:simpleType>
        <xsd:restriction base="dms:Choice">
          <xsd:enumeration value="Saksvedlegg"/>
          <xsd:enumeration value="Presentasjon"/>
          <xsd:enumeration value="Annet"/>
        </xsd:restriction>
      </xsd:simpleType>
    </xsd:element>
    <xsd:element name="RadUtvalgDokTilgang" ma:index="9" nillable="true" ma:displayName="RadUtvalgDokTilgang" ma:default="Åpen" ma:format="Dropdown" ma:internalName="RadUtvalgDokTilgang" ma:readOnly="false">
      <xsd:simpleType>
        <xsd:restriction base="dms:Choice">
          <xsd:enumeration value="Åpen"/>
          <xsd:enumeration value="Lukket"/>
          <xsd:enumeration value="NTNU"/>
        </xsd:restriction>
      </xsd:simpleType>
    </xsd:element>
    <xsd:element name="RadUtvalgDokPublisert" ma:index="10" nillable="true" ma:displayName="RadUtvalgDokPublisert" ma:default="Nei" ma:format="Dropdown" ma:internalName="RadUtvalgDokPublisert" ma:readOnly="false">
      <xsd:simpleType>
        <xsd:restriction base="dms:Choice">
          <xsd:enumeration value="Nei"/>
          <xsd:enumeration value="Ja"/>
        </xsd:restriction>
      </xsd:simpleType>
    </xsd:element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f3c7f6-5104-47be-9b17-99f9f16d82ae" elementFormDefault="qualified">
    <xsd:import namespace="http://schemas.microsoft.com/office/2006/documentManagement/types"/>
    <xsd:import namespace="http://schemas.microsoft.com/office/infopath/2007/PartnerControls"/>
    <xsd:element name="RadUtvalgSakMoteTitle" ma:index="11" nillable="true" ma:displayName="RadUtvalgSakMoteTitle" ma:list="{78d9c3cd-1acd-4793-a114-c82c43ec39a1}" ma:internalName="RadUtvalgSakMoteTitle" ma:readOnly="false" ma:showField="Title" ma:web="66f3c7f6-5104-47be-9b17-99f9f16d82ae">
      <xsd:simpleType>
        <xsd:restriction base="dms:Lookup"/>
      </xsd:simpleType>
    </xsd:element>
    <xsd:element name="RadUtvalgDokSakTittel" ma:index="12" nillable="true" ma:displayName="RadUtvalgDokSakTittel" ma:list="{9b05efcf-4f7c-44f3-8a03-78ed37c681e4}" ma:internalName="RadUtvalgDokSakTittel" ma:readOnly="false" ma:showField="Title" ma:web="66f3c7f6-5104-47be-9b17-99f9f16d82a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2f943-db46-4fb1-84d8-add2a1daa4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adUtvalgDokType xmlns="57f7f35d-0481-4669-94c7-aa93cccd2b68">Saksvedlegg</RadUtvalgDokType>
    <RadUtvalgDokTilgang xmlns="57f7f35d-0481-4669-94c7-aa93cccd2b68">Åpen</RadUtvalgDokTilgang>
    <RadUtvalgDokPublisert xmlns="57f7f35d-0481-4669-94c7-aa93cccd2b68">Nei</RadUtvalgDokPublisert>
    <RadUtvalgSakMoteTitle xmlns="66f3c7f6-5104-47be-9b17-99f9f16d82ae">54</RadUtvalgSakMoteTitle>
    <RadUtvalgDokSakTittel xmlns="66f3c7f6-5104-47be-9b17-99f9f16d82ae">222</RadUtvalgDokSakTittel>
    <SharedWithUsers xmlns="57f7f35d-0481-4669-94c7-aa93cccd2b68">
      <UserInfo>
        <DisplayName>Marianne Schjølberg</DisplayName>
        <AccountId>98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0C09B7-D0DF-4CBD-A571-2CA38E4017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f7f35d-0481-4669-94c7-aa93cccd2b68"/>
    <ds:schemaRef ds:uri="66f3c7f6-5104-47be-9b17-99f9f16d82ae"/>
    <ds:schemaRef ds:uri="4b02f943-db46-4fb1-84d8-add2a1daa4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730278-8214-41FD-8701-84B09B6881A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8a6aa64-9ec0-4f11-b684-5c4ccd20e178"/>
    <ds:schemaRef ds:uri="http://purl.org/dc/terms/"/>
    <ds:schemaRef ds:uri="2240a4e7-7f61-4b51-8627-749658082cba"/>
    <ds:schemaRef ds:uri="http://www.w3.org/XML/1998/namespace"/>
    <ds:schemaRef ds:uri="http://purl.org/dc/dcmitype/"/>
    <ds:schemaRef ds:uri="57f7f35d-0481-4669-94c7-aa93cccd2b68"/>
    <ds:schemaRef ds:uri="66f3c7f6-5104-47be-9b17-99f9f16d82ae"/>
  </ds:schemaRefs>
</ds:datastoreItem>
</file>

<file path=customXml/itemProps3.xml><?xml version="1.0" encoding="utf-8"?>
<ds:datastoreItem xmlns:ds="http://schemas.openxmlformats.org/officeDocument/2006/customXml" ds:itemID="{D3969B56-9208-48E2-BAB9-367A2E0B80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NTNU_mal_widescreen_16_9_bokm</Template>
  <TotalTime>0</TotalTime>
  <Words>475</Words>
  <Application>Microsoft Office PowerPoint</Application>
  <PresentationFormat>Widescreen</PresentationFormat>
  <Paragraphs>54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Open Sans</vt:lpstr>
      <vt:lpstr>Symbol</vt:lpstr>
      <vt:lpstr>NTNU Mal - 2021</vt:lpstr>
      <vt:lpstr>PowerPoint Presentation</vt:lpstr>
      <vt:lpstr>PowerPoint Presentation</vt:lpstr>
      <vt:lpstr>PowerPoint Presentation</vt:lpstr>
      <vt:lpstr>Beslutningsprosess ved behov for kompetanse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Gunn Nancy Halsetrønning</dc:creator>
  <cp:lastModifiedBy>Marianne Schjølberg</cp:lastModifiedBy>
  <cp:revision>30</cp:revision>
  <cp:lastPrinted>2023-05-31T10:45:20Z</cp:lastPrinted>
  <dcterms:created xsi:type="dcterms:W3CDTF">2023-04-28T10:05:25Z</dcterms:created>
  <dcterms:modified xsi:type="dcterms:W3CDTF">2023-06-06T11:24:55Z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0x0101009E2066E71E497F4CB39B311F8595AA3D003C8E33D1AC22B4458FCF3DE0D3DEDA68</vt:lpwstr>
  </property>
  <property fmtid="{D5CDD505-2E9C-101B-9397-08002B2CF9AE}" pid="3" name="MediaServiceImageTags">
    <vt:lpwstr/>
  </property>
</Properties>
</file>