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</p:sldMasterIdLst>
  <p:notesMasterIdLst>
    <p:notesMasterId r:id="rId29"/>
  </p:notesMasterIdLst>
  <p:sldIdLst>
    <p:sldId id="256" r:id="rId5"/>
    <p:sldId id="668" r:id="rId6"/>
    <p:sldId id="1328" r:id="rId7"/>
    <p:sldId id="264" r:id="rId8"/>
    <p:sldId id="5188" r:id="rId9"/>
    <p:sldId id="305" r:id="rId10"/>
    <p:sldId id="2079" r:id="rId11"/>
    <p:sldId id="295" r:id="rId12"/>
    <p:sldId id="5185" r:id="rId13"/>
    <p:sldId id="5183" r:id="rId14"/>
    <p:sldId id="5184" r:id="rId15"/>
    <p:sldId id="5186" r:id="rId16"/>
    <p:sldId id="281" r:id="rId17"/>
    <p:sldId id="5187" r:id="rId18"/>
    <p:sldId id="5189" r:id="rId19"/>
    <p:sldId id="5178" r:id="rId20"/>
    <p:sldId id="5182" r:id="rId21"/>
    <p:sldId id="5180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0D8116-A092-4718-A893-563DC9EA335E}">
          <p14:sldIdLst>
            <p14:sldId id="256"/>
          </p14:sldIdLst>
        </p14:section>
        <p14:section name="Generellt om brukerinvolvering i NTNU" id="{0544246E-C6EB-4FA8-A509-0B07E664FCA6}">
          <p14:sldIdLst>
            <p14:sldId id="668"/>
            <p14:sldId id="1328"/>
            <p14:sldId id="264"/>
            <p14:sldId id="5188"/>
            <p14:sldId id="305"/>
            <p14:sldId id="2079"/>
          </p14:sldIdLst>
        </p14:section>
        <p14:section name="Prosess for medvirkning" id="{563E24CF-4825-4A4C-819F-5D712ADDCAD6}">
          <p14:sldIdLst>
            <p14:sldId id="295"/>
            <p14:sldId id="5185"/>
            <p14:sldId id="5183"/>
            <p14:sldId id="5184"/>
            <p14:sldId id="5186"/>
          </p14:sldIdLst>
        </p14:section>
        <p14:section name="Campussamling i høst" id="{1C80DCF5-4572-4809-AF67-AFE4D922A66A}">
          <p14:sldIdLst>
            <p14:sldId id="281"/>
            <p14:sldId id="5187"/>
            <p14:sldId id="5189"/>
          </p14:sldIdLst>
        </p14:section>
        <p14:section name="Detaljering Prosess Knyttet til arbeidsplass" id="{78419BC0-5CB2-495A-9D72-0E89E00226CD}">
          <p14:sldIdLst>
            <p14:sldId id="5178"/>
            <p14:sldId id="5182"/>
            <p14:sldId id="5180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17A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7F56E-783F-4DBA-A0F5-180675210AA5}" v="6" dt="2022-10-17T06:14:40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14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A7125-A1E0-49F4-9E1E-4F01624E6453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71DC3-9A12-4DB6-BA69-E32AB8E054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Strategi og rammer.  </a:t>
            </a:r>
          </a:p>
          <a:p>
            <a:endParaRPr lang="nb-NO" dirty="0"/>
          </a:p>
          <a:p>
            <a:r>
              <a:rPr lang="nb-NO" dirty="0"/>
              <a:t>Ta tak i dilemmaene – alternativet er verre ;)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CC605-752A-48CF-987A-ED8AA6B21BB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744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C921-17E6-4A65-B95B-07BA3CC0340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6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sz="1200">
                <a:solidFill>
                  <a:schemeClr val="tx1"/>
                </a:solidFill>
              </a:rPr>
              <a:t>Utvikling: Institutt/Fagmiljø involveres i utforming. </a:t>
            </a:r>
          </a:p>
          <a:p>
            <a:pPr lvl="1"/>
            <a:r>
              <a:rPr lang="nb-NO" sz="1200">
                <a:solidFill>
                  <a:schemeClr val="tx1"/>
                </a:solidFill>
              </a:rPr>
              <a:t>Avklaring: </a:t>
            </a:r>
          </a:p>
          <a:p>
            <a:pPr marL="342900" indent="-342900">
              <a:spcBef>
                <a:spcPct val="20000"/>
              </a:spcBef>
              <a:buChar char="•"/>
            </a:pPr>
            <a:endParaRPr lang="nb-NO" i="1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C921-17E6-4A65-B95B-07BA3CC0340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615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71DC3-9A12-4DB6-BA69-E32AB8E0548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762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NB: HUSK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71DC3-9A12-4DB6-BA69-E32AB8E0548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48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Enheter med spesielle fysiske behov. </a:t>
            </a:r>
          </a:p>
          <a:p>
            <a:r>
              <a:rPr lang="nb-NO"/>
              <a:t>Definering av enheter med spesielle behov- </a:t>
            </a:r>
          </a:p>
          <a:p>
            <a:r>
              <a:rPr lang="nb-NO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71DC3-9A12-4DB6-BA69-E32AB8E0548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44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71DC3-9A12-4DB6-BA69-E32AB8E0548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6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tx1"/>
                </a:solidFill>
              </a:rPr>
              <a:t>BLÅ: UTVIKLINGSORIENTERT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RØDT: AVKLARINGSORIENTERT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F422-9010-4633-8B72-41545B65188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07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Byggesteiner i praksis. Byggesteinene utgjør praksis og gjør oss i stand til å forstå den.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14E0-F4D8-4ED1-A22B-8AA7066746F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2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Lag prosessbeskrivelse og tidslinje som kan brukes som informasjonssak til LOSAM. </a:t>
            </a:r>
          </a:p>
          <a:p>
            <a:r>
              <a:rPr lang="nb-NO"/>
              <a:t>Tilpassingsavtalemat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Brukers funksjonsbeskrivelse. </a:t>
            </a:r>
          </a:p>
          <a:p>
            <a:r>
              <a:rPr lang="nb-NO"/>
              <a:t>- AMU tilbys informasjon om status. </a:t>
            </a:r>
          </a:p>
          <a:p>
            <a:r>
              <a:rPr lang="nb-NO"/>
              <a:t>Rom og funksjonsprogram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- AMU tilbys informasjon om status. </a:t>
            </a:r>
          </a:p>
          <a:p>
            <a:endParaRPr lang="nb-NO" b="1"/>
          </a:p>
          <a:p>
            <a:endParaRPr lang="nb-NO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nb-NO" sz="1200"/>
              <a:t>Plassering av arealkategorier i bygg (BTA) (også arbeidsplass)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AMU tilbys informasjon om status.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LOSAM tilbys informasjon om status </a:t>
            </a:r>
          </a:p>
          <a:p>
            <a:endParaRPr lang="nb-NO"/>
          </a:p>
          <a:p>
            <a:r>
              <a:rPr lang="nb-NO"/>
              <a:t>Gitt føringer : Kvalitetsmål, standard NTNU bygg. Arbeidsplass. Andel fellesareal. Er dette </a:t>
            </a:r>
          </a:p>
          <a:p>
            <a:r>
              <a:rPr lang="nb-NO"/>
              <a:t>Plassering av fellesfunksjoner </a:t>
            </a:r>
          </a:p>
          <a:p>
            <a:endParaRPr lang="nb-NO"/>
          </a:p>
          <a:p>
            <a:r>
              <a:rPr lang="nb-NO"/>
              <a:t>Hvis ingen avvik – så ingen behandling utover orientering. </a:t>
            </a:r>
          </a:p>
          <a:p>
            <a:endParaRPr lang="nb-NO" b="1"/>
          </a:p>
          <a:p>
            <a:r>
              <a:rPr lang="nb-NO" b="1"/>
              <a:t>Gitt at det er avvik må det behandles. </a:t>
            </a:r>
          </a:p>
          <a:p>
            <a:r>
              <a:rPr lang="nb-NO" b="0"/>
              <a:t>Hvordan håndterer vi avvik</a:t>
            </a:r>
          </a:p>
          <a:p>
            <a:pPr marL="171450" indent="-171450">
              <a:buFontTx/>
              <a:buChar char="-"/>
            </a:pPr>
            <a:r>
              <a:rPr lang="nb-NO" b="0" err="1"/>
              <a:t>Campusutvikling</a:t>
            </a:r>
            <a:r>
              <a:rPr lang="nb-NO" b="0"/>
              <a:t> kan </a:t>
            </a:r>
            <a:r>
              <a:rPr lang="nb-NO" b="0" err="1"/>
              <a:t>rådgi</a:t>
            </a:r>
            <a:r>
              <a:rPr lang="nb-NO" b="0"/>
              <a:t>. </a:t>
            </a:r>
          </a:p>
          <a:p>
            <a:pPr marL="171450" indent="-171450">
              <a:buFontTx/>
              <a:buChar char="-"/>
            </a:pPr>
            <a:r>
              <a:rPr lang="nb-NO" b="0"/>
              <a:t>hvem påpeker at det </a:t>
            </a:r>
            <a:r>
              <a:rPr lang="nb-NO" b="1"/>
              <a:t>er</a:t>
            </a:r>
            <a:r>
              <a:rPr lang="nb-NO" b="0"/>
              <a:t>/i</a:t>
            </a:r>
            <a:r>
              <a:rPr lang="nb-NO" b="1"/>
              <a:t>kke er</a:t>
            </a:r>
            <a:r>
              <a:rPr lang="nb-NO" b="0"/>
              <a:t> avvik (</a:t>
            </a:r>
            <a:r>
              <a:rPr lang="nb-NO" b="0" err="1"/>
              <a:t>Campusutvikling</a:t>
            </a:r>
            <a:r>
              <a:rPr lang="nb-NO" b="0"/>
              <a:t>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0"/>
              <a:t>hvem «bestemmer» at det </a:t>
            </a:r>
            <a:r>
              <a:rPr lang="nb-NO" b="1"/>
              <a:t>skal være</a:t>
            </a:r>
            <a:r>
              <a:rPr lang="nb-NO" b="0"/>
              <a:t> avvik (hvis uenighet)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0"/>
              <a:t>Lederlinja beslutter om det skal behandles som avvik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0"/>
              <a:t>Hvis uenighet om avvik, kan LOSAM velge å løfte til SESAM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0"/>
              <a:t>Hvis avvik: Drøftingssak. LOSAM.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0"/>
              <a:t>Lederlinja beslutter om eventuelle avvik skal gjennomføres.    </a:t>
            </a:r>
          </a:p>
          <a:p>
            <a:endParaRPr lang="nb-NO" b="1"/>
          </a:p>
          <a:p>
            <a:endParaRPr lang="nb-NO" b="1"/>
          </a:p>
          <a:p>
            <a:r>
              <a:rPr lang="nb-NO" b="0"/>
              <a:t>2) Fortsatt informasjonssak. Hvis du ikke har store avvik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AMU tilbys informasjon om status.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LOSAM tilbys informasjon om status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/>
          </a:p>
          <a:p>
            <a:r>
              <a:rPr lang="nb-NO" b="1"/>
              <a:t>MORTEN – ER det i 2 eller 3 vi skal ha forhandling (og må vi?) </a:t>
            </a:r>
          </a:p>
          <a:p>
            <a:endParaRPr lang="nb-NO" b="0"/>
          </a:p>
          <a:p>
            <a:r>
              <a:rPr lang="nb-NO" b="0"/>
              <a:t>3) Drøfting…/Forhandling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- AMU tilbys informasjon om status. </a:t>
            </a:r>
          </a:p>
          <a:p>
            <a:endParaRPr lang="nb-NO" b="0"/>
          </a:p>
          <a:p>
            <a:endParaRPr lang="nb-NO" b="0"/>
          </a:p>
          <a:p>
            <a:r>
              <a:rPr lang="nb-NO" b="0"/>
              <a:t>4) Drøfting: Innplassering av enheter? Innplassering av mennesker.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- AMU tilbys informasjon om status. </a:t>
            </a:r>
          </a:p>
          <a:p>
            <a:endParaRPr lang="nb-NO" b="0"/>
          </a:p>
          <a:p>
            <a:endParaRPr lang="nb-NO" b="0"/>
          </a:p>
          <a:p>
            <a:r>
              <a:rPr lang="nb-NO" b="0" err="1"/>
              <a:t>Byggearm</a:t>
            </a:r>
            <a:r>
              <a:rPr lang="nb-NO" b="0"/>
              <a:t> – FØR LUKKING AV FORPROSJEKT: </a:t>
            </a:r>
          </a:p>
          <a:p>
            <a:r>
              <a:rPr lang="nb-NO" b="0"/>
              <a:t>- Opplever at arbeidstilsynet vet at vi har </a:t>
            </a:r>
            <a:r>
              <a:rPr lang="nb-NO" b="0" err="1"/>
              <a:t>profesjonaliert</a:t>
            </a:r>
            <a:r>
              <a:rPr lang="nb-NO" b="0"/>
              <a:t> prosess, og etterspør krav fra MAU: </a:t>
            </a:r>
          </a:p>
          <a:p>
            <a:r>
              <a:rPr lang="nb-NO" b="0"/>
              <a:t>- får tegninger – går gjennom</a:t>
            </a:r>
          </a:p>
          <a:p>
            <a:pPr marL="171450" indent="-171450">
              <a:buFontTx/>
              <a:buChar char="-"/>
            </a:pPr>
            <a:r>
              <a:rPr lang="nb-NO" b="0"/>
              <a:t>Lager spørsmålsliste. </a:t>
            </a:r>
          </a:p>
          <a:p>
            <a:pPr marL="171450" indent="-171450">
              <a:buFontTx/>
              <a:buChar char="-"/>
            </a:pPr>
            <a:r>
              <a:rPr lang="nb-NO" b="0"/>
              <a:t>Møte med prosjekterende + CU</a:t>
            </a:r>
          </a:p>
          <a:p>
            <a:pPr marL="171450" indent="-171450">
              <a:buFontTx/>
              <a:buChar char="-"/>
            </a:pPr>
            <a:r>
              <a:rPr lang="nb-NO" b="0"/>
              <a:t>Representanter fra brukermiljø </a:t>
            </a:r>
          </a:p>
          <a:p>
            <a:pPr marL="171450" indent="-171450">
              <a:buFontTx/>
              <a:buChar char="-"/>
            </a:pPr>
            <a:r>
              <a:rPr lang="nb-NO" b="0"/>
              <a:t>Internmøte – ferdigstiller notat til AMU behandling. </a:t>
            </a:r>
          </a:p>
          <a:p>
            <a:pPr marL="171450" indent="-171450">
              <a:buFontTx/>
              <a:buChar char="-"/>
            </a:pPr>
            <a:endParaRPr lang="nb-NO" b="0"/>
          </a:p>
          <a:p>
            <a:pPr marL="171450" indent="-171450">
              <a:buFontTx/>
              <a:buChar char="-"/>
            </a:pPr>
            <a:endParaRPr lang="nb-NO" b="0"/>
          </a:p>
          <a:p>
            <a:endParaRPr lang="nb-NO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71DC3-9A12-4DB6-BA69-E32AB8E0548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177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68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71DC3-9A12-4DB6-BA69-E32AB8E0548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68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77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highlight>
                  <a:srgbClr val="FFFF00"/>
                </a:highlight>
              </a:rPr>
              <a:t>«</a:t>
            </a:r>
            <a:r>
              <a:rPr lang="nb-NO" err="1">
                <a:highlight>
                  <a:srgbClr val="FFFF00"/>
                </a:highlight>
              </a:rPr>
              <a:t>byggelosam</a:t>
            </a:r>
            <a:r>
              <a:rPr lang="nb-NO">
                <a:highlight>
                  <a:srgbClr val="FFFF00"/>
                </a:highlight>
              </a:rPr>
              <a:t>» - </a:t>
            </a:r>
            <a:r>
              <a:rPr lang="nb-NO" err="1">
                <a:highlight>
                  <a:srgbClr val="FFFF00"/>
                </a:highlight>
              </a:rPr>
              <a:t>felleslosam</a:t>
            </a:r>
            <a:r>
              <a:rPr lang="nb-NO">
                <a:highlight>
                  <a:srgbClr val="FFFF00"/>
                </a:highlight>
              </a:rPr>
              <a:t>? </a:t>
            </a:r>
          </a:p>
          <a:p>
            <a:endParaRPr lang="nb-NO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71DC3-9A12-4DB6-BA69-E32AB8E0548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58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7185F-4D41-406C-BB58-D44940F0A3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9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68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71DC3-9A12-4DB6-BA69-E32AB8E0548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68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239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7C921-17E6-4A65-B95B-07BA3CC0340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51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spalte layout,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7900" y="1492250"/>
            <a:ext cx="4003675" cy="31670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0094DA8F-2504-4440-8031-86C5FFC7736C}" type="datetime1">
              <a:rPr lang="nb-NO" smtClean="0"/>
              <a:t>14.02.2023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504825" y="1492249"/>
            <a:ext cx="3995738" cy="316706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Tittel med 2-spalte layout, hvit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4D1E977D-3219-2F40-A75F-D171EB4F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842963"/>
            <a:ext cx="8286750" cy="4635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150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9947" y="205979"/>
            <a:ext cx="8496935" cy="646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9947" y="928914"/>
            <a:ext cx="8496935" cy="36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E511F266-A4B6-1142-A950-A13A5F69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9F51FCC4-CB18-6744-A860-6434A2AD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F557FD81-F9C6-D14B-BD41-00FFF0060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ssholder for innhold 5">
            <a:extLst>
              <a:ext uri="{FF2B5EF4-FFF2-40B4-BE49-F238E27FC236}">
                <a16:creationId xmlns:a16="http://schemas.microsoft.com/office/drawing/2014/main" id="{4BDD0D34-3BFA-A44F-A2B2-75BF6DD71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Plassholder for tekst 4">
            <a:extLst>
              <a:ext uri="{FF2B5EF4-FFF2-40B4-BE49-F238E27FC236}">
                <a16:creationId xmlns:a16="http://schemas.microsoft.com/office/drawing/2014/main" id="{B092DAC9-ED59-744D-AEA7-5D776CC45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6574" y="205979"/>
            <a:ext cx="834168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6574" y="928914"/>
            <a:ext cx="8341686" cy="36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E2A80AE-FB4E-A042-88D4-5074EAAC9EF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3180" y="4804093"/>
            <a:ext cx="2415039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4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No6zlxOHeAhVMFCwKHS9JAMkQjRx6BAgBEAU&amp;url=https://www.madmarketingpro.com/blog/4-sources-of-strategic-change-that-all-marketers-need-to-know&amp;psig=AOvVaw3Sc93BWTOGKIxc0XfNwiND&amp;ust=15427539982597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505BF87-F0FD-C546-BAA4-4DE6D974F75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0030B25B-7523-B04E-8E28-422A3073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56" y="2429423"/>
            <a:ext cx="8114088" cy="1200329"/>
          </a:xfrm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Generell plan for brukerinvolvering. </a:t>
            </a:r>
            <a:br>
              <a:rPr lang="nb-NO">
                <a:solidFill>
                  <a:schemeClr val="bg1"/>
                </a:solidFill>
              </a:rPr>
            </a:br>
            <a:r>
              <a:rPr lang="nb-NO">
                <a:solidFill>
                  <a:schemeClr val="bg1"/>
                </a:solidFill>
              </a:rPr>
              <a:t>Skisseprosjektfase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7BF81148-7A87-7A4F-B0A8-67E8CC97D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55" y="3629752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Pr 24-08-2022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4EAEE42B-E0C9-504E-81D2-C7D2A745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21" y="1139784"/>
            <a:ext cx="5406359" cy="4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5B090B-EFC2-469E-B9A3-7647B3C4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7" y="205979"/>
            <a:ext cx="8496935" cy="646331"/>
          </a:xfrm>
        </p:spPr>
        <p:txBody>
          <a:bodyPr/>
          <a:lstStyle/>
          <a:p>
            <a:r>
              <a:rPr lang="nb-NO"/>
              <a:t>Prosessen skal sikre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889CF-65A9-4A5C-BDD7-1D817BF1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7" y="1406308"/>
            <a:ext cx="8496935" cy="3188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Organisasjon:</a:t>
            </a:r>
          </a:p>
          <a:p>
            <a:pPr lvl="1"/>
            <a:r>
              <a:rPr lang="nb-NO"/>
              <a:t>Rett nivå på involvering i rett tid</a:t>
            </a:r>
          </a:p>
          <a:p>
            <a:r>
              <a:rPr lang="nb-NO"/>
              <a:t>Bygg: </a:t>
            </a:r>
          </a:p>
          <a:p>
            <a:pPr lvl="1"/>
            <a:r>
              <a:rPr lang="nb-NO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riktig informasjon til riktig tid til byggeprosjektet</a:t>
            </a:r>
          </a:p>
          <a:p>
            <a:pPr lvl="1"/>
            <a:r>
              <a:rPr lang="nb-NO"/>
              <a:t>robusthet i bygningsmessig struktur</a:t>
            </a:r>
          </a:p>
          <a:p>
            <a:pPr lvl="1"/>
            <a:r>
              <a:rPr lang="nb-NO"/>
              <a:t>for å oppnå størst mulig fleksibilitet for tilpassing til lokal arbeidsform 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96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0963E-2F34-4023-8C02-75C89015716B}"/>
              </a:ext>
            </a:extLst>
          </p:cNvPr>
          <p:cNvSpPr/>
          <p:nvPr/>
        </p:nvSpPr>
        <p:spPr>
          <a:xfrm>
            <a:off x="1292530" y="3868911"/>
            <a:ext cx="6438363" cy="324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4005"/>
            <a:endParaRPr lang="nb-NO" sz="2117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A834CBF-CA74-4EDC-9809-E1D7C6125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4" y="1342926"/>
            <a:ext cx="2416146" cy="1595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6230FA-3461-4B77-A26E-55842DAC1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65"/>
          <a:stretch/>
        </p:blipFill>
        <p:spPr>
          <a:xfrm>
            <a:off x="2807249" y="1242016"/>
            <a:ext cx="3365177" cy="1710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A3FD25-79DD-4AA6-80CC-DC8731C13D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27" b="16721"/>
          <a:stretch/>
        </p:blipFill>
        <p:spPr>
          <a:xfrm>
            <a:off x="6307135" y="1386542"/>
            <a:ext cx="2765323" cy="1520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92349E29-E8E3-4628-B21F-612FFC334EF1}"/>
              </a:ext>
            </a:extLst>
          </p:cNvPr>
          <p:cNvSpPr/>
          <p:nvPr/>
        </p:nvSpPr>
        <p:spPr>
          <a:xfrm>
            <a:off x="6018043" y="1814937"/>
            <a:ext cx="627872" cy="417066"/>
          </a:xfrm>
          <a:prstGeom prst="rightArrow">
            <a:avLst/>
          </a:prstGeom>
          <a:solidFill>
            <a:srgbClr val="AD317A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4005"/>
            <a:endParaRPr lang="nb-NO" sz="2117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F41A760-9790-40D5-896E-0A837B37DF07}"/>
              </a:ext>
            </a:extLst>
          </p:cNvPr>
          <p:cNvSpPr/>
          <p:nvPr/>
        </p:nvSpPr>
        <p:spPr>
          <a:xfrm>
            <a:off x="2396083" y="1888653"/>
            <a:ext cx="627872" cy="417066"/>
          </a:xfrm>
          <a:prstGeom prst="rightArrow">
            <a:avLst/>
          </a:prstGeom>
          <a:solidFill>
            <a:srgbClr val="AD317A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4005"/>
            <a:endParaRPr lang="nb-NO" sz="2117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40088AE-BFB8-4B8D-BCCE-289582ACA1CB}"/>
              </a:ext>
            </a:extLst>
          </p:cNvPr>
          <p:cNvSpPr txBox="1">
            <a:spLocks/>
          </p:cNvSpPr>
          <p:nvPr/>
        </p:nvSpPr>
        <p:spPr>
          <a:xfrm>
            <a:off x="292652" y="205979"/>
            <a:ext cx="8496935" cy="86177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342891" rtl="0" eaLnBrk="1" latinLnBrk="0" hangingPunct="1">
              <a:spcBef>
                <a:spcPct val="0"/>
              </a:spcBef>
              <a:buNone/>
              <a:defRPr sz="27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lvl="1" defTabSz="914400"/>
            <a:r>
              <a:rPr lang="nb-NO" sz="2500" b="1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Skisse av typisk arbeidsprosess</a:t>
            </a:r>
            <a:br>
              <a:rPr lang="nb-NO" sz="2500" b="1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500" b="1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etter brukers funksjonsbeskrivelse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7B4D82D-6B85-627F-2425-4084B7F4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228" y="4090176"/>
            <a:ext cx="8496935" cy="33799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b-NO" sz="1000"/>
              <a:t>Vurdering og plassering av arealkategorier i bygg </a:t>
            </a:r>
          </a:p>
          <a:p>
            <a:pPr>
              <a:buFont typeface="+mj-lt"/>
              <a:buAutoNum type="arabicPeriod"/>
            </a:pPr>
            <a:r>
              <a:rPr lang="nb-NO" sz="1000"/>
              <a:t>Vurdering og plassering av hovedfunksjoner i arealkategoriene</a:t>
            </a:r>
          </a:p>
          <a:p>
            <a:pPr>
              <a:buFont typeface="+mj-lt"/>
              <a:buAutoNum type="arabicPeriod"/>
            </a:pPr>
            <a:r>
              <a:rPr lang="nb-NO" sz="1000"/>
              <a:t>Vurdering og plassering av rom innenfor hovedfunksjonene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66C155-96FC-9BA8-896B-ADDD18B5B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30" y="3218865"/>
            <a:ext cx="5251258" cy="9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59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80305996-BCF0-4C33-A796-4E7A2515298A}"/>
              </a:ext>
            </a:extLst>
          </p:cNvPr>
          <p:cNvSpPr/>
          <p:nvPr/>
        </p:nvSpPr>
        <p:spPr>
          <a:xfrm>
            <a:off x="1721224" y="4384139"/>
            <a:ext cx="338554" cy="384446"/>
          </a:xfrm>
          <a:prstGeom prst="diamond">
            <a:avLst/>
          </a:prstGeom>
          <a:solidFill>
            <a:srgbClr val="AD317A"/>
          </a:solidFill>
          <a:ln>
            <a:solidFill>
              <a:srgbClr val="AD31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err="1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194AD39-4A67-45A9-A136-8B39747D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37" y="462317"/>
            <a:ext cx="8345526" cy="46355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nb-NO" sz="2800">
                <a:solidFill>
                  <a:schemeClr val="tx1">
                    <a:lumMod val="75000"/>
                    <a:lumOff val="25000"/>
                  </a:schemeClr>
                </a:solidFill>
              </a:rPr>
              <a:t>Brukerprosess.</a:t>
            </a:r>
            <a:br>
              <a:rPr lang="nb-NO" sz="17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b-NO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il: vinkeltegn 16">
            <a:extLst>
              <a:ext uri="{FF2B5EF4-FFF2-40B4-BE49-F238E27FC236}">
                <a16:creationId xmlns:a16="http://schemas.microsoft.com/office/drawing/2014/main" id="{A7F0FF7E-D8AB-4681-90F0-E855049150AB}"/>
              </a:ext>
            </a:extLst>
          </p:cNvPr>
          <p:cNvSpPr/>
          <p:nvPr/>
        </p:nvSpPr>
        <p:spPr>
          <a:xfrm>
            <a:off x="830548" y="2656373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Vurdering av arealkategorier i bygg  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BAC3A259-5AC8-43E5-9DA0-6310E35EB636}"/>
              </a:ext>
            </a:extLst>
          </p:cNvPr>
          <p:cNvSpPr txBox="1"/>
          <p:nvPr/>
        </p:nvSpPr>
        <p:spPr>
          <a:xfrm>
            <a:off x="1636924" y="1562878"/>
            <a:ext cx="95718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Hovedfunksjoner i arealkategori</a:t>
            </a:r>
          </a:p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Logistikk og fleksibilitet (prinsipp: valg alternativer, konsekvenser)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DFF78328-DD31-44EA-8AAB-FB032D5002B6}"/>
              </a:ext>
            </a:extLst>
          </p:cNvPr>
          <p:cNvSpPr txBox="1"/>
          <p:nvPr/>
        </p:nvSpPr>
        <p:spPr>
          <a:xfrm>
            <a:off x="537362" y="1545027"/>
            <a:ext cx="7924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Arealkategorier i bygg </a:t>
            </a:r>
            <a:b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b-NO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2" name="Rett linje 81">
            <a:extLst>
              <a:ext uri="{FF2B5EF4-FFF2-40B4-BE49-F238E27FC236}">
                <a16:creationId xmlns:a16="http://schemas.microsoft.com/office/drawing/2014/main" id="{3FC3E1AA-2BDC-48A7-9DF1-B5A3917EA120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933583" y="2006692"/>
            <a:ext cx="1" cy="6596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2" name="TekstSylinder 261">
            <a:extLst>
              <a:ext uri="{FF2B5EF4-FFF2-40B4-BE49-F238E27FC236}">
                <a16:creationId xmlns:a16="http://schemas.microsoft.com/office/drawing/2014/main" id="{9AD84CA1-DF6E-442E-B920-437743A0F95A}"/>
              </a:ext>
            </a:extLst>
          </p:cNvPr>
          <p:cNvSpPr txBox="1"/>
          <p:nvPr/>
        </p:nvSpPr>
        <p:spPr>
          <a:xfrm rot="16200000">
            <a:off x="-66352" y="1663941"/>
            <a:ext cx="659603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nb-NO" sz="600">
                <a:solidFill>
                  <a:schemeClr val="tx1">
                    <a:lumMod val="75000"/>
                    <a:lumOff val="25000"/>
                  </a:schemeClr>
                </a:solidFill>
              </a:rPr>
              <a:t>INPUT TIL BRUKER</a:t>
            </a:r>
          </a:p>
        </p:txBody>
      </p:sp>
      <p:sp>
        <p:nvSpPr>
          <p:cNvPr id="78" name="Pil: vinkeltegn 16">
            <a:extLst>
              <a:ext uri="{FF2B5EF4-FFF2-40B4-BE49-F238E27FC236}">
                <a16:creationId xmlns:a16="http://schemas.microsoft.com/office/drawing/2014/main" id="{FCAA7ABA-DE18-42CD-B9DC-A7706EB5C52D}"/>
              </a:ext>
            </a:extLst>
          </p:cNvPr>
          <p:cNvSpPr/>
          <p:nvPr/>
        </p:nvSpPr>
        <p:spPr>
          <a:xfrm>
            <a:off x="2065555" y="2656373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Vurdering av hovedfunksjoner i arealkategorier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79" name="Pil: vinkeltegn 16">
            <a:extLst>
              <a:ext uri="{FF2B5EF4-FFF2-40B4-BE49-F238E27FC236}">
                <a16:creationId xmlns:a16="http://schemas.microsoft.com/office/drawing/2014/main" id="{2BA0E8A1-9866-4C9A-91A7-96603E024A4B}"/>
              </a:ext>
            </a:extLst>
          </p:cNvPr>
          <p:cNvSpPr/>
          <p:nvPr/>
        </p:nvSpPr>
        <p:spPr>
          <a:xfrm>
            <a:off x="3300562" y="2656373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Vurdering av rom i hovedfunksjoner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96" name="TekstSylinder 79">
            <a:extLst>
              <a:ext uri="{FF2B5EF4-FFF2-40B4-BE49-F238E27FC236}">
                <a16:creationId xmlns:a16="http://schemas.microsoft.com/office/drawing/2014/main" id="{CEBBC6DE-4350-4551-A36F-D2FDF7802AF5}"/>
              </a:ext>
            </a:extLst>
          </p:cNvPr>
          <p:cNvSpPr txBox="1"/>
          <p:nvPr/>
        </p:nvSpPr>
        <p:spPr>
          <a:xfrm>
            <a:off x="2898800" y="1562168"/>
            <a:ext cx="9571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Rom i hovedfunksjoner</a:t>
            </a:r>
          </a:p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(prinsipp: valg alternativer, konsekvenser)</a:t>
            </a:r>
          </a:p>
          <a:p>
            <a:pPr algn="ctr"/>
            <a:endParaRPr lang="nb-NO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TekstSylinder 79">
            <a:extLst>
              <a:ext uri="{FF2B5EF4-FFF2-40B4-BE49-F238E27FC236}">
                <a16:creationId xmlns:a16="http://schemas.microsoft.com/office/drawing/2014/main" id="{C77D1F0B-ACCA-4674-BEFB-C4CBF17F022F}"/>
              </a:ext>
            </a:extLst>
          </p:cNvPr>
          <p:cNvSpPr txBox="1"/>
          <p:nvPr/>
        </p:nvSpPr>
        <p:spPr>
          <a:xfrm>
            <a:off x="4192467" y="1562406"/>
            <a:ext cx="9571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Rom i hovedfunksjoner Detaljering</a:t>
            </a:r>
          </a:p>
        </p:txBody>
      </p:sp>
      <p:cxnSp>
        <p:nvCxnSpPr>
          <p:cNvPr id="112" name="Rett linje 84">
            <a:extLst>
              <a:ext uri="{FF2B5EF4-FFF2-40B4-BE49-F238E27FC236}">
                <a16:creationId xmlns:a16="http://schemas.microsoft.com/office/drawing/2014/main" id="{E8F04D46-B62A-4698-9977-2C140FC8A49C}"/>
              </a:ext>
            </a:extLst>
          </p:cNvPr>
          <p:cNvCxnSpPr>
            <a:cxnSpLocks/>
            <a:stCxn id="111" idx="2"/>
          </p:cNvCxnSpPr>
          <p:nvPr/>
        </p:nvCxnSpPr>
        <p:spPr>
          <a:xfrm>
            <a:off x="4671059" y="2024071"/>
            <a:ext cx="0" cy="6323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6" name="TekstSylinder 79">
            <a:extLst>
              <a:ext uri="{FF2B5EF4-FFF2-40B4-BE49-F238E27FC236}">
                <a16:creationId xmlns:a16="http://schemas.microsoft.com/office/drawing/2014/main" id="{D2E8BA40-0A21-4344-AF93-DE8F7F4D9464}"/>
              </a:ext>
            </a:extLst>
          </p:cNvPr>
          <p:cNvSpPr txBox="1"/>
          <p:nvPr/>
        </p:nvSpPr>
        <p:spPr>
          <a:xfrm>
            <a:off x="5613944" y="1572797"/>
            <a:ext cx="9571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Rom i hovedfunksjoner</a:t>
            </a:r>
          </a:p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(detaljering)</a:t>
            </a:r>
          </a:p>
          <a:p>
            <a:pPr algn="ctr"/>
            <a:endParaRPr lang="nb-NO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7" name="Rett linje 84">
            <a:extLst>
              <a:ext uri="{FF2B5EF4-FFF2-40B4-BE49-F238E27FC236}">
                <a16:creationId xmlns:a16="http://schemas.microsoft.com/office/drawing/2014/main" id="{EAB38173-86E2-4FD0-9CE1-6E55321D748D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6092536" y="2157572"/>
            <a:ext cx="0" cy="49880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9" name="TekstSylinder 261">
            <a:extLst>
              <a:ext uri="{FF2B5EF4-FFF2-40B4-BE49-F238E27FC236}">
                <a16:creationId xmlns:a16="http://schemas.microsoft.com/office/drawing/2014/main" id="{13143E7A-728C-48D5-8F4F-C0E389E63A06}"/>
              </a:ext>
            </a:extLst>
          </p:cNvPr>
          <p:cNvSpPr txBox="1"/>
          <p:nvPr/>
        </p:nvSpPr>
        <p:spPr>
          <a:xfrm rot="16200000">
            <a:off x="-89951" y="2664506"/>
            <a:ext cx="745742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nb-NO" sz="600">
                <a:solidFill>
                  <a:schemeClr val="tx1">
                    <a:lumMod val="75000"/>
                    <a:lumOff val="25000"/>
                  </a:schemeClr>
                </a:solidFill>
              </a:rPr>
              <a:t>BRUKER-GRUPPE</a:t>
            </a:r>
          </a:p>
        </p:txBody>
      </p:sp>
      <p:sp>
        <p:nvSpPr>
          <p:cNvPr id="120" name="TekstSylinder 261">
            <a:extLst>
              <a:ext uri="{FF2B5EF4-FFF2-40B4-BE49-F238E27FC236}">
                <a16:creationId xmlns:a16="http://schemas.microsoft.com/office/drawing/2014/main" id="{F196C166-1DFF-4F03-8D65-B97B14B5C907}"/>
              </a:ext>
            </a:extLst>
          </p:cNvPr>
          <p:cNvSpPr txBox="1"/>
          <p:nvPr/>
        </p:nvSpPr>
        <p:spPr>
          <a:xfrm rot="16200000">
            <a:off x="-58904" y="4435554"/>
            <a:ext cx="806757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nb-NO" sz="600">
                <a:solidFill>
                  <a:schemeClr val="tx1">
                    <a:lumMod val="75000"/>
                    <a:lumOff val="25000"/>
                  </a:schemeClr>
                </a:solidFill>
              </a:rPr>
              <a:t>BESLUTNINGS-TAGER - </a:t>
            </a:r>
          </a:p>
        </p:txBody>
      </p:sp>
      <p:sp>
        <p:nvSpPr>
          <p:cNvPr id="121" name="TekstSylinder 80">
            <a:extLst>
              <a:ext uri="{FF2B5EF4-FFF2-40B4-BE49-F238E27FC236}">
                <a16:creationId xmlns:a16="http://schemas.microsoft.com/office/drawing/2014/main" id="{B8E14361-77BA-476F-9942-38AE63D4BBCC}"/>
              </a:ext>
            </a:extLst>
          </p:cNvPr>
          <p:cNvSpPr txBox="1"/>
          <p:nvPr/>
        </p:nvSpPr>
        <p:spPr>
          <a:xfrm>
            <a:off x="6667271" y="4196117"/>
            <a:ext cx="133447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00">
                <a:solidFill>
                  <a:schemeClr val="tx1">
                    <a:lumMod val="75000"/>
                    <a:lumOff val="25000"/>
                  </a:schemeClr>
                </a:solidFill>
              </a:rPr>
              <a:t>Beslutning trengs ved valg og fravik fra arealkonsept, kvalitets-mål, overordnet programmering, tidligere beslutninger </a:t>
            </a:r>
          </a:p>
        </p:txBody>
      </p:sp>
      <p:sp>
        <p:nvSpPr>
          <p:cNvPr id="132" name="Pil: vinkeltegn 16">
            <a:extLst>
              <a:ext uri="{FF2B5EF4-FFF2-40B4-BE49-F238E27FC236}">
                <a16:creationId xmlns:a16="http://schemas.microsoft.com/office/drawing/2014/main" id="{0EF7C20A-3AE8-4A3A-8C19-79C8A5791455}"/>
              </a:ext>
            </a:extLst>
          </p:cNvPr>
          <p:cNvSpPr/>
          <p:nvPr/>
        </p:nvSpPr>
        <p:spPr>
          <a:xfrm>
            <a:off x="4536676" y="2656373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Vurdering av rom i hovedfunksjoner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33" name="Pil: vinkeltegn 16">
            <a:extLst>
              <a:ext uri="{FF2B5EF4-FFF2-40B4-BE49-F238E27FC236}">
                <a16:creationId xmlns:a16="http://schemas.microsoft.com/office/drawing/2014/main" id="{28755170-E64A-4DCF-9F93-2102EADA64A6}"/>
              </a:ext>
            </a:extLst>
          </p:cNvPr>
          <p:cNvSpPr/>
          <p:nvPr/>
        </p:nvSpPr>
        <p:spPr>
          <a:xfrm>
            <a:off x="5770577" y="2656373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Vurdering av rom i hovedfunksjoner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34" name="TekstSylinder 261">
            <a:extLst>
              <a:ext uri="{FF2B5EF4-FFF2-40B4-BE49-F238E27FC236}">
                <a16:creationId xmlns:a16="http://schemas.microsoft.com/office/drawing/2014/main" id="{D4181B9D-FDF9-464B-AD41-58F78AB29084}"/>
              </a:ext>
            </a:extLst>
          </p:cNvPr>
          <p:cNvSpPr txBox="1"/>
          <p:nvPr/>
        </p:nvSpPr>
        <p:spPr>
          <a:xfrm rot="16200000">
            <a:off x="-269173" y="3508651"/>
            <a:ext cx="1117460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nb-NO" sz="600">
                <a:solidFill>
                  <a:schemeClr val="tx1">
                    <a:lumMod val="75000"/>
                    <a:lumOff val="25000"/>
                  </a:schemeClr>
                </a:solidFill>
              </a:rPr>
              <a:t>MEDVIRKNING OG MEDBESTEMMELSE </a:t>
            </a:r>
          </a:p>
        </p:txBody>
      </p:sp>
      <p:sp>
        <p:nvSpPr>
          <p:cNvPr id="137" name="Pil: vinkeltegn 16">
            <a:extLst>
              <a:ext uri="{FF2B5EF4-FFF2-40B4-BE49-F238E27FC236}">
                <a16:creationId xmlns:a16="http://schemas.microsoft.com/office/drawing/2014/main" id="{23297F63-7988-4EED-B8A3-BD04D07E5454}"/>
              </a:ext>
            </a:extLst>
          </p:cNvPr>
          <p:cNvSpPr/>
          <p:nvPr/>
        </p:nvSpPr>
        <p:spPr>
          <a:xfrm>
            <a:off x="1092276" y="3485836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Behandles i LOSAM/AMU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39" name="Pil: vinkeltegn 16">
            <a:extLst>
              <a:ext uri="{FF2B5EF4-FFF2-40B4-BE49-F238E27FC236}">
                <a16:creationId xmlns:a16="http://schemas.microsoft.com/office/drawing/2014/main" id="{B996C0CE-2003-4F1A-A750-62453899FB91}"/>
              </a:ext>
            </a:extLst>
          </p:cNvPr>
          <p:cNvSpPr/>
          <p:nvPr/>
        </p:nvSpPr>
        <p:spPr>
          <a:xfrm>
            <a:off x="3562290" y="3485836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Behandles i LOSAM/AMU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45" name="Pil: vinkeltegn 16">
            <a:extLst>
              <a:ext uri="{FF2B5EF4-FFF2-40B4-BE49-F238E27FC236}">
                <a16:creationId xmlns:a16="http://schemas.microsoft.com/office/drawing/2014/main" id="{2A7D2599-A6AC-4AB1-9296-33CD30687B02}"/>
              </a:ext>
            </a:extLst>
          </p:cNvPr>
          <p:cNvSpPr/>
          <p:nvPr/>
        </p:nvSpPr>
        <p:spPr>
          <a:xfrm>
            <a:off x="2336433" y="3490648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Behandles i LOSAM/AMU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2" name="Pil: vinkeltegn 16">
            <a:extLst>
              <a:ext uri="{FF2B5EF4-FFF2-40B4-BE49-F238E27FC236}">
                <a16:creationId xmlns:a16="http://schemas.microsoft.com/office/drawing/2014/main" id="{0B9FC335-A5B1-4941-8491-349F880A5B35}"/>
              </a:ext>
            </a:extLst>
          </p:cNvPr>
          <p:cNvSpPr/>
          <p:nvPr/>
        </p:nvSpPr>
        <p:spPr>
          <a:xfrm>
            <a:off x="6988717" y="3492089"/>
            <a:ext cx="1394549" cy="432048"/>
          </a:xfrm>
          <a:prstGeom prst="chevron">
            <a:avLst/>
          </a:prstGeom>
          <a:solidFill>
            <a:srgbClr val="AD3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800">
                <a:solidFill>
                  <a:schemeClr val="bg1"/>
                </a:solidFill>
                <a:ea typeface="+mn-lt"/>
                <a:cs typeface="+mn-lt"/>
              </a:rPr>
              <a:t>Behandles i LOSAM/AMU</a:t>
            </a:r>
            <a:endParaRPr lang="nb-NO" sz="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A37BA9-5B28-428D-8DFB-133F6FBAB1FF}"/>
              </a:ext>
            </a:extLst>
          </p:cNvPr>
          <p:cNvSpPr txBox="1"/>
          <p:nvPr/>
        </p:nvSpPr>
        <p:spPr>
          <a:xfrm>
            <a:off x="3109325" y="2702833"/>
            <a:ext cx="21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27592B-B66B-458E-87D2-7116C18F33AA}"/>
              </a:ext>
            </a:extLst>
          </p:cNvPr>
          <p:cNvSpPr txBox="1"/>
          <p:nvPr/>
        </p:nvSpPr>
        <p:spPr>
          <a:xfrm>
            <a:off x="4349783" y="2702833"/>
            <a:ext cx="21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4B9EAF-9FC0-4EF6-9EC9-C53B3D586476}"/>
              </a:ext>
            </a:extLst>
          </p:cNvPr>
          <p:cNvSpPr txBox="1"/>
          <p:nvPr/>
        </p:nvSpPr>
        <p:spPr>
          <a:xfrm>
            <a:off x="5590241" y="2702833"/>
            <a:ext cx="21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F5735C-801D-43B8-9E46-B82F938F7A6A}"/>
              </a:ext>
            </a:extLst>
          </p:cNvPr>
          <p:cNvSpPr txBox="1"/>
          <p:nvPr/>
        </p:nvSpPr>
        <p:spPr>
          <a:xfrm>
            <a:off x="6830699" y="2698391"/>
            <a:ext cx="21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B72107B0-4CAB-4912-96C2-77BCA1C579F6}"/>
              </a:ext>
            </a:extLst>
          </p:cNvPr>
          <p:cNvSpPr/>
          <p:nvPr/>
        </p:nvSpPr>
        <p:spPr>
          <a:xfrm>
            <a:off x="3030148" y="4398104"/>
            <a:ext cx="338554" cy="384446"/>
          </a:xfrm>
          <a:prstGeom prst="diamond">
            <a:avLst/>
          </a:prstGeom>
          <a:solidFill>
            <a:srgbClr val="AD317A"/>
          </a:solidFill>
          <a:ln>
            <a:solidFill>
              <a:srgbClr val="AD31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err="1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5246E725-1029-45C5-A9B5-1039F953BE56}"/>
              </a:ext>
            </a:extLst>
          </p:cNvPr>
          <p:cNvSpPr/>
          <p:nvPr/>
        </p:nvSpPr>
        <p:spPr>
          <a:xfrm>
            <a:off x="4402723" y="4381831"/>
            <a:ext cx="338554" cy="384446"/>
          </a:xfrm>
          <a:prstGeom prst="diamond">
            <a:avLst/>
          </a:prstGeom>
          <a:solidFill>
            <a:srgbClr val="AD317A"/>
          </a:solidFill>
          <a:ln>
            <a:solidFill>
              <a:srgbClr val="AD31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err="1"/>
          </a:p>
        </p:txBody>
      </p:sp>
      <p:cxnSp>
        <p:nvCxnSpPr>
          <p:cNvPr id="52" name="Rett linje 84">
            <a:extLst>
              <a:ext uri="{FF2B5EF4-FFF2-40B4-BE49-F238E27FC236}">
                <a16:creationId xmlns:a16="http://schemas.microsoft.com/office/drawing/2014/main" id="{562A62D8-3954-4D79-9A5A-4E4E5E1829CE}"/>
              </a:ext>
            </a:extLst>
          </p:cNvPr>
          <p:cNvCxnSpPr>
            <a:cxnSpLocks/>
          </p:cNvCxnSpPr>
          <p:nvPr/>
        </p:nvCxnSpPr>
        <p:spPr>
          <a:xfrm>
            <a:off x="2225097" y="2516275"/>
            <a:ext cx="0" cy="1504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Rett linje 84">
            <a:extLst>
              <a:ext uri="{FF2B5EF4-FFF2-40B4-BE49-F238E27FC236}">
                <a16:creationId xmlns:a16="http://schemas.microsoft.com/office/drawing/2014/main" id="{06782DF0-0EB5-4F58-BFA5-E7682C8AC5E2}"/>
              </a:ext>
            </a:extLst>
          </p:cNvPr>
          <p:cNvCxnSpPr>
            <a:cxnSpLocks/>
          </p:cNvCxnSpPr>
          <p:nvPr/>
        </p:nvCxnSpPr>
        <p:spPr>
          <a:xfrm>
            <a:off x="3461654" y="2393165"/>
            <a:ext cx="0" cy="2731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6CD846A-C28F-4343-82FB-D8B0C4F16B4D}"/>
              </a:ext>
            </a:extLst>
          </p:cNvPr>
          <p:cNvSpPr txBox="1"/>
          <p:nvPr/>
        </p:nvSpPr>
        <p:spPr>
          <a:xfrm>
            <a:off x="1853309" y="2718508"/>
            <a:ext cx="21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72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5FC501-D931-4D55-B326-762F5747B69C}"/>
              </a:ext>
            </a:extLst>
          </p:cNvPr>
          <p:cNvSpPr/>
          <p:nvPr/>
        </p:nvSpPr>
        <p:spPr>
          <a:xfrm>
            <a:off x="3754979" y="3434590"/>
            <a:ext cx="538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E0C466-678D-4042-85BA-3246A67F38EC}"/>
              </a:ext>
            </a:extLst>
          </p:cNvPr>
          <p:cNvSpPr/>
          <p:nvPr/>
        </p:nvSpPr>
        <p:spPr>
          <a:xfrm>
            <a:off x="7865659" y="4066082"/>
            <a:ext cx="514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16" name="Vinkeltegn 5">
            <a:extLst>
              <a:ext uri="{FF2B5EF4-FFF2-40B4-BE49-F238E27FC236}">
                <a16:creationId xmlns:a16="http://schemas.microsoft.com/office/drawing/2014/main" id="{40EEA369-8C69-4AB9-B7DA-BBB677848E05}"/>
              </a:ext>
            </a:extLst>
          </p:cNvPr>
          <p:cNvSpPr/>
          <p:nvPr/>
        </p:nvSpPr>
        <p:spPr>
          <a:xfrm>
            <a:off x="69194" y="3342663"/>
            <a:ext cx="831760" cy="489689"/>
          </a:xfrm>
          <a:prstGeom prst="chevron">
            <a:avLst/>
          </a:prstGeom>
          <a:gradFill>
            <a:gsLst>
              <a:gs pos="0">
                <a:srgbClr val="AC5177"/>
              </a:gs>
              <a:gs pos="100000">
                <a:srgbClr val="AC5177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43A30-6B8D-4A83-BF0A-88145E67E8B5}"/>
              </a:ext>
            </a:extLst>
          </p:cNvPr>
          <p:cNvSpPr/>
          <p:nvPr/>
        </p:nvSpPr>
        <p:spPr>
          <a:xfrm>
            <a:off x="281533" y="3427372"/>
            <a:ext cx="600455" cy="28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25" name="Vinkeltegn 5">
            <a:extLst>
              <a:ext uri="{FF2B5EF4-FFF2-40B4-BE49-F238E27FC236}">
                <a16:creationId xmlns:a16="http://schemas.microsoft.com/office/drawing/2014/main" id="{DF44E5A3-8C9F-48A6-984D-D19617B963C4}"/>
              </a:ext>
            </a:extLst>
          </p:cNvPr>
          <p:cNvSpPr/>
          <p:nvPr/>
        </p:nvSpPr>
        <p:spPr>
          <a:xfrm>
            <a:off x="705971" y="3344306"/>
            <a:ext cx="3507769" cy="489689"/>
          </a:xfrm>
          <a:prstGeom prst="chevron">
            <a:avLst/>
          </a:prstGeom>
          <a:gradFill>
            <a:gsLst>
              <a:gs pos="0">
                <a:srgbClr val="AC5177"/>
              </a:gs>
              <a:gs pos="100000">
                <a:srgbClr val="AC5177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90116C-9011-4E52-A84E-6705C2E08748}"/>
              </a:ext>
            </a:extLst>
          </p:cNvPr>
          <p:cNvSpPr/>
          <p:nvPr/>
        </p:nvSpPr>
        <p:spPr>
          <a:xfrm>
            <a:off x="2443344" y="3444902"/>
            <a:ext cx="600455" cy="28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27" name="Vinkeltegn 5">
            <a:extLst>
              <a:ext uri="{FF2B5EF4-FFF2-40B4-BE49-F238E27FC236}">
                <a16:creationId xmlns:a16="http://schemas.microsoft.com/office/drawing/2014/main" id="{15D537F5-0946-4E6C-928B-4BC5BA09A435}"/>
              </a:ext>
            </a:extLst>
          </p:cNvPr>
          <p:cNvSpPr/>
          <p:nvPr/>
        </p:nvSpPr>
        <p:spPr>
          <a:xfrm>
            <a:off x="4022192" y="3342663"/>
            <a:ext cx="3492814" cy="489689"/>
          </a:xfrm>
          <a:prstGeom prst="chevron">
            <a:avLst/>
          </a:prstGeom>
          <a:gradFill>
            <a:gsLst>
              <a:gs pos="0">
                <a:srgbClr val="AC5177"/>
              </a:gs>
              <a:gs pos="100000">
                <a:srgbClr val="AC5177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1FCB82-92BA-44FB-92BD-EDF49C73EFAE}"/>
              </a:ext>
            </a:extLst>
          </p:cNvPr>
          <p:cNvSpPr/>
          <p:nvPr/>
        </p:nvSpPr>
        <p:spPr>
          <a:xfrm>
            <a:off x="5516890" y="3434590"/>
            <a:ext cx="600455" cy="28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29" name="Vinkeltegn 5">
            <a:extLst>
              <a:ext uri="{FF2B5EF4-FFF2-40B4-BE49-F238E27FC236}">
                <a16:creationId xmlns:a16="http://schemas.microsoft.com/office/drawing/2014/main" id="{3B23EBA0-E63B-4708-B21D-626C34F235D0}"/>
              </a:ext>
            </a:extLst>
          </p:cNvPr>
          <p:cNvSpPr/>
          <p:nvPr/>
        </p:nvSpPr>
        <p:spPr>
          <a:xfrm>
            <a:off x="7323626" y="3339844"/>
            <a:ext cx="1820373" cy="489689"/>
          </a:xfrm>
          <a:prstGeom prst="chevron">
            <a:avLst/>
          </a:prstGeom>
          <a:gradFill>
            <a:gsLst>
              <a:gs pos="0">
                <a:srgbClr val="EF7C46"/>
              </a:gs>
              <a:gs pos="100000">
                <a:srgbClr val="EF7C46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CD3C16-3493-4868-8C72-D0D74E6CA321}"/>
              </a:ext>
            </a:extLst>
          </p:cNvPr>
          <p:cNvSpPr/>
          <p:nvPr/>
        </p:nvSpPr>
        <p:spPr>
          <a:xfrm>
            <a:off x="7935231" y="3451241"/>
            <a:ext cx="600455" cy="28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2997645" y="1520104"/>
            <a:ext cx="231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	Mars 2023: Bystyret </a:t>
            </a:r>
            <a:br>
              <a:rPr lang="nb-NO" sz="1200"/>
            </a:br>
            <a:r>
              <a:rPr lang="nb-NO" sz="1200"/>
              <a:t>behandler reguleringsplanene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0F78934C-B9AF-49D4-A102-1666B3EE494D}"/>
              </a:ext>
            </a:extLst>
          </p:cNvPr>
          <p:cNvSpPr txBox="1"/>
          <p:nvPr/>
        </p:nvSpPr>
        <p:spPr>
          <a:xfrm>
            <a:off x="93205" y="165593"/>
            <a:ext cx="29505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b="1">
                <a:latin typeface="Calibri"/>
                <a:cs typeface="Calibri"/>
              </a:rPr>
              <a:t>Fremdriftsplan NTNU Campussamling:</a:t>
            </a:r>
          </a:p>
        </p:txBody>
      </p:sp>
      <p:cxnSp>
        <p:nvCxnSpPr>
          <p:cNvPr id="33" name="Straight Arrow Connector 44">
            <a:extLst>
              <a:ext uri="{FF2B5EF4-FFF2-40B4-BE49-F238E27FC236}">
                <a16:creationId xmlns:a16="http://schemas.microsoft.com/office/drawing/2014/main" id="{FE2337C2-B7D6-498F-BE80-5D6E86DF0880}"/>
              </a:ext>
            </a:extLst>
          </p:cNvPr>
          <p:cNvCxnSpPr>
            <a:cxnSpLocks/>
          </p:cNvCxnSpPr>
          <p:nvPr/>
        </p:nvCxnSpPr>
        <p:spPr>
          <a:xfrm flipV="1">
            <a:off x="5125026" y="1451873"/>
            <a:ext cx="0" cy="188797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kstSylinder 37"/>
          <p:cNvSpPr txBox="1"/>
          <p:nvPr/>
        </p:nvSpPr>
        <p:spPr>
          <a:xfrm>
            <a:off x="4021360" y="933509"/>
            <a:ext cx="21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Q1 2023: Prosjektbeskrivelse leveres til KS2-2</a:t>
            </a:r>
          </a:p>
        </p:txBody>
      </p:sp>
      <p:cxnSp>
        <p:nvCxnSpPr>
          <p:cNvPr id="39" name="Straight Arrow Connector 44">
            <a:extLst>
              <a:ext uri="{FF2B5EF4-FFF2-40B4-BE49-F238E27FC236}">
                <a16:creationId xmlns:a16="http://schemas.microsoft.com/office/drawing/2014/main" id="{FE2337C2-B7D6-498F-BE80-5D6E86DF0880}"/>
              </a:ext>
            </a:extLst>
          </p:cNvPr>
          <p:cNvCxnSpPr>
            <a:cxnSpLocks/>
          </p:cNvCxnSpPr>
          <p:nvPr/>
        </p:nvCxnSpPr>
        <p:spPr>
          <a:xfrm flipV="1">
            <a:off x="7174935" y="1451873"/>
            <a:ext cx="0" cy="187425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/>
          <p:cNvSpPr txBox="1"/>
          <p:nvPr/>
        </p:nvSpPr>
        <p:spPr>
          <a:xfrm>
            <a:off x="6759610" y="987642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Desember 2023: Mulig investeringsbeslutning</a:t>
            </a:r>
          </a:p>
        </p:txBody>
      </p:sp>
      <p:cxnSp>
        <p:nvCxnSpPr>
          <p:cNvPr id="41" name="Straight Arrow Connector 44">
            <a:extLst>
              <a:ext uri="{FF2B5EF4-FFF2-40B4-BE49-F238E27FC236}">
                <a16:creationId xmlns:a16="http://schemas.microsoft.com/office/drawing/2014/main" id="{FE2337C2-B7D6-498F-BE80-5D6E86DF0880}"/>
              </a:ext>
            </a:extLst>
          </p:cNvPr>
          <p:cNvCxnSpPr>
            <a:cxnSpLocks/>
          </p:cNvCxnSpPr>
          <p:nvPr/>
        </p:nvCxnSpPr>
        <p:spPr>
          <a:xfrm flipH="1" flipV="1">
            <a:off x="2336174" y="1451873"/>
            <a:ext cx="118" cy="187425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kstSylinder 41"/>
          <p:cNvSpPr txBox="1"/>
          <p:nvPr/>
        </p:nvSpPr>
        <p:spPr>
          <a:xfrm>
            <a:off x="1146184" y="990208"/>
            <a:ext cx="25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Juli 2022: Revidert oppdragsbrev fra Kunnskapsdepartementet</a:t>
            </a:r>
          </a:p>
        </p:txBody>
      </p:sp>
      <p:sp>
        <p:nvSpPr>
          <p:cNvPr id="44" name="Vinkeltegn 34">
            <a:extLst>
              <a:ext uri="{FF2B5EF4-FFF2-40B4-BE49-F238E27FC236}">
                <a16:creationId xmlns:a16="http://schemas.microsoft.com/office/drawing/2014/main" id="{E412C4DA-0B89-313B-39DE-A323DBCED7F8}"/>
              </a:ext>
            </a:extLst>
          </p:cNvPr>
          <p:cNvSpPr/>
          <p:nvPr/>
        </p:nvSpPr>
        <p:spPr>
          <a:xfrm>
            <a:off x="7348626" y="3823313"/>
            <a:ext cx="2006162" cy="169523"/>
          </a:xfrm>
          <a:prstGeom prst="chevron">
            <a:avLst/>
          </a:prstGeom>
          <a:gradFill>
            <a:gsLst>
              <a:gs pos="0">
                <a:srgbClr val="EF7C46"/>
              </a:gs>
              <a:gs pos="100000">
                <a:srgbClr val="EF7C46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Oppdeling i delprosjekter</a:t>
            </a:r>
          </a:p>
        </p:txBody>
      </p:sp>
      <p:sp>
        <p:nvSpPr>
          <p:cNvPr id="45" name="Vinkeltegn 35">
            <a:extLst>
              <a:ext uri="{FF2B5EF4-FFF2-40B4-BE49-F238E27FC236}">
                <a16:creationId xmlns:a16="http://schemas.microsoft.com/office/drawing/2014/main" id="{B1C6BE61-B6EA-0EA5-30BB-7BD2E2B9B3C4}"/>
              </a:ext>
            </a:extLst>
          </p:cNvPr>
          <p:cNvSpPr/>
          <p:nvPr/>
        </p:nvSpPr>
        <p:spPr>
          <a:xfrm>
            <a:off x="7599332" y="3972661"/>
            <a:ext cx="2037871" cy="169523"/>
          </a:xfrm>
          <a:prstGeom prst="chevron">
            <a:avLst/>
          </a:prstGeom>
          <a:gradFill>
            <a:gsLst>
              <a:gs pos="0">
                <a:srgbClr val="EF7C46"/>
              </a:gs>
              <a:gs pos="100000">
                <a:srgbClr val="EF7C46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Vinkeltegn 36">
            <a:extLst>
              <a:ext uri="{FF2B5EF4-FFF2-40B4-BE49-F238E27FC236}">
                <a16:creationId xmlns:a16="http://schemas.microsoft.com/office/drawing/2014/main" id="{B4C64C83-398D-EF1C-476A-8A09D06B3187}"/>
              </a:ext>
            </a:extLst>
          </p:cNvPr>
          <p:cNvSpPr/>
          <p:nvPr/>
        </p:nvSpPr>
        <p:spPr>
          <a:xfrm>
            <a:off x="8016517" y="4067693"/>
            <a:ext cx="2037871" cy="169523"/>
          </a:xfrm>
          <a:prstGeom prst="chevron">
            <a:avLst/>
          </a:prstGeom>
          <a:gradFill>
            <a:gsLst>
              <a:gs pos="0">
                <a:srgbClr val="EF7C46"/>
              </a:gs>
              <a:gs pos="100000">
                <a:srgbClr val="EF7C46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Vinkeltegn 37">
            <a:extLst>
              <a:ext uri="{FF2B5EF4-FFF2-40B4-BE49-F238E27FC236}">
                <a16:creationId xmlns:a16="http://schemas.microsoft.com/office/drawing/2014/main" id="{6792A8E2-7AAF-F321-03F5-D04A47CA6193}"/>
              </a:ext>
            </a:extLst>
          </p:cNvPr>
          <p:cNvSpPr/>
          <p:nvPr/>
        </p:nvSpPr>
        <p:spPr>
          <a:xfrm>
            <a:off x="8359106" y="4179613"/>
            <a:ext cx="2037871" cy="169523"/>
          </a:xfrm>
          <a:prstGeom prst="chevron">
            <a:avLst/>
          </a:prstGeom>
          <a:gradFill>
            <a:gsLst>
              <a:gs pos="0">
                <a:srgbClr val="EF7C46"/>
              </a:gs>
              <a:gs pos="100000">
                <a:srgbClr val="EF7C46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Arrow Connector 44">
            <a:extLst>
              <a:ext uri="{FF2B5EF4-FFF2-40B4-BE49-F238E27FC236}">
                <a16:creationId xmlns:a16="http://schemas.microsoft.com/office/drawing/2014/main" id="{853504A9-2402-365F-2E39-E2969E21802F}"/>
              </a:ext>
            </a:extLst>
          </p:cNvPr>
          <p:cNvCxnSpPr>
            <a:cxnSpLocks/>
          </p:cNvCxnSpPr>
          <p:nvPr/>
        </p:nvCxnSpPr>
        <p:spPr>
          <a:xfrm flipV="1">
            <a:off x="8662834" y="1929957"/>
            <a:ext cx="0" cy="139617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kstSylinder 39">
            <a:extLst>
              <a:ext uri="{FF2B5EF4-FFF2-40B4-BE49-F238E27FC236}">
                <a16:creationId xmlns:a16="http://schemas.microsoft.com/office/drawing/2014/main" id="{C73F8428-93A7-C02B-DDB2-6268999C04BC}"/>
              </a:ext>
            </a:extLst>
          </p:cNvPr>
          <p:cNvSpPr txBox="1"/>
          <p:nvPr/>
        </p:nvSpPr>
        <p:spPr>
          <a:xfrm>
            <a:off x="7452750" y="1665386"/>
            <a:ext cx="1820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2024: Mulig byggestart</a:t>
            </a:r>
          </a:p>
        </p:txBody>
      </p:sp>
      <p:cxnSp>
        <p:nvCxnSpPr>
          <p:cNvPr id="50" name="Straight Arrow Connector 44">
            <a:extLst>
              <a:ext uri="{FF2B5EF4-FFF2-40B4-BE49-F238E27FC236}">
                <a16:creationId xmlns:a16="http://schemas.microsoft.com/office/drawing/2014/main" id="{37B204C6-E177-6054-3DAA-F2D8A7B04231}"/>
              </a:ext>
            </a:extLst>
          </p:cNvPr>
          <p:cNvCxnSpPr>
            <a:cxnSpLocks/>
          </p:cNvCxnSpPr>
          <p:nvPr/>
        </p:nvCxnSpPr>
        <p:spPr>
          <a:xfrm flipV="1">
            <a:off x="4934526" y="1902005"/>
            <a:ext cx="0" cy="14378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kstSylinder 35">
            <a:extLst>
              <a:ext uri="{FF2B5EF4-FFF2-40B4-BE49-F238E27FC236}">
                <a16:creationId xmlns:a16="http://schemas.microsoft.com/office/drawing/2014/main" id="{3BD1AEB9-34CD-EF8A-A831-2C690159E294}"/>
              </a:ext>
            </a:extLst>
          </p:cNvPr>
          <p:cNvSpPr txBox="1"/>
          <p:nvPr/>
        </p:nvSpPr>
        <p:spPr>
          <a:xfrm>
            <a:off x="5326930" y="1532088"/>
            <a:ext cx="177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Oktober 2023: Forslag til statsbudsjett 2024</a:t>
            </a:r>
          </a:p>
        </p:txBody>
      </p:sp>
      <p:cxnSp>
        <p:nvCxnSpPr>
          <p:cNvPr id="52" name="Straight Arrow Connector 44">
            <a:extLst>
              <a:ext uri="{FF2B5EF4-FFF2-40B4-BE49-F238E27FC236}">
                <a16:creationId xmlns:a16="http://schemas.microsoft.com/office/drawing/2014/main" id="{59DCFFC3-E4B5-E38F-7CCD-DF1E2698451B}"/>
              </a:ext>
            </a:extLst>
          </p:cNvPr>
          <p:cNvCxnSpPr>
            <a:cxnSpLocks/>
          </p:cNvCxnSpPr>
          <p:nvPr/>
        </p:nvCxnSpPr>
        <p:spPr>
          <a:xfrm flipV="1">
            <a:off x="6486206" y="1916430"/>
            <a:ext cx="0" cy="142341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kstSylinder 35">
            <a:extLst>
              <a:ext uri="{FF2B5EF4-FFF2-40B4-BE49-F238E27FC236}">
                <a16:creationId xmlns:a16="http://schemas.microsoft.com/office/drawing/2014/main" id="{32E799CE-8C5D-99F0-05C9-DDDDD6835D59}"/>
              </a:ext>
            </a:extLst>
          </p:cNvPr>
          <p:cNvSpPr txBox="1"/>
          <p:nvPr/>
        </p:nvSpPr>
        <p:spPr>
          <a:xfrm>
            <a:off x="50113" y="1633974"/>
            <a:ext cx="203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Mars 2022: Oppdrag om å redefinere prosjektet</a:t>
            </a:r>
          </a:p>
        </p:txBody>
      </p:sp>
      <p:cxnSp>
        <p:nvCxnSpPr>
          <p:cNvPr id="57" name="Straight Arrow Connector 44">
            <a:extLst>
              <a:ext uri="{FF2B5EF4-FFF2-40B4-BE49-F238E27FC236}">
                <a16:creationId xmlns:a16="http://schemas.microsoft.com/office/drawing/2014/main" id="{20AC3C3F-6C2E-DBD0-434E-D49E58F9CB81}"/>
              </a:ext>
            </a:extLst>
          </p:cNvPr>
          <p:cNvCxnSpPr>
            <a:cxnSpLocks/>
          </p:cNvCxnSpPr>
          <p:nvPr/>
        </p:nvCxnSpPr>
        <p:spPr>
          <a:xfrm flipV="1">
            <a:off x="1640865" y="1906467"/>
            <a:ext cx="0" cy="143337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Sylinder 35">
            <a:extLst>
              <a:ext uri="{FF2B5EF4-FFF2-40B4-BE49-F238E27FC236}">
                <a16:creationId xmlns:a16="http://schemas.microsoft.com/office/drawing/2014/main" id="{C5D4D913-E393-1598-885A-F23731AFE053}"/>
              </a:ext>
            </a:extLst>
          </p:cNvPr>
          <p:cNvSpPr txBox="1"/>
          <p:nvPr/>
        </p:nvSpPr>
        <p:spPr>
          <a:xfrm>
            <a:off x="2443344" y="2171115"/>
            <a:ext cx="2421521" cy="461665"/>
          </a:xfrm>
          <a:prstGeom prst="rect">
            <a:avLst/>
          </a:prstGeom>
          <a:noFill/>
          <a:ln w="31750">
            <a:solidFill>
              <a:srgbClr val="0D3475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/>
              <a:t>September 2022: Konseptet tilpasset til nye rammer</a:t>
            </a:r>
          </a:p>
        </p:txBody>
      </p:sp>
      <p:cxnSp>
        <p:nvCxnSpPr>
          <p:cNvPr id="34" name="Straight Arrow Connector 44">
            <a:extLst>
              <a:ext uri="{FF2B5EF4-FFF2-40B4-BE49-F238E27FC236}">
                <a16:creationId xmlns:a16="http://schemas.microsoft.com/office/drawing/2014/main" id="{0C78C564-9302-D79C-4C14-85B1674952A6}"/>
              </a:ext>
            </a:extLst>
          </p:cNvPr>
          <p:cNvCxnSpPr>
            <a:cxnSpLocks/>
          </p:cNvCxnSpPr>
          <p:nvPr/>
        </p:nvCxnSpPr>
        <p:spPr>
          <a:xfrm flipV="1">
            <a:off x="2751608" y="2632780"/>
            <a:ext cx="0" cy="69335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kstSylinder 35">
            <a:extLst>
              <a:ext uri="{FF2B5EF4-FFF2-40B4-BE49-F238E27FC236}">
                <a16:creationId xmlns:a16="http://schemas.microsoft.com/office/drawing/2014/main" id="{CAFD5D98-3DC3-55B8-0A49-98D45D0E4BA1}"/>
              </a:ext>
            </a:extLst>
          </p:cNvPr>
          <p:cNvSpPr txBox="1"/>
          <p:nvPr/>
        </p:nvSpPr>
        <p:spPr>
          <a:xfrm>
            <a:off x="3229717" y="2706688"/>
            <a:ext cx="177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 30. Nov: Prosjektet leverer byggeprogram</a:t>
            </a:r>
          </a:p>
        </p:txBody>
      </p:sp>
      <p:cxnSp>
        <p:nvCxnSpPr>
          <p:cNvPr id="53" name="Straight Arrow Connector 44">
            <a:extLst>
              <a:ext uri="{FF2B5EF4-FFF2-40B4-BE49-F238E27FC236}">
                <a16:creationId xmlns:a16="http://schemas.microsoft.com/office/drawing/2014/main" id="{99310A11-CBBC-6677-38FF-4106F4420B32}"/>
              </a:ext>
            </a:extLst>
          </p:cNvPr>
          <p:cNvCxnSpPr>
            <a:cxnSpLocks/>
          </p:cNvCxnSpPr>
          <p:nvPr/>
        </p:nvCxnSpPr>
        <p:spPr>
          <a:xfrm flipV="1">
            <a:off x="3863213" y="3111203"/>
            <a:ext cx="0" cy="22864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9" grpId="0"/>
      <p:bldP spid="51" grpId="0"/>
      <p:bldP spid="31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0963E-2F34-4023-8C02-75C89015716B}"/>
              </a:ext>
            </a:extLst>
          </p:cNvPr>
          <p:cNvSpPr/>
          <p:nvPr/>
        </p:nvSpPr>
        <p:spPr>
          <a:xfrm>
            <a:off x="1456032" y="360545"/>
            <a:ext cx="6438363" cy="324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84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1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A834CBF-CA74-4EDC-9809-E1D7C6125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8" y="2826555"/>
            <a:ext cx="2416146" cy="1595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6230FA-3461-4B77-A26E-55842DAC1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65"/>
          <a:stretch/>
        </p:blipFill>
        <p:spPr>
          <a:xfrm>
            <a:off x="2746693" y="2725645"/>
            <a:ext cx="3365177" cy="1710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A3FD25-79DD-4AA6-80CC-DC8731C13D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27" b="16721"/>
          <a:stretch/>
        </p:blipFill>
        <p:spPr>
          <a:xfrm>
            <a:off x="6246579" y="2870171"/>
            <a:ext cx="2765323" cy="1520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92349E29-E8E3-4628-B21F-612FFC334EF1}"/>
              </a:ext>
            </a:extLst>
          </p:cNvPr>
          <p:cNvSpPr/>
          <p:nvPr/>
        </p:nvSpPr>
        <p:spPr>
          <a:xfrm>
            <a:off x="5957487" y="3298566"/>
            <a:ext cx="627872" cy="417066"/>
          </a:xfrm>
          <a:prstGeom prst="rightArrow">
            <a:avLst/>
          </a:prstGeom>
          <a:solidFill>
            <a:srgbClr val="AD317A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84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1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F41A760-9790-40D5-896E-0A837B37DF07}"/>
              </a:ext>
            </a:extLst>
          </p:cNvPr>
          <p:cNvSpPr/>
          <p:nvPr/>
        </p:nvSpPr>
        <p:spPr>
          <a:xfrm>
            <a:off x="2335527" y="3372282"/>
            <a:ext cx="627872" cy="417066"/>
          </a:xfrm>
          <a:prstGeom prst="rightArrow">
            <a:avLst/>
          </a:prstGeom>
          <a:solidFill>
            <a:srgbClr val="AD317A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84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1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40088AE-BFB8-4B8D-BCCE-289582ACA1CB}"/>
              </a:ext>
            </a:extLst>
          </p:cNvPr>
          <p:cNvSpPr txBox="1">
            <a:spLocks/>
          </p:cNvSpPr>
          <p:nvPr/>
        </p:nvSpPr>
        <p:spPr>
          <a:xfrm>
            <a:off x="292652" y="205979"/>
            <a:ext cx="8496935" cy="86177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342891" rtl="0" eaLnBrk="1" latinLnBrk="0" hangingPunct="1">
              <a:spcBef>
                <a:spcPct val="0"/>
              </a:spcBef>
              <a:buNone/>
              <a:defRPr sz="27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Skisse av typisk arbeidsprosess</a:t>
            </a:r>
            <a:br>
              <a:rPr kumimoji="0" lang="nb-NO" sz="2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b-NO" sz="2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etter brukers funksjonsbeskrivelse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66C155-96FC-9BA8-896B-ADDD18B5B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01" y="1238920"/>
            <a:ext cx="5251258" cy="99096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7B4D82D-6B85-627F-2425-4084B7F4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799" y="2110231"/>
            <a:ext cx="8496935" cy="33799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b-NO" sz="1000" dirty="0"/>
              <a:t>Vurdering og plassering av arealkategorier i bygg </a:t>
            </a:r>
          </a:p>
          <a:p>
            <a:pPr>
              <a:buFont typeface="+mj-lt"/>
              <a:buAutoNum type="arabicPeriod"/>
            </a:pPr>
            <a:r>
              <a:rPr lang="nb-NO" sz="1000" dirty="0"/>
              <a:t>Vurdering og plassering av hovedfunksjoner i arealkategoriene</a:t>
            </a:r>
          </a:p>
          <a:p>
            <a:pPr>
              <a:buFont typeface="+mj-lt"/>
              <a:buAutoNum type="arabicPeriod"/>
            </a:pPr>
            <a:r>
              <a:rPr lang="nb-NO" sz="1000" dirty="0"/>
              <a:t>Vurdering og plassering av rom innenfor hovedfunksjonene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9269CD-14C0-016C-DDEB-1E1CB9D4B937}"/>
              </a:ext>
            </a:extLst>
          </p:cNvPr>
          <p:cNvGrpSpPr/>
          <p:nvPr/>
        </p:nvGrpSpPr>
        <p:grpSpPr>
          <a:xfrm>
            <a:off x="-103280" y="1345399"/>
            <a:ext cx="9556986" cy="3205539"/>
            <a:chOff x="-103280" y="1345399"/>
            <a:chExt cx="9556986" cy="32055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F33B45-E996-37A2-98B8-E88DCDDED66F}"/>
                </a:ext>
              </a:extLst>
            </p:cNvPr>
            <p:cNvSpPr txBox="1"/>
            <p:nvPr/>
          </p:nvSpPr>
          <p:spPr>
            <a:xfrm>
              <a:off x="-103280" y="2771561"/>
              <a:ext cx="9556986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3BE084D-EF90-BF7E-466F-E44C5F874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5869" b="-1002"/>
            <a:stretch/>
          </p:blipFill>
          <p:spPr>
            <a:xfrm>
              <a:off x="36840" y="3258221"/>
              <a:ext cx="9070320" cy="1292717"/>
            </a:xfrm>
            <a:prstGeom prst="rect">
              <a:avLst/>
            </a:prstGeom>
          </p:spPr>
        </p:pic>
        <p:sp>
          <p:nvSpPr>
            <p:cNvPr id="35" name="Rectangle: Top Corners Snipped 34">
              <a:extLst>
                <a:ext uri="{FF2B5EF4-FFF2-40B4-BE49-F238E27FC236}">
                  <a16:creationId xmlns:a16="http://schemas.microsoft.com/office/drawing/2014/main" id="{97C55FF7-8AEB-3329-A599-4616D7E24483}"/>
                </a:ext>
              </a:extLst>
            </p:cNvPr>
            <p:cNvSpPr/>
            <p:nvPr/>
          </p:nvSpPr>
          <p:spPr>
            <a:xfrm>
              <a:off x="707783" y="1345399"/>
              <a:ext cx="4406537" cy="3180487"/>
            </a:xfrm>
            <a:custGeom>
              <a:avLst/>
              <a:gdLst>
                <a:gd name="connsiteX0" fmla="*/ 1590244 w 4406537"/>
                <a:gd name="connsiteY0" fmla="*/ 0 h 3180487"/>
                <a:gd name="connsiteX1" fmla="*/ 1974406 w 4406537"/>
                <a:gd name="connsiteY1" fmla="*/ 0 h 3180487"/>
                <a:gd name="connsiteX2" fmla="*/ 2383090 w 4406537"/>
                <a:gd name="connsiteY2" fmla="*/ 0 h 3180487"/>
                <a:gd name="connsiteX3" fmla="*/ 2816294 w 4406537"/>
                <a:gd name="connsiteY3" fmla="*/ 0 h 3180487"/>
                <a:gd name="connsiteX4" fmla="*/ 3166147 w 4406537"/>
                <a:gd name="connsiteY4" fmla="*/ 349854 h 3180487"/>
                <a:gd name="connsiteX5" fmla="*/ 3579611 w 4406537"/>
                <a:gd name="connsiteY5" fmla="*/ 763317 h 3180487"/>
                <a:gd name="connsiteX6" fmla="*/ 3945367 w 4406537"/>
                <a:gd name="connsiteY6" fmla="*/ 1129073 h 3180487"/>
                <a:gd name="connsiteX7" fmla="*/ 4406537 w 4406537"/>
                <a:gd name="connsiteY7" fmla="*/ 1590244 h 3180487"/>
                <a:gd name="connsiteX8" fmla="*/ 4406537 w 4406537"/>
                <a:gd name="connsiteY8" fmla="*/ 2094531 h 3180487"/>
                <a:gd name="connsiteX9" fmla="*/ 4406537 w 4406537"/>
                <a:gd name="connsiteY9" fmla="*/ 2629076 h 3180487"/>
                <a:gd name="connsiteX10" fmla="*/ 4406537 w 4406537"/>
                <a:gd name="connsiteY10" fmla="*/ 3103106 h 3180487"/>
                <a:gd name="connsiteX11" fmla="*/ 4329156 w 4406537"/>
                <a:gd name="connsiteY11" fmla="*/ 3180487 h 3180487"/>
                <a:gd name="connsiteX12" fmla="*/ 3755166 w 4406537"/>
                <a:gd name="connsiteY12" fmla="*/ 3180487 h 3180487"/>
                <a:gd name="connsiteX13" fmla="*/ 3308730 w 4406537"/>
                <a:gd name="connsiteY13" fmla="*/ 3180487 h 3180487"/>
                <a:gd name="connsiteX14" fmla="*/ 2692223 w 4406537"/>
                <a:gd name="connsiteY14" fmla="*/ 3180487 h 3180487"/>
                <a:gd name="connsiteX15" fmla="*/ 2203269 w 4406537"/>
                <a:gd name="connsiteY15" fmla="*/ 3180487 h 3180487"/>
                <a:gd name="connsiteX16" fmla="*/ 1799350 w 4406537"/>
                <a:gd name="connsiteY16" fmla="*/ 3180487 h 3180487"/>
                <a:gd name="connsiteX17" fmla="*/ 1395431 w 4406537"/>
                <a:gd name="connsiteY17" fmla="*/ 3180487 h 3180487"/>
                <a:gd name="connsiteX18" fmla="*/ 991513 w 4406537"/>
                <a:gd name="connsiteY18" fmla="*/ 3180487 h 3180487"/>
                <a:gd name="connsiteX19" fmla="*/ 587594 w 4406537"/>
                <a:gd name="connsiteY19" fmla="*/ 3180487 h 3180487"/>
                <a:gd name="connsiteX20" fmla="*/ 77381 w 4406537"/>
                <a:gd name="connsiteY20" fmla="*/ 3180487 h 3180487"/>
                <a:gd name="connsiteX21" fmla="*/ 0 w 4406537"/>
                <a:gd name="connsiteY21" fmla="*/ 3103106 h 3180487"/>
                <a:gd name="connsiteX22" fmla="*/ 0 w 4406537"/>
                <a:gd name="connsiteY22" fmla="*/ 2583690 h 3180487"/>
                <a:gd name="connsiteX23" fmla="*/ 0 w 4406537"/>
                <a:gd name="connsiteY23" fmla="*/ 2064274 h 3180487"/>
                <a:gd name="connsiteX24" fmla="*/ 0 w 4406537"/>
                <a:gd name="connsiteY24" fmla="*/ 1590244 h 3180487"/>
                <a:gd name="connsiteX25" fmla="*/ 381659 w 4406537"/>
                <a:gd name="connsiteY25" fmla="*/ 1208585 h 3180487"/>
                <a:gd name="connsiteX26" fmla="*/ 811024 w 4406537"/>
                <a:gd name="connsiteY26" fmla="*/ 779220 h 3180487"/>
                <a:gd name="connsiteX27" fmla="*/ 1192683 w 4406537"/>
                <a:gd name="connsiteY27" fmla="*/ 397561 h 3180487"/>
                <a:gd name="connsiteX28" fmla="*/ 1590244 w 4406537"/>
                <a:gd name="connsiteY28" fmla="*/ 0 h 31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06537" h="3180487" extrusionOk="0">
                  <a:moveTo>
                    <a:pt x="1590244" y="0"/>
                  </a:moveTo>
                  <a:cubicBezTo>
                    <a:pt x="1709555" y="-32677"/>
                    <a:pt x="1866402" y="12753"/>
                    <a:pt x="1974406" y="0"/>
                  </a:cubicBezTo>
                  <a:cubicBezTo>
                    <a:pt x="2082410" y="-12753"/>
                    <a:pt x="2266374" y="36716"/>
                    <a:pt x="2383090" y="0"/>
                  </a:cubicBezTo>
                  <a:cubicBezTo>
                    <a:pt x="2499806" y="-36716"/>
                    <a:pt x="2726649" y="15199"/>
                    <a:pt x="2816294" y="0"/>
                  </a:cubicBezTo>
                  <a:cubicBezTo>
                    <a:pt x="2937953" y="91682"/>
                    <a:pt x="3007814" y="235346"/>
                    <a:pt x="3166147" y="349854"/>
                  </a:cubicBezTo>
                  <a:cubicBezTo>
                    <a:pt x="3324481" y="464362"/>
                    <a:pt x="3362009" y="590523"/>
                    <a:pt x="3579611" y="763317"/>
                  </a:cubicBezTo>
                  <a:cubicBezTo>
                    <a:pt x="3797213" y="936112"/>
                    <a:pt x="3786944" y="1007192"/>
                    <a:pt x="3945367" y="1129073"/>
                  </a:cubicBezTo>
                  <a:cubicBezTo>
                    <a:pt x="4103790" y="1250954"/>
                    <a:pt x="4178839" y="1428109"/>
                    <a:pt x="4406537" y="1590244"/>
                  </a:cubicBezTo>
                  <a:cubicBezTo>
                    <a:pt x="4447406" y="1800933"/>
                    <a:pt x="4391051" y="1861053"/>
                    <a:pt x="4406537" y="2094531"/>
                  </a:cubicBezTo>
                  <a:cubicBezTo>
                    <a:pt x="4422023" y="2328009"/>
                    <a:pt x="4383428" y="2386586"/>
                    <a:pt x="4406537" y="2629076"/>
                  </a:cubicBezTo>
                  <a:cubicBezTo>
                    <a:pt x="4429646" y="2871567"/>
                    <a:pt x="4394963" y="2954175"/>
                    <a:pt x="4406537" y="3103106"/>
                  </a:cubicBezTo>
                  <a:cubicBezTo>
                    <a:pt x="4376206" y="3138583"/>
                    <a:pt x="4355632" y="3137591"/>
                    <a:pt x="4329156" y="3180487"/>
                  </a:cubicBezTo>
                  <a:cubicBezTo>
                    <a:pt x="4069402" y="3215080"/>
                    <a:pt x="3872062" y="3179958"/>
                    <a:pt x="3755166" y="3180487"/>
                  </a:cubicBezTo>
                  <a:cubicBezTo>
                    <a:pt x="3638270" y="3181016"/>
                    <a:pt x="3471246" y="3153511"/>
                    <a:pt x="3308730" y="3180487"/>
                  </a:cubicBezTo>
                  <a:cubicBezTo>
                    <a:pt x="3146214" y="3207463"/>
                    <a:pt x="2876423" y="3175857"/>
                    <a:pt x="2692223" y="3180487"/>
                  </a:cubicBezTo>
                  <a:cubicBezTo>
                    <a:pt x="2508023" y="3185117"/>
                    <a:pt x="2412662" y="3133100"/>
                    <a:pt x="2203269" y="3180487"/>
                  </a:cubicBezTo>
                  <a:cubicBezTo>
                    <a:pt x="1993876" y="3227874"/>
                    <a:pt x="1975004" y="3164439"/>
                    <a:pt x="1799350" y="3180487"/>
                  </a:cubicBezTo>
                  <a:cubicBezTo>
                    <a:pt x="1623696" y="3196535"/>
                    <a:pt x="1486925" y="3142714"/>
                    <a:pt x="1395431" y="3180487"/>
                  </a:cubicBezTo>
                  <a:cubicBezTo>
                    <a:pt x="1303937" y="3218260"/>
                    <a:pt x="1133582" y="3138664"/>
                    <a:pt x="991513" y="3180487"/>
                  </a:cubicBezTo>
                  <a:cubicBezTo>
                    <a:pt x="849444" y="3222310"/>
                    <a:pt x="752234" y="3152867"/>
                    <a:pt x="587594" y="3180487"/>
                  </a:cubicBezTo>
                  <a:cubicBezTo>
                    <a:pt x="422954" y="3208107"/>
                    <a:pt x="214350" y="3176663"/>
                    <a:pt x="77381" y="3180487"/>
                  </a:cubicBezTo>
                  <a:cubicBezTo>
                    <a:pt x="54017" y="3162113"/>
                    <a:pt x="22638" y="3123243"/>
                    <a:pt x="0" y="3103106"/>
                  </a:cubicBezTo>
                  <a:cubicBezTo>
                    <a:pt x="-26121" y="2988756"/>
                    <a:pt x="35541" y="2736393"/>
                    <a:pt x="0" y="2583690"/>
                  </a:cubicBezTo>
                  <a:cubicBezTo>
                    <a:pt x="-35541" y="2430987"/>
                    <a:pt x="9901" y="2319003"/>
                    <a:pt x="0" y="2064274"/>
                  </a:cubicBezTo>
                  <a:cubicBezTo>
                    <a:pt x="-9901" y="1809545"/>
                    <a:pt x="47837" y="1781056"/>
                    <a:pt x="0" y="1590244"/>
                  </a:cubicBezTo>
                  <a:cubicBezTo>
                    <a:pt x="67443" y="1455966"/>
                    <a:pt x="292683" y="1363515"/>
                    <a:pt x="381659" y="1208585"/>
                  </a:cubicBezTo>
                  <a:cubicBezTo>
                    <a:pt x="470635" y="1053655"/>
                    <a:pt x="617801" y="994376"/>
                    <a:pt x="811024" y="779220"/>
                  </a:cubicBezTo>
                  <a:cubicBezTo>
                    <a:pt x="1004247" y="564064"/>
                    <a:pt x="1086917" y="576399"/>
                    <a:pt x="1192683" y="397561"/>
                  </a:cubicBezTo>
                  <a:cubicBezTo>
                    <a:pt x="1298449" y="218723"/>
                    <a:pt x="1488405" y="193557"/>
                    <a:pt x="1590244" y="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985824244">
                    <a:prstGeom prst="snip2SameRect">
                      <a:avLst>
                        <a:gd name="adj1" fmla="val 50000"/>
                        <a:gd name="adj2" fmla="val 243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862696A-3955-4B79-61EE-E1A5C0259323}"/>
                </a:ext>
              </a:extLst>
            </p:cNvPr>
            <p:cNvSpPr/>
            <p:nvPr/>
          </p:nvSpPr>
          <p:spPr>
            <a:xfrm>
              <a:off x="5042262" y="2952205"/>
              <a:ext cx="3535681" cy="1590024"/>
            </a:xfrm>
            <a:custGeom>
              <a:avLst/>
              <a:gdLst>
                <a:gd name="connsiteX0" fmla="*/ 0 w 3535681"/>
                <a:gd name="connsiteY0" fmla="*/ 90838 h 1590024"/>
                <a:gd name="connsiteX1" fmla="*/ 90838 w 3535681"/>
                <a:gd name="connsiteY1" fmla="*/ 0 h 1590024"/>
                <a:gd name="connsiteX2" fmla="*/ 649839 w 3535681"/>
                <a:gd name="connsiteY2" fmla="*/ 0 h 1590024"/>
                <a:gd name="connsiteX3" fmla="*/ 1175300 w 3535681"/>
                <a:gd name="connsiteY3" fmla="*/ 0 h 1590024"/>
                <a:gd name="connsiteX4" fmla="*/ 1801381 w 3535681"/>
                <a:gd name="connsiteY4" fmla="*/ 0 h 1590024"/>
                <a:gd name="connsiteX5" fmla="*/ 2326841 w 3535681"/>
                <a:gd name="connsiteY5" fmla="*/ 0 h 1590024"/>
                <a:gd name="connsiteX6" fmla="*/ 2818762 w 3535681"/>
                <a:gd name="connsiteY6" fmla="*/ 0 h 1590024"/>
                <a:gd name="connsiteX7" fmla="*/ 3444843 w 3535681"/>
                <a:gd name="connsiteY7" fmla="*/ 0 h 1590024"/>
                <a:gd name="connsiteX8" fmla="*/ 3535681 w 3535681"/>
                <a:gd name="connsiteY8" fmla="*/ 90838 h 1590024"/>
                <a:gd name="connsiteX9" fmla="*/ 3535681 w 3535681"/>
                <a:gd name="connsiteY9" fmla="*/ 546204 h 1590024"/>
                <a:gd name="connsiteX10" fmla="*/ 3535681 w 3535681"/>
                <a:gd name="connsiteY10" fmla="*/ 1029737 h 1590024"/>
                <a:gd name="connsiteX11" fmla="*/ 3535681 w 3535681"/>
                <a:gd name="connsiteY11" fmla="*/ 1499186 h 1590024"/>
                <a:gd name="connsiteX12" fmla="*/ 3444843 w 3535681"/>
                <a:gd name="connsiteY12" fmla="*/ 1590024 h 1590024"/>
                <a:gd name="connsiteX13" fmla="*/ 2952922 w 3535681"/>
                <a:gd name="connsiteY13" fmla="*/ 1590024 h 1590024"/>
                <a:gd name="connsiteX14" fmla="*/ 2461002 w 3535681"/>
                <a:gd name="connsiteY14" fmla="*/ 1590024 h 1590024"/>
                <a:gd name="connsiteX15" fmla="*/ 1902001 w 3535681"/>
                <a:gd name="connsiteY15" fmla="*/ 1590024 h 1590024"/>
                <a:gd name="connsiteX16" fmla="*/ 1343000 w 3535681"/>
                <a:gd name="connsiteY16" fmla="*/ 1590024 h 1590024"/>
                <a:gd name="connsiteX17" fmla="*/ 783999 w 3535681"/>
                <a:gd name="connsiteY17" fmla="*/ 1590024 h 1590024"/>
                <a:gd name="connsiteX18" fmla="*/ 90838 w 3535681"/>
                <a:gd name="connsiteY18" fmla="*/ 1590024 h 1590024"/>
                <a:gd name="connsiteX19" fmla="*/ 0 w 3535681"/>
                <a:gd name="connsiteY19" fmla="*/ 1499186 h 1590024"/>
                <a:gd name="connsiteX20" fmla="*/ 0 w 3535681"/>
                <a:gd name="connsiteY20" fmla="*/ 1029737 h 1590024"/>
                <a:gd name="connsiteX21" fmla="*/ 0 w 3535681"/>
                <a:gd name="connsiteY21" fmla="*/ 602538 h 1590024"/>
                <a:gd name="connsiteX22" fmla="*/ 0 w 3535681"/>
                <a:gd name="connsiteY22" fmla="*/ 90838 h 159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35681" h="1590024" extrusionOk="0">
                  <a:moveTo>
                    <a:pt x="0" y="90838"/>
                  </a:moveTo>
                  <a:cubicBezTo>
                    <a:pt x="-55" y="38835"/>
                    <a:pt x="39422" y="1863"/>
                    <a:pt x="90838" y="0"/>
                  </a:cubicBezTo>
                  <a:cubicBezTo>
                    <a:pt x="331697" y="-15341"/>
                    <a:pt x="371056" y="18479"/>
                    <a:pt x="649839" y="0"/>
                  </a:cubicBezTo>
                  <a:cubicBezTo>
                    <a:pt x="928622" y="-18479"/>
                    <a:pt x="980200" y="35283"/>
                    <a:pt x="1175300" y="0"/>
                  </a:cubicBezTo>
                  <a:cubicBezTo>
                    <a:pt x="1370400" y="-35283"/>
                    <a:pt x="1673980" y="27906"/>
                    <a:pt x="1801381" y="0"/>
                  </a:cubicBezTo>
                  <a:cubicBezTo>
                    <a:pt x="1928782" y="-27906"/>
                    <a:pt x="2202595" y="12033"/>
                    <a:pt x="2326841" y="0"/>
                  </a:cubicBezTo>
                  <a:cubicBezTo>
                    <a:pt x="2451087" y="-12033"/>
                    <a:pt x="2657860" y="12186"/>
                    <a:pt x="2818762" y="0"/>
                  </a:cubicBezTo>
                  <a:cubicBezTo>
                    <a:pt x="2979664" y="-12186"/>
                    <a:pt x="3139144" y="73094"/>
                    <a:pt x="3444843" y="0"/>
                  </a:cubicBezTo>
                  <a:cubicBezTo>
                    <a:pt x="3494075" y="844"/>
                    <a:pt x="3543433" y="31988"/>
                    <a:pt x="3535681" y="90838"/>
                  </a:cubicBezTo>
                  <a:cubicBezTo>
                    <a:pt x="3552312" y="230247"/>
                    <a:pt x="3528965" y="356369"/>
                    <a:pt x="3535681" y="546204"/>
                  </a:cubicBezTo>
                  <a:cubicBezTo>
                    <a:pt x="3542397" y="736039"/>
                    <a:pt x="3483499" y="898578"/>
                    <a:pt x="3535681" y="1029737"/>
                  </a:cubicBezTo>
                  <a:cubicBezTo>
                    <a:pt x="3587863" y="1160896"/>
                    <a:pt x="3523932" y="1276049"/>
                    <a:pt x="3535681" y="1499186"/>
                  </a:cubicBezTo>
                  <a:cubicBezTo>
                    <a:pt x="3537493" y="1559905"/>
                    <a:pt x="3483623" y="1589132"/>
                    <a:pt x="3444843" y="1590024"/>
                  </a:cubicBezTo>
                  <a:cubicBezTo>
                    <a:pt x="3315623" y="1617424"/>
                    <a:pt x="3151920" y="1556458"/>
                    <a:pt x="2952922" y="1590024"/>
                  </a:cubicBezTo>
                  <a:cubicBezTo>
                    <a:pt x="2753924" y="1623590"/>
                    <a:pt x="2641129" y="1553641"/>
                    <a:pt x="2461002" y="1590024"/>
                  </a:cubicBezTo>
                  <a:cubicBezTo>
                    <a:pt x="2280875" y="1626407"/>
                    <a:pt x="2127873" y="1557239"/>
                    <a:pt x="1902001" y="1590024"/>
                  </a:cubicBezTo>
                  <a:cubicBezTo>
                    <a:pt x="1676129" y="1622809"/>
                    <a:pt x="1619861" y="1529864"/>
                    <a:pt x="1343000" y="1590024"/>
                  </a:cubicBezTo>
                  <a:cubicBezTo>
                    <a:pt x="1066139" y="1650184"/>
                    <a:pt x="902712" y="1583429"/>
                    <a:pt x="783999" y="1590024"/>
                  </a:cubicBezTo>
                  <a:cubicBezTo>
                    <a:pt x="665286" y="1596619"/>
                    <a:pt x="407303" y="1530459"/>
                    <a:pt x="90838" y="1590024"/>
                  </a:cubicBezTo>
                  <a:cubicBezTo>
                    <a:pt x="28599" y="1584598"/>
                    <a:pt x="-5282" y="1555490"/>
                    <a:pt x="0" y="1499186"/>
                  </a:cubicBezTo>
                  <a:cubicBezTo>
                    <a:pt x="-50871" y="1404973"/>
                    <a:pt x="55491" y="1219216"/>
                    <a:pt x="0" y="1029737"/>
                  </a:cubicBezTo>
                  <a:cubicBezTo>
                    <a:pt x="-55491" y="840258"/>
                    <a:pt x="27179" y="739695"/>
                    <a:pt x="0" y="602538"/>
                  </a:cubicBezTo>
                  <a:cubicBezTo>
                    <a:pt x="-27179" y="465381"/>
                    <a:pt x="5305" y="314683"/>
                    <a:pt x="0" y="90838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913107712">
                    <a:prstGeom prst="roundRect">
                      <a:avLst>
                        <a:gd name="adj" fmla="val 571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solidFill>
                  <a:schemeClr val="dk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C555E0-1DCD-0D8E-9F88-F474D159F7FE}"/>
                </a:ext>
              </a:extLst>
            </p:cNvPr>
            <p:cNvSpPr txBox="1"/>
            <p:nvPr/>
          </p:nvSpPr>
          <p:spPr>
            <a:xfrm>
              <a:off x="5011000" y="2959876"/>
              <a:ext cx="142145" cy="1555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  <a:p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002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44E4-6120-EC21-ACF6-5D02C9A9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 og Innovasjon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7290-2D87-1887-9D2C-8875D0860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28. oktober – arealutlegg i bygg</a:t>
            </a:r>
          </a:p>
          <a:p>
            <a:r>
              <a:rPr lang="nb-NO" dirty="0"/>
              <a:t>17 november – hovedfunksjoner i arealkategorier</a:t>
            </a:r>
          </a:p>
          <a:p>
            <a:r>
              <a:rPr lang="nb-NO" dirty="0"/>
              <a:t>1-16 desember  - NTNU behandler del C av byggeprogram</a:t>
            </a:r>
          </a:p>
        </p:txBody>
      </p:sp>
    </p:spTree>
    <p:extLst>
      <p:ext uri="{BB962C8B-B14F-4D97-AF65-F5344CB8AC3E}">
        <p14:creationId xmlns:p14="http://schemas.microsoft.com/office/powerpoint/2010/main" val="414787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0D9A611-46F4-47F7-B2EF-5433C056E667}"/>
              </a:ext>
            </a:extLst>
          </p:cNvPr>
          <p:cNvSpPr txBox="1"/>
          <p:nvPr/>
        </p:nvSpPr>
        <p:spPr>
          <a:xfrm>
            <a:off x="4342892" y="1620130"/>
            <a:ext cx="443638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Arbeidssoner: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Arbeidsplasser med dagslys og utsyn</a:t>
            </a:r>
            <a:endParaRPr kumimoji="0" lang="nb-NO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Multirom, stillerom, prosjektrom, andre typer tilleggsareal som trengs i arbeidssonen, 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Støttefunksjoner som kopirom, printerrom, rekvisita, små lagre etc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.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Sosiale soner, minikjøkken, sittegrupper, uformelle møtegrupper o.l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.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Hygienerom: tilhørende toaletter, garderober, og bøttekott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.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Internt trafikkareal mellom disse funksjonene.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CA05CE-AD36-4961-8607-0DC23948B9B0}"/>
              </a:ext>
            </a:extLst>
          </p:cNvPr>
          <p:cNvSpPr txBox="1"/>
          <p:nvPr/>
        </p:nvSpPr>
        <p:spPr>
          <a:xfrm>
            <a:off x="2458730" y="1625616"/>
            <a:ext cx="207409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Andel knutepunkts-funksjoner</a:t>
            </a:r>
          </a:p>
          <a:p>
            <a:pPr marL="285750" indent="-285750">
              <a:buFontTx/>
              <a:buChar char="-"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kantiner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,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 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møterom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resepsjon,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brukerstøtte,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andre fellesfunksjoner og driftsfunksjoner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ECB8BF-3395-4C10-90DB-FB5BB0F4D079}"/>
              </a:ext>
            </a:extLst>
          </p:cNvPr>
          <p:cNvSpPr txBox="1"/>
          <p:nvPr/>
        </p:nvSpPr>
        <p:spPr>
          <a:xfrm>
            <a:off x="485951" y="1625616"/>
            <a:ext cx="1988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Kommunikasjonsareal og konstruksjonsareal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(vertikal kommunikasjons-areal, og øvrig  kommunikasjonsareal i fellessoner, tekniske rom, sjakter og konstruksjons-areal)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32BDAE-AE4B-42BF-9C4E-0CAE8BB689BE}"/>
              </a:ext>
            </a:extLst>
          </p:cNvPr>
          <p:cNvSpPr/>
          <p:nvPr/>
        </p:nvSpPr>
        <p:spPr>
          <a:xfrm>
            <a:off x="1208006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45325" y="-28936"/>
                  <a:pt x="314319" y="10865"/>
                  <a:pt x="360000" y="0"/>
                </a:cubicBezTo>
                <a:cubicBezTo>
                  <a:pt x="374734" y="155886"/>
                  <a:pt x="376272" y="284635"/>
                  <a:pt x="360000" y="360000"/>
                </a:cubicBezTo>
                <a:cubicBezTo>
                  <a:pt x="249756" y="330127"/>
                  <a:pt x="134991" y="340278"/>
                  <a:pt x="0" y="360000"/>
                </a:cubicBezTo>
                <a:cubicBezTo>
                  <a:pt x="24295" y="210355"/>
                  <a:pt x="18809" y="9481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03381" y="-26858"/>
                  <a:pt x="287630" y="-24956"/>
                  <a:pt x="360000" y="0"/>
                </a:cubicBezTo>
                <a:cubicBezTo>
                  <a:pt x="368858" y="151567"/>
                  <a:pt x="342739" y="262182"/>
                  <a:pt x="360000" y="360000"/>
                </a:cubicBezTo>
                <a:cubicBezTo>
                  <a:pt x="321063" y="375468"/>
                  <a:pt x="43543" y="380152"/>
                  <a:pt x="0" y="360000"/>
                </a:cubicBezTo>
                <a:cubicBezTo>
                  <a:pt x="-20797" y="256164"/>
                  <a:pt x="18149" y="96188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8427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F4C7C8C-3FA4-4080-ABEF-1617965F7106}"/>
              </a:ext>
            </a:extLst>
          </p:cNvPr>
          <p:cNvSpPr/>
          <p:nvPr/>
        </p:nvSpPr>
        <p:spPr>
          <a:xfrm>
            <a:off x="1560568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02930" y="20716"/>
                  <a:pt x="249199" y="29438"/>
                  <a:pt x="360000" y="0"/>
                </a:cubicBezTo>
                <a:cubicBezTo>
                  <a:pt x="362930" y="104649"/>
                  <a:pt x="383173" y="304430"/>
                  <a:pt x="360000" y="360000"/>
                </a:cubicBezTo>
                <a:cubicBezTo>
                  <a:pt x="297164" y="333607"/>
                  <a:pt x="101261" y="351150"/>
                  <a:pt x="0" y="360000"/>
                </a:cubicBezTo>
                <a:cubicBezTo>
                  <a:pt x="-29840" y="284457"/>
                  <a:pt x="1127" y="1445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72205" y="-17389"/>
                  <a:pt x="246259" y="5578"/>
                  <a:pt x="360000" y="0"/>
                </a:cubicBezTo>
                <a:cubicBezTo>
                  <a:pt x="363506" y="101213"/>
                  <a:pt x="364712" y="278292"/>
                  <a:pt x="360000" y="360000"/>
                </a:cubicBezTo>
                <a:cubicBezTo>
                  <a:pt x="225270" y="347694"/>
                  <a:pt x="113666" y="364479"/>
                  <a:pt x="0" y="360000"/>
                </a:cubicBezTo>
                <a:cubicBezTo>
                  <a:pt x="14164" y="304139"/>
                  <a:pt x="9876" y="127496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9926840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1CE333-D3C8-4258-98BE-8356D7BC4D49}"/>
              </a:ext>
            </a:extLst>
          </p:cNvPr>
          <p:cNvSpPr/>
          <p:nvPr/>
        </p:nvSpPr>
        <p:spPr>
          <a:xfrm>
            <a:off x="1913130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0523" y="13897"/>
                  <a:pt x="184682" y="-14457"/>
                  <a:pt x="360000" y="0"/>
                </a:cubicBezTo>
                <a:cubicBezTo>
                  <a:pt x="334843" y="101455"/>
                  <a:pt x="372657" y="277968"/>
                  <a:pt x="360000" y="360000"/>
                </a:cubicBezTo>
                <a:cubicBezTo>
                  <a:pt x="268193" y="340093"/>
                  <a:pt x="90462" y="332438"/>
                  <a:pt x="0" y="360000"/>
                </a:cubicBezTo>
                <a:cubicBezTo>
                  <a:pt x="13632" y="220003"/>
                  <a:pt x="-2081" y="115652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38246" y="25574"/>
                  <a:pt x="306557" y="-18250"/>
                  <a:pt x="360000" y="0"/>
                </a:cubicBezTo>
                <a:cubicBezTo>
                  <a:pt x="344681" y="107352"/>
                  <a:pt x="387017" y="289839"/>
                  <a:pt x="360000" y="360000"/>
                </a:cubicBezTo>
                <a:cubicBezTo>
                  <a:pt x="190767" y="346012"/>
                  <a:pt x="130610" y="389660"/>
                  <a:pt x="0" y="360000"/>
                </a:cubicBezTo>
                <a:cubicBezTo>
                  <a:pt x="11249" y="198447"/>
                  <a:pt x="-1508" y="42205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19289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39D90-C569-4B22-8FCA-F15A3EB0D570}"/>
              </a:ext>
            </a:extLst>
          </p:cNvPr>
          <p:cNvSpPr/>
          <p:nvPr/>
        </p:nvSpPr>
        <p:spPr>
          <a:xfrm>
            <a:off x="2265692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37553" y="31771"/>
                  <a:pt x="313574" y="28886"/>
                  <a:pt x="360000" y="0"/>
                </a:cubicBezTo>
                <a:cubicBezTo>
                  <a:pt x="357133" y="39167"/>
                  <a:pt x="391211" y="192580"/>
                  <a:pt x="360000" y="360000"/>
                </a:cubicBezTo>
                <a:cubicBezTo>
                  <a:pt x="241564" y="375056"/>
                  <a:pt x="106715" y="373009"/>
                  <a:pt x="0" y="360000"/>
                </a:cubicBezTo>
                <a:cubicBezTo>
                  <a:pt x="-31590" y="288360"/>
                  <a:pt x="27128" y="136760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40368" y="-11149"/>
                  <a:pt x="265983" y="-23828"/>
                  <a:pt x="360000" y="0"/>
                </a:cubicBezTo>
                <a:cubicBezTo>
                  <a:pt x="329967" y="87394"/>
                  <a:pt x="368858" y="272855"/>
                  <a:pt x="360000" y="360000"/>
                </a:cubicBezTo>
                <a:cubicBezTo>
                  <a:pt x="226706" y="339696"/>
                  <a:pt x="155658" y="379252"/>
                  <a:pt x="0" y="360000"/>
                </a:cubicBezTo>
                <a:cubicBezTo>
                  <a:pt x="-15234" y="217019"/>
                  <a:pt x="23052" y="173563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146413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5F53B87-4488-4B11-85EA-E20A798445A2}"/>
              </a:ext>
            </a:extLst>
          </p:cNvPr>
          <p:cNvSpPr/>
          <p:nvPr/>
        </p:nvSpPr>
        <p:spPr>
          <a:xfrm>
            <a:off x="2618254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42191" y="-8496"/>
                  <a:pt x="193307" y="31746"/>
                  <a:pt x="360000" y="0"/>
                </a:cubicBezTo>
                <a:cubicBezTo>
                  <a:pt x="386225" y="75858"/>
                  <a:pt x="333757" y="321503"/>
                  <a:pt x="360000" y="360000"/>
                </a:cubicBezTo>
                <a:cubicBezTo>
                  <a:pt x="253839" y="358339"/>
                  <a:pt x="99927" y="348483"/>
                  <a:pt x="0" y="360000"/>
                </a:cubicBezTo>
                <a:cubicBezTo>
                  <a:pt x="4777" y="207489"/>
                  <a:pt x="-25804" y="1537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6909" y="18344"/>
                  <a:pt x="251481" y="-24645"/>
                  <a:pt x="360000" y="0"/>
                </a:cubicBezTo>
                <a:cubicBezTo>
                  <a:pt x="343412" y="106103"/>
                  <a:pt x="367087" y="216634"/>
                  <a:pt x="360000" y="360000"/>
                </a:cubicBezTo>
                <a:cubicBezTo>
                  <a:pt x="241348" y="384128"/>
                  <a:pt x="175066" y="377451"/>
                  <a:pt x="0" y="360000"/>
                </a:cubicBezTo>
                <a:cubicBezTo>
                  <a:pt x="10710" y="255714"/>
                  <a:pt x="3217" y="104755"/>
                  <a:pt x="0" y="0"/>
                </a:cubicBezTo>
                <a:close/>
              </a:path>
            </a:pathLst>
          </a:custGeom>
          <a:solidFill>
            <a:srgbClr val="F69C7C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4162736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E8E1E1-68ED-467B-BF4D-57905D533B8A}"/>
              </a:ext>
            </a:extLst>
          </p:cNvPr>
          <p:cNvSpPr/>
          <p:nvPr/>
        </p:nvSpPr>
        <p:spPr>
          <a:xfrm>
            <a:off x="2970816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12570" y="-18776"/>
                  <a:pt x="227596" y="-9999"/>
                  <a:pt x="360000" y="0"/>
                </a:cubicBezTo>
                <a:cubicBezTo>
                  <a:pt x="338200" y="119904"/>
                  <a:pt x="364086" y="297732"/>
                  <a:pt x="360000" y="360000"/>
                </a:cubicBezTo>
                <a:cubicBezTo>
                  <a:pt x="294915" y="353552"/>
                  <a:pt x="114668" y="372971"/>
                  <a:pt x="0" y="360000"/>
                </a:cubicBezTo>
                <a:cubicBezTo>
                  <a:pt x="17555" y="268356"/>
                  <a:pt x="30380" y="17479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69254" y="29546"/>
                  <a:pt x="277450" y="-20757"/>
                  <a:pt x="360000" y="0"/>
                </a:cubicBezTo>
                <a:cubicBezTo>
                  <a:pt x="363362" y="55087"/>
                  <a:pt x="332494" y="208256"/>
                  <a:pt x="360000" y="360000"/>
                </a:cubicBezTo>
                <a:cubicBezTo>
                  <a:pt x="318866" y="384913"/>
                  <a:pt x="61474" y="353729"/>
                  <a:pt x="0" y="360000"/>
                </a:cubicBezTo>
                <a:cubicBezTo>
                  <a:pt x="-32221" y="220094"/>
                  <a:pt x="-20762" y="42678"/>
                  <a:pt x="0" y="0"/>
                </a:cubicBezTo>
                <a:close/>
              </a:path>
            </a:pathLst>
          </a:custGeom>
          <a:solidFill>
            <a:srgbClr val="F69C7C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2787121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67A3615-6F81-4DFC-8E76-359866964D68}"/>
              </a:ext>
            </a:extLst>
          </p:cNvPr>
          <p:cNvSpPr/>
          <p:nvPr/>
        </p:nvSpPr>
        <p:spPr>
          <a:xfrm>
            <a:off x="4028502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66552" y="-8967"/>
                  <a:pt x="309480" y="-13804"/>
                  <a:pt x="360000" y="0"/>
                </a:cubicBezTo>
                <a:cubicBezTo>
                  <a:pt x="369164" y="54199"/>
                  <a:pt x="336311" y="242025"/>
                  <a:pt x="360000" y="360000"/>
                </a:cubicBezTo>
                <a:cubicBezTo>
                  <a:pt x="182214" y="347924"/>
                  <a:pt x="56074" y="341959"/>
                  <a:pt x="0" y="360000"/>
                </a:cubicBezTo>
                <a:cubicBezTo>
                  <a:pt x="6437" y="285309"/>
                  <a:pt x="-9250" y="84321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24260" y="18887"/>
                  <a:pt x="232178" y="-22436"/>
                  <a:pt x="360000" y="0"/>
                </a:cubicBezTo>
                <a:cubicBezTo>
                  <a:pt x="344482" y="139684"/>
                  <a:pt x="351077" y="256340"/>
                  <a:pt x="360000" y="360000"/>
                </a:cubicBezTo>
                <a:cubicBezTo>
                  <a:pt x="208268" y="360411"/>
                  <a:pt x="168558" y="377995"/>
                  <a:pt x="0" y="360000"/>
                </a:cubicBezTo>
                <a:cubicBezTo>
                  <a:pt x="-388" y="181060"/>
                  <a:pt x="23618" y="6184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86826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22CA66-80AD-4A65-8623-74AA57460C37}"/>
              </a:ext>
            </a:extLst>
          </p:cNvPr>
          <p:cNvSpPr/>
          <p:nvPr/>
        </p:nvSpPr>
        <p:spPr>
          <a:xfrm>
            <a:off x="4381064" y="40455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9E9B645-1D93-40FB-B371-CC9A20332837}"/>
              </a:ext>
            </a:extLst>
          </p:cNvPr>
          <p:cNvSpPr/>
          <p:nvPr/>
        </p:nvSpPr>
        <p:spPr>
          <a:xfrm>
            <a:off x="5086188" y="40455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8F7357-BEF0-4926-A2B1-50B9E264A041}"/>
              </a:ext>
            </a:extLst>
          </p:cNvPr>
          <p:cNvSpPr/>
          <p:nvPr/>
        </p:nvSpPr>
        <p:spPr>
          <a:xfrm>
            <a:off x="5791312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53458" y="-30841"/>
                  <a:pt x="245410" y="-19047"/>
                  <a:pt x="360000" y="0"/>
                </a:cubicBezTo>
                <a:cubicBezTo>
                  <a:pt x="328701" y="127452"/>
                  <a:pt x="376325" y="246861"/>
                  <a:pt x="360000" y="360000"/>
                </a:cubicBezTo>
                <a:cubicBezTo>
                  <a:pt x="201027" y="341151"/>
                  <a:pt x="76793" y="388231"/>
                  <a:pt x="0" y="360000"/>
                </a:cubicBezTo>
                <a:cubicBezTo>
                  <a:pt x="23514" y="276326"/>
                  <a:pt x="-11704" y="4728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8593" y="3116"/>
                  <a:pt x="183851" y="12414"/>
                  <a:pt x="360000" y="0"/>
                </a:cubicBezTo>
                <a:cubicBezTo>
                  <a:pt x="362038" y="110282"/>
                  <a:pt x="361305" y="221311"/>
                  <a:pt x="360000" y="360000"/>
                </a:cubicBezTo>
                <a:cubicBezTo>
                  <a:pt x="212003" y="356898"/>
                  <a:pt x="176042" y="353253"/>
                  <a:pt x="0" y="360000"/>
                </a:cubicBezTo>
                <a:cubicBezTo>
                  <a:pt x="27416" y="183742"/>
                  <a:pt x="31285" y="17622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5663802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361C51-79FE-4A7C-BFAF-7CCA7B3BD1C5}"/>
              </a:ext>
            </a:extLst>
          </p:cNvPr>
          <p:cNvSpPr/>
          <p:nvPr/>
        </p:nvSpPr>
        <p:spPr>
          <a:xfrm>
            <a:off x="6496436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38554" y="18363"/>
                  <a:pt x="320680" y="16711"/>
                  <a:pt x="360000" y="0"/>
                </a:cubicBezTo>
                <a:cubicBezTo>
                  <a:pt x="351045" y="107412"/>
                  <a:pt x="356051" y="256187"/>
                  <a:pt x="360000" y="360000"/>
                </a:cubicBezTo>
                <a:cubicBezTo>
                  <a:pt x="269371" y="365737"/>
                  <a:pt x="70066" y="387495"/>
                  <a:pt x="0" y="360000"/>
                </a:cubicBezTo>
                <a:cubicBezTo>
                  <a:pt x="27433" y="308212"/>
                  <a:pt x="-22245" y="40619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0003" y="-32144"/>
                  <a:pt x="280241" y="32174"/>
                  <a:pt x="360000" y="0"/>
                </a:cubicBezTo>
                <a:cubicBezTo>
                  <a:pt x="370270" y="104972"/>
                  <a:pt x="370747" y="251102"/>
                  <a:pt x="360000" y="360000"/>
                </a:cubicBezTo>
                <a:cubicBezTo>
                  <a:pt x="296066" y="365471"/>
                  <a:pt x="39484" y="333677"/>
                  <a:pt x="0" y="360000"/>
                </a:cubicBezTo>
                <a:cubicBezTo>
                  <a:pt x="23384" y="240178"/>
                  <a:pt x="-1632" y="99987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779669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5E115BE-CFDE-4860-B06E-F960602865D1}"/>
              </a:ext>
            </a:extLst>
          </p:cNvPr>
          <p:cNvSpPr/>
          <p:nvPr/>
        </p:nvSpPr>
        <p:spPr>
          <a:xfrm>
            <a:off x="6848998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6343" y="1194"/>
                  <a:pt x="269479" y="-435"/>
                  <a:pt x="360000" y="0"/>
                </a:cubicBezTo>
                <a:cubicBezTo>
                  <a:pt x="385245" y="62342"/>
                  <a:pt x="360641" y="208845"/>
                  <a:pt x="360000" y="360000"/>
                </a:cubicBezTo>
                <a:cubicBezTo>
                  <a:pt x="204636" y="386871"/>
                  <a:pt x="72178" y="364338"/>
                  <a:pt x="0" y="360000"/>
                </a:cubicBezTo>
                <a:cubicBezTo>
                  <a:pt x="-10174" y="274366"/>
                  <a:pt x="7444" y="51380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92564" y="-20137"/>
                  <a:pt x="315858" y="-3379"/>
                  <a:pt x="360000" y="0"/>
                </a:cubicBezTo>
                <a:cubicBezTo>
                  <a:pt x="380442" y="150704"/>
                  <a:pt x="357728" y="304294"/>
                  <a:pt x="360000" y="360000"/>
                </a:cubicBezTo>
                <a:cubicBezTo>
                  <a:pt x="282364" y="355902"/>
                  <a:pt x="65342" y="366238"/>
                  <a:pt x="0" y="360000"/>
                </a:cubicBezTo>
                <a:cubicBezTo>
                  <a:pt x="-19040" y="292729"/>
                  <a:pt x="-22030" y="85782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580779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DA5B62-88AD-415C-8F3A-8DCB0A7B8139}"/>
              </a:ext>
            </a:extLst>
          </p:cNvPr>
          <p:cNvSpPr/>
          <p:nvPr/>
        </p:nvSpPr>
        <p:spPr>
          <a:xfrm>
            <a:off x="7201560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77384" y="-16227"/>
                  <a:pt x="207959" y="20016"/>
                  <a:pt x="360000" y="0"/>
                </a:cubicBezTo>
                <a:cubicBezTo>
                  <a:pt x="332564" y="149905"/>
                  <a:pt x="346655" y="257842"/>
                  <a:pt x="360000" y="360000"/>
                </a:cubicBezTo>
                <a:cubicBezTo>
                  <a:pt x="206122" y="374849"/>
                  <a:pt x="62922" y="348413"/>
                  <a:pt x="0" y="360000"/>
                </a:cubicBezTo>
                <a:cubicBezTo>
                  <a:pt x="31720" y="312581"/>
                  <a:pt x="29775" y="15747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644" y="21636"/>
                  <a:pt x="265500" y="-30304"/>
                  <a:pt x="360000" y="0"/>
                </a:cubicBezTo>
                <a:cubicBezTo>
                  <a:pt x="392251" y="88195"/>
                  <a:pt x="378114" y="255285"/>
                  <a:pt x="360000" y="360000"/>
                </a:cubicBezTo>
                <a:cubicBezTo>
                  <a:pt x="204239" y="380485"/>
                  <a:pt x="104958" y="382429"/>
                  <a:pt x="0" y="360000"/>
                </a:cubicBezTo>
                <a:cubicBezTo>
                  <a:pt x="17800" y="239196"/>
                  <a:pt x="-2914" y="10993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030246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7CDF7-9A8C-4CA9-A347-D81E8E919C65}"/>
              </a:ext>
            </a:extLst>
          </p:cNvPr>
          <p:cNvSpPr/>
          <p:nvPr/>
        </p:nvSpPr>
        <p:spPr>
          <a:xfrm>
            <a:off x="7554122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98067" y="27290"/>
                  <a:pt x="310985" y="-9983"/>
                  <a:pt x="360000" y="0"/>
                </a:cubicBezTo>
                <a:cubicBezTo>
                  <a:pt x="353623" y="146087"/>
                  <a:pt x="362075" y="258247"/>
                  <a:pt x="360000" y="360000"/>
                </a:cubicBezTo>
                <a:cubicBezTo>
                  <a:pt x="202608" y="390469"/>
                  <a:pt x="62338" y="345640"/>
                  <a:pt x="0" y="360000"/>
                </a:cubicBezTo>
                <a:cubicBezTo>
                  <a:pt x="-17641" y="260943"/>
                  <a:pt x="12510" y="11487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67149" y="21637"/>
                  <a:pt x="226060" y="-16569"/>
                  <a:pt x="360000" y="0"/>
                </a:cubicBezTo>
                <a:cubicBezTo>
                  <a:pt x="350282" y="36396"/>
                  <a:pt x="339372" y="228141"/>
                  <a:pt x="360000" y="360000"/>
                </a:cubicBezTo>
                <a:cubicBezTo>
                  <a:pt x="274981" y="343216"/>
                  <a:pt x="58332" y="351044"/>
                  <a:pt x="0" y="360000"/>
                </a:cubicBezTo>
                <a:cubicBezTo>
                  <a:pt x="13740" y="248631"/>
                  <a:pt x="-19244" y="139073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439301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3A60529-4655-44B2-B39C-3CEA008C88D1}"/>
              </a:ext>
            </a:extLst>
          </p:cNvPr>
          <p:cNvSpPr/>
          <p:nvPr/>
        </p:nvSpPr>
        <p:spPr>
          <a:xfrm>
            <a:off x="7906684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0755" y="-17112"/>
                  <a:pt x="306497" y="-16123"/>
                  <a:pt x="360000" y="0"/>
                </a:cubicBezTo>
                <a:cubicBezTo>
                  <a:pt x="367882" y="77334"/>
                  <a:pt x="353006" y="253052"/>
                  <a:pt x="360000" y="360000"/>
                </a:cubicBezTo>
                <a:cubicBezTo>
                  <a:pt x="186206" y="349461"/>
                  <a:pt x="166202" y="347840"/>
                  <a:pt x="0" y="360000"/>
                </a:cubicBezTo>
                <a:cubicBezTo>
                  <a:pt x="30808" y="309935"/>
                  <a:pt x="-26850" y="97174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0496" y="15196"/>
                  <a:pt x="290739" y="17912"/>
                  <a:pt x="360000" y="0"/>
                </a:cubicBezTo>
                <a:cubicBezTo>
                  <a:pt x="337980" y="78563"/>
                  <a:pt x="363521" y="183373"/>
                  <a:pt x="360000" y="360000"/>
                </a:cubicBezTo>
                <a:cubicBezTo>
                  <a:pt x="254009" y="380896"/>
                  <a:pt x="96943" y="387197"/>
                  <a:pt x="0" y="360000"/>
                </a:cubicBezTo>
                <a:cubicBezTo>
                  <a:pt x="-29552" y="235489"/>
                  <a:pt x="11473" y="14280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186526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DA3DC12-51A7-4320-A6AA-AD7A098E6C66}"/>
              </a:ext>
            </a:extLst>
          </p:cNvPr>
          <p:cNvSpPr/>
          <p:nvPr/>
        </p:nvSpPr>
        <p:spPr>
          <a:xfrm>
            <a:off x="8266684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38713" y="-28765"/>
                  <a:pt x="300365" y="-5489"/>
                  <a:pt x="360000" y="0"/>
                </a:cubicBezTo>
                <a:cubicBezTo>
                  <a:pt x="347205" y="58767"/>
                  <a:pt x="347986" y="239539"/>
                  <a:pt x="360000" y="360000"/>
                </a:cubicBezTo>
                <a:cubicBezTo>
                  <a:pt x="210863" y="347602"/>
                  <a:pt x="128916" y="342354"/>
                  <a:pt x="0" y="360000"/>
                </a:cubicBezTo>
                <a:cubicBezTo>
                  <a:pt x="11190" y="242290"/>
                  <a:pt x="-22619" y="17353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1770" y="-1947"/>
                  <a:pt x="222239" y="-20720"/>
                  <a:pt x="360000" y="0"/>
                </a:cubicBezTo>
                <a:cubicBezTo>
                  <a:pt x="375291" y="116126"/>
                  <a:pt x="348633" y="289605"/>
                  <a:pt x="360000" y="360000"/>
                </a:cubicBezTo>
                <a:cubicBezTo>
                  <a:pt x="293093" y="360760"/>
                  <a:pt x="117111" y="391158"/>
                  <a:pt x="0" y="360000"/>
                </a:cubicBezTo>
                <a:cubicBezTo>
                  <a:pt x="-18199" y="244889"/>
                  <a:pt x="9052" y="99240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64479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</a:p>
        </p:txBody>
      </p:sp>
      <p:sp>
        <p:nvSpPr>
          <p:cNvPr id="43" name="Rectangle 63">
            <a:extLst>
              <a:ext uri="{FF2B5EF4-FFF2-40B4-BE49-F238E27FC236}">
                <a16:creationId xmlns:a16="http://schemas.microsoft.com/office/drawing/2014/main" id="{8539C956-7EAD-4A40-A602-5886219CC449}"/>
              </a:ext>
            </a:extLst>
          </p:cNvPr>
          <p:cNvSpPr/>
          <p:nvPr/>
        </p:nvSpPr>
        <p:spPr>
          <a:xfrm>
            <a:off x="4345064" y="4045501"/>
            <a:ext cx="396000" cy="360000"/>
          </a:xfrm>
          <a:custGeom>
            <a:avLst/>
            <a:gdLst>
              <a:gd name="connsiteX0" fmla="*/ 0 w 396000"/>
              <a:gd name="connsiteY0" fmla="*/ 0 h 360000"/>
              <a:gd name="connsiteX1" fmla="*/ 396000 w 396000"/>
              <a:gd name="connsiteY1" fmla="*/ 0 h 360000"/>
              <a:gd name="connsiteX2" fmla="*/ 396000 w 396000"/>
              <a:gd name="connsiteY2" fmla="*/ 360000 h 360000"/>
              <a:gd name="connsiteX3" fmla="*/ 0 w 396000"/>
              <a:gd name="connsiteY3" fmla="*/ 360000 h 360000"/>
              <a:gd name="connsiteX4" fmla="*/ 0 w 396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" h="360000" fill="none" extrusionOk="0">
                <a:moveTo>
                  <a:pt x="0" y="0"/>
                </a:moveTo>
                <a:cubicBezTo>
                  <a:pt x="57028" y="26973"/>
                  <a:pt x="323575" y="-12858"/>
                  <a:pt x="396000" y="0"/>
                </a:cubicBezTo>
                <a:cubicBezTo>
                  <a:pt x="426178" y="84188"/>
                  <a:pt x="365969" y="185862"/>
                  <a:pt x="396000" y="360000"/>
                </a:cubicBezTo>
                <a:cubicBezTo>
                  <a:pt x="314730" y="386916"/>
                  <a:pt x="143198" y="325995"/>
                  <a:pt x="0" y="360000"/>
                </a:cubicBezTo>
                <a:cubicBezTo>
                  <a:pt x="-25069" y="220924"/>
                  <a:pt x="21334" y="91943"/>
                  <a:pt x="0" y="0"/>
                </a:cubicBezTo>
                <a:close/>
              </a:path>
              <a:path w="396000" h="360000" stroke="0" extrusionOk="0">
                <a:moveTo>
                  <a:pt x="0" y="0"/>
                </a:moveTo>
                <a:cubicBezTo>
                  <a:pt x="181690" y="-7011"/>
                  <a:pt x="203880" y="-28850"/>
                  <a:pt x="396000" y="0"/>
                </a:cubicBezTo>
                <a:cubicBezTo>
                  <a:pt x="424390" y="175793"/>
                  <a:pt x="424758" y="210613"/>
                  <a:pt x="396000" y="360000"/>
                </a:cubicBezTo>
                <a:cubicBezTo>
                  <a:pt x="298513" y="389127"/>
                  <a:pt x="129392" y="328491"/>
                  <a:pt x="0" y="360000"/>
                </a:cubicBezTo>
                <a:cubicBezTo>
                  <a:pt x="2981" y="231318"/>
                  <a:pt x="-14258" y="5331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429711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45" name="Rectangle 68">
            <a:extLst>
              <a:ext uri="{FF2B5EF4-FFF2-40B4-BE49-F238E27FC236}">
                <a16:creationId xmlns:a16="http://schemas.microsoft.com/office/drawing/2014/main" id="{68900093-A90B-41E4-BEF2-996D77BBCF8A}"/>
              </a:ext>
            </a:extLst>
          </p:cNvPr>
          <p:cNvSpPr/>
          <p:nvPr/>
        </p:nvSpPr>
        <p:spPr>
          <a:xfrm>
            <a:off x="5093626" y="40352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55DB110-E61A-4373-8C02-8CF2B34B98DC}"/>
              </a:ext>
            </a:extLst>
          </p:cNvPr>
          <p:cNvCxnSpPr>
            <a:cxnSpLocks/>
          </p:cNvCxnSpPr>
          <p:nvPr/>
        </p:nvCxnSpPr>
        <p:spPr>
          <a:xfrm>
            <a:off x="490618" y="3800011"/>
            <a:ext cx="2350773" cy="655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21E5258-2258-47DF-9963-CC526934AC06}"/>
              </a:ext>
            </a:extLst>
          </p:cNvPr>
          <p:cNvCxnSpPr>
            <a:cxnSpLocks/>
          </p:cNvCxnSpPr>
          <p:nvPr/>
        </p:nvCxnSpPr>
        <p:spPr>
          <a:xfrm flipH="1">
            <a:off x="2460902" y="3953929"/>
            <a:ext cx="150712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68">
            <a:extLst>
              <a:ext uri="{FF2B5EF4-FFF2-40B4-BE49-F238E27FC236}">
                <a16:creationId xmlns:a16="http://schemas.microsoft.com/office/drawing/2014/main" id="{CEF89CF5-80FC-40F6-9FDA-2ED56D63009A}"/>
              </a:ext>
            </a:extLst>
          </p:cNvPr>
          <p:cNvSpPr/>
          <p:nvPr/>
        </p:nvSpPr>
        <p:spPr>
          <a:xfrm>
            <a:off x="4744783" y="40455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13</a:t>
            </a:r>
          </a:p>
        </p:txBody>
      </p:sp>
      <p:sp>
        <p:nvSpPr>
          <p:cNvPr id="36" name="Rectangle 68">
            <a:extLst>
              <a:ext uri="{FF2B5EF4-FFF2-40B4-BE49-F238E27FC236}">
                <a16:creationId xmlns:a16="http://schemas.microsoft.com/office/drawing/2014/main" id="{40B172F3-26FD-407D-AAFD-1CF9DA5BA53E}"/>
              </a:ext>
            </a:extLst>
          </p:cNvPr>
          <p:cNvSpPr/>
          <p:nvPr/>
        </p:nvSpPr>
        <p:spPr>
          <a:xfrm>
            <a:off x="5456750" y="40455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A15110-4A91-4821-A10E-8D2E0E583530}"/>
              </a:ext>
            </a:extLst>
          </p:cNvPr>
          <p:cNvSpPr/>
          <p:nvPr/>
        </p:nvSpPr>
        <p:spPr>
          <a:xfrm>
            <a:off x="6132717" y="403998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53458" y="-30841"/>
                  <a:pt x="245410" y="-19047"/>
                  <a:pt x="360000" y="0"/>
                </a:cubicBezTo>
                <a:cubicBezTo>
                  <a:pt x="328701" y="127452"/>
                  <a:pt x="376325" y="246861"/>
                  <a:pt x="360000" y="360000"/>
                </a:cubicBezTo>
                <a:cubicBezTo>
                  <a:pt x="201027" y="341151"/>
                  <a:pt x="76793" y="388231"/>
                  <a:pt x="0" y="360000"/>
                </a:cubicBezTo>
                <a:cubicBezTo>
                  <a:pt x="23514" y="276326"/>
                  <a:pt x="-11704" y="4728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8593" y="3116"/>
                  <a:pt x="183851" y="12414"/>
                  <a:pt x="360000" y="0"/>
                </a:cubicBezTo>
                <a:cubicBezTo>
                  <a:pt x="362038" y="110282"/>
                  <a:pt x="361305" y="221311"/>
                  <a:pt x="360000" y="360000"/>
                </a:cubicBezTo>
                <a:cubicBezTo>
                  <a:pt x="212003" y="356898"/>
                  <a:pt x="176042" y="353253"/>
                  <a:pt x="0" y="360000"/>
                </a:cubicBezTo>
                <a:cubicBezTo>
                  <a:pt x="27416" y="183742"/>
                  <a:pt x="31285" y="17622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5663802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C55F8C-917D-4AD7-A978-C2E211978804}"/>
              </a:ext>
            </a:extLst>
          </p:cNvPr>
          <p:cNvCxnSpPr>
            <a:cxnSpLocks/>
          </p:cNvCxnSpPr>
          <p:nvPr/>
        </p:nvCxnSpPr>
        <p:spPr>
          <a:xfrm flipH="1" flipV="1">
            <a:off x="3755791" y="3800011"/>
            <a:ext cx="4870894" cy="655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181B0B-5CE8-41F9-A05C-9F10D9725D11}"/>
              </a:ext>
            </a:extLst>
          </p:cNvPr>
          <p:cNvCxnSpPr>
            <a:cxnSpLocks/>
          </p:cNvCxnSpPr>
          <p:nvPr/>
        </p:nvCxnSpPr>
        <p:spPr>
          <a:xfrm>
            <a:off x="3590576" y="3953929"/>
            <a:ext cx="504661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63">
            <a:extLst>
              <a:ext uri="{FF2B5EF4-FFF2-40B4-BE49-F238E27FC236}">
                <a16:creationId xmlns:a16="http://schemas.microsoft.com/office/drawing/2014/main" id="{9BDC44F6-E668-4E8B-8D1E-BFF4B8044EE2}"/>
              </a:ext>
            </a:extLst>
          </p:cNvPr>
          <p:cNvSpPr/>
          <p:nvPr/>
        </p:nvSpPr>
        <p:spPr>
          <a:xfrm>
            <a:off x="4743115" y="4041583"/>
            <a:ext cx="396000" cy="360000"/>
          </a:xfrm>
          <a:custGeom>
            <a:avLst/>
            <a:gdLst>
              <a:gd name="connsiteX0" fmla="*/ 0 w 396000"/>
              <a:gd name="connsiteY0" fmla="*/ 0 h 360000"/>
              <a:gd name="connsiteX1" fmla="*/ 396000 w 396000"/>
              <a:gd name="connsiteY1" fmla="*/ 0 h 360000"/>
              <a:gd name="connsiteX2" fmla="*/ 396000 w 396000"/>
              <a:gd name="connsiteY2" fmla="*/ 360000 h 360000"/>
              <a:gd name="connsiteX3" fmla="*/ 0 w 396000"/>
              <a:gd name="connsiteY3" fmla="*/ 360000 h 360000"/>
              <a:gd name="connsiteX4" fmla="*/ 0 w 396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" h="360000" fill="none" extrusionOk="0">
                <a:moveTo>
                  <a:pt x="0" y="0"/>
                </a:moveTo>
                <a:cubicBezTo>
                  <a:pt x="57028" y="26973"/>
                  <a:pt x="323575" y="-12858"/>
                  <a:pt x="396000" y="0"/>
                </a:cubicBezTo>
                <a:cubicBezTo>
                  <a:pt x="426178" y="84188"/>
                  <a:pt x="365969" y="185862"/>
                  <a:pt x="396000" y="360000"/>
                </a:cubicBezTo>
                <a:cubicBezTo>
                  <a:pt x="314730" y="386916"/>
                  <a:pt x="143198" y="325995"/>
                  <a:pt x="0" y="360000"/>
                </a:cubicBezTo>
                <a:cubicBezTo>
                  <a:pt x="-25069" y="220924"/>
                  <a:pt x="21334" y="91943"/>
                  <a:pt x="0" y="0"/>
                </a:cubicBezTo>
                <a:close/>
              </a:path>
              <a:path w="396000" h="360000" stroke="0" extrusionOk="0">
                <a:moveTo>
                  <a:pt x="0" y="0"/>
                </a:moveTo>
                <a:cubicBezTo>
                  <a:pt x="181690" y="-7011"/>
                  <a:pt x="203880" y="-28850"/>
                  <a:pt x="396000" y="0"/>
                </a:cubicBezTo>
                <a:cubicBezTo>
                  <a:pt x="424390" y="175793"/>
                  <a:pt x="424758" y="210613"/>
                  <a:pt x="396000" y="360000"/>
                </a:cubicBezTo>
                <a:cubicBezTo>
                  <a:pt x="298513" y="389127"/>
                  <a:pt x="129392" y="328491"/>
                  <a:pt x="0" y="360000"/>
                </a:cubicBezTo>
                <a:cubicBezTo>
                  <a:pt x="2981" y="231318"/>
                  <a:pt x="-14258" y="5331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429711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44" name="Rectangle 68">
            <a:extLst>
              <a:ext uri="{FF2B5EF4-FFF2-40B4-BE49-F238E27FC236}">
                <a16:creationId xmlns:a16="http://schemas.microsoft.com/office/drawing/2014/main" id="{437C32CA-DE80-4D12-B910-1DA4B08CB84A}"/>
              </a:ext>
            </a:extLst>
          </p:cNvPr>
          <p:cNvSpPr/>
          <p:nvPr/>
        </p:nvSpPr>
        <p:spPr>
          <a:xfrm>
            <a:off x="3327097" y="40352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pattFill prst="wdUpDiag">
            <a:fgClr>
              <a:srgbClr val="F69C7C"/>
            </a:fgClr>
            <a:bgClr>
              <a:srgbClr val="84A5CA"/>
            </a:bgClr>
          </a:patt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46" name="Rectangle 68">
            <a:extLst>
              <a:ext uri="{FF2B5EF4-FFF2-40B4-BE49-F238E27FC236}">
                <a16:creationId xmlns:a16="http://schemas.microsoft.com/office/drawing/2014/main" id="{2FA4FAE3-723F-4DE9-8852-8E16E7A3C570}"/>
              </a:ext>
            </a:extLst>
          </p:cNvPr>
          <p:cNvSpPr/>
          <p:nvPr/>
        </p:nvSpPr>
        <p:spPr>
          <a:xfrm>
            <a:off x="3687171" y="40352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pattFill prst="wdUpDiag">
            <a:fgClr>
              <a:srgbClr val="F69C7C"/>
            </a:fgClr>
            <a:bgClr>
              <a:srgbClr val="84A5CA"/>
            </a:bgClr>
          </a:patt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8088A6-4C11-4617-86D4-20D71DA44998}"/>
              </a:ext>
            </a:extLst>
          </p:cNvPr>
          <p:cNvSpPr/>
          <p:nvPr/>
        </p:nvSpPr>
        <p:spPr>
          <a:xfrm>
            <a:off x="490618" y="40352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45325" y="-28936"/>
                  <a:pt x="314319" y="10865"/>
                  <a:pt x="360000" y="0"/>
                </a:cubicBezTo>
                <a:cubicBezTo>
                  <a:pt x="374734" y="155886"/>
                  <a:pt x="376272" y="284635"/>
                  <a:pt x="360000" y="360000"/>
                </a:cubicBezTo>
                <a:cubicBezTo>
                  <a:pt x="249756" y="330127"/>
                  <a:pt x="134991" y="340278"/>
                  <a:pt x="0" y="360000"/>
                </a:cubicBezTo>
                <a:cubicBezTo>
                  <a:pt x="24295" y="210355"/>
                  <a:pt x="18809" y="9481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03381" y="-26858"/>
                  <a:pt x="287630" y="-24956"/>
                  <a:pt x="360000" y="0"/>
                </a:cubicBezTo>
                <a:cubicBezTo>
                  <a:pt x="368858" y="151567"/>
                  <a:pt x="342739" y="262182"/>
                  <a:pt x="360000" y="360000"/>
                </a:cubicBezTo>
                <a:cubicBezTo>
                  <a:pt x="321063" y="375468"/>
                  <a:pt x="43543" y="380152"/>
                  <a:pt x="0" y="360000"/>
                </a:cubicBezTo>
                <a:cubicBezTo>
                  <a:pt x="-20797" y="256164"/>
                  <a:pt x="18149" y="96188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8427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1</a:t>
            </a:r>
            <a:endParaRPr kumimoji="0" lang="nb-NO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78D330-D617-419B-B27A-CC3A0DADD822}"/>
              </a:ext>
            </a:extLst>
          </p:cNvPr>
          <p:cNvSpPr/>
          <p:nvPr/>
        </p:nvSpPr>
        <p:spPr>
          <a:xfrm>
            <a:off x="843180" y="40352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02930" y="20716"/>
                  <a:pt x="249199" y="29438"/>
                  <a:pt x="360000" y="0"/>
                </a:cubicBezTo>
                <a:cubicBezTo>
                  <a:pt x="362930" y="104649"/>
                  <a:pt x="383173" y="304430"/>
                  <a:pt x="360000" y="360000"/>
                </a:cubicBezTo>
                <a:cubicBezTo>
                  <a:pt x="297164" y="333607"/>
                  <a:pt x="101261" y="351150"/>
                  <a:pt x="0" y="360000"/>
                </a:cubicBezTo>
                <a:cubicBezTo>
                  <a:pt x="-29840" y="284457"/>
                  <a:pt x="1127" y="1445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72205" y="-17389"/>
                  <a:pt x="246259" y="5578"/>
                  <a:pt x="360000" y="0"/>
                </a:cubicBezTo>
                <a:cubicBezTo>
                  <a:pt x="363506" y="101213"/>
                  <a:pt x="364712" y="278292"/>
                  <a:pt x="360000" y="360000"/>
                </a:cubicBezTo>
                <a:cubicBezTo>
                  <a:pt x="225270" y="347694"/>
                  <a:pt x="113666" y="364479"/>
                  <a:pt x="0" y="360000"/>
                </a:cubicBezTo>
                <a:cubicBezTo>
                  <a:pt x="14164" y="304139"/>
                  <a:pt x="9876" y="127496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9926840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2</a:t>
            </a:r>
            <a:endParaRPr kumimoji="0" lang="nb-NO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B0A64-F397-4488-AE64-0B305963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7" y="167879"/>
            <a:ext cx="8496935" cy="1077218"/>
          </a:xfrm>
        </p:spPr>
        <p:txBody>
          <a:bodyPr/>
          <a:lstStyle/>
          <a:p>
            <a:r>
              <a:rPr lang="nb-NO" sz="3200"/>
              <a:t>Oppdeling av arealnorm </a:t>
            </a:r>
            <a:br>
              <a:rPr lang="nb-NO" sz="3200"/>
            </a:br>
            <a:r>
              <a:rPr lang="nb-NO" sz="3200"/>
              <a:t>					= opptil 23m</a:t>
            </a:r>
            <a:r>
              <a:rPr lang="nb-NO" sz="3200" baseline="30000"/>
              <a:t>2</a:t>
            </a:r>
            <a:r>
              <a:rPr lang="nb-NO" sz="3200"/>
              <a:t> * ansatt</a:t>
            </a:r>
          </a:p>
        </p:txBody>
      </p:sp>
    </p:spTree>
    <p:extLst>
      <p:ext uri="{BB962C8B-B14F-4D97-AF65-F5344CB8AC3E}">
        <p14:creationId xmlns:p14="http://schemas.microsoft.com/office/powerpoint/2010/main" val="42620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F232BDAE-AE4B-42BF-9C4E-0CAE8BB689BE}"/>
              </a:ext>
            </a:extLst>
          </p:cNvPr>
          <p:cNvSpPr/>
          <p:nvPr/>
        </p:nvSpPr>
        <p:spPr>
          <a:xfrm>
            <a:off x="1208006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45325" y="-28936"/>
                  <a:pt x="314319" y="10865"/>
                  <a:pt x="360000" y="0"/>
                </a:cubicBezTo>
                <a:cubicBezTo>
                  <a:pt x="374734" y="155886"/>
                  <a:pt x="376272" y="284635"/>
                  <a:pt x="360000" y="360000"/>
                </a:cubicBezTo>
                <a:cubicBezTo>
                  <a:pt x="249756" y="330127"/>
                  <a:pt x="134991" y="340278"/>
                  <a:pt x="0" y="360000"/>
                </a:cubicBezTo>
                <a:cubicBezTo>
                  <a:pt x="24295" y="210355"/>
                  <a:pt x="18809" y="9481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03381" y="-26858"/>
                  <a:pt x="287630" y="-24956"/>
                  <a:pt x="360000" y="0"/>
                </a:cubicBezTo>
                <a:cubicBezTo>
                  <a:pt x="368858" y="151567"/>
                  <a:pt x="342739" y="262182"/>
                  <a:pt x="360000" y="360000"/>
                </a:cubicBezTo>
                <a:cubicBezTo>
                  <a:pt x="321063" y="375468"/>
                  <a:pt x="43543" y="380152"/>
                  <a:pt x="0" y="360000"/>
                </a:cubicBezTo>
                <a:cubicBezTo>
                  <a:pt x="-20797" y="256164"/>
                  <a:pt x="18149" y="96188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8427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F4C7C8C-3FA4-4080-ABEF-1617965F7106}"/>
              </a:ext>
            </a:extLst>
          </p:cNvPr>
          <p:cNvSpPr/>
          <p:nvPr/>
        </p:nvSpPr>
        <p:spPr>
          <a:xfrm>
            <a:off x="1560568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02930" y="20716"/>
                  <a:pt x="249199" y="29438"/>
                  <a:pt x="360000" y="0"/>
                </a:cubicBezTo>
                <a:cubicBezTo>
                  <a:pt x="362930" y="104649"/>
                  <a:pt x="383173" y="304430"/>
                  <a:pt x="360000" y="360000"/>
                </a:cubicBezTo>
                <a:cubicBezTo>
                  <a:pt x="297164" y="333607"/>
                  <a:pt x="101261" y="351150"/>
                  <a:pt x="0" y="360000"/>
                </a:cubicBezTo>
                <a:cubicBezTo>
                  <a:pt x="-29840" y="284457"/>
                  <a:pt x="1127" y="1445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72205" y="-17389"/>
                  <a:pt x="246259" y="5578"/>
                  <a:pt x="360000" y="0"/>
                </a:cubicBezTo>
                <a:cubicBezTo>
                  <a:pt x="363506" y="101213"/>
                  <a:pt x="364712" y="278292"/>
                  <a:pt x="360000" y="360000"/>
                </a:cubicBezTo>
                <a:cubicBezTo>
                  <a:pt x="225270" y="347694"/>
                  <a:pt x="113666" y="364479"/>
                  <a:pt x="0" y="360000"/>
                </a:cubicBezTo>
                <a:cubicBezTo>
                  <a:pt x="14164" y="304139"/>
                  <a:pt x="9876" y="127496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9926840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1CE333-D3C8-4258-98BE-8356D7BC4D49}"/>
              </a:ext>
            </a:extLst>
          </p:cNvPr>
          <p:cNvSpPr/>
          <p:nvPr/>
        </p:nvSpPr>
        <p:spPr>
          <a:xfrm>
            <a:off x="1913130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0523" y="13897"/>
                  <a:pt x="184682" y="-14457"/>
                  <a:pt x="360000" y="0"/>
                </a:cubicBezTo>
                <a:cubicBezTo>
                  <a:pt x="334843" y="101455"/>
                  <a:pt x="372657" y="277968"/>
                  <a:pt x="360000" y="360000"/>
                </a:cubicBezTo>
                <a:cubicBezTo>
                  <a:pt x="268193" y="340093"/>
                  <a:pt x="90462" y="332438"/>
                  <a:pt x="0" y="360000"/>
                </a:cubicBezTo>
                <a:cubicBezTo>
                  <a:pt x="13632" y="220003"/>
                  <a:pt x="-2081" y="115652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38246" y="25574"/>
                  <a:pt x="306557" y="-18250"/>
                  <a:pt x="360000" y="0"/>
                </a:cubicBezTo>
                <a:cubicBezTo>
                  <a:pt x="344681" y="107352"/>
                  <a:pt x="387017" y="289839"/>
                  <a:pt x="360000" y="360000"/>
                </a:cubicBezTo>
                <a:cubicBezTo>
                  <a:pt x="190767" y="346012"/>
                  <a:pt x="130610" y="389660"/>
                  <a:pt x="0" y="360000"/>
                </a:cubicBezTo>
                <a:cubicBezTo>
                  <a:pt x="11249" y="198447"/>
                  <a:pt x="-1508" y="42205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19289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39D90-C569-4B22-8FCA-F15A3EB0D570}"/>
              </a:ext>
            </a:extLst>
          </p:cNvPr>
          <p:cNvSpPr/>
          <p:nvPr/>
        </p:nvSpPr>
        <p:spPr>
          <a:xfrm>
            <a:off x="2265692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37553" y="31771"/>
                  <a:pt x="313574" y="28886"/>
                  <a:pt x="360000" y="0"/>
                </a:cubicBezTo>
                <a:cubicBezTo>
                  <a:pt x="357133" y="39167"/>
                  <a:pt x="391211" y="192580"/>
                  <a:pt x="360000" y="360000"/>
                </a:cubicBezTo>
                <a:cubicBezTo>
                  <a:pt x="241564" y="375056"/>
                  <a:pt x="106715" y="373009"/>
                  <a:pt x="0" y="360000"/>
                </a:cubicBezTo>
                <a:cubicBezTo>
                  <a:pt x="-31590" y="288360"/>
                  <a:pt x="27128" y="136760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40368" y="-11149"/>
                  <a:pt x="265983" y="-23828"/>
                  <a:pt x="360000" y="0"/>
                </a:cubicBezTo>
                <a:cubicBezTo>
                  <a:pt x="329967" y="87394"/>
                  <a:pt x="368858" y="272855"/>
                  <a:pt x="360000" y="360000"/>
                </a:cubicBezTo>
                <a:cubicBezTo>
                  <a:pt x="226706" y="339696"/>
                  <a:pt x="155658" y="379252"/>
                  <a:pt x="0" y="360000"/>
                </a:cubicBezTo>
                <a:cubicBezTo>
                  <a:pt x="-15234" y="217019"/>
                  <a:pt x="23052" y="173563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146413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5F53B87-4488-4B11-85EA-E20A798445A2}"/>
              </a:ext>
            </a:extLst>
          </p:cNvPr>
          <p:cNvSpPr/>
          <p:nvPr/>
        </p:nvSpPr>
        <p:spPr>
          <a:xfrm>
            <a:off x="2618254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42191" y="-8496"/>
                  <a:pt x="193307" y="31746"/>
                  <a:pt x="360000" y="0"/>
                </a:cubicBezTo>
                <a:cubicBezTo>
                  <a:pt x="386225" y="75858"/>
                  <a:pt x="333757" y="321503"/>
                  <a:pt x="360000" y="360000"/>
                </a:cubicBezTo>
                <a:cubicBezTo>
                  <a:pt x="253839" y="358339"/>
                  <a:pt x="99927" y="348483"/>
                  <a:pt x="0" y="360000"/>
                </a:cubicBezTo>
                <a:cubicBezTo>
                  <a:pt x="4777" y="207489"/>
                  <a:pt x="-25804" y="1537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6909" y="18344"/>
                  <a:pt x="251481" y="-24645"/>
                  <a:pt x="360000" y="0"/>
                </a:cubicBezTo>
                <a:cubicBezTo>
                  <a:pt x="343412" y="106103"/>
                  <a:pt x="367087" y="216634"/>
                  <a:pt x="360000" y="360000"/>
                </a:cubicBezTo>
                <a:cubicBezTo>
                  <a:pt x="241348" y="384128"/>
                  <a:pt x="175066" y="377451"/>
                  <a:pt x="0" y="360000"/>
                </a:cubicBezTo>
                <a:cubicBezTo>
                  <a:pt x="10710" y="255714"/>
                  <a:pt x="3217" y="104755"/>
                  <a:pt x="0" y="0"/>
                </a:cubicBezTo>
                <a:close/>
              </a:path>
            </a:pathLst>
          </a:custGeom>
          <a:solidFill>
            <a:srgbClr val="F69C7C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4162736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E8E1E1-68ED-467B-BF4D-57905D533B8A}"/>
              </a:ext>
            </a:extLst>
          </p:cNvPr>
          <p:cNvSpPr/>
          <p:nvPr/>
        </p:nvSpPr>
        <p:spPr>
          <a:xfrm>
            <a:off x="2970816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12570" y="-18776"/>
                  <a:pt x="227596" y="-9999"/>
                  <a:pt x="360000" y="0"/>
                </a:cubicBezTo>
                <a:cubicBezTo>
                  <a:pt x="338200" y="119904"/>
                  <a:pt x="364086" y="297732"/>
                  <a:pt x="360000" y="360000"/>
                </a:cubicBezTo>
                <a:cubicBezTo>
                  <a:pt x="294915" y="353552"/>
                  <a:pt x="114668" y="372971"/>
                  <a:pt x="0" y="360000"/>
                </a:cubicBezTo>
                <a:cubicBezTo>
                  <a:pt x="17555" y="268356"/>
                  <a:pt x="30380" y="17479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69254" y="29546"/>
                  <a:pt x="277450" y="-20757"/>
                  <a:pt x="360000" y="0"/>
                </a:cubicBezTo>
                <a:cubicBezTo>
                  <a:pt x="363362" y="55087"/>
                  <a:pt x="332494" y="208256"/>
                  <a:pt x="360000" y="360000"/>
                </a:cubicBezTo>
                <a:cubicBezTo>
                  <a:pt x="318866" y="384913"/>
                  <a:pt x="61474" y="353729"/>
                  <a:pt x="0" y="360000"/>
                </a:cubicBezTo>
                <a:cubicBezTo>
                  <a:pt x="-32221" y="220094"/>
                  <a:pt x="-20762" y="42678"/>
                  <a:pt x="0" y="0"/>
                </a:cubicBezTo>
                <a:close/>
              </a:path>
            </a:pathLst>
          </a:custGeom>
          <a:solidFill>
            <a:srgbClr val="F69C7C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2787121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67A3615-6F81-4DFC-8E76-359866964D68}"/>
              </a:ext>
            </a:extLst>
          </p:cNvPr>
          <p:cNvSpPr/>
          <p:nvPr/>
        </p:nvSpPr>
        <p:spPr>
          <a:xfrm>
            <a:off x="4028502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66552" y="-8967"/>
                  <a:pt x="309480" y="-13804"/>
                  <a:pt x="360000" y="0"/>
                </a:cubicBezTo>
                <a:cubicBezTo>
                  <a:pt x="369164" y="54199"/>
                  <a:pt x="336311" y="242025"/>
                  <a:pt x="360000" y="360000"/>
                </a:cubicBezTo>
                <a:cubicBezTo>
                  <a:pt x="182214" y="347924"/>
                  <a:pt x="56074" y="341959"/>
                  <a:pt x="0" y="360000"/>
                </a:cubicBezTo>
                <a:cubicBezTo>
                  <a:pt x="6437" y="285309"/>
                  <a:pt x="-9250" y="84321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24260" y="18887"/>
                  <a:pt x="232178" y="-22436"/>
                  <a:pt x="360000" y="0"/>
                </a:cubicBezTo>
                <a:cubicBezTo>
                  <a:pt x="344482" y="139684"/>
                  <a:pt x="351077" y="256340"/>
                  <a:pt x="360000" y="360000"/>
                </a:cubicBezTo>
                <a:cubicBezTo>
                  <a:pt x="208268" y="360411"/>
                  <a:pt x="168558" y="377995"/>
                  <a:pt x="0" y="360000"/>
                </a:cubicBezTo>
                <a:cubicBezTo>
                  <a:pt x="-388" y="181060"/>
                  <a:pt x="23618" y="6184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86826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22CA66-80AD-4A65-8623-74AA57460C37}"/>
              </a:ext>
            </a:extLst>
          </p:cNvPr>
          <p:cNvSpPr/>
          <p:nvPr/>
        </p:nvSpPr>
        <p:spPr>
          <a:xfrm>
            <a:off x="4381064" y="40836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9E9B645-1D93-40FB-B371-CC9A20332837}"/>
              </a:ext>
            </a:extLst>
          </p:cNvPr>
          <p:cNvSpPr/>
          <p:nvPr/>
        </p:nvSpPr>
        <p:spPr>
          <a:xfrm>
            <a:off x="5086188" y="40836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8F7357-BEF0-4926-A2B1-50B9E264A041}"/>
              </a:ext>
            </a:extLst>
          </p:cNvPr>
          <p:cNvSpPr/>
          <p:nvPr/>
        </p:nvSpPr>
        <p:spPr>
          <a:xfrm>
            <a:off x="5791312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53458" y="-30841"/>
                  <a:pt x="245410" y="-19047"/>
                  <a:pt x="360000" y="0"/>
                </a:cubicBezTo>
                <a:cubicBezTo>
                  <a:pt x="328701" y="127452"/>
                  <a:pt x="376325" y="246861"/>
                  <a:pt x="360000" y="360000"/>
                </a:cubicBezTo>
                <a:cubicBezTo>
                  <a:pt x="201027" y="341151"/>
                  <a:pt x="76793" y="388231"/>
                  <a:pt x="0" y="360000"/>
                </a:cubicBezTo>
                <a:cubicBezTo>
                  <a:pt x="23514" y="276326"/>
                  <a:pt x="-11704" y="4728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8593" y="3116"/>
                  <a:pt x="183851" y="12414"/>
                  <a:pt x="360000" y="0"/>
                </a:cubicBezTo>
                <a:cubicBezTo>
                  <a:pt x="362038" y="110282"/>
                  <a:pt x="361305" y="221311"/>
                  <a:pt x="360000" y="360000"/>
                </a:cubicBezTo>
                <a:cubicBezTo>
                  <a:pt x="212003" y="356898"/>
                  <a:pt x="176042" y="353253"/>
                  <a:pt x="0" y="360000"/>
                </a:cubicBezTo>
                <a:cubicBezTo>
                  <a:pt x="27416" y="183742"/>
                  <a:pt x="31285" y="17622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5663802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361C51-79FE-4A7C-BFAF-7CCA7B3BD1C5}"/>
              </a:ext>
            </a:extLst>
          </p:cNvPr>
          <p:cNvSpPr/>
          <p:nvPr/>
        </p:nvSpPr>
        <p:spPr>
          <a:xfrm>
            <a:off x="6496436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38554" y="18363"/>
                  <a:pt x="320680" y="16711"/>
                  <a:pt x="360000" y="0"/>
                </a:cubicBezTo>
                <a:cubicBezTo>
                  <a:pt x="351045" y="107412"/>
                  <a:pt x="356051" y="256187"/>
                  <a:pt x="360000" y="360000"/>
                </a:cubicBezTo>
                <a:cubicBezTo>
                  <a:pt x="269371" y="365737"/>
                  <a:pt x="70066" y="387495"/>
                  <a:pt x="0" y="360000"/>
                </a:cubicBezTo>
                <a:cubicBezTo>
                  <a:pt x="27433" y="308212"/>
                  <a:pt x="-22245" y="40619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0003" y="-32144"/>
                  <a:pt x="280241" y="32174"/>
                  <a:pt x="360000" y="0"/>
                </a:cubicBezTo>
                <a:cubicBezTo>
                  <a:pt x="370270" y="104972"/>
                  <a:pt x="370747" y="251102"/>
                  <a:pt x="360000" y="360000"/>
                </a:cubicBezTo>
                <a:cubicBezTo>
                  <a:pt x="296066" y="365471"/>
                  <a:pt x="39484" y="333677"/>
                  <a:pt x="0" y="360000"/>
                </a:cubicBezTo>
                <a:cubicBezTo>
                  <a:pt x="23384" y="240178"/>
                  <a:pt x="-1632" y="99987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779669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5E115BE-CFDE-4860-B06E-F960602865D1}"/>
              </a:ext>
            </a:extLst>
          </p:cNvPr>
          <p:cNvSpPr/>
          <p:nvPr/>
        </p:nvSpPr>
        <p:spPr>
          <a:xfrm>
            <a:off x="6848998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6343" y="1194"/>
                  <a:pt x="269479" y="-435"/>
                  <a:pt x="360000" y="0"/>
                </a:cubicBezTo>
                <a:cubicBezTo>
                  <a:pt x="385245" y="62342"/>
                  <a:pt x="360641" y="208845"/>
                  <a:pt x="360000" y="360000"/>
                </a:cubicBezTo>
                <a:cubicBezTo>
                  <a:pt x="204636" y="386871"/>
                  <a:pt x="72178" y="364338"/>
                  <a:pt x="0" y="360000"/>
                </a:cubicBezTo>
                <a:cubicBezTo>
                  <a:pt x="-10174" y="274366"/>
                  <a:pt x="7444" y="51380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92564" y="-20137"/>
                  <a:pt x="315858" y="-3379"/>
                  <a:pt x="360000" y="0"/>
                </a:cubicBezTo>
                <a:cubicBezTo>
                  <a:pt x="380442" y="150704"/>
                  <a:pt x="357728" y="304294"/>
                  <a:pt x="360000" y="360000"/>
                </a:cubicBezTo>
                <a:cubicBezTo>
                  <a:pt x="282364" y="355902"/>
                  <a:pt x="65342" y="366238"/>
                  <a:pt x="0" y="360000"/>
                </a:cubicBezTo>
                <a:cubicBezTo>
                  <a:pt x="-19040" y="292729"/>
                  <a:pt x="-22030" y="85782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580779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DA5B62-88AD-415C-8F3A-8DCB0A7B8139}"/>
              </a:ext>
            </a:extLst>
          </p:cNvPr>
          <p:cNvSpPr/>
          <p:nvPr/>
        </p:nvSpPr>
        <p:spPr>
          <a:xfrm>
            <a:off x="7201560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77384" y="-16227"/>
                  <a:pt x="207959" y="20016"/>
                  <a:pt x="360000" y="0"/>
                </a:cubicBezTo>
                <a:cubicBezTo>
                  <a:pt x="332564" y="149905"/>
                  <a:pt x="346655" y="257842"/>
                  <a:pt x="360000" y="360000"/>
                </a:cubicBezTo>
                <a:cubicBezTo>
                  <a:pt x="206122" y="374849"/>
                  <a:pt x="62922" y="348413"/>
                  <a:pt x="0" y="360000"/>
                </a:cubicBezTo>
                <a:cubicBezTo>
                  <a:pt x="31720" y="312581"/>
                  <a:pt x="29775" y="15747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644" y="21636"/>
                  <a:pt x="265500" y="-30304"/>
                  <a:pt x="360000" y="0"/>
                </a:cubicBezTo>
                <a:cubicBezTo>
                  <a:pt x="392251" y="88195"/>
                  <a:pt x="378114" y="255285"/>
                  <a:pt x="360000" y="360000"/>
                </a:cubicBezTo>
                <a:cubicBezTo>
                  <a:pt x="204239" y="380485"/>
                  <a:pt x="104958" y="382429"/>
                  <a:pt x="0" y="360000"/>
                </a:cubicBezTo>
                <a:cubicBezTo>
                  <a:pt x="17800" y="239196"/>
                  <a:pt x="-2914" y="10993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030246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7CDF7-9A8C-4CA9-A347-D81E8E919C65}"/>
              </a:ext>
            </a:extLst>
          </p:cNvPr>
          <p:cNvSpPr/>
          <p:nvPr/>
        </p:nvSpPr>
        <p:spPr>
          <a:xfrm>
            <a:off x="7554122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98067" y="27290"/>
                  <a:pt x="310985" y="-9983"/>
                  <a:pt x="360000" y="0"/>
                </a:cubicBezTo>
                <a:cubicBezTo>
                  <a:pt x="353623" y="146087"/>
                  <a:pt x="362075" y="258247"/>
                  <a:pt x="360000" y="360000"/>
                </a:cubicBezTo>
                <a:cubicBezTo>
                  <a:pt x="202608" y="390469"/>
                  <a:pt x="62338" y="345640"/>
                  <a:pt x="0" y="360000"/>
                </a:cubicBezTo>
                <a:cubicBezTo>
                  <a:pt x="-17641" y="260943"/>
                  <a:pt x="12510" y="11487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67149" y="21637"/>
                  <a:pt x="226060" y="-16569"/>
                  <a:pt x="360000" y="0"/>
                </a:cubicBezTo>
                <a:cubicBezTo>
                  <a:pt x="350282" y="36396"/>
                  <a:pt x="339372" y="228141"/>
                  <a:pt x="360000" y="360000"/>
                </a:cubicBezTo>
                <a:cubicBezTo>
                  <a:pt x="274981" y="343216"/>
                  <a:pt x="58332" y="351044"/>
                  <a:pt x="0" y="360000"/>
                </a:cubicBezTo>
                <a:cubicBezTo>
                  <a:pt x="13740" y="248631"/>
                  <a:pt x="-19244" y="139073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439301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3A60529-4655-44B2-B39C-3CEA008C88D1}"/>
              </a:ext>
            </a:extLst>
          </p:cNvPr>
          <p:cNvSpPr/>
          <p:nvPr/>
        </p:nvSpPr>
        <p:spPr>
          <a:xfrm>
            <a:off x="7906684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0755" y="-17112"/>
                  <a:pt x="306497" y="-16123"/>
                  <a:pt x="360000" y="0"/>
                </a:cubicBezTo>
                <a:cubicBezTo>
                  <a:pt x="367882" y="77334"/>
                  <a:pt x="353006" y="253052"/>
                  <a:pt x="360000" y="360000"/>
                </a:cubicBezTo>
                <a:cubicBezTo>
                  <a:pt x="186206" y="349461"/>
                  <a:pt x="166202" y="347840"/>
                  <a:pt x="0" y="360000"/>
                </a:cubicBezTo>
                <a:cubicBezTo>
                  <a:pt x="30808" y="309935"/>
                  <a:pt x="-26850" y="97174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0496" y="15196"/>
                  <a:pt x="290739" y="17912"/>
                  <a:pt x="360000" y="0"/>
                </a:cubicBezTo>
                <a:cubicBezTo>
                  <a:pt x="337980" y="78563"/>
                  <a:pt x="363521" y="183373"/>
                  <a:pt x="360000" y="360000"/>
                </a:cubicBezTo>
                <a:cubicBezTo>
                  <a:pt x="254009" y="380896"/>
                  <a:pt x="96943" y="387197"/>
                  <a:pt x="0" y="360000"/>
                </a:cubicBezTo>
                <a:cubicBezTo>
                  <a:pt x="-29552" y="235489"/>
                  <a:pt x="11473" y="14280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186526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DA3DC12-51A7-4320-A6AA-AD7A098E6C66}"/>
              </a:ext>
            </a:extLst>
          </p:cNvPr>
          <p:cNvSpPr/>
          <p:nvPr/>
        </p:nvSpPr>
        <p:spPr>
          <a:xfrm>
            <a:off x="8266684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38713" y="-28765"/>
                  <a:pt x="300365" y="-5489"/>
                  <a:pt x="360000" y="0"/>
                </a:cubicBezTo>
                <a:cubicBezTo>
                  <a:pt x="347205" y="58767"/>
                  <a:pt x="347986" y="239539"/>
                  <a:pt x="360000" y="360000"/>
                </a:cubicBezTo>
                <a:cubicBezTo>
                  <a:pt x="210863" y="347602"/>
                  <a:pt x="128916" y="342354"/>
                  <a:pt x="0" y="360000"/>
                </a:cubicBezTo>
                <a:cubicBezTo>
                  <a:pt x="11190" y="242290"/>
                  <a:pt x="-22619" y="17353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1770" y="-1947"/>
                  <a:pt x="222239" y="-20720"/>
                  <a:pt x="360000" y="0"/>
                </a:cubicBezTo>
                <a:cubicBezTo>
                  <a:pt x="375291" y="116126"/>
                  <a:pt x="348633" y="289605"/>
                  <a:pt x="360000" y="360000"/>
                </a:cubicBezTo>
                <a:cubicBezTo>
                  <a:pt x="293093" y="360760"/>
                  <a:pt x="117111" y="391158"/>
                  <a:pt x="0" y="360000"/>
                </a:cubicBezTo>
                <a:cubicBezTo>
                  <a:pt x="-18199" y="244889"/>
                  <a:pt x="9052" y="99240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64479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</a:p>
        </p:txBody>
      </p:sp>
      <p:sp>
        <p:nvSpPr>
          <p:cNvPr id="43" name="Rectangle 63">
            <a:extLst>
              <a:ext uri="{FF2B5EF4-FFF2-40B4-BE49-F238E27FC236}">
                <a16:creationId xmlns:a16="http://schemas.microsoft.com/office/drawing/2014/main" id="{8539C956-7EAD-4A40-A602-5886219CC449}"/>
              </a:ext>
            </a:extLst>
          </p:cNvPr>
          <p:cNvSpPr/>
          <p:nvPr/>
        </p:nvSpPr>
        <p:spPr>
          <a:xfrm>
            <a:off x="4345064" y="4083601"/>
            <a:ext cx="396000" cy="360000"/>
          </a:xfrm>
          <a:custGeom>
            <a:avLst/>
            <a:gdLst>
              <a:gd name="connsiteX0" fmla="*/ 0 w 396000"/>
              <a:gd name="connsiteY0" fmla="*/ 0 h 360000"/>
              <a:gd name="connsiteX1" fmla="*/ 396000 w 396000"/>
              <a:gd name="connsiteY1" fmla="*/ 0 h 360000"/>
              <a:gd name="connsiteX2" fmla="*/ 396000 w 396000"/>
              <a:gd name="connsiteY2" fmla="*/ 360000 h 360000"/>
              <a:gd name="connsiteX3" fmla="*/ 0 w 396000"/>
              <a:gd name="connsiteY3" fmla="*/ 360000 h 360000"/>
              <a:gd name="connsiteX4" fmla="*/ 0 w 396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" h="360000" fill="none" extrusionOk="0">
                <a:moveTo>
                  <a:pt x="0" y="0"/>
                </a:moveTo>
                <a:cubicBezTo>
                  <a:pt x="57028" y="26973"/>
                  <a:pt x="323575" y="-12858"/>
                  <a:pt x="396000" y="0"/>
                </a:cubicBezTo>
                <a:cubicBezTo>
                  <a:pt x="426178" y="84188"/>
                  <a:pt x="365969" y="185862"/>
                  <a:pt x="396000" y="360000"/>
                </a:cubicBezTo>
                <a:cubicBezTo>
                  <a:pt x="314730" y="386916"/>
                  <a:pt x="143198" y="325995"/>
                  <a:pt x="0" y="360000"/>
                </a:cubicBezTo>
                <a:cubicBezTo>
                  <a:pt x="-25069" y="220924"/>
                  <a:pt x="21334" y="91943"/>
                  <a:pt x="0" y="0"/>
                </a:cubicBezTo>
                <a:close/>
              </a:path>
              <a:path w="396000" h="360000" stroke="0" extrusionOk="0">
                <a:moveTo>
                  <a:pt x="0" y="0"/>
                </a:moveTo>
                <a:cubicBezTo>
                  <a:pt x="181690" y="-7011"/>
                  <a:pt x="203880" y="-28850"/>
                  <a:pt x="396000" y="0"/>
                </a:cubicBezTo>
                <a:cubicBezTo>
                  <a:pt x="424390" y="175793"/>
                  <a:pt x="424758" y="210613"/>
                  <a:pt x="396000" y="360000"/>
                </a:cubicBezTo>
                <a:cubicBezTo>
                  <a:pt x="298513" y="389127"/>
                  <a:pt x="129392" y="328491"/>
                  <a:pt x="0" y="360000"/>
                </a:cubicBezTo>
                <a:cubicBezTo>
                  <a:pt x="2981" y="231318"/>
                  <a:pt x="-14258" y="5331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429711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45" name="Rectangle 68">
            <a:extLst>
              <a:ext uri="{FF2B5EF4-FFF2-40B4-BE49-F238E27FC236}">
                <a16:creationId xmlns:a16="http://schemas.microsoft.com/office/drawing/2014/main" id="{68900093-A90B-41E4-BEF2-996D77BBCF8A}"/>
              </a:ext>
            </a:extLst>
          </p:cNvPr>
          <p:cNvSpPr/>
          <p:nvPr/>
        </p:nvSpPr>
        <p:spPr>
          <a:xfrm>
            <a:off x="5093626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55DB110-E61A-4373-8C02-8CF2B34B98DC}"/>
              </a:ext>
            </a:extLst>
          </p:cNvPr>
          <p:cNvCxnSpPr>
            <a:cxnSpLocks/>
          </p:cNvCxnSpPr>
          <p:nvPr/>
        </p:nvCxnSpPr>
        <p:spPr>
          <a:xfrm>
            <a:off x="490618" y="3838111"/>
            <a:ext cx="2350773" cy="655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21E5258-2258-47DF-9963-CC526934AC06}"/>
              </a:ext>
            </a:extLst>
          </p:cNvPr>
          <p:cNvCxnSpPr>
            <a:cxnSpLocks/>
          </p:cNvCxnSpPr>
          <p:nvPr/>
        </p:nvCxnSpPr>
        <p:spPr>
          <a:xfrm flipH="1">
            <a:off x="2460902" y="3992029"/>
            <a:ext cx="150712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68">
            <a:extLst>
              <a:ext uri="{FF2B5EF4-FFF2-40B4-BE49-F238E27FC236}">
                <a16:creationId xmlns:a16="http://schemas.microsoft.com/office/drawing/2014/main" id="{CEF89CF5-80FC-40F6-9FDA-2ED56D63009A}"/>
              </a:ext>
            </a:extLst>
          </p:cNvPr>
          <p:cNvSpPr/>
          <p:nvPr/>
        </p:nvSpPr>
        <p:spPr>
          <a:xfrm>
            <a:off x="4744783" y="40836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13</a:t>
            </a:r>
          </a:p>
        </p:txBody>
      </p:sp>
      <p:sp>
        <p:nvSpPr>
          <p:cNvPr id="36" name="Rectangle 68">
            <a:extLst>
              <a:ext uri="{FF2B5EF4-FFF2-40B4-BE49-F238E27FC236}">
                <a16:creationId xmlns:a16="http://schemas.microsoft.com/office/drawing/2014/main" id="{40B172F3-26FD-407D-AAFD-1CF9DA5BA53E}"/>
              </a:ext>
            </a:extLst>
          </p:cNvPr>
          <p:cNvSpPr/>
          <p:nvPr/>
        </p:nvSpPr>
        <p:spPr>
          <a:xfrm>
            <a:off x="5456750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A15110-4A91-4821-A10E-8D2E0E583530}"/>
              </a:ext>
            </a:extLst>
          </p:cNvPr>
          <p:cNvSpPr/>
          <p:nvPr/>
        </p:nvSpPr>
        <p:spPr>
          <a:xfrm>
            <a:off x="6132717" y="407808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53458" y="-30841"/>
                  <a:pt x="245410" y="-19047"/>
                  <a:pt x="360000" y="0"/>
                </a:cubicBezTo>
                <a:cubicBezTo>
                  <a:pt x="328701" y="127452"/>
                  <a:pt x="376325" y="246861"/>
                  <a:pt x="360000" y="360000"/>
                </a:cubicBezTo>
                <a:cubicBezTo>
                  <a:pt x="201027" y="341151"/>
                  <a:pt x="76793" y="388231"/>
                  <a:pt x="0" y="360000"/>
                </a:cubicBezTo>
                <a:cubicBezTo>
                  <a:pt x="23514" y="276326"/>
                  <a:pt x="-11704" y="4728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8593" y="3116"/>
                  <a:pt x="183851" y="12414"/>
                  <a:pt x="360000" y="0"/>
                </a:cubicBezTo>
                <a:cubicBezTo>
                  <a:pt x="362038" y="110282"/>
                  <a:pt x="361305" y="221311"/>
                  <a:pt x="360000" y="360000"/>
                </a:cubicBezTo>
                <a:cubicBezTo>
                  <a:pt x="212003" y="356898"/>
                  <a:pt x="176042" y="353253"/>
                  <a:pt x="0" y="360000"/>
                </a:cubicBezTo>
                <a:cubicBezTo>
                  <a:pt x="27416" y="183742"/>
                  <a:pt x="31285" y="17622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5663802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C55F8C-917D-4AD7-A978-C2E211978804}"/>
              </a:ext>
            </a:extLst>
          </p:cNvPr>
          <p:cNvCxnSpPr>
            <a:cxnSpLocks/>
          </p:cNvCxnSpPr>
          <p:nvPr/>
        </p:nvCxnSpPr>
        <p:spPr>
          <a:xfrm flipH="1" flipV="1">
            <a:off x="3755791" y="3838111"/>
            <a:ext cx="4870894" cy="655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181B0B-5CE8-41F9-A05C-9F10D9725D11}"/>
              </a:ext>
            </a:extLst>
          </p:cNvPr>
          <p:cNvCxnSpPr>
            <a:cxnSpLocks/>
          </p:cNvCxnSpPr>
          <p:nvPr/>
        </p:nvCxnSpPr>
        <p:spPr>
          <a:xfrm>
            <a:off x="3590576" y="3992029"/>
            <a:ext cx="504661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63">
            <a:extLst>
              <a:ext uri="{FF2B5EF4-FFF2-40B4-BE49-F238E27FC236}">
                <a16:creationId xmlns:a16="http://schemas.microsoft.com/office/drawing/2014/main" id="{9BDC44F6-E668-4E8B-8D1E-BFF4B8044EE2}"/>
              </a:ext>
            </a:extLst>
          </p:cNvPr>
          <p:cNvSpPr/>
          <p:nvPr/>
        </p:nvSpPr>
        <p:spPr>
          <a:xfrm>
            <a:off x="4743115" y="4079683"/>
            <a:ext cx="396000" cy="360000"/>
          </a:xfrm>
          <a:custGeom>
            <a:avLst/>
            <a:gdLst>
              <a:gd name="connsiteX0" fmla="*/ 0 w 396000"/>
              <a:gd name="connsiteY0" fmla="*/ 0 h 360000"/>
              <a:gd name="connsiteX1" fmla="*/ 396000 w 396000"/>
              <a:gd name="connsiteY1" fmla="*/ 0 h 360000"/>
              <a:gd name="connsiteX2" fmla="*/ 396000 w 396000"/>
              <a:gd name="connsiteY2" fmla="*/ 360000 h 360000"/>
              <a:gd name="connsiteX3" fmla="*/ 0 w 396000"/>
              <a:gd name="connsiteY3" fmla="*/ 360000 h 360000"/>
              <a:gd name="connsiteX4" fmla="*/ 0 w 396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" h="360000" fill="none" extrusionOk="0">
                <a:moveTo>
                  <a:pt x="0" y="0"/>
                </a:moveTo>
                <a:cubicBezTo>
                  <a:pt x="57028" y="26973"/>
                  <a:pt x="323575" y="-12858"/>
                  <a:pt x="396000" y="0"/>
                </a:cubicBezTo>
                <a:cubicBezTo>
                  <a:pt x="426178" y="84188"/>
                  <a:pt x="365969" y="185862"/>
                  <a:pt x="396000" y="360000"/>
                </a:cubicBezTo>
                <a:cubicBezTo>
                  <a:pt x="314730" y="386916"/>
                  <a:pt x="143198" y="325995"/>
                  <a:pt x="0" y="360000"/>
                </a:cubicBezTo>
                <a:cubicBezTo>
                  <a:pt x="-25069" y="220924"/>
                  <a:pt x="21334" y="91943"/>
                  <a:pt x="0" y="0"/>
                </a:cubicBezTo>
                <a:close/>
              </a:path>
              <a:path w="396000" h="360000" stroke="0" extrusionOk="0">
                <a:moveTo>
                  <a:pt x="0" y="0"/>
                </a:moveTo>
                <a:cubicBezTo>
                  <a:pt x="181690" y="-7011"/>
                  <a:pt x="203880" y="-28850"/>
                  <a:pt x="396000" y="0"/>
                </a:cubicBezTo>
                <a:cubicBezTo>
                  <a:pt x="424390" y="175793"/>
                  <a:pt x="424758" y="210613"/>
                  <a:pt x="396000" y="360000"/>
                </a:cubicBezTo>
                <a:cubicBezTo>
                  <a:pt x="298513" y="389127"/>
                  <a:pt x="129392" y="328491"/>
                  <a:pt x="0" y="360000"/>
                </a:cubicBezTo>
                <a:cubicBezTo>
                  <a:pt x="2981" y="231318"/>
                  <a:pt x="-14258" y="5331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429711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44" name="Rectangle 68">
            <a:extLst>
              <a:ext uri="{FF2B5EF4-FFF2-40B4-BE49-F238E27FC236}">
                <a16:creationId xmlns:a16="http://schemas.microsoft.com/office/drawing/2014/main" id="{437C32CA-DE80-4D12-B910-1DA4B08CB84A}"/>
              </a:ext>
            </a:extLst>
          </p:cNvPr>
          <p:cNvSpPr/>
          <p:nvPr/>
        </p:nvSpPr>
        <p:spPr>
          <a:xfrm>
            <a:off x="3327097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pattFill prst="wdUpDiag">
            <a:fgClr>
              <a:srgbClr val="F69C7C"/>
            </a:fgClr>
            <a:bgClr>
              <a:srgbClr val="84A5CA"/>
            </a:bgClr>
          </a:patt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46" name="Rectangle 68">
            <a:extLst>
              <a:ext uri="{FF2B5EF4-FFF2-40B4-BE49-F238E27FC236}">
                <a16:creationId xmlns:a16="http://schemas.microsoft.com/office/drawing/2014/main" id="{2FA4FAE3-723F-4DE9-8852-8E16E7A3C570}"/>
              </a:ext>
            </a:extLst>
          </p:cNvPr>
          <p:cNvSpPr/>
          <p:nvPr/>
        </p:nvSpPr>
        <p:spPr>
          <a:xfrm>
            <a:off x="3687171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pattFill prst="wdUpDiag">
            <a:fgClr>
              <a:srgbClr val="F69C7C"/>
            </a:fgClr>
            <a:bgClr>
              <a:srgbClr val="84A5CA"/>
            </a:bgClr>
          </a:patt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8088A6-4C11-4617-86D4-20D71DA44998}"/>
              </a:ext>
            </a:extLst>
          </p:cNvPr>
          <p:cNvSpPr/>
          <p:nvPr/>
        </p:nvSpPr>
        <p:spPr>
          <a:xfrm>
            <a:off x="490618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45325" y="-28936"/>
                  <a:pt x="314319" y="10865"/>
                  <a:pt x="360000" y="0"/>
                </a:cubicBezTo>
                <a:cubicBezTo>
                  <a:pt x="374734" y="155886"/>
                  <a:pt x="376272" y="284635"/>
                  <a:pt x="360000" y="360000"/>
                </a:cubicBezTo>
                <a:cubicBezTo>
                  <a:pt x="249756" y="330127"/>
                  <a:pt x="134991" y="340278"/>
                  <a:pt x="0" y="360000"/>
                </a:cubicBezTo>
                <a:cubicBezTo>
                  <a:pt x="24295" y="210355"/>
                  <a:pt x="18809" y="9481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03381" y="-26858"/>
                  <a:pt x="287630" y="-24956"/>
                  <a:pt x="360000" y="0"/>
                </a:cubicBezTo>
                <a:cubicBezTo>
                  <a:pt x="368858" y="151567"/>
                  <a:pt x="342739" y="262182"/>
                  <a:pt x="360000" y="360000"/>
                </a:cubicBezTo>
                <a:cubicBezTo>
                  <a:pt x="321063" y="375468"/>
                  <a:pt x="43543" y="380152"/>
                  <a:pt x="0" y="360000"/>
                </a:cubicBezTo>
                <a:cubicBezTo>
                  <a:pt x="-20797" y="256164"/>
                  <a:pt x="18149" y="96188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8427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1</a:t>
            </a:r>
            <a:endParaRPr kumimoji="0" lang="nb-NO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78D330-D617-419B-B27A-CC3A0DADD822}"/>
              </a:ext>
            </a:extLst>
          </p:cNvPr>
          <p:cNvSpPr/>
          <p:nvPr/>
        </p:nvSpPr>
        <p:spPr>
          <a:xfrm>
            <a:off x="843180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02930" y="20716"/>
                  <a:pt x="249199" y="29438"/>
                  <a:pt x="360000" y="0"/>
                </a:cubicBezTo>
                <a:cubicBezTo>
                  <a:pt x="362930" y="104649"/>
                  <a:pt x="383173" y="304430"/>
                  <a:pt x="360000" y="360000"/>
                </a:cubicBezTo>
                <a:cubicBezTo>
                  <a:pt x="297164" y="333607"/>
                  <a:pt x="101261" y="351150"/>
                  <a:pt x="0" y="360000"/>
                </a:cubicBezTo>
                <a:cubicBezTo>
                  <a:pt x="-29840" y="284457"/>
                  <a:pt x="1127" y="1445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72205" y="-17389"/>
                  <a:pt x="246259" y="5578"/>
                  <a:pt x="360000" y="0"/>
                </a:cubicBezTo>
                <a:cubicBezTo>
                  <a:pt x="363506" y="101213"/>
                  <a:pt x="364712" y="278292"/>
                  <a:pt x="360000" y="360000"/>
                </a:cubicBezTo>
                <a:cubicBezTo>
                  <a:pt x="225270" y="347694"/>
                  <a:pt x="113666" y="364479"/>
                  <a:pt x="0" y="360000"/>
                </a:cubicBezTo>
                <a:cubicBezTo>
                  <a:pt x="14164" y="304139"/>
                  <a:pt x="9876" y="127496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9926840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2</a:t>
            </a:r>
            <a:endParaRPr kumimoji="0" lang="nb-NO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30BA4A-43DA-4B3F-AD59-31B907C4EAD3}"/>
              </a:ext>
            </a:extLst>
          </p:cNvPr>
          <p:cNvSpPr txBox="1"/>
          <p:nvPr/>
        </p:nvSpPr>
        <p:spPr>
          <a:xfrm>
            <a:off x="4381064" y="1412135"/>
            <a:ext cx="43929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Arbeidssoner:</a:t>
            </a:r>
          </a:p>
          <a:p>
            <a:pPr lvl="0">
              <a:defRPr/>
            </a:pPr>
            <a:r>
              <a:rPr lang="nb-NO" sz="1300">
                <a:solidFill>
                  <a:srgbClr val="000000"/>
                </a:solidFill>
              </a:rPr>
              <a:t>Utforming og areal i arbeidssonen tilpasses arbeidsform. Konkretisering av behovsbeskrivelse og planløsninger bør de som skal inn i arbeidssonen medvirke til. </a:t>
            </a:r>
          </a:p>
          <a:p>
            <a:pPr lvl="0">
              <a:defRPr/>
            </a:pPr>
            <a:r>
              <a:rPr lang="nb-NO" sz="1300">
                <a:solidFill>
                  <a:srgbClr val="000000"/>
                </a:solidFill>
              </a:rPr>
              <a:t>Ved gode, fleksible bygg kan konkretisering av utforming vente til </a:t>
            </a:r>
            <a:r>
              <a:rPr lang="nb-NO" sz="1300" err="1">
                <a:solidFill>
                  <a:srgbClr val="000000"/>
                </a:solidFill>
              </a:rPr>
              <a:t>ca</a:t>
            </a:r>
            <a:r>
              <a:rPr lang="nb-NO" sz="1300">
                <a:solidFill>
                  <a:srgbClr val="000000"/>
                </a:solidFill>
              </a:rPr>
              <a:t> 1 år før innflytting.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2C34B-FA56-4275-842A-C7278A322ED7}"/>
              </a:ext>
            </a:extLst>
          </p:cNvPr>
          <p:cNvSpPr txBox="1"/>
          <p:nvPr/>
        </p:nvSpPr>
        <p:spPr>
          <a:xfrm>
            <a:off x="2392088" y="1412135"/>
            <a:ext cx="19889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b-NO" sz="1300" b="1">
                <a:solidFill>
                  <a:srgbClr val="000000"/>
                </a:solidFill>
              </a:rPr>
              <a:t>Andel knutepunkts-funksjoner</a:t>
            </a:r>
          </a:p>
          <a:p>
            <a:pPr lvl="0">
              <a:defRPr/>
            </a:pPr>
            <a:r>
              <a:rPr lang="nb-NO" sz="1300">
                <a:solidFill>
                  <a:srgbClr val="000000"/>
                </a:solidFill>
              </a:rPr>
              <a:t>Valg av fellesfunksjoner og plassering av disse har stor betydning for </a:t>
            </a:r>
            <a:r>
              <a:rPr lang="nb-NO" sz="1300" err="1">
                <a:solidFill>
                  <a:srgbClr val="000000"/>
                </a:solidFill>
              </a:rPr>
              <a:t>hovedlogistikk</a:t>
            </a:r>
            <a:r>
              <a:rPr lang="nb-NO" sz="1300">
                <a:solidFill>
                  <a:srgbClr val="000000"/>
                </a:solidFill>
              </a:rPr>
              <a:t> og flyt i bygget. Valg gjøres i skisseprosjektering. Beslutninger knyttet til behov og målsettinger.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846745-F083-4004-9086-08512A7E9157}"/>
              </a:ext>
            </a:extLst>
          </p:cNvPr>
          <p:cNvSpPr txBox="1"/>
          <p:nvPr/>
        </p:nvSpPr>
        <p:spPr>
          <a:xfrm>
            <a:off x="393518" y="1415380"/>
            <a:ext cx="19889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nb-NO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Kommunikasjonsareal og konstruksjonsareal </a:t>
            </a: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lang="nb-NO" sz="1300">
                <a:solidFill>
                  <a:srgbClr val="000000"/>
                </a:solidFill>
              </a:rPr>
              <a:t>Påvirkes av byggets utforming (dybde, bredde, høyde), tekniske løsninger, valg av </a:t>
            </a:r>
            <a:r>
              <a:rPr lang="nb-NO" sz="1300" err="1">
                <a:solidFill>
                  <a:srgbClr val="000000"/>
                </a:solidFill>
              </a:rPr>
              <a:t>hovedlogistikk</a:t>
            </a:r>
            <a:r>
              <a:rPr lang="nb-NO" sz="1300">
                <a:solidFill>
                  <a:srgbClr val="000000"/>
                </a:solidFill>
              </a:rPr>
              <a:t>, og tomt.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A6581A38-B2BD-49DA-A5F6-64E4DB0ABFD1}"/>
              </a:ext>
            </a:extLst>
          </p:cNvPr>
          <p:cNvSpPr txBox="1">
            <a:spLocks/>
          </p:cNvSpPr>
          <p:nvPr/>
        </p:nvSpPr>
        <p:spPr>
          <a:xfrm>
            <a:off x="319947" y="167879"/>
            <a:ext cx="8496935" cy="107721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3200"/>
              <a:t>Oppdeling av arealnorm </a:t>
            </a:r>
            <a:br>
              <a:rPr lang="nb-NO" sz="3200"/>
            </a:br>
            <a:r>
              <a:rPr lang="nb-NO" sz="3200"/>
              <a:t>					= opptil 23m</a:t>
            </a:r>
            <a:r>
              <a:rPr lang="nb-NO" sz="3200" baseline="30000"/>
              <a:t>2</a:t>
            </a:r>
            <a:r>
              <a:rPr lang="nb-NO" sz="3200"/>
              <a:t> * ansatt</a:t>
            </a:r>
          </a:p>
        </p:txBody>
      </p:sp>
    </p:spTree>
    <p:extLst>
      <p:ext uri="{BB962C8B-B14F-4D97-AF65-F5344CB8AC3E}">
        <p14:creationId xmlns:p14="http://schemas.microsoft.com/office/powerpoint/2010/main" val="20836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Single Corner Rounded 83">
            <a:extLst>
              <a:ext uri="{FF2B5EF4-FFF2-40B4-BE49-F238E27FC236}">
                <a16:creationId xmlns:a16="http://schemas.microsoft.com/office/drawing/2014/main" id="{98E7B252-318F-41B6-B716-229190A3F76F}"/>
              </a:ext>
            </a:extLst>
          </p:cNvPr>
          <p:cNvSpPr/>
          <p:nvPr/>
        </p:nvSpPr>
        <p:spPr>
          <a:xfrm>
            <a:off x="2550526" y="1213878"/>
            <a:ext cx="1540429" cy="2892378"/>
          </a:xfrm>
          <a:prstGeom prst="round1Rect">
            <a:avLst/>
          </a:prstGeom>
          <a:solidFill>
            <a:srgbClr val="F69C7C">
              <a:alpha val="32941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B8B20BF3-2349-490B-A922-968D4AEA3CB1}"/>
              </a:ext>
            </a:extLst>
          </p:cNvPr>
          <p:cNvSpPr/>
          <p:nvPr/>
        </p:nvSpPr>
        <p:spPr>
          <a:xfrm>
            <a:off x="3604994" y="1209773"/>
            <a:ext cx="5021690" cy="2892378"/>
          </a:xfrm>
          <a:custGeom>
            <a:avLst/>
            <a:gdLst>
              <a:gd name="connsiteX0" fmla="*/ 0 w 5021690"/>
              <a:gd name="connsiteY0" fmla="*/ 0 h 2892378"/>
              <a:gd name="connsiteX1" fmla="*/ 4539617 w 5021690"/>
              <a:gd name="connsiteY1" fmla="*/ 0 h 2892378"/>
              <a:gd name="connsiteX2" fmla="*/ 5021690 w 5021690"/>
              <a:gd name="connsiteY2" fmla="*/ 482073 h 2892378"/>
              <a:gd name="connsiteX3" fmla="*/ 5021690 w 5021690"/>
              <a:gd name="connsiteY3" fmla="*/ 2892378 h 2892378"/>
              <a:gd name="connsiteX4" fmla="*/ 0 w 5021690"/>
              <a:gd name="connsiteY4" fmla="*/ 2892378 h 2892378"/>
              <a:gd name="connsiteX5" fmla="*/ 0 w 5021690"/>
              <a:gd name="connsiteY5" fmla="*/ 0 h 289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1690" h="2892378" fill="none" extrusionOk="0">
                <a:moveTo>
                  <a:pt x="0" y="0"/>
                </a:moveTo>
                <a:cubicBezTo>
                  <a:pt x="962084" y="-123344"/>
                  <a:pt x="2946772" y="-9840"/>
                  <a:pt x="4539617" y="0"/>
                </a:cubicBezTo>
                <a:cubicBezTo>
                  <a:pt x="4793166" y="6165"/>
                  <a:pt x="4992574" y="212835"/>
                  <a:pt x="5021690" y="482073"/>
                </a:cubicBezTo>
                <a:cubicBezTo>
                  <a:pt x="5011578" y="887677"/>
                  <a:pt x="5157608" y="2150538"/>
                  <a:pt x="5021690" y="2892378"/>
                </a:cubicBezTo>
                <a:cubicBezTo>
                  <a:pt x="3418740" y="2868415"/>
                  <a:pt x="599681" y="2850114"/>
                  <a:pt x="0" y="2892378"/>
                </a:cubicBezTo>
                <a:cubicBezTo>
                  <a:pt x="-164673" y="1764636"/>
                  <a:pt x="14516" y="1140940"/>
                  <a:pt x="0" y="0"/>
                </a:cubicBezTo>
                <a:close/>
              </a:path>
              <a:path w="5021690" h="2892378" stroke="0" extrusionOk="0">
                <a:moveTo>
                  <a:pt x="0" y="0"/>
                </a:moveTo>
                <a:cubicBezTo>
                  <a:pt x="763759" y="32681"/>
                  <a:pt x="2973984" y="-14767"/>
                  <a:pt x="4539617" y="0"/>
                </a:cubicBezTo>
                <a:cubicBezTo>
                  <a:pt x="4812243" y="2888"/>
                  <a:pt x="5046043" y="221612"/>
                  <a:pt x="5021690" y="482073"/>
                </a:cubicBezTo>
                <a:cubicBezTo>
                  <a:pt x="5177223" y="1026766"/>
                  <a:pt x="5102893" y="2091528"/>
                  <a:pt x="5021690" y="2892378"/>
                </a:cubicBezTo>
                <a:cubicBezTo>
                  <a:pt x="3097647" y="3051561"/>
                  <a:pt x="1948512" y="2769724"/>
                  <a:pt x="0" y="2892378"/>
                </a:cubicBezTo>
                <a:cubicBezTo>
                  <a:pt x="-68192" y="2098661"/>
                  <a:pt x="1516" y="512901"/>
                  <a:pt x="0" y="0"/>
                </a:cubicBezTo>
                <a:close/>
              </a:path>
            </a:pathLst>
          </a:custGeom>
          <a:solidFill>
            <a:srgbClr val="84A5CA">
              <a:alpha val="40000"/>
            </a:srgbClr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1241853588">
                  <a:prstGeom prst="round1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b-NO" sz="4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3" name="Rectangle: Single Corner Rounded 82">
            <a:extLst>
              <a:ext uri="{FF2B5EF4-FFF2-40B4-BE49-F238E27FC236}">
                <a16:creationId xmlns:a16="http://schemas.microsoft.com/office/drawing/2014/main" id="{3FF2A959-EBEB-4D38-AFDC-D07BCBBD4668}"/>
              </a:ext>
            </a:extLst>
          </p:cNvPr>
          <p:cNvSpPr/>
          <p:nvPr/>
        </p:nvSpPr>
        <p:spPr>
          <a:xfrm>
            <a:off x="478584" y="1209773"/>
            <a:ext cx="2375260" cy="2892378"/>
          </a:xfrm>
          <a:prstGeom prst="round1Rect">
            <a:avLst/>
          </a:prstGeom>
          <a:solidFill>
            <a:srgbClr val="A0A2A0">
              <a:alpha val="40000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2" name="Rectangle: Single Corner Rounded 81">
            <a:extLst>
              <a:ext uri="{FF2B5EF4-FFF2-40B4-BE49-F238E27FC236}">
                <a16:creationId xmlns:a16="http://schemas.microsoft.com/office/drawing/2014/main" id="{3E9D4DB7-F7DB-4DD8-BBD4-8F95E8586860}"/>
              </a:ext>
            </a:extLst>
          </p:cNvPr>
          <p:cNvSpPr/>
          <p:nvPr/>
        </p:nvSpPr>
        <p:spPr>
          <a:xfrm>
            <a:off x="4711897" y="1718109"/>
            <a:ext cx="1812299" cy="2892378"/>
          </a:xfrm>
          <a:solidFill>
            <a:srgbClr val="F69C7C">
              <a:alpha val="40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b-NO" sz="4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C1E151-091E-4833-88F6-D46BDC2B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2443"/>
          </a:xfrm>
        </p:spPr>
        <p:txBody>
          <a:bodyPr/>
          <a:lstStyle/>
          <a:p>
            <a:r>
              <a:rPr lang="nb-NO" sz="2600"/>
              <a:t>Medvirkning og medbestemmelse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D9A611-46F4-47F7-B2EF-5433C056E667}"/>
              </a:ext>
            </a:extLst>
          </p:cNvPr>
          <p:cNvSpPr txBox="1"/>
          <p:nvPr/>
        </p:nvSpPr>
        <p:spPr>
          <a:xfrm>
            <a:off x="4228665" y="1298432"/>
            <a:ext cx="43929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Arbeidssoner: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CA05CE-AD36-4961-8607-0DC23948B9B0}"/>
              </a:ext>
            </a:extLst>
          </p:cNvPr>
          <p:cNvSpPr txBox="1"/>
          <p:nvPr/>
        </p:nvSpPr>
        <p:spPr>
          <a:xfrm>
            <a:off x="2476367" y="1292513"/>
            <a:ext cx="1988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00" b="1">
                <a:solidFill>
                  <a:srgbClr val="000000"/>
                </a:solidFill>
              </a:rPr>
              <a:t>Andel knutepunkts-funksjoner</a:t>
            </a:r>
            <a:r>
              <a:rPr kumimoji="0" lang="nb-NO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ECB8BF-3395-4C10-90DB-FB5BB0F4D079}"/>
              </a:ext>
            </a:extLst>
          </p:cNvPr>
          <p:cNvSpPr txBox="1"/>
          <p:nvPr/>
        </p:nvSpPr>
        <p:spPr>
          <a:xfrm>
            <a:off x="258429" y="1267262"/>
            <a:ext cx="2134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kumimoji="0" lang="nb-NO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Kommunikasjonsareal og konstruksjonsareal</a:t>
            </a:r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: Single Corner Rounded 34">
            <a:extLst>
              <a:ext uri="{FF2B5EF4-FFF2-40B4-BE49-F238E27FC236}">
                <a16:creationId xmlns:a16="http://schemas.microsoft.com/office/drawing/2014/main" id="{A2E9D865-995C-4549-AA7A-4E29358C34AC}"/>
              </a:ext>
            </a:extLst>
          </p:cNvPr>
          <p:cNvSpPr/>
          <p:nvPr/>
        </p:nvSpPr>
        <p:spPr>
          <a:xfrm>
            <a:off x="436112" y="1817194"/>
            <a:ext cx="1903787" cy="1897609"/>
          </a:xfrm>
          <a:custGeom>
            <a:avLst/>
            <a:gdLst>
              <a:gd name="connsiteX0" fmla="*/ 0 w 1903787"/>
              <a:gd name="connsiteY0" fmla="*/ 0 h 1897609"/>
              <a:gd name="connsiteX1" fmla="*/ 529171 w 1903787"/>
              <a:gd name="connsiteY1" fmla="*/ 0 h 1897609"/>
              <a:gd name="connsiteX2" fmla="*/ 1010717 w 1903787"/>
              <a:gd name="connsiteY2" fmla="*/ 0 h 1897609"/>
              <a:gd name="connsiteX3" fmla="*/ 1587513 w 1903787"/>
              <a:gd name="connsiteY3" fmla="*/ 0 h 1897609"/>
              <a:gd name="connsiteX4" fmla="*/ 1903787 w 1903787"/>
              <a:gd name="connsiteY4" fmla="*/ 316274 h 1897609"/>
              <a:gd name="connsiteX5" fmla="*/ 1903787 w 1903787"/>
              <a:gd name="connsiteY5" fmla="*/ 843386 h 1897609"/>
              <a:gd name="connsiteX6" fmla="*/ 1903787 w 1903787"/>
              <a:gd name="connsiteY6" fmla="*/ 1323057 h 1897609"/>
              <a:gd name="connsiteX7" fmla="*/ 1903787 w 1903787"/>
              <a:gd name="connsiteY7" fmla="*/ 1897609 h 1897609"/>
              <a:gd name="connsiteX8" fmla="*/ 1446878 w 1903787"/>
              <a:gd name="connsiteY8" fmla="*/ 1897609 h 1897609"/>
              <a:gd name="connsiteX9" fmla="*/ 932856 w 1903787"/>
              <a:gd name="connsiteY9" fmla="*/ 1897609 h 1897609"/>
              <a:gd name="connsiteX10" fmla="*/ 494985 w 1903787"/>
              <a:gd name="connsiteY10" fmla="*/ 1897609 h 1897609"/>
              <a:gd name="connsiteX11" fmla="*/ 0 w 1903787"/>
              <a:gd name="connsiteY11" fmla="*/ 1897609 h 1897609"/>
              <a:gd name="connsiteX12" fmla="*/ 0 w 1903787"/>
              <a:gd name="connsiteY12" fmla="*/ 1461159 h 1897609"/>
              <a:gd name="connsiteX13" fmla="*/ 0 w 1903787"/>
              <a:gd name="connsiteY13" fmla="*/ 967781 h 1897609"/>
              <a:gd name="connsiteX14" fmla="*/ 0 w 1903787"/>
              <a:gd name="connsiteY14" fmla="*/ 512354 h 1897609"/>
              <a:gd name="connsiteX15" fmla="*/ 0 w 1903787"/>
              <a:gd name="connsiteY15" fmla="*/ 0 h 189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3787" h="1897609" fill="none" extrusionOk="0">
                <a:moveTo>
                  <a:pt x="0" y="0"/>
                </a:moveTo>
                <a:cubicBezTo>
                  <a:pt x="145328" y="-52029"/>
                  <a:pt x="283220" y="32562"/>
                  <a:pt x="529171" y="0"/>
                </a:cubicBezTo>
                <a:cubicBezTo>
                  <a:pt x="775122" y="-32562"/>
                  <a:pt x="849560" y="41373"/>
                  <a:pt x="1010717" y="0"/>
                </a:cubicBezTo>
                <a:cubicBezTo>
                  <a:pt x="1171874" y="-41373"/>
                  <a:pt x="1464675" y="56801"/>
                  <a:pt x="1587513" y="0"/>
                </a:cubicBezTo>
                <a:cubicBezTo>
                  <a:pt x="1788390" y="5922"/>
                  <a:pt x="1900279" y="144802"/>
                  <a:pt x="1903787" y="316274"/>
                </a:cubicBezTo>
                <a:cubicBezTo>
                  <a:pt x="1960033" y="556211"/>
                  <a:pt x="1882102" y="657266"/>
                  <a:pt x="1903787" y="843386"/>
                </a:cubicBezTo>
                <a:cubicBezTo>
                  <a:pt x="1925472" y="1029506"/>
                  <a:pt x="1894313" y="1214071"/>
                  <a:pt x="1903787" y="1323057"/>
                </a:cubicBezTo>
                <a:cubicBezTo>
                  <a:pt x="1913261" y="1432043"/>
                  <a:pt x="1883016" y="1720070"/>
                  <a:pt x="1903787" y="1897609"/>
                </a:cubicBezTo>
                <a:cubicBezTo>
                  <a:pt x="1686958" y="1908259"/>
                  <a:pt x="1598078" y="1863931"/>
                  <a:pt x="1446878" y="1897609"/>
                </a:cubicBezTo>
                <a:cubicBezTo>
                  <a:pt x="1295678" y="1931287"/>
                  <a:pt x="1126886" y="1880732"/>
                  <a:pt x="932856" y="1897609"/>
                </a:cubicBezTo>
                <a:cubicBezTo>
                  <a:pt x="738826" y="1914486"/>
                  <a:pt x="712331" y="1868472"/>
                  <a:pt x="494985" y="1897609"/>
                </a:cubicBezTo>
                <a:cubicBezTo>
                  <a:pt x="277639" y="1926746"/>
                  <a:pt x="158990" y="1889770"/>
                  <a:pt x="0" y="1897609"/>
                </a:cubicBezTo>
                <a:cubicBezTo>
                  <a:pt x="-41713" y="1770472"/>
                  <a:pt x="29481" y="1616789"/>
                  <a:pt x="0" y="1461159"/>
                </a:cubicBezTo>
                <a:cubicBezTo>
                  <a:pt x="-29481" y="1305529"/>
                  <a:pt x="22052" y="1163722"/>
                  <a:pt x="0" y="967781"/>
                </a:cubicBezTo>
                <a:cubicBezTo>
                  <a:pt x="-22052" y="771840"/>
                  <a:pt x="33080" y="722468"/>
                  <a:pt x="0" y="512354"/>
                </a:cubicBezTo>
                <a:cubicBezTo>
                  <a:pt x="-33080" y="302240"/>
                  <a:pt x="3970" y="176952"/>
                  <a:pt x="0" y="0"/>
                </a:cubicBezTo>
                <a:close/>
              </a:path>
              <a:path w="1903787" h="1897609" stroke="0" extrusionOk="0">
                <a:moveTo>
                  <a:pt x="0" y="0"/>
                </a:moveTo>
                <a:cubicBezTo>
                  <a:pt x="206254" y="-2334"/>
                  <a:pt x="410436" y="14064"/>
                  <a:pt x="513296" y="0"/>
                </a:cubicBezTo>
                <a:cubicBezTo>
                  <a:pt x="616156" y="-14064"/>
                  <a:pt x="827855" y="55939"/>
                  <a:pt x="1026592" y="0"/>
                </a:cubicBezTo>
                <a:cubicBezTo>
                  <a:pt x="1225329" y="-55939"/>
                  <a:pt x="1344413" y="9700"/>
                  <a:pt x="1587513" y="0"/>
                </a:cubicBezTo>
                <a:cubicBezTo>
                  <a:pt x="1773292" y="-11417"/>
                  <a:pt x="1894750" y="176662"/>
                  <a:pt x="1903787" y="316274"/>
                </a:cubicBezTo>
                <a:cubicBezTo>
                  <a:pt x="1938883" y="549740"/>
                  <a:pt x="1877031" y="705005"/>
                  <a:pt x="1903787" y="811759"/>
                </a:cubicBezTo>
                <a:cubicBezTo>
                  <a:pt x="1930543" y="918514"/>
                  <a:pt x="1872842" y="1161112"/>
                  <a:pt x="1903787" y="1307244"/>
                </a:cubicBezTo>
                <a:cubicBezTo>
                  <a:pt x="1934732" y="1453376"/>
                  <a:pt x="1850185" y="1717246"/>
                  <a:pt x="1903787" y="1897609"/>
                </a:cubicBezTo>
                <a:cubicBezTo>
                  <a:pt x="1668236" y="1913086"/>
                  <a:pt x="1649460" y="1891874"/>
                  <a:pt x="1427840" y="1897609"/>
                </a:cubicBezTo>
                <a:cubicBezTo>
                  <a:pt x="1206220" y="1903344"/>
                  <a:pt x="1182019" y="1845944"/>
                  <a:pt x="970931" y="1897609"/>
                </a:cubicBezTo>
                <a:cubicBezTo>
                  <a:pt x="759843" y="1949274"/>
                  <a:pt x="606489" y="1855136"/>
                  <a:pt x="475947" y="1897609"/>
                </a:cubicBezTo>
                <a:cubicBezTo>
                  <a:pt x="345405" y="1940082"/>
                  <a:pt x="220316" y="1896192"/>
                  <a:pt x="0" y="1897609"/>
                </a:cubicBezTo>
                <a:cubicBezTo>
                  <a:pt x="-38979" y="1773439"/>
                  <a:pt x="33204" y="1665557"/>
                  <a:pt x="0" y="1461159"/>
                </a:cubicBezTo>
                <a:cubicBezTo>
                  <a:pt x="-33204" y="1256761"/>
                  <a:pt x="39356" y="1135936"/>
                  <a:pt x="0" y="986757"/>
                </a:cubicBezTo>
                <a:cubicBezTo>
                  <a:pt x="-39356" y="837578"/>
                  <a:pt x="37996" y="662022"/>
                  <a:pt x="0" y="531331"/>
                </a:cubicBezTo>
                <a:cubicBezTo>
                  <a:pt x="-37996" y="400640"/>
                  <a:pt x="28519" y="15434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D3475"/>
            </a:solidFill>
            <a:extLst>
              <a:ext uri="{C807C97D-BFC1-408E-A445-0C87EB9F89A2}">
                <ask:lineSketchStyleProps xmlns:ask="http://schemas.microsoft.com/office/drawing/2018/sketchyshapes" sd="881985109">
                  <a:prstGeom prst="round1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700">
                <a:solidFill>
                  <a:schemeClr val="tx1"/>
                </a:solidFill>
              </a:rPr>
              <a:t>Ikke gjenstand for brukerinvolvering. </a:t>
            </a:r>
          </a:p>
          <a:p>
            <a:r>
              <a:rPr lang="nb-NO" sz="700">
                <a:solidFill>
                  <a:schemeClr val="tx1"/>
                </a:solidFill>
              </a:rPr>
              <a:t>Hvis det foreslås en løsning hvor det prioriteres mer areal til kommunikasjonsareal og konstruksjonsareal enn det foreslåtte, skal det initieres beslutningsprosess hos bruker. </a:t>
            </a:r>
            <a:endParaRPr lang="nb-NO" sz="700">
              <a:solidFill>
                <a:schemeClr val="tx1"/>
              </a:solidFill>
              <a:cs typeface="Arial"/>
            </a:endParaRPr>
          </a:p>
          <a:p>
            <a:endParaRPr lang="nb-NO" sz="700">
              <a:solidFill>
                <a:schemeClr val="tx1"/>
              </a:solidFill>
            </a:endParaRPr>
          </a:p>
          <a:p>
            <a:endParaRPr lang="nb-NO" sz="700">
              <a:solidFill>
                <a:schemeClr val="tx1"/>
              </a:solidFill>
            </a:endParaRPr>
          </a:p>
          <a:p>
            <a:endParaRPr lang="nb-NO" sz="700">
              <a:solidFill>
                <a:schemeClr val="tx1"/>
              </a:solidFill>
            </a:endParaRPr>
          </a:p>
          <a:p>
            <a:endParaRPr lang="nb-NO" sz="700">
              <a:solidFill>
                <a:schemeClr val="tx1"/>
              </a:solidFill>
            </a:endParaRPr>
          </a:p>
        </p:txBody>
      </p:sp>
      <p:sp>
        <p:nvSpPr>
          <p:cNvPr id="37" name="Rectangle: Single Corner Rounded 36">
            <a:extLst>
              <a:ext uri="{FF2B5EF4-FFF2-40B4-BE49-F238E27FC236}">
                <a16:creationId xmlns:a16="http://schemas.microsoft.com/office/drawing/2014/main" id="{FB158162-308E-40E2-8003-77D7CB404A21}"/>
              </a:ext>
            </a:extLst>
          </p:cNvPr>
          <p:cNvSpPr/>
          <p:nvPr/>
        </p:nvSpPr>
        <p:spPr>
          <a:xfrm>
            <a:off x="2391213" y="1817194"/>
            <a:ext cx="1123898" cy="1897608"/>
          </a:xfrm>
          <a:custGeom>
            <a:avLst/>
            <a:gdLst>
              <a:gd name="connsiteX0" fmla="*/ 0 w 1123898"/>
              <a:gd name="connsiteY0" fmla="*/ 0 h 1897608"/>
              <a:gd name="connsiteX1" fmla="*/ 449557 w 1123898"/>
              <a:gd name="connsiteY1" fmla="*/ 0 h 1897608"/>
              <a:gd name="connsiteX2" fmla="*/ 936578 w 1123898"/>
              <a:gd name="connsiteY2" fmla="*/ 0 h 1897608"/>
              <a:gd name="connsiteX3" fmla="*/ 1123898 w 1123898"/>
              <a:gd name="connsiteY3" fmla="*/ 187320 h 1897608"/>
              <a:gd name="connsiteX4" fmla="*/ 1123898 w 1123898"/>
              <a:gd name="connsiteY4" fmla="*/ 723210 h 1897608"/>
              <a:gd name="connsiteX5" fmla="*/ 1123898 w 1123898"/>
              <a:gd name="connsiteY5" fmla="*/ 1259100 h 1897608"/>
              <a:gd name="connsiteX6" fmla="*/ 1123898 w 1123898"/>
              <a:gd name="connsiteY6" fmla="*/ 1897608 h 1897608"/>
              <a:gd name="connsiteX7" fmla="*/ 561949 w 1123898"/>
              <a:gd name="connsiteY7" fmla="*/ 1897608 h 1897608"/>
              <a:gd name="connsiteX8" fmla="*/ 0 w 1123898"/>
              <a:gd name="connsiteY8" fmla="*/ 1897608 h 1897608"/>
              <a:gd name="connsiteX9" fmla="*/ 0 w 1123898"/>
              <a:gd name="connsiteY9" fmla="*/ 1385254 h 1897608"/>
              <a:gd name="connsiteX10" fmla="*/ 0 w 1123898"/>
              <a:gd name="connsiteY10" fmla="*/ 967780 h 1897608"/>
              <a:gd name="connsiteX11" fmla="*/ 0 w 1123898"/>
              <a:gd name="connsiteY11" fmla="*/ 493378 h 1897608"/>
              <a:gd name="connsiteX12" fmla="*/ 0 w 1123898"/>
              <a:gd name="connsiteY12" fmla="*/ 0 h 189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3898" h="1897608" fill="none" extrusionOk="0">
                <a:moveTo>
                  <a:pt x="0" y="0"/>
                </a:moveTo>
                <a:cubicBezTo>
                  <a:pt x="199447" y="-16082"/>
                  <a:pt x="356528" y="20110"/>
                  <a:pt x="449557" y="0"/>
                </a:cubicBezTo>
                <a:cubicBezTo>
                  <a:pt x="542586" y="-20110"/>
                  <a:pt x="837392" y="8104"/>
                  <a:pt x="936578" y="0"/>
                </a:cubicBezTo>
                <a:cubicBezTo>
                  <a:pt x="1029719" y="11627"/>
                  <a:pt x="1116307" y="70748"/>
                  <a:pt x="1123898" y="187320"/>
                </a:cubicBezTo>
                <a:cubicBezTo>
                  <a:pt x="1147830" y="364048"/>
                  <a:pt x="1112786" y="600678"/>
                  <a:pt x="1123898" y="723210"/>
                </a:cubicBezTo>
                <a:cubicBezTo>
                  <a:pt x="1135010" y="845742"/>
                  <a:pt x="1061939" y="1117905"/>
                  <a:pt x="1123898" y="1259100"/>
                </a:cubicBezTo>
                <a:cubicBezTo>
                  <a:pt x="1185857" y="1400295"/>
                  <a:pt x="1111332" y="1765623"/>
                  <a:pt x="1123898" y="1897608"/>
                </a:cubicBezTo>
                <a:cubicBezTo>
                  <a:pt x="941007" y="1951458"/>
                  <a:pt x="791838" y="1861583"/>
                  <a:pt x="561949" y="1897608"/>
                </a:cubicBezTo>
                <a:cubicBezTo>
                  <a:pt x="332060" y="1933633"/>
                  <a:pt x="278635" y="1876487"/>
                  <a:pt x="0" y="1897608"/>
                </a:cubicBezTo>
                <a:cubicBezTo>
                  <a:pt x="-26801" y="1652276"/>
                  <a:pt x="56564" y="1577848"/>
                  <a:pt x="0" y="1385254"/>
                </a:cubicBezTo>
                <a:cubicBezTo>
                  <a:pt x="-56564" y="1192660"/>
                  <a:pt x="40550" y="1121563"/>
                  <a:pt x="0" y="967780"/>
                </a:cubicBezTo>
                <a:cubicBezTo>
                  <a:pt x="-40550" y="813997"/>
                  <a:pt x="43567" y="613592"/>
                  <a:pt x="0" y="493378"/>
                </a:cubicBezTo>
                <a:cubicBezTo>
                  <a:pt x="-43567" y="373164"/>
                  <a:pt x="21954" y="218825"/>
                  <a:pt x="0" y="0"/>
                </a:cubicBezTo>
                <a:close/>
              </a:path>
              <a:path w="1123898" h="1897608" stroke="0" extrusionOk="0">
                <a:moveTo>
                  <a:pt x="0" y="0"/>
                </a:moveTo>
                <a:cubicBezTo>
                  <a:pt x="140231" y="-32011"/>
                  <a:pt x="315611" y="15396"/>
                  <a:pt x="487021" y="0"/>
                </a:cubicBezTo>
                <a:cubicBezTo>
                  <a:pt x="658431" y="-15396"/>
                  <a:pt x="778505" y="1768"/>
                  <a:pt x="936578" y="0"/>
                </a:cubicBezTo>
                <a:cubicBezTo>
                  <a:pt x="1040540" y="10133"/>
                  <a:pt x="1115541" y="83148"/>
                  <a:pt x="1123898" y="187320"/>
                </a:cubicBezTo>
                <a:cubicBezTo>
                  <a:pt x="1131609" y="357800"/>
                  <a:pt x="1064619" y="611896"/>
                  <a:pt x="1123898" y="723210"/>
                </a:cubicBezTo>
                <a:cubicBezTo>
                  <a:pt x="1183177" y="834524"/>
                  <a:pt x="1114481" y="1091978"/>
                  <a:pt x="1123898" y="1327512"/>
                </a:cubicBezTo>
                <a:cubicBezTo>
                  <a:pt x="1133315" y="1563046"/>
                  <a:pt x="1096311" y="1768582"/>
                  <a:pt x="1123898" y="1897608"/>
                </a:cubicBezTo>
                <a:cubicBezTo>
                  <a:pt x="965125" y="1921748"/>
                  <a:pt x="688611" y="1872021"/>
                  <a:pt x="561949" y="1897608"/>
                </a:cubicBezTo>
                <a:cubicBezTo>
                  <a:pt x="435287" y="1923195"/>
                  <a:pt x="250968" y="1847979"/>
                  <a:pt x="0" y="1897608"/>
                </a:cubicBezTo>
                <a:cubicBezTo>
                  <a:pt x="-53565" y="1800626"/>
                  <a:pt x="38956" y="1595451"/>
                  <a:pt x="0" y="1442182"/>
                </a:cubicBezTo>
                <a:cubicBezTo>
                  <a:pt x="-38956" y="1288913"/>
                  <a:pt x="24325" y="1198964"/>
                  <a:pt x="0" y="967780"/>
                </a:cubicBezTo>
                <a:cubicBezTo>
                  <a:pt x="-24325" y="736596"/>
                  <a:pt x="48312" y="673733"/>
                  <a:pt x="0" y="512354"/>
                </a:cubicBezTo>
                <a:cubicBezTo>
                  <a:pt x="-48312" y="350975"/>
                  <a:pt x="23783" y="12389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D3475"/>
            </a:solidFill>
            <a:extLst>
              <a:ext uri="{C807C97D-BFC1-408E-A445-0C87EB9F89A2}">
                <ask:lineSketchStyleProps xmlns:ask="http://schemas.microsoft.com/office/drawing/2018/sketchyshapes" sd="1775933511">
                  <a:prstGeom prst="round1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700">
                <a:solidFill>
                  <a:schemeClr val="tx1"/>
                </a:solidFill>
              </a:rPr>
              <a:t>Fellesfunksjoner knyttet til arbeidsplass må ses i sammen-heng med regler for innredning og krav til arealene som fastsettes i AMU,  arbeidsmiljøloven, og i arbeidsplass-forskriften </a:t>
            </a:r>
          </a:p>
          <a:p>
            <a:endParaRPr lang="nb-NO" sz="700">
              <a:solidFill>
                <a:schemeClr val="tx1"/>
              </a:solidFill>
            </a:endParaRPr>
          </a:p>
          <a:p>
            <a:r>
              <a:rPr lang="nb-NO" sz="700">
                <a:solidFill>
                  <a:schemeClr val="tx1"/>
                </a:solidFill>
              </a:rPr>
              <a:t>SESAM involveres i drøfting</a:t>
            </a:r>
          </a:p>
          <a:p>
            <a:endParaRPr lang="nb-NO" sz="700">
              <a:solidFill>
                <a:schemeClr val="tx1"/>
              </a:solidFill>
            </a:endParaRPr>
          </a:p>
        </p:txBody>
      </p:sp>
      <p:sp>
        <p:nvSpPr>
          <p:cNvPr id="38" name="Rectangle: Single Corner Rounded 37">
            <a:extLst>
              <a:ext uri="{FF2B5EF4-FFF2-40B4-BE49-F238E27FC236}">
                <a16:creationId xmlns:a16="http://schemas.microsoft.com/office/drawing/2014/main" id="{1D1EA7B4-C30C-414A-A0F0-C60154DD775A}"/>
              </a:ext>
            </a:extLst>
          </p:cNvPr>
          <p:cNvSpPr/>
          <p:nvPr/>
        </p:nvSpPr>
        <p:spPr>
          <a:xfrm>
            <a:off x="5891009" y="1816578"/>
            <a:ext cx="1121066" cy="1897608"/>
          </a:xfrm>
          <a:custGeom>
            <a:avLst/>
            <a:gdLst>
              <a:gd name="connsiteX0" fmla="*/ 0 w 1121066"/>
              <a:gd name="connsiteY0" fmla="*/ 0 h 1897608"/>
              <a:gd name="connsiteX1" fmla="*/ 467109 w 1121066"/>
              <a:gd name="connsiteY1" fmla="*/ 0 h 1897608"/>
              <a:gd name="connsiteX2" fmla="*/ 934218 w 1121066"/>
              <a:gd name="connsiteY2" fmla="*/ 0 h 1897608"/>
              <a:gd name="connsiteX3" fmla="*/ 1121066 w 1121066"/>
              <a:gd name="connsiteY3" fmla="*/ 186848 h 1897608"/>
              <a:gd name="connsiteX4" fmla="*/ 1121066 w 1121066"/>
              <a:gd name="connsiteY4" fmla="*/ 722886 h 1897608"/>
              <a:gd name="connsiteX5" fmla="*/ 1121066 w 1121066"/>
              <a:gd name="connsiteY5" fmla="*/ 1276032 h 1897608"/>
              <a:gd name="connsiteX6" fmla="*/ 1121066 w 1121066"/>
              <a:gd name="connsiteY6" fmla="*/ 1897608 h 1897608"/>
              <a:gd name="connsiteX7" fmla="*/ 582954 w 1121066"/>
              <a:gd name="connsiteY7" fmla="*/ 1897608 h 1897608"/>
              <a:gd name="connsiteX8" fmla="*/ 0 w 1121066"/>
              <a:gd name="connsiteY8" fmla="*/ 1897608 h 1897608"/>
              <a:gd name="connsiteX9" fmla="*/ 0 w 1121066"/>
              <a:gd name="connsiteY9" fmla="*/ 1442182 h 1897608"/>
              <a:gd name="connsiteX10" fmla="*/ 0 w 1121066"/>
              <a:gd name="connsiteY10" fmla="*/ 1005732 h 1897608"/>
              <a:gd name="connsiteX11" fmla="*/ 0 w 1121066"/>
              <a:gd name="connsiteY11" fmla="*/ 569282 h 1897608"/>
              <a:gd name="connsiteX12" fmla="*/ 0 w 1121066"/>
              <a:gd name="connsiteY12" fmla="*/ 0 h 189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1066" h="1897608" fill="none" extrusionOk="0">
                <a:moveTo>
                  <a:pt x="0" y="0"/>
                </a:moveTo>
                <a:cubicBezTo>
                  <a:pt x="102620" y="-42720"/>
                  <a:pt x="321220" y="30757"/>
                  <a:pt x="467109" y="0"/>
                </a:cubicBezTo>
                <a:cubicBezTo>
                  <a:pt x="612998" y="-30757"/>
                  <a:pt x="736951" y="22974"/>
                  <a:pt x="934218" y="0"/>
                </a:cubicBezTo>
                <a:cubicBezTo>
                  <a:pt x="1012206" y="-4393"/>
                  <a:pt x="1116446" y="84098"/>
                  <a:pt x="1121066" y="186848"/>
                </a:cubicBezTo>
                <a:cubicBezTo>
                  <a:pt x="1156097" y="306793"/>
                  <a:pt x="1073339" y="594439"/>
                  <a:pt x="1121066" y="722886"/>
                </a:cubicBezTo>
                <a:cubicBezTo>
                  <a:pt x="1168793" y="851333"/>
                  <a:pt x="1054766" y="1160612"/>
                  <a:pt x="1121066" y="1276032"/>
                </a:cubicBezTo>
                <a:cubicBezTo>
                  <a:pt x="1187366" y="1391452"/>
                  <a:pt x="1102529" y="1640381"/>
                  <a:pt x="1121066" y="1897608"/>
                </a:cubicBezTo>
                <a:cubicBezTo>
                  <a:pt x="941714" y="1943634"/>
                  <a:pt x="746424" y="1851690"/>
                  <a:pt x="582954" y="1897608"/>
                </a:cubicBezTo>
                <a:cubicBezTo>
                  <a:pt x="419484" y="1943526"/>
                  <a:pt x="196025" y="1895761"/>
                  <a:pt x="0" y="1897608"/>
                </a:cubicBezTo>
                <a:cubicBezTo>
                  <a:pt x="-8029" y="1754247"/>
                  <a:pt x="920" y="1577853"/>
                  <a:pt x="0" y="1442182"/>
                </a:cubicBezTo>
                <a:cubicBezTo>
                  <a:pt x="-920" y="1306511"/>
                  <a:pt x="20641" y="1221492"/>
                  <a:pt x="0" y="1005732"/>
                </a:cubicBezTo>
                <a:cubicBezTo>
                  <a:pt x="-20641" y="789972"/>
                  <a:pt x="33409" y="669361"/>
                  <a:pt x="0" y="569282"/>
                </a:cubicBezTo>
                <a:cubicBezTo>
                  <a:pt x="-33409" y="469203"/>
                  <a:pt x="10762" y="207229"/>
                  <a:pt x="0" y="0"/>
                </a:cubicBezTo>
                <a:close/>
              </a:path>
              <a:path w="1121066" h="1897608" stroke="0" extrusionOk="0">
                <a:moveTo>
                  <a:pt x="0" y="0"/>
                </a:moveTo>
                <a:cubicBezTo>
                  <a:pt x="216765" y="-8375"/>
                  <a:pt x="273722" y="6313"/>
                  <a:pt x="467109" y="0"/>
                </a:cubicBezTo>
                <a:cubicBezTo>
                  <a:pt x="660496" y="-6313"/>
                  <a:pt x="788157" y="33522"/>
                  <a:pt x="934218" y="0"/>
                </a:cubicBezTo>
                <a:cubicBezTo>
                  <a:pt x="1039926" y="-10257"/>
                  <a:pt x="1145930" y="75925"/>
                  <a:pt x="1121066" y="186848"/>
                </a:cubicBezTo>
                <a:cubicBezTo>
                  <a:pt x="1140619" y="364371"/>
                  <a:pt x="1113124" y="603641"/>
                  <a:pt x="1121066" y="739994"/>
                </a:cubicBezTo>
                <a:cubicBezTo>
                  <a:pt x="1129008" y="876347"/>
                  <a:pt x="1118898" y="1161275"/>
                  <a:pt x="1121066" y="1327355"/>
                </a:cubicBezTo>
                <a:cubicBezTo>
                  <a:pt x="1123234" y="1493435"/>
                  <a:pt x="1110608" y="1662849"/>
                  <a:pt x="1121066" y="1897608"/>
                </a:cubicBezTo>
                <a:cubicBezTo>
                  <a:pt x="987863" y="1902999"/>
                  <a:pt x="688259" y="1855685"/>
                  <a:pt x="571744" y="1897608"/>
                </a:cubicBezTo>
                <a:cubicBezTo>
                  <a:pt x="455229" y="1939531"/>
                  <a:pt x="155870" y="1887893"/>
                  <a:pt x="0" y="1897608"/>
                </a:cubicBezTo>
                <a:cubicBezTo>
                  <a:pt x="-33551" y="1795219"/>
                  <a:pt x="9637" y="1597247"/>
                  <a:pt x="0" y="1480134"/>
                </a:cubicBezTo>
                <a:cubicBezTo>
                  <a:pt x="-9637" y="1363021"/>
                  <a:pt x="700" y="1245735"/>
                  <a:pt x="0" y="1024708"/>
                </a:cubicBezTo>
                <a:cubicBezTo>
                  <a:pt x="-700" y="803681"/>
                  <a:pt x="17357" y="752019"/>
                  <a:pt x="0" y="531330"/>
                </a:cubicBezTo>
                <a:cubicBezTo>
                  <a:pt x="-17357" y="310641"/>
                  <a:pt x="29165" y="1318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D3475"/>
            </a:solidFill>
            <a:extLst>
              <a:ext uri="{C807C97D-BFC1-408E-A445-0C87EB9F89A2}">
                <ask:lineSketchStyleProps xmlns:ask="http://schemas.microsoft.com/office/drawing/2018/sketchyshapes" sd="4056861035">
                  <a:prstGeom prst="round1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700">
                <a:solidFill>
                  <a:schemeClr val="tx1"/>
                </a:solidFill>
              </a:rPr>
              <a:t>Klyngebrukergruppen involveres i plassering av enheter i forhold til hverandre i klyngen, og av plassering av enheter </a:t>
            </a:r>
            <a:r>
              <a:rPr lang="nb-NO" sz="700" err="1">
                <a:solidFill>
                  <a:schemeClr val="tx1"/>
                </a:solidFill>
              </a:rPr>
              <a:t>ift</a:t>
            </a:r>
            <a:r>
              <a:rPr lang="nb-NO" sz="700">
                <a:solidFill>
                  <a:schemeClr val="tx1"/>
                </a:solidFill>
              </a:rPr>
              <a:t> øvrige funksjoner.</a:t>
            </a:r>
          </a:p>
          <a:p>
            <a:endParaRPr lang="nb-NO" sz="700">
              <a:solidFill>
                <a:schemeClr val="tx1"/>
              </a:solidFill>
            </a:endParaRPr>
          </a:p>
          <a:p>
            <a:endParaRPr lang="nb-NO" sz="700">
              <a:solidFill>
                <a:schemeClr val="tx1"/>
              </a:solidFill>
            </a:endParaRPr>
          </a:p>
          <a:p>
            <a:endParaRPr lang="nb-NO" sz="700">
              <a:solidFill>
                <a:schemeClr val="tx1"/>
              </a:solidFill>
            </a:endParaRPr>
          </a:p>
          <a:p>
            <a:r>
              <a:rPr lang="nb-NO" sz="700">
                <a:solidFill>
                  <a:schemeClr val="tx1"/>
                </a:solidFill>
              </a:rPr>
              <a:t>Involverte LOSAM involveres i drøfting</a:t>
            </a:r>
          </a:p>
        </p:txBody>
      </p:sp>
      <p:sp>
        <p:nvSpPr>
          <p:cNvPr id="46" name="Rectangle: Single Corner Rounded 45">
            <a:extLst>
              <a:ext uri="{FF2B5EF4-FFF2-40B4-BE49-F238E27FC236}">
                <a16:creationId xmlns:a16="http://schemas.microsoft.com/office/drawing/2014/main" id="{54B2B052-757F-4830-BC91-091F2AD1CA96}"/>
              </a:ext>
            </a:extLst>
          </p:cNvPr>
          <p:cNvSpPr/>
          <p:nvPr/>
        </p:nvSpPr>
        <p:spPr>
          <a:xfrm>
            <a:off x="7063387" y="1792295"/>
            <a:ext cx="1540976" cy="1897607"/>
          </a:xfrm>
          <a:custGeom>
            <a:avLst/>
            <a:gdLst>
              <a:gd name="connsiteX0" fmla="*/ 0 w 1540976"/>
              <a:gd name="connsiteY0" fmla="*/ 0 h 1897607"/>
              <a:gd name="connsiteX1" fmla="*/ 428047 w 1540976"/>
              <a:gd name="connsiteY1" fmla="*/ 0 h 1897607"/>
              <a:gd name="connsiteX2" fmla="*/ 843253 w 1540976"/>
              <a:gd name="connsiteY2" fmla="*/ 0 h 1897607"/>
              <a:gd name="connsiteX3" fmla="*/ 1284142 w 1540976"/>
              <a:gd name="connsiteY3" fmla="*/ 0 h 1897607"/>
              <a:gd name="connsiteX4" fmla="*/ 1540976 w 1540976"/>
              <a:gd name="connsiteY4" fmla="*/ 256834 h 1897607"/>
              <a:gd name="connsiteX5" fmla="*/ 1540976 w 1540976"/>
              <a:gd name="connsiteY5" fmla="*/ 836574 h 1897607"/>
              <a:gd name="connsiteX6" fmla="*/ 1540976 w 1540976"/>
              <a:gd name="connsiteY6" fmla="*/ 1399906 h 1897607"/>
              <a:gd name="connsiteX7" fmla="*/ 1540976 w 1540976"/>
              <a:gd name="connsiteY7" fmla="*/ 1897607 h 1897607"/>
              <a:gd name="connsiteX8" fmla="*/ 1058137 w 1540976"/>
              <a:gd name="connsiteY8" fmla="*/ 1897607 h 1897607"/>
              <a:gd name="connsiteX9" fmla="*/ 513659 w 1540976"/>
              <a:gd name="connsiteY9" fmla="*/ 1897607 h 1897607"/>
              <a:gd name="connsiteX10" fmla="*/ 0 w 1540976"/>
              <a:gd name="connsiteY10" fmla="*/ 1897607 h 1897607"/>
              <a:gd name="connsiteX11" fmla="*/ 0 w 1540976"/>
              <a:gd name="connsiteY11" fmla="*/ 1385253 h 1897607"/>
              <a:gd name="connsiteX12" fmla="*/ 0 w 1540976"/>
              <a:gd name="connsiteY12" fmla="*/ 967780 h 1897607"/>
              <a:gd name="connsiteX13" fmla="*/ 0 w 1540976"/>
              <a:gd name="connsiteY13" fmla="*/ 550306 h 1897607"/>
              <a:gd name="connsiteX14" fmla="*/ 0 w 1540976"/>
              <a:gd name="connsiteY14" fmla="*/ 0 h 189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0976" h="1897607" fill="none" extrusionOk="0">
                <a:moveTo>
                  <a:pt x="0" y="0"/>
                </a:moveTo>
                <a:cubicBezTo>
                  <a:pt x="145876" y="-30062"/>
                  <a:pt x="248926" y="24977"/>
                  <a:pt x="428047" y="0"/>
                </a:cubicBezTo>
                <a:cubicBezTo>
                  <a:pt x="607168" y="-24977"/>
                  <a:pt x="743060" y="32951"/>
                  <a:pt x="843253" y="0"/>
                </a:cubicBezTo>
                <a:cubicBezTo>
                  <a:pt x="943446" y="-32951"/>
                  <a:pt x="1178066" y="44504"/>
                  <a:pt x="1284142" y="0"/>
                </a:cubicBezTo>
                <a:cubicBezTo>
                  <a:pt x="1447315" y="5142"/>
                  <a:pt x="1522079" y="112524"/>
                  <a:pt x="1540976" y="256834"/>
                </a:cubicBezTo>
                <a:cubicBezTo>
                  <a:pt x="1578808" y="390191"/>
                  <a:pt x="1513896" y="600305"/>
                  <a:pt x="1540976" y="836574"/>
                </a:cubicBezTo>
                <a:cubicBezTo>
                  <a:pt x="1568056" y="1072843"/>
                  <a:pt x="1534217" y="1118561"/>
                  <a:pt x="1540976" y="1399906"/>
                </a:cubicBezTo>
                <a:cubicBezTo>
                  <a:pt x="1547735" y="1681251"/>
                  <a:pt x="1481618" y="1655931"/>
                  <a:pt x="1540976" y="1897607"/>
                </a:cubicBezTo>
                <a:cubicBezTo>
                  <a:pt x="1333952" y="1932732"/>
                  <a:pt x="1183962" y="1885370"/>
                  <a:pt x="1058137" y="1897607"/>
                </a:cubicBezTo>
                <a:cubicBezTo>
                  <a:pt x="932312" y="1909844"/>
                  <a:pt x="722355" y="1854040"/>
                  <a:pt x="513659" y="1897607"/>
                </a:cubicBezTo>
                <a:cubicBezTo>
                  <a:pt x="304963" y="1941174"/>
                  <a:pt x="186646" y="1836660"/>
                  <a:pt x="0" y="1897607"/>
                </a:cubicBezTo>
                <a:cubicBezTo>
                  <a:pt x="-39580" y="1644118"/>
                  <a:pt x="33326" y="1555360"/>
                  <a:pt x="0" y="1385253"/>
                </a:cubicBezTo>
                <a:cubicBezTo>
                  <a:pt x="-33326" y="1215146"/>
                  <a:pt x="3214" y="1132371"/>
                  <a:pt x="0" y="967780"/>
                </a:cubicBezTo>
                <a:cubicBezTo>
                  <a:pt x="-3214" y="803189"/>
                  <a:pt x="38857" y="709117"/>
                  <a:pt x="0" y="550306"/>
                </a:cubicBezTo>
                <a:cubicBezTo>
                  <a:pt x="-38857" y="391495"/>
                  <a:pt x="41010" y="139197"/>
                  <a:pt x="0" y="0"/>
                </a:cubicBezTo>
                <a:close/>
              </a:path>
              <a:path w="1540976" h="1897607" stroke="0" extrusionOk="0">
                <a:moveTo>
                  <a:pt x="0" y="0"/>
                </a:moveTo>
                <a:cubicBezTo>
                  <a:pt x="171618" y="-48352"/>
                  <a:pt x="349505" y="31284"/>
                  <a:pt x="453730" y="0"/>
                </a:cubicBezTo>
                <a:cubicBezTo>
                  <a:pt x="557955" y="-31284"/>
                  <a:pt x="754515" y="13983"/>
                  <a:pt x="894619" y="0"/>
                </a:cubicBezTo>
                <a:cubicBezTo>
                  <a:pt x="1034723" y="-13983"/>
                  <a:pt x="1134519" y="26697"/>
                  <a:pt x="1284142" y="0"/>
                </a:cubicBezTo>
                <a:cubicBezTo>
                  <a:pt x="1401656" y="2768"/>
                  <a:pt x="1543723" y="121356"/>
                  <a:pt x="1540976" y="256834"/>
                </a:cubicBezTo>
                <a:cubicBezTo>
                  <a:pt x="1559573" y="417276"/>
                  <a:pt x="1499614" y="584121"/>
                  <a:pt x="1540976" y="770943"/>
                </a:cubicBezTo>
                <a:cubicBezTo>
                  <a:pt x="1582338" y="957765"/>
                  <a:pt x="1479458" y="1136099"/>
                  <a:pt x="1540976" y="1285052"/>
                </a:cubicBezTo>
                <a:cubicBezTo>
                  <a:pt x="1602494" y="1434005"/>
                  <a:pt x="1498222" y="1754135"/>
                  <a:pt x="1540976" y="1897607"/>
                </a:cubicBezTo>
                <a:cubicBezTo>
                  <a:pt x="1381324" y="1911775"/>
                  <a:pt x="1235187" y="1878272"/>
                  <a:pt x="1042727" y="1897607"/>
                </a:cubicBezTo>
                <a:cubicBezTo>
                  <a:pt x="850267" y="1916942"/>
                  <a:pt x="682388" y="1874773"/>
                  <a:pt x="559888" y="1897607"/>
                </a:cubicBezTo>
                <a:cubicBezTo>
                  <a:pt x="437388" y="1920441"/>
                  <a:pt x="121095" y="1854127"/>
                  <a:pt x="0" y="1897607"/>
                </a:cubicBezTo>
                <a:cubicBezTo>
                  <a:pt x="-10942" y="1763255"/>
                  <a:pt x="32921" y="1582427"/>
                  <a:pt x="0" y="1480133"/>
                </a:cubicBezTo>
                <a:cubicBezTo>
                  <a:pt x="-32921" y="1377839"/>
                  <a:pt x="45252" y="1187023"/>
                  <a:pt x="0" y="1043684"/>
                </a:cubicBezTo>
                <a:cubicBezTo>
                  <a:pt x="-45252" y="900345"/>
                  <a:pt x="14225" y="696757"/>
                  <a:pt x="0" y="588258"/>
                </a:cubicBezTo>
                <a:cubicBezTo>
                  <a:pt x="-14225" y="479759"/>
                  <a:pt x="48592" y="1317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D3475"/>
            </a:solidFill>
            <a:extLst>
              <a:ext uri="{C807C97D-BFC1-408E-A445-0C87EB9F89A2}">
                <ask:lineSketchStyleProps xmlns:ask="http://schemas.microsoft.com/office/drawing/2018/sketchyshapes" sd="1097279702">
                  <a:prstGeom prst="round1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700">
                <a:solidFill>
                  <a:schemeClr val="tx1"/>
                </a:solidFill>
              </a:rPr>
              <a:t>Det enkelte fagmiljø involveres i utforming av den nære arbeidssonen. </a:t>
            </a:r>
          </a:p>
          <a:p>
            <a:r>
              <a:rPr lang="nb-NO" sz="700">
                <a:solidFill>
                  <a:schemeClr val="tx1"/>
                </a:solidFill>
              </a:rPr>
              <a:t>Rom for medvirkning er avhengig av tilstrekkelig  fleksibilitet i den planlagte bygningsmassen. </a:t>
            </a:r>
          </a:p>
          <a:p>
            <a:endParaRPr lang="nb-NO" sz="700">
              <a:solidFill>
                <a:schemeClr val="tx1"/>
              </a:solidFill>
            </a:endParaRPr>
          </a:p>
          <a:p>
            <a:endParaRPr lang="nb-NO" sz="700">
              <a:solidFill>
                <a:schemeClr val="tx1"/>
              </a:solidFill>
            </a:endParaRPr>
          </a:p>
          <a:p>
            <a:endParaRPr lang="nb-NO" sz="700">
              <a:solidFill>
                <a:schemeClr val="tx1"/>
              </a:solidFill>
            </a:endParaRPr>
          </a:p>
          <a:p>
            <a:r>
              <a:rPr lang="nb-NO" sz="700">
                <a:solidFill>
                  <a:schemeClr val="tx1"/>
                </a:solidFill>
              </a:rPr>
              <a:t>LOSAM involveres i drøfting</a:t>
            </a:r>
          </a:p>
          <a:p>
            <a:endParaRPr lang="nb-NO" sz="700">
              <a:solidFill>
                <a:schemeClr val="tx1"/>
              </a:solidFill>
            </a:endParaRPr>
          </a:p>
          <a:p>
            <a:r>
              <a:rPr lang="nb-NO" sz="700">
                <a:solidFill>
                  <a:schemeClr val="tx1"/>
                </a:solidFill>
              </a:rPr>
              <a:t>Innplassering av den enkelte medarbeider er gjenstand for direkte medvirkning. </a:t>
            </a:r>
          </a:p>
        </p:txBody>
      </p:sp>
      <p:sp>
        <p:nvSpPr>
          <p:cNvPr id="48" name="Rectangle: Single Corner Rounded 47">
            <a:extLst>
              <a:ext uri="{FF2B5EF4-FFF2-40B4-BE49-F238E27FC236}">
                <a16:creationId xmlns:a16="http://schemas.microsoft.com/office/drawing/2014/main" id="{4E7579A9-2061-45DE-9E7A-E99A2CE83AB2}"/>
              </a:ext>
            </a:extLst>
          </p:cNvPr>
          <p:cNvSpPr/>
          <p:nvPr/>
        </p:nvSpPr>
        <p:spPr>
          <a:xfrm>
            <a:off x="4473102" y="1822595"/>
            <a:ext cx="1366593" cy="1897607"/>
          </a:xfrm>
          <a:custGeom>
            <a:avLst/>
            <a:gdLst>
              <a:gd name="connsiteX0" fmla="*/ 0 w 1366593"/>
              <a:gd name="connsiteY0" fmla="*/ 0 h 1897607"/>
              <a:gd name="connsiteX1" fmla="*/ 558023 w 1366593"/>
              <a:gd name="connsiteY1" fmla="*/ 0 h 1897607"/>
              <a:gd name="connsiteX2" fmla="*/ 1138823 w 1366593"/>
              <a:gd name="connsiteY2" fmla="*/ 0 h 1897607"/>
              <a:gd name="connsiteX3" fmla="*/ 1366593 w 1366593"/>
              <a:gd name="connsiteY3" fmla="*/ 227770 h 1897607"/>
              <a:gd name="connsiteX4" fmla="*/ 1366593 w 1366593"/>
              <a:gd name="connsiteY4" fmla="*/ 734287 h 1897607"/>
              <a:gd name="connsiteX5" fmla="*/ 1366593 w 1366593"/>
              <a:gd name="connsiteY5" fmla="*/ 1307598 h 1897607"/>
              <a:gd name="connsiteX6" fmla="*/ 1366593 w 1366593"/>
              <a:gd name="connsiteY6" fmla="*/ 1897607 h 1897607"/>
              <a:gd name="connsiteX7" fmla="*/ 952060 w 1366593"/>
              <a:gd name="connsiteY7" fmla="*/ 1897607 h 1897607"/>
              <a:gd name="connsiteX8" fmla="*/ 510195 w 1366593"/>
              <a:gd name="connsiteY8" fmla="*/ 1897607 h 1897607"/>
              <a:gd name="connsiteX9" fmla="*/ 0 w 1366593"/>
              <a:gd name="connsiteY9" fmla="*/ 1897607 h 1897607"/>
              <a:gd name="connsiteX10" fmla="*/ 0 w 1366593"/>
              <a:gd name="connsiteY10" fmla="*/ 1442181 h 1897607"/>
              <a:gd name="connsiteX11" fmla="*/ 0 w 1366593"/>
              <a:gd name="connsiteY11" fmla="*/ 1024708 h 1897607"/>
              <a:gd name="connsiteX12" fmla="*/ 0 w 1366593"/>
              <a:gd name="connsiteY12" fmla="*/ 550306 h 1897607"/>
              <a:gd name="connsiteX13" fmla="*/ 0 w 1366593"/>
              <a:gd name="connsiteY13" fmla="*/ 0 h 189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93" h="1897607" fill="none" extrusionOk="0">
                <a:moveTo>
                  <a:pt x="0" y="0"/>
                </a:moveTo>
                <a:cubicBezTo>
                  <a:pt x="225589" y="-64554"/>
                  <a:pt x="393392" y="65356"/>
                  <a:pt x="558023" y="0"/>
                </a:cubicBezTo>
                <a:cubicBezTo>
                  <a:pt x="722654" y="-65356"/>
                  <a:pt x="924395" y="47565"/>
                  <a:pt x="1138823" y="0"/>
                </a:cubicBezTo>
                <a:cubicBezTo>
                  <a:pt x="1263539" y="18194"/>
                  <a:pt x="1384100" y="109663"/>
                  <a:pt x="1366593" y="227770"/>
                </a:cubicBezTo>
                <a:cubicBezTo>
                  <a:pt x="1415991" y="426640"/>
                  <a:pt x="1341354" y="590015"/>
                  <a:pt x="1366593" y="734287"/>
                </a:cubicBezTo>
                <a:cubicBezTo>
                  <a:pt x="1391832" y="878559"/>
                  <a:pt x="1315259" y="1040732"/>
                  <a:pt x="1366593" y="1307598"/>
                </a:cubicBezTo>
                <a:cubicBezTo>
                  <a:pt x="1417927" y="1574464"/>
                  <a:pt x="1323486" y="1761828"/>
                  <a:pt x="1366593" y="1897607"/>
                </a:cubicBezTo>
                <a:cubicBezTo>
                  <a:pt x="1181560" y="1945214"/>
                  <a:pt x="1107329" y="1857101"/>
                  <a:pt x="952060" y="1897607"/>
                </a:cubicBezTo>
                <a:cubicBezTo>
                  <a:pt x="796791" y="1938113"/>
                  <a:pt x="648367" y="1845828"/>
                  <a:pt x="510195" y="1897607"/>
                </a:cubicBezTo>
                <a:cubicBezTo>
                  <a:pt x="372024" y="1949386"/>
                  <a:pt x="207154" y="1859658"/>
                  <a:pt x="0" y="1897607"/>
                </a:cubicBezTo>
                <a:cubicBezTo>
                  <a:pt x="-45386" y="1796022"/>
                  <a:pt x="32250" y="1557238"/>
                  <a:pt x="0" y="1442181"/>
                </a:cubicBezTo>
                <a:cubicBezTo>
                  <a:pt x="-32250" y="1327124"/>
                  <a:pt x="36253" y="1109470"/>
                  <a:pt x="0" y="1024708"/>
                </a:cubicBezTo>
                <a:cubicBezTo>
                  <a:pt x="-36253" y="939946"/>
                  <a:pt x="53133" y="737096"/>
                  <a:pt x="0" y="550306"/>
                </a:cubicBezTo>
                <a:cubicBezTo>
                  <a:pt x="-53133" y="363516"/>
                  <a:pt x="64892" y="139860"/>
                  <a:pt x="0" y="0"/>
                </a:cubicBezTo>
                <a:close/>
              </a:path>
              <a:path w="1366593" h="1897607" stroke="0" extrusionOk="0">
                <a:moveTo>
                  <a:pt x="0" y="0"/>
                </a:moveTo>
                <a:cubicBezTo>
                  <a:pt x="148780" y="-17158"/>
                  <a:pt x="429642" y="20454"/>
                  <a:pt x="569412" y="0"/>
                </a:cubicBezTo>
                <a:cubicBezTo>
                  <a:pt x="709182" y="-20454"/>
                  <a:pt x="1008908" y="18913"/>
                  <a:pt x="1138823" y="0"/>
                </a:cubicBezTo>
                <a:cubicBezTo>
                  <a:pt x="1235382" y="358"/>
                  <a:pt x="1372970" y="125706"/>
                  <a:pt x="1366593" y="227770"/>
                </a:cubicBezTo>
                <a:cubicBezTo>
                  <a:pt x="1418505" y="382727"/>
                  <a:pt x="1327168" y="499992"/>
                  <a:pt x="1366593" y="750986"/>
                </a:cubicBezTo>
                <a:cubicBezTo>
                  <a:pt x="1406018" y="1001980"/>
                  <a:pt x="1365261" y="1132826"/>
                  <a:pt x="1366593" y="1290900"/>
                </a:cubicBezTo>
                <a:cubicBezTo>
                  <a:pt x="1367925" y="1448974"/>
                  <a:pt x="1298267" y="1772988"/>
                  <a:pt x="1366593" y="1897607"/>
                </a:cubicBezTo>
                <a:cubicBezTo>
                  <a:pt x="1282739" y="1911113"/>
                  <a:pt x="1104502" y="1871553"/>
                  <a:pt x="952060" y="1897607"/>
                </a:cubicBezTo>
                <a:cubicBezTo>
                  <a:pt x="799618" y="1923661"/>
                  <a:pt x="697841" y="1885449"/>
                  <a:pt x="537527" y="1897607"/>
                </a:cubicBezTo>
                <a:cubicBezTo>
                  <a:pt x="377213" y="1909765"/>
                  <a:pt x="237668" y="1889800"/>
                  <a:pt x="0" y="1897607"/>
                </a:cubicBezTo>
                <a:cubicBezTo>
                  <a:pt x="-40546" y="1700512"/>
                  <a:pt x="46975" y="1568502"/>
                  <a:pt x="0" y="1480133"/>
                </a:cubicBezTo>
                <a:cubicBezTo>
                  <a:pt x="-46975" y="1391764"/>
                  <a:pt x="29493" y="1101537"/>
                  <a:pt x="0" y="1005732"/>
                </a:cubicBezTo>
                <a:cubicBezTo>
                  <a:pt x="-29493" y="909927"/>
                  <a:pt x="50853" y="732693"/>
                  <a:pt x="0" y="569282"/>
                </a:cubicBezTo>
                <a:cubicBezTo>
                  <a:pt x="-50853" y="405871"/>
                  <a:pt x="13945" y="23593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D3475"/>
            </a:solidFill>
            <a:extLst>
              <a:ext uri="{C807C97D-BFC1-408E-A445-0C87EB9F89A2}">
                <ask:lineSketchStyleProps xmlns:ask="http://schemas.microsoft.com/office/drawing/2018/sketchyshapes" sd="4079139152">
                  <a:prstGeom prst="round1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700">
                <a:solidFill>
                  <a:schemeClr val="tx1"/>
                </a:solidFill>
              </a:rPr>
              <a:t>NTNUs prinsipp om kvalitet på arbeidsplasser skal sikre tilstrekkelig fleksibilitet i bygningsmassen til at  fordeling av kontorareal som åpent eller inndelt i kontorer kan besluttes sent i byggeprosjekter. </a:t>
            </a:r>
          </a:p>
          <a:p>
            <a:endParaRPr lang="nb-NO" sz="700">
              <a:solidFill>
                <a:schemeClr val="tx1"/>
              </a:solidFill>
            </a:endParaRPr>
          </a:p>
          <a:p>
            <a:br>
              <a:rPr lang="nb-NO" sz="700">
                <a:solidFill>
                  <a:schemeClr val="tx1"/>
                </a:solidFill>
              </a:rPr>
            </a:br>
            <a:r>
              <a:rPr lang="nb-NO" sz="700">
                <a:solidFill>
                  <a:schemeClr val="tx1"/>
                </a:solidFill>
              </a:rPr>
              <a:t>Utforming av løsning er gjenstand for drøfting i involverte LOSAM.  </a:t>
            </a:r>
          </a:p>
          <a:p>
            <a:endParaRPr lang="nb-NO" sz="700">
              <a:solidFill>
                <a:schemeClr val="tx1"/>
              </a:solidFill>
            </a:endParaRPr>
          </a:p>
        </p:txBody>
      </p:sp>
      <p:sp>
        <p:nvSpPr>
          <p:cNvPr id="81" name="Rectangle: Single Corner Rounded 80">
            <a:extLst>
              <a:ext uri="{FF2B5EF4-FFF2-40B4-BE49-F238E27FC236}">
                <a16:creationId xmlns:a16="http://schemas.microsoft.com/office/drawing/2014/main" id="{B61E2FE8-F9C7-4DE1-8ADD-A35BB2DC1CFF}"/>
              </a:ext>
            </a:extLst>
          </p:cNvPr>
          <p:cNvSpPr/>
          <p:nvPr/>
        </p:nvSpPr>
        <p:spPr>
          <a:xfrm>
            <a:off x="3566425" y="1816578"/>
            <a:ext cx="855363" cy="1897608"/>
          </a:xfrm>
          <a:custGeom>
            <a:avLst/>
            <a:gdLst>
              <a:gd name="connsiteX0" fmla="*/ 0 w 855363"/>
              <a:gd name="connsiteY0" fmla="*/ 0 h 1897608"/>
              <a:gd name="connsiteX1" fmla="*/ 342144 w 855363"/>
              <a:gd name="connsiteY1" fmla="*/ 0 h 1897608"/>
              <a:gd name="connsiteX2" fmla="*/ 712800 w 855363"/>
              <a:gd name="connsiteY2" fmla="*/ 0 h 1897608"/>
              <a:gd name="connsiteX3" fmla="*/ 855363 w 855363"/>
              <a:gd name="connsiteY3" fmla="*/ 142563 h 1897608"/>
              <a:gd name="connsiteX4" fmla="*/ 855363 w 855363"/>
              <a:gd name="connsiteY4" fmla="*/ 692477 h 1897608"/>
              <a:gd name="connsiteX5" fmla="*/ 855363 w 855363"/>
              <a:gd name="connsiteY5" fmla="*/ 1242391 h 1897608"/>
              <a:gd name="connsiteX6" fmla="*/ 855363 w 855363"/>
              <a:gd name="connsiteY6" fmla="*/ 1897608 h 1897608"/>
              <a:gd name="connsiteX7" fmla="*/ 427682 w 855363"/>
              <a:gd name="connsiteY7" fmla="*/ 1897608 h 1897608"/>
              <a:gd name="connsiteX8" fmla="*/ 0 w 855363"/>
              <a:gd name="connsiteY8" fmla="*/ 1897608 h 1897608"/>
              <a:gd name="connsiteX9" fmla="*/ 0 w 855363"/>
              <a:gd name="connsiteY9" fmla="*/ 1385254 h 1897608"/>
              <a:gd name="connsiteX10" fmla="*/ 0 w 855363"/>
              <a:gd name="connsiteY10" fmla="*/ 967780 h 1897608"/>
              <a:gd name="connsiteX11" fmla="*/ 0 w 855363"/>
              <a:gd name="connsiteY11" fmla="*/ 493378 h 1897608"/>
              <a:gd name="connsiteX12" fmla="*/ 0 w 855363"/>
              <a:gd name="connsiteY12" fmla="*/ 0 h 189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5363" h="1897608" fill="none" extrusionOk="0">
                <a:moveTo>
                  <a:pt x="0" y="0"/>
                </a:moveTo>
                <a:cubicBezTo>
                  <a:pt x="153959" y="-31172"/>
                  <a:pt x="221462" y="5386"/>
                  <a:pt x="342144" y="0"/>
                </a:cubicBezTo>
                <a:cubicBezTo>
                  <a:pt x="462826" y="-5386"/>
                  <a:pt x="571676" y="24499"/>
                  <a:pt x="712800" y="0"/>
                </a:cubicBezTo>
                <a:cubicBezTo>
                  <a:pt x="781681" y="11110"/>
                  <a:pt x="843917" y="44047"/>
                  <a:pt x="855363" y="142563"/>
                </a:cubicBezTo>
                <a:cubicBezTo>
                  <a:pt x="879903" y="367253"/>
                  <a:pt x="846885" y="510817"/>
                  <a:pt x="855363" y="692477"/>
                </a:cubicBezTo>
                <a:cubicBezTo>
                  <a:pt x="863841" y="874137"/>
                  <a:pt x="825042" y="1055567"/>
                  <a:pt x="855363" y="1242391"/>
                </a:cubicBezTo>
                <a:cubicBezTo>
                  <a:pt x="885684" y="1429215"/>
                  <a:pt x="833089" y="1751446"/>
                  <a:pt x="855363" y="1897608"/>
                </a:cubicBezTo>
                <a:cubicBezTo>
                  <a:pt x="732529" y="1905885"/>
                  <a:pt x="605882" y="1881950"/>
                  <a:pt x="427682" y="1897608"/>
                </a:cubicBezTo>
                <a:cubicBezTo>
                  <a:pt x="249482" y="1913266"/>
                  <a:pt x="210219" y="1848067"/>
                  <a:pt x="0" y="1897608"/>
                </a:cubicBezTo>
                <a:cubicBezTo>
                  <a:pt x="-26801" y="1652276"/>
                  <a:pt x="56564" y="1577848"/>
                  <a:pt x="0" y="1385254"/>
                </a:cubicBezTo>
                <a:cubicBezTo>
                  <a:pt x="-56564" y="1192660"/>
                  <a:pt x="40550" y="1121563"/>
                  <a:pt x="0" y="967780"/>
                </a:cubicBezTo>
                <a:cubicBezTo>
                  <a:pt x="-40550" y="813997"/>
                  <a:pt x="43567" y="613592"/>
                  <a:pt x="0" y="493378"/>
                </a:cubicBezTo>
                <a:cubicBezTo>
                  <a:pt x="-43567" y="373164"/>
                  <a:pt x="21954" y="218825"/>
                  <a:pt x="0" y="0"/>
                </a:cubicBezTo>
                <a:close/>
              </a:path>
              <a:path w="855363" h="1897608" stroke="0" extrusionOk="0">
                <a:moveTo>
                  <a:pt x="0" y="0"/>
                </a:moveTo>
                <a:cubicBezTo>
                  <a:pt x="147773" y="-29810"/>
                  <a:pt x="264775" y="11320"/>
                  <a:pt x="370656" y="0"/>
                </a:cubicBezTo>
                <a:cubicBezTo>
                  <a:pt x="476537" y="-11320"/>
                  <a:pt x="589244" y="31564"/>
                  <a:pt x="712800" y="0"/>
                </a:cubicBezTo>
                <a:cubicBezTo>
                  <a:pt x="791949" y="8261"/>
                  <a:pt x="845090" y="62946"/>
                  <a:pt x="855363" y="142563"/>
                </a:cubicBezTo>
                <a:cubicBezTo>
                  <a:pt x="910987" y="352077"/>
                  <a:pt x="820565" y="493909"/>
                  <a:pt x="855363" y="692477"/>
                </a:cubicBezTo>
                <a:cubicBezTo>
                  <a:pt x="890161" y="891045"/>
                  <a:pt x="787167" y="1103474"/>
                  <a:pt x="855363" y="1312593"/>
                </a:cubicBezTo>
                <a:cubicBezTo>
                  <a:pt x="923559" y="1521712"/>
                  <a:pt x="851773" y="1720157"/>
                  <a:pt x="855363" y="1897608"/>
                </a:cubicBezTo>
                <a:cubicBezTo>
                  <a:pt x="681235" y="1918835"/>
                  <a:pt x="629028" y="1887454"/>
                  <a:pt x="427682" y="1897608"/>
                </a:cubicBezTo>
                <a:cubicBezTo>
                  <a:pt x="226336" y="1907762"/>
                  <a:pt x="104453" y="1886965"/>
                  <a:pt x="0" y="1897608"/>
                </a:cubicBezTo>
                <a:cubicBezTo>
                  <a:pt x="-53565" y="1800626"/>
                  <a:pt x="38956" y="1595451"/>
                  <a:pt x="0" y="1442182"/>
                </a:cubicBezTo>
                <a:cubicBezTo>
                  <a:pt x="-38956" y="1288913"/>
                  <a:pt x="24325" y="1198964"/>
                  <a:pt x="0" y="967780"/>
                </a:cubicBezTo>
                <a:cubicBezTo>
                  <a:pt x="-24325" y="736596"/>
                  <a:pt x="48312" y="673733"/>
                  <a:pt x="0" y="512354"/>
                </a:cubicBezTo>
                <a:cubicBezTo>
                  <a:pt x="-48312" y="350975"/>
                  <a:pt x="23783" y="12389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D3475"/>
            </a:solidFill>
            <a:extLst>
              <a:ext uri="{C807C97D-BFC1-408E-A445-0C87EB9F89A2}">
                <ask:lineSketchStyleProps xmlns:ask="http://schemas.microsoft.com/office/drawing/2018/sketchyshapes" sd="1775933511">
                  <a:prstGeom prst="round1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700">
                <a:solidFill>
                  <a:schemeClr val="tx1"/>
                </a:solidFill>
              </a:rPr>
              <a:t>Klyngebruker-gruppen involveres i identifisering av behov for felles-funksjoner utover det forskriftsbelagte</a:t>
            </a:r>
          </a:p>
          <a:p>
            <a:endParaRPr lang="nb-NO" sz="700">
              <a:solidFill>
                <a:schemeClr val="tx1"/>
              </a:solidFill>
            </a:endParaRPr>
          </a:p>
          <a:p>
            <a:r>
              <a:rPr lang="nb-NO" sz="700">
                <a:solidFill>
                  <a:schemeClr val="tx1"/>
                </a:solidFill>
              </a:rPr>
              <a:t>Involverte LOSAM involveres i drøfting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7AA6AB-B12B-4ED8-833D-C8272653BAC7}"/>
              </a:ext>
            </a:extLst>
          </p:cNvPr>
          <p:cNvSpPr/>
          <p:nvPr/>
        </p:nvSpPr>
        <p:spPr>
          <a:xfrm>
            <a:off x="1208006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45325" y="-28936"/>
                  <a:pt x="314319" y="10865"/>
                  <a:pt x="360000" y="0"/>
                </a:cubicBezTo>
                <a:cubicBezTo>
                  <a:pt x="374734" y="155886"/>
                  <a:pt x="376272" y="284635"/>
                  <a:pt x="360000" y="360000"/>
                </a:cubicBezTo>
                <a:cubicBezTo>
                  <a:pt x="249756" y="330127"/>
                  <a:pt x="134991" y="340278"/>
                  <a:pt x="0" y="360000"/>
                </a:cubicBezTo>
                <a:cubicBezTo>
                  <a:pt x="24295" y="210355"/>
                  <a:pt x="18809" y="9481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03381" y="-26858"/>
                  <a:pt x="287630" y="-24956"/>
                  <a:pt x="360000" y="0"/>
                </a:cubicBezTo>
                <a:cubicBezTo>
                  <a:pt x="368858" y="151567"/>
                  <a:pt x="342739" y="262182"/>
                  <a:pt x="360000" y="360000"/>
                </a:cubicBezTo>
                <a:cubicBezTo>
                  <a:pt x="321063" y="375468"/>
                  <a:pt x="43543" y="380152"/>
                  <a:pt x="0" y="360000"/>
                </a:cubicBezTo>
                <a:cubicBezTo>
                  <a:pt x="-20797" y="256164"/>
                  <a:pt x="18149" y="96188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8427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34DEF1-2154-4FBA-AD55-10810C145BBE}"/>
              </a:ext>
            </a:extLst>
          </p:cNvPr>
          <p:cNvSpPr/>
          <p:nvPr/>
        </p:nvSpPr>
        <p:spPr>
          <a:xfrm>
            <a:off x="1560568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02930" y="20716"/>
                  <a:pt x="249199" y="29438"/>
                  <a:pt x="360000" y="0"/>
                </a:cubicBezTo>
                <a:cubicBezTo>
                  <a:pt x="362930" y="104649"/>
                  <a:pt x="383173" y="304430"/>
                  <a:pt x="360000" y="360000"/>
                </a:cubicBezTo>
                <a:cubicBezTo>
                  <a:pt x="297164" y="333607"/>
                  <a:pt x="101261" y="351150"/>
                  <a:pt x="0" y="360000"/>
                </a:cubicBezTo>
                <a:cubicBezTo>
                  <a:pt x="-29840" y="284457"/>
                  <a:pt x="1127" y="1445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72205" y="-17389"/>
                  <a:pt x="246259" y="5578"/>
                  <a:pt x="360000" y="0"/>
                </a:cubicBezTo>
                <a:cubicBezTo>
                  <a:pt x="363506" y="101213"/>
                  <a:pt x="364712" y="278292"/>
                  <a:pt x="360000" y="360000"/>
                </a:cubicBezTo>
                <a:cubicBezTo>
                  <a:pt x="225270" y="347694"/>
                  <a:pt x="113666" y="364479"/>
                  <a:pt x="0" y="360000"/>
                </a:cubicBezTo>
                <a:cubicBezTo>
                  <a:pt x="14164" y="304139"/>
                  <a:pt x="9876" y="127496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9926840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62D8B61-D04F-473B-A1A2-A5538DFF58D6}"/>
              </a:ext>
            </a:extLst>
          </p:cNvPr>
          <p:cNvSpPr/>
          <p:nvPr/>
        </p:nvSpPr>
        <p:spPr>
          <a:xfrm>
            <a:off x="1913130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0523" y="13897"/>
                  <a:pt x="184682" y="-14457"/>
                  <a:pt x="360000" y="0"/>
                </a:cubicBezTo>
                <a:cubicBezTo>
                  <a:pt x="334843" y="101455"/>
                  <a:pt x="372657" y="277968"/>
                  <a:pt x="360000" y="360000"/>
                </a:cubicBezTo>
                <a:cubicBezTo>
                  <a:pt x="268193" y="340093"/>
                  <a:pt x="90462" y="332438"/>
                  <a:pt x="0" y="360000"/>
                </a:cubicBezTo>
                <a:cubicBezTo>
                  <a:pt x="13632" y="220003"/>
                  <a:pt x="-2081" y="115652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38246" y="25574"/>
                  <a:pt x="306557" y="-18250"/>
                  <a:pt x="360000" y="0"/>
                </a:cubicBezTo>
                <a:cubicBezTo>
                  <a:pt x="344681" y="107352"/>
                  <a:pt x="387017" y="289839"/>
                  <a:pt x="360000" y="360000"/>
                </a:cubicBezTo>
                <a:cubicBezTo>
                  <a:pt x="190767" y="346012"/>
                  <a:pt x="130610" y="389660"/>
                  <a:pt x="0" y="360000"/>
                </a:cubicBezTo>
                <a:cubicBezTo>
                  <a:pt x="11249" y="198447"/>
                  <a:pt x="-1508" y="42205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19289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2F09098-DFFF-47E5-A872-694CE857A881}"/>
              </a:ext>
            </a:extLst>
          </p:cNvPr>
          <p:cNvSpPr/>
          <p:nvPr/>
        </p:nvSpPr>
        <p:spPr>
          <a:xfrm>
            <a:off x="2265692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37553" y="31771"/>
                  <a:pt x="313574" y="28886"/>
                  <a:pt x="360000" y="0"/>
                </a:cubicBezTo>
                <a:cubicBezTo>
                  <a:pt x="357133" y="39167"/>
                  <a:pt x="391211" y="192580"/>
                  <a:pt x="360000" y="360000"/>
                </a:cubicBezTo>
                <a:cubicBezTo>
                  <a:pt x="241564" y="375056"/>
                  <a:pt x="106715" y="373009"/>
                  <a:pt x="0" y="360000"/>
                </a:cubicBezTo>
                <a:cubicBezTo>
                  <a:pt x="-31590" y="288360"/>
                  <a:pt x="27128" y="136760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40368" y="-11149"/>
                  <a:pt x="265983" y="-23828"/>
                  <a:pt x="360000" y="0"/>
                </a:cubicBezTo>
                <a:cubicBezTo>
                  <a:pt x="329967" y="87394"/>
                  <a:pt x="368858" y="272855"/>
                  <a:pt x="360000" y="360000"/>
                </a:cubicBezTo>
                <a:cubicBezTo>
                  <a:pt x="226706" y="339696"/>
                  <a:pt x="155658" y="379252"/>
                  <a:pt x="0" y="360000"/>
                </a:cubicBezTo>
                <a:cubicBezTo>
                  <a:pt x="-15234" y="217019"/>
                  <a:pt x="23052" y="173563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146413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789270-5545-4A17-B0A1-1F03C8707D82}"/>
              </a:ext>
            </a:extLst>
          </p:cNvPr>
          <p:cNvSpPr/>
          <p:nvPr/>
        </p:nvSpPr>
        <p:spPr>
          <a:xfrm>
            <a:off x="2618254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42191" y="-8496"/>
                  <a:pt x="193307" y="31746"/>
                  <a:pt x="360000" y="0"/>
                </a:cubicBezTo>
                <a:cubicBezTo>
                  <a:pt x="386225" y="75858"/>
                  <a:pt x="333757" y="321503"/>
                  <a:pt x="360000" y="360000"/>
                </a:cubicBezTo>
                <a:cubicBezTo>
                  <a:pt x="253839" y="358339"/>
                  <a:pt x="99927" y="348483"/>
                  <a:pt x="0" y="360000"/>
                </a:cubicBezTo>
                <a:cubicBezTo>
                  <a:pt x="4777" y="207489"/>
                  <a:pt x="-25804" y="1537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6909" y="18344"/>
                  <a:pt x="251481" y="-24645"/>
                  <a:pt x="360000" y="0"/>
                </a:cubicBezTo>
                <a:cubicBezTo>
                  <a:pt x="343412" y="106103"/>
                  <a:pt x="367087" y="216634"/>
                  <a:pt x="360000" y="360000"/>
                </a:cubicBezTo>
                <a:cubicBezTo>
                  <a:pt x="241348" y="384128"/>
                  <a:pt x="175066" y="377451"/>
                  <a:pt x="0" y="360000"/>
                </a:cubicBezTo>
                <a:cubicBezTo>
                  <a:pt x="10710" y="255714"/>
                  <a:pt x="3217" y="104755"/>
                  <a:pt x="0" y="0"/>
                </a:cubicBezTo>
                <a:close/>
              </a:path>
            </a:pathLst>
          </a:custGeom>
          <a:solidFill>
            <a:srgbClr val="F69C7C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4162736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B43D6C5-E266-473D-8D39-1306DB8324F3}"/>
              </a:ext>
            </a:extLst>
          </p:cNvPr>
          <p:cNvSpPr/>
          <p:nvPr/>
        </p:nvSpPr>
        <p:spPr>
          <a:xfrm>
            <a:off x="2970816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12570" y="-18776"/>
                  <a:pt x="227596" y="-9999"/>
                  <a:pt x="360000" y="0"/>
                </a:cubicBezTo>
                <a:cubicBezTo>
                  <a:pt x="338200" y="119904"/>
                  <a:pt x="364086" y="297732"/>
                  <a:pt x="360000" y="360000"/>
                </a:cubicBezTo>
                <a:cubicBezTo>
                  <a:pt x="294915" y="353552"/>
                  <a:pt x="114668" y="372971"/>
                  <a:pt x="0" y="360000"/>
                </a:cubicBezTo>
                <a:cubicBezTo>
                  <a:pt x="17555" y="268356"/>
                  <a:pt x="30380" y="17479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69254" y="29546"/>
                  <a:pt x="277450" y="-20757"/>
                  <a:pt x="360000" y="0"/>
                </a:cubicBezTo>
                <a:cubicBezTo>
                  <a:pt x="363362" y="55087"/>
                  <a:pt x="332494" y="208256"/>
                  <a:pt x="360000" y="360000"/>
                </a:cubicBezTo>
                <a:cubicBezTo>
                  <a:pt x="318866" y="384913"/>
                  <a:pt x="61474" y="353729"/>
                  <a:pt x="0" y="360000"/>
                </a:cubicBezTo>
                <a:cubicBezTo>
                  <a:pt x="-32221" y="220094"/>
                  <a:pt x="-20762" y="42678"/>
                  <a:pt x="0" y="0"/>
                </a:cubicBezTo>
                <a:close/>
              </a:path>
            </a:pathLst>
          </a:custGeom>
          <a:solidFill>
            <a:srgbClr val="F69C7C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2787121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6DD085B-2217-4C34-B713-4645B6904CD1}"/>
              </a:ext>
            </a:extLst>
          </p:cNvPr>
          <p:cNvSpPr/>
          <p:nvPr/>
        </p:nvSpPr>
        <p:spPr>
          <a:xfrm>
            <a:off x="4028502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66552" y="-8967"/>
                  <a:pt x="309480" y="-13804"/>
                  <a:pt x="360000" y="0"/>
                </a:cubicBezTo>
                <a:cubicBezTo>
                  <a:pt x="369164" y="54199"/>
                  <a:pt x="336311" y="242025"/>
                  <a:pt x="360000" y="360000"/>
                </a:cubicBezTo>
                <a:cubicBezTo>
                  <a:pt x="182214" y="347924"/>
                  <a:pt x="56074" y="341959"/>
                  <a:pt x="0" y="360000"/>
                </a:cubicBezTo>
                <a:cubicBezTo>
                  <a:pt x="6437" y="285309"/>
                  <a:pt x="-9250" y="84321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24260" y="18887"/>
                  <a:pt x="232178" y="-22436"/>
                  <a:pt x="360000" y="0"/>
                </a:cubicBezTo>
                <a:cubicBezTo>
                  <a:pt x="344482" y="139684"/>
                  <a:pt x="351077" y="256340"/>
                  <a:pt x="360000" y="360000"/>
                </a:cubicBezTo>
                <a:cubicBezTo>
                  <a:pt x="208268" y="360411"/>
                  <a:pt x="168558" y="377995"/>
                  <a:pt x="0" y="360000"/>
                </a:cubicBezTo>
                <a:cubicBezTo>
                  <a:pt x="-388" y="181060"/>
                  <a:pt x="23618" y="6184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86826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86" name="Rectangle 65">
            <a:extLst>
              <a:ext uri="{FF2B5EF4-FFF2-40B4-BE49-F238E27FC236}">
                <a16:creationId xmlns:a16="http://schemas.microsoft.com/office/drawing/2014/main" id="{A6804099-69EA-48DD-AB47-4964448AAFE8}"/>
              </a:ext>
            </a:extLst>
          </p:cNvPr>
          <p:cNvSpPr/>
          <p:nvPr/>
        </p:nvSpPr>
        <p:spPr>
          <a:xfrm>
            <a:off x="4381064" y="40836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87" name="Rectangle 67">
            <a:extLst>
              <a:ext uri="{FF2B5EF4-FFF2-40B4-BE49-F238E27FC236}">
                <a16:creationId xmlns:a16="http://schemas.microsoft.com/office/drawing/2014/main" id="{286D8B40-3A99-4AD6-ADC0-D79C0B55CA6D}"/>
              </a:ext>
            </a:extLst>
          </p:cNvPr>
          <p:cNvSpPr/>
          <p:nvPr/>
        </p:nvSpPr>
        <p:spPr>
          <a:xfrm>
            <a:off x="5086188" y="40836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DA7345-0B3E-4D7B-8D99-BCA55A3BD56B}"/>
              </a:ext>
            </a:extLst>
          </p:cNvPr>
          <p:cNvSpPr/>
          <p:nvPr/>
        </p:nvSpPr>
        <p:spPr>
          <a:xfrm>
            <a:off x="5791312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53458" y="-30841"/>
                  <a:pt x="245410" y="-19047"/>
                  <a:pt x="360000" y="0"/>
                </a:cubicBezTo>
                <a:cubicBezTo>
                  <a:pt x="328701" y="127452"/>
                  <a:pt x="376325" y="246861"/>
                  <a:pt x="360000" y="360000"/>
                </a:cubicBezTo>
                <a:cubicBezTo>
                  <a:pt x="201027" y="341151"/>
                  <a:pt x="76793" y="388231"/>
                  <a:pt x="0" y="360000"/>
                </a:cubicBezTo>
                <a:cubicBezTo>
                  <a:pt x="23514" y="276326"/>
                  <a:pt x="-11704" y="4728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8593" y="3116"/>
                  <a:pt x="183851" y="12414"/>
                  <a:pt x="360000" y="0"/>
                </a:cubicBezTo>
                <a:cubicBezTo>
                  <a:pt x="362038" y="110282"/>
                  <a:pt x="361305" y="221311"/>
                  <a:pt x="360000" y="360000"/>
                </a:cubicBezTo>
                <a:cubicBezTo>
                  <a:pt x="212003" y="356898"/>
                  <a:pt x="176042" y="353253"/>
                  <a:pt x="0" y="360000"/>
                </a:cubicBezTo>
                <a:cubicBezTo>
                  <a:pt x="27416" y="183742"/>
                  <a:pt x="31285" y="17622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5663802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DBCD5C0-0B24-4EE8-9104-F819DF03ABF7}"/>
              </a:ext>
            </a:extLst>
          </p:cNvPr>
          <p:cNvSpPr/>
          <p:nvPr/>
        </p:nvSpPr>
        <p:spPr>
          <a:xfrm>
            <a:off x="6496436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38554" y="18363"/>
                  <a:pt x="320680" y="16711"/>
                  <a:pt x="360000" y="0"/>
                </a:cubicBezTo>
                <a:cubicBezTo>
                  <a:pt x="351045" y="107412"/>
                  <a:pt x="356051" y="256187"/>
                  <a:pt x="360000" y="360000"/>
                </a:cubicBezTo>
                <a:cubicBezTo>
                  <a:pt x="269371" y="365737"/>
                  <a:pt x="70066" y="387495"/>
                  <a:pt x="0" y="360000"/>
                </a:cubicBezTo>
                <a:cubicBezTo>
                  <a:pt x="27433" y="308212"/>
                  <a:pt x="-22245" y="40619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0003" y="-32144"/>
                  <a:pt x="280241" y="32174"/>
                  <a:pt x="360000" y="0"/>
                </a:cubicBezTo>
                <a:cubicBezTo>
                  <a:pt x="370270" y="104972"/>
                  <a:pt x="370747" y="251102"/>
                  <a:pt x="360000" y="360000"/>
                </a:cubicBezTo>
                <a:cubicBezTo>
                  <a:pt x="296066" y="365471"/>
                  <a:pt x="39484" y="333677"/>
                  <a:pt x="0" y="360000"/>
                </a:cubicBezTo>
                <a:cubicBezTo>
                  <a:pt x="23384" y="240178"/>
                  <a:pt x="-1632" y="99987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779669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83F26DF-87CC-4C71-8063-B3F46F709D06}"/>
              </a:ext>
            </a:extLst>
          </p:cNvPr>
          <p:cNvSpPr/>
          <p:nvPr/>
        </p:nvSpPr>
        <p:spPr>
          <a:xfrm>
            <a:off x="6848998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6343" y="1194"/>
                  <a:pt x="269479" y="-435"/>
                  <a:pt x="360000" y="0"/>
                </a:cubicBezTo>
                <a:cubicBezTo>
                  <a:pt x="385245" y="62342"/>
                  <a:pt x="360641" y="208845"/>
                  <a:pt x="360000" y="360000"/>
                </a:cubicBezTo>
                <a:cubicBezTo>
                  <a:pt x="204636" y="386871"/>
                  <a:pt x="72178" y="364338"/>
                  <a:pt x="0" y="360000"/>
                </a:cubicBezTo>
                <a:cubicBezTo>
                  <a:pt x="-10174" y="274366"/>
                  <a:pt x="7444" y="51380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92564" y="-20137"/>
                  <a:pt x="315858" y="-3379"/>
                  <a:pt x="360000" y="0"/>
                </a:cubicBezTo>
                <a:cubicBezTo>
                  <a:pt x="380442" y="150704"/>
                  <a:pt x="357728" y="304294"/>
                  <a:pt x="360000" y="360000"/>
                </a:cubicBezTo>
                <a:cubicBezTo>
                  <a:pt x="282364" y="355902"/>
                  <a:pt x="65342" y="366238"/>
                  <a:pt x="0" y="360000"/>
                </a:cubicBezTo>
                <a:cubicBezTo>
                  <a:pt x="-19040" y="292729"/>
                  <a:pt x="-22030" y="85782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580779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2F3760-522C-4E9B-BD25-22D293F2C8EF}"/>
              </a:ext>
            </a:extLst>
          </p:cNvPr>
          <p:cNvSpPr/>
          <p:nvPr/>
        </p:nvSpPr>
        <p:spPr>
          <a:xfrm>
            <a:off x="7201560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77384" y="-16227"/>
                  <a:pt x="207959" y="20016"/>
                  <a:pt x="360000" y="0"/>
                </a:cubicBezTo>
                <a:cubicBezTo>
                  <a:pt x="332564" y="149905"/>
                  <a:pt x="346655" y="257842"/>
                  <a:pt x="360000" y="360000"/>
                </a:cubicBezTo>
                <a:cubicBezTo>
                  <a:pt x="206122" y="374849"/>
                  <a:pt x="62922" y="348413"/>
                  <a:pt x="0" y="360000"/>
                </a:cubicBezTo>
                <a:cubicBezTo>
                  <a:pt x="31720" y="312581"/>
                  <a:pt x="29775" y="15747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644" y="21636"/>
                  <a:pt x="265500" y="-30304"/>
                  <a:pt x="360000" y="0"/>
                </a:cubicBezTo>
                <a:cubicBezTo>
                  <a:pt x="392251" y="88195"/>
                  <a:pt x="378114" y="255285"/>
                  <a:pt x="360000" y="360000"/>
                </a:cubicBezTo>
                <a:cubicBezTo>
                  <a:pt x="204239" y="380485"/>
                  <a:pt x="104958" y="382429"/>
                  <a:pt x="0" y="360000"/>
                </a:cubicBezTo>
                <a:cubicBezTo>
                  <a:pt x="17800" y="239196"/>
                  <a:pt x="-2914" y="10993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030246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CCB412D-3015-458B-BE82-2BC400DAB723}"/>
              </a:ext>
            </a:extLst>
          </p:cNvPr>
          <p:cNvSpPr/>
          <p:nvPr/>
        </p:nvSpPr>
        <p:spPr>
          <a:xfrm>
            <a:off x="7554122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98067" y="27290"/>
                  <a:pt x="310985" y="-9983"/>
                  <a:pt x="360000" y="0"/>
                </a:cubicBezTo>
                <a:cubicBezTo>
                  <a:pt x="353623" y="146087"/>
                  <a:pt x="362075" y="258247"/>
                  <a:pt x="360000" y="360000"/>
                </a:cubicBezTo>
                <a:cubicBezTo>
                  <a:pt x="202608" y="390469"/>
                  <a:pt x="62338" y="345640"/>
                  <a:pt x="0" y="360000"/>
                </a:cubicBezTo>
                <a:cubicBezTo>
                  <a:pt x="-17641" y="260943"/>
                  <a:pt x="12510" y="11487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67149" y="21637"/>
                  <a:pt x="226060" y="-16569"/>
                  <a:pt x="360000" y="0"/>
                </a:cubicBezTo>
                <a:cubicBezTo>
                  <a:pt x="350282" y="36396"/>
                  <a:pt x="339372" y="228141"/>
                  <a:pt x="360000" y="360000"/>
                </a:cubicBezTo>
                <a:cubicBezTo>
                  <a:pt x="274981" y="343216"/>
                  <a:pt x="58332" y="351044"/>
                  <a:pt x="0" y="360000"/>
                </a:cubicBezTo>
                <a:cubicBezTo>
                  <a:pt x="13740" y="248631"/>
                  <a:pt x="-19244" y="139073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439301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E589EB0-3300-4F5C-8DF3-0DCDEDE2B13E}"/>
              </a:ext>
            </a:extLst>
          </p:cNvPr>
          <p:cNvSpPr/>
          <p:nvPr/>
        </p:nvSpPr>
        <p:spPr>
          <a:xfrm>
            <a:off x="7906684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70755" y="-17112"/>
                  <a:pt x="306497" y="-16123"/>
                  <a:pt x="360000" y="0"/>
                </a:cubicBezTo>
                <a:cubicBezTo>
                  <a:pt x="367882" y="77334"/>
                  <a:pt x="353006" y="253052"/>
                  <a:pt x="360000" y="360000"/>
                </a:cubicBezTo>
                <a:cubicBezTo>
                  <a:pt x="186206" y="349461"/>
                  <a:pt x="166202" y="347840"/>
                  <a:pt x="0" y="360000"/>
                </a:cubicBezTo>
                <a:cubicBezTo>
                  <a:pt x="30808" y="309935"/>
                  <a:pt x="-26850" y="97174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0496" y="15196"/>
                  <a:pt x="290739" y="17912"/>
                  <a:pt x="360000" y="0"/>
                </a:cubicBezTo>
                <a:cubicBezTo>
                  <a:pt x="337980" y="78563"/>
                  <a:pt x="363521" y="183373"/>
                  <a:pt x="360000" y="360000"/>
                </a:cubicBezTo>
                <a:cubicBezTo>
                  <a:pt x="254009" y="380896"/>
                  <a:pt x="96943" y="387197"/>
                  <a:pt x="0" y="360000"/>
                </a:cubicBezTo>
                <a:cubicBezTo>
                  <a:pt x="-29552" y="235489"/>
                  <a:pt x="11473" y="14280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186526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CB0F71A-E035-4450-A59E-7651FFB7B15C}"/>
              </a:ext>
            </a:extLst>
          </p:cNvPr>
          <p:cNvSpPr/>
          <p:nvPr/>
        </p:nvSpPr>
        <p:spPr>
          <a:xfrm>
            <a:off x="8266684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38713" y="-28765"/>
                  <a:pt x="300365" y="-5489"/>
                  <a:pt x="360000" y="0"/>
                </a:cubicBezTo>
                <a:cubicBezTo>
                  <a:pt x="347205" y="58767"/>
                  <a:pt x="347986" y="239539"/>
                  <a:pt x="360000" y="360000"/>
                </a:cubicBezTo>
                <a:cubicBezTo>
                  <a:pt x="210863" y="347602"/>
                  <a:pt x="128916" y="342354"/>
                  <a:pt x="0" y="360000"/>
                </a:cubicBezTo>
                <a:cubicBezTo>
                  <a:pt x="11190" y="242290"/>
                  <a:pt x="-22619" y="17353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51770" y="-1947"/>
                  <a:pt x="222239" y="-20720"/>
                  <a:pt x="360000" y="0"/>
                </a:cubicBezTo>
                <a:cubicBezTo>
                  <a:pt x="375291" y="116126"/>
                  <a:pt x="348633" y="289605"/>
                  <a:pt x="360000" y="360000"/>
                </a:cubicBezTo>
                <a:cubicBezTo>
                  <a:pt x="293093" y="360760"/>
                  <a:pt x="117111" y="391158"/>
                  <a:pt x="0" y="360000"/>
                </a:cubicBezTo>
                <a:cubicBezTo>
                  <a:pt x="-18199" y="244889"/>
                  <a:pt x="9052" y="99240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64479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</a:p>
        </p:txBody>
      </p:sp>
      <p:sp>
        <p:nvSpPr>
          <p:cNvPr id="95" name="Rectangle 63">
            <a:extLst>
              <a:ext uri="{FF2B5EF4-FFF2-40B4-BE49-F238E27FC236}">
                <a16:creationId xmlns:a16="http://schemas.microsoft.com/office/drawing/2014/main" id="{7EEAF836-9E01-4451-BE63-977A55CCEEB5}"/>
              </a:ext>
            </a:extLst>
          </p:cNvPr>
          <p:cNvSpPr/>
          <p:nvPr/>
        </p:nvSpPr>
        <p:spPr>
          <a:xfrm>
            <a:off x="4345064" y="4083601"/>
            <a:ext cx="396000" cy="360000"/>
          </a:xfrm>
          <a:custGeom>
            <a:avLst/>
            <a:gdLst>
              <a:gd name="connsiteX0" fmla="*/ 0 w 396000"/>
              <a:gd name="connsiteY0" fmla="*/ 0 h 360000"/>
              <a:gd name="connsiteX1" fmla="*/ 396000 w 396000"/>
              <a:gd name="connsiteY1" fmla="*/ 0 h 360000"/>
              <a:gd name="connsiteX2" fmla="*/ 396000 w 396000"/>
              <a:gd name="connsiteY2" fmla="*/ 360000 h 360000"/>
              <a:gd name="connsiteX3" fmla="*/ 0 w 396000"/>
              <a:gd name="connsiteY3" fmla="*/ 360000 h 360000"/>
              <a:gd name="connsiteX4" fmla="*/ 0 w 396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" h="360000" fill="none" extrusionOk="0">
                <a:moveTo>
                  <a:pt x="0" y="0"/>
                </a:moveTo>
                <a:cubicBezTo>
                  <a:pt x="57028" y="26973"/>
                  <a:pt x="323575" y="-12858"/>
                  <a:pt x="396000" y="0"/>
                </a:cubicBezTo>
                <a:cubicBezTo>
                  <a:pt x="426178" y="84188"/>
                  <a:pt x="365969" y="185862"/>
                  <a:pt x="396000" y="360000"/>
                </a:cubicBezTo>
                <a:cubicBezTo>
                  <a:pt x="314730" y="386916"/>
                  <a:pt x="143198" y="325995"/>
                  <a:pt x="0" y="360000"/>
                </a:cubicBezTo>
                <a:cubicBezTo>
                  <a:pt x="-25069" y="220924"/>
                  <a:pt x="21334" y="91943"/>
                  <a:pt x="0" y="0"/>
                </a:cubicBezTo>
                <a:close/>
              </a:path>
              <a:path w="396000" h="360000" stroke="0" extrusionOk="0">
                <a:moveTo>
                  <a:pt x="0" y="0"/>
                </a:moveTo>
                <a:cubicBezTo>
                  <a:pt x="181690" y="-7011"/>
                  <a:pt x="203880" y="-28850"/>
                  <a:pt x="396000" y="0"/>
                </a:cubicBezTo>
                <a:cubicBezTo>
                  <a:pt x="424390" y="175793"/>
                  <a:pt x="424758" y="210613"/>
                  <a:pt x="396000" y="360000"/>
                </a:cubicBezTo>
                <a:cubicBezTo>
                  <a:pt x="298513" y="389127"/>
                  <a:pt x="129392" y="328491"/>
                  <a:pt x="0" y="360000"/>
                </a:cubicBezTo>
                <a:cubicBezTo>
                  <a:pt x="2981" y="231318"/>
                  <a:pt x="-14258" y="5331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429711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96" name="Rectangle 68">
            <a:extLst>
              <a:ext uri="{FF2B5EF4-FFF2-40B4-BE49-F238E27FC236}">
                <a16:creationId xmlns:a16="http://schemas.microsoft.com/office/drawing/2014/main" id="{9EFA37C6-AC34-4BC4-A42F-21D87B31A38A}"/>
              </a:ext>
            </a:extLst>
          </p:cNvPr>
          <p:cNvSpPr/>
          <p:nvPr/>
        </p:nvSpPr>
        <p:spPr>
          <a:xfrm>
            <a:off x="5093626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D59E0D5-110B-48BD-BFAF-CE2C6CDDCAF8}"/>
              </a:ext>
            </a:extLst>
          </p:cNvPr>
          <p:cNvCxnSpPr>
            <a:cxnSpLocks/>
          </p:cNvCxnSpPr>
          <p:nvPr/>
        </p:nvCxnSpPr>
        <p:spPr>
          <a:xfrm>
            <a:off x="490618" y="3838111"/>
            <a:ext cx="2350773" cy="655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68430BD-BED1-460A-96DA-417FD6199054}"/>
              </a:ext>
            </a:extLst>
          </p:cNvPr>
          <p:cNvCxnSpPr>
            <a:cxnSpLocks/>
          </p:cNvCxnSpPr>
          <p:nvPr/>
        </p:nvCxnSpPr>
        <p:spPr>
          <a:xfrm flipH="1">
            <a:off x="2460902" y="3992029"/>
            <a:ext cx="150712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68">
            <a:extLst>
              <a:ext uri="{FF2B5EF4-FFF2-40B4-BE49-F238E27FC236}">
                <a16:creationId xmlns:a16="http://schemas.microsoft.com/office/drawing/2014/main" id="{02FACFCF-F166-48B1-8B55-5208F92F0124}"/>
              </a:ext>
            </a:extLst>
          </p:cNvPr>
          <p:cNvSpPr/>
          <p:nvPr/>
        </p:nvSpPr>
        <p:spPr>
          <a:xfrm>
            <a:off x="4744783" y="4083601"/>
            <a:ext cx="360000" cy="360000"/>
          </a:xfrm>
          <a:solidFill>
            <a:srgbClr val="84A5CA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13</a:t>
            </a:r>
          </a:p>
        </p:txBody>
      </p:sp>
      <p:sp>
        <p:nvSpPr>
          <p:cNvPr id="100" name="Rectangle 68">
            <a:extLst>
              <a:ext uri="{FF2B5EF4-FFF2-40B4-BE49-F238E27FC236}">
                <a16:creationId xmlns:a16="http://schemas.microsoft.com/office/drawing/2014/main" id="{7BE6BA0B-6EDD-4E9E-9B94-6B63074BE4D0}"/>
              </a:ext>
            </a:extLst>
          </p:cNvPr>
          <p:cNvSpPr/>
          <p:nvPr/>
        </p:nvSpPr>
        <p:spPr>
          <a:xfrm>
            <a:off x="5456750" y="4083601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609BB6F-166E-419F-AC66-0AB48C4B6A8F}"/>
              </a:ext>
            </a:extLst>
          </p:cNvPr>
          <p:cNvSpPr/>
          <p:nvPr/>
        </p:nvSpPr>
        <p:spPr>
          <a:xfrm>
            <a:off x="6132717" y="407808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53458" y="-30841"/>
                  <a:pt x="245410" y="-19047"/>
                  <a:pt x="360000" y="0"/>
                </a:cubicBezTo>
                <a:cubicBezTo>
                  <a:pt x="328701" y="127452"/>
                  <a:pt x="376325" y="246861"/>
                  <a:pt x="360000" y="360000"/>
                </a:cubicBezTo>
                <a:cubicBezTo>
                  <a:pt x="201027" y="341151"/>
                  <a:pt x="76793" y="388231"/>
                  <a:pt x="0" y="360000"/>
                </a:cubicBezTo>
                <a:cubicBezTo>
                  <a:pt x="23514" y="276326"/>
                  <a:pt x="-11704" y="4728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8593" y="3116"/>
                  <a:pt x="183851" y="12414"/>
                  <a:pt x="360000" y="0"/>
                </a:cubicBezTo>
                <a:cubicBezTo>
                  <a:pt x="362038" y="110282"/>
                  <a:pt x="361305" y="221311"/>
                  <a:pt x="360000" y="360000"/>
                </a:cubicBezTo>
                <a:cubicBezTo>
                  <a:pt x="212003" y="356898"/>
                  <a:pt x="176042" y="353253"/>
                  <a:pt x="0" y="360000"/>
                </a:cubicBezTo>
                <a:cubicBezTo>
                  <a:pt x="27416" y="183742"/>
                  <a:pt x="31285" y="17622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5663802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89EFE78-EA1F-49BA-A77E-63D03F2F8D50}"/>
              </a:ext>
            </a:extLst>
          </p:cNvPr>
          <p:cNvCxnSpPr>
            <a:cxnSpLocks/>
          </p:cNvCxnSpPr>
          <p:nvPr/>
        </p:nvCxnSpPr>
        <p:spPr>
          <a:xfrm flipH="1" flipV="1">
            <a:off x="3755791" y="3838111"/>
            <a:ext cx="4870894" cy="655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3DD679F-A138-4C25-8A5D-30F5DA14116B}"/>
              </a:ext>
            </a:extLst>
          </p:cNvPr>
          <p:cNvCxnSpPr>
            <a:cxnSpLocks/>
          </p:cNvCxnSpPr>
          <p:nvPr/>
        </p:nvCxnSpPr>
        <p:spPr>
          <a:xfrm>
            <a:off x="3590576" y="3992029"/>
            <a:ext cx="504661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63">
            <a:extLst>
              <a:ext uri="{FF2B5EF4-FFF2-40B4-BE49-F238E27FC236}">
                <a16:creationId xmlns:a16="http://schemas.microsoft.com/office/drawing/2014/main" id="{A815C039-F015-4527-B496-F6EAE63D39F0}"/>
              </a:ext>
            </a:extLst>
          </p:cNvPr>
          <p:cNvSpPr/>
          <p:nvPr/>
        </p:nvSpPr>
        <p:spPr>
          <a:xfrm>
            <a:off x="4743115" y="4079683"/>
            <a:ext cx="396000" cy="360000"/>
          </a:xfrm>
          <a:custGeom>
            <a:avLst/>
            <a:gdLst>
              <a:gd name="connsiteX0" fmla="*/ 0 w 396000"/>
              <a:gd name="connsiteY0" fmla="*/ 0 h 360000"/>
              <a:gd name="connsiteX1" fmla="*/ 396000 w 396000"/>
              <a:gd name="connsiteY1" fmla="*/ 0 h 360000"/>
              <a:gd name="connsiteX2" fmla="*/ 396000 w 396000"/>
              <a:gd name="connsiteY2" fmla="*/ 360000 h 360000"/>
              <a:gd name="connsiteX3" fmla="*/ 0 w 396000"/>
              <a:gd name="connsiteY3" fmla="*/ 360000 h 360000"/>
              <a:gd name="connsiteX4" fmla="*/ 0 w 396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" h="360000" fill="none" extrusionOk="0">
                <a:moveTo>
                  <a:pt x="0" y="0"/>
                </a:moveTo>
                <a:cubicBezTo>
                  <a:pt x="57028" y="26973"/>
                  <a:pt x="323575" y="-12858"/>
                  <a:pt x="396000" y="0"/>
                </a:cubicBezTo>
                <a:cubicBezTo>
                  <a:pt x="426178" y="84188"/>
                  <a:pt x="365969" y="185862"/>
                  <a:pt x="396000" y="360000"/>
                </a:cubicBezTo>
                <a:cubicBezTo>
                  <a:pt x="314730" y="386916"/>
                  <a:pt x="143198" y="325995"/>
                  <a:pt x="0" y="360000"/>
                </a:cubicBezTo>
                <a:cubicBezTo>
                  <a:pt x="-25069" y="220924"/>
                  <a:pt x="21334" y="91943"/>
                  <a:pt x="0" y="0"/>
                </a:cubicBezTo>
                <a:close/>
              </a:path>
              <a:path w="396000" h="360000" stroke="0" extrusionOk="0">
                <a:moveTo>
                  <a:pt x="0" y="0"/>
                </a:moveTo>
                <a:cubicBezTo>
                  <a:pt x="181690" y="-7011"/>
                  <a:pt x="203880" y="-28850"/>
                  <a:pt x="396000" y="0"/>
                </a:cubicBezTo>
                <a:cubicBezTo>
                  <a:pt x="424390" y="175793"/>
                  <a:pt x="424758" y="210613"/>
                  <a:pt x="396000" y="360000"/>
                </a:cubicBezTo>
                <a:cubicBezTo>
                  <a:pt x="298513" y="389127"/>
                  <a:pt x="129392" y="328491"/>
                  <a:pt x="0" y="360000"/>
                </a:cubicBezTo>
                <a:cubicBezTo>
                  <a:pt x="2981" y="231318"/>
                  <a:pt x="-14258" y="53316"/>
                  <a:pt x="0" y="0"/>
                </a:cubicBezTo>
                <a:close/>
              </a:path>
            </a:pathLst>
          </a:custGeom>
          <a:solidFill>
            <a:srgbClr val="84A5CA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429711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105" name="Rectangle 68">
            <a:extLst>
              <a:ext uri="{FF2B5EF4-FFF2-40B4-BE49-F238E27FC236}">
                <a16:creationId xmlns:a16="http://schemas.microsoft.com/office/drawing/2014/main" id="{67223EB9-3692-4D2A-896D-42B3C3D609AE}"/>
              </a:ext>
            </a:extLst>
          </p:cNvPr>
          <p:cNvSpPr/>
          <p:nvPr/>
        </p:nvSpPr>
        <p:spPr>
          <a:xfrm>
            <a:off x="3327097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pattFill prst="wdUpDiag">
            <a:fgClr>
              <a:srgbClr val="F69C7C"/>
            </a:fgClr>
            <a:bgClr>
              <a:srgbClr val="84A5CA"/>
            </a:bgClr>
          </a:patt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106" name="Rectangle 68">
            <a:extLst>
              <a:ext uri="{FF2B5EF4-FFF2-40B4-BE49-F238E27FC236}">
                <a16:creationId xmlns:a16="http://schemas.microsoft.com/office/drawing/2014/main" id="{19908A3A-B9A9-4EE9-84E7-8310C1BBA5CA}"/>
              </a:ext>
            </a:extLst>
          </p:cNvPr>
          <p:cNvSpPr/>
          <p:nvPr/>
        </p:nvSpPr>
        <p:spPr>
          <a:xfrm>
            <a:off x="3687171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85161" y="-14835"/>
                  <a:pt x="301984" y="-28857"/>
                  <a:pt x="360000" y="0"/>
                </a:cubicBezTo>
                <a:cubicBezTo>
                  <a:pt x="349864" y="112360"/>
                  <a:pt x="346029" y="190994"/>
                  <a:pt x="360000" y="360000"/>
                </a:cubicBezTo>
                <a:cubicBezTo>
                  <a:pt x="212293" y="372802"/>
                  <a:pt x="56238" y="388365"/>
                  <a:pt x="0" y="360000"/>
                </a:cubicBezTo>
                <a:cubicBezTo>
                  <a:pt x="20482" y="214531"/>
                  <a:pt x="21281" y="8109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82582" y="-6291"/>
                  <a:pt x="231545" y="30595"/>
                  <a:pt x="360000" y="0"/>
                </a:cubicBezTo>
                <a:cubicBezTo>
                  <a:pt x="363458" y="163922"/>
                  <a:pt x="350300" y="220172"/>
                  <a:pt x="360000" y="360000"/>
                </a:cubicBezTo>
                <a:cubicBezTo>
                  <a:pt x="275021" y="331325"/>
                  <a:pt x="71221" y="377127"/>
                  <a:pt x="0" y="360000"/>
                </a:cubicBezTo>
                <a:cubicBezTo>
                  <a:pt x="-27999" y="297154"/>
                  <a:pt x="2257" y="125004"/>
                  <a:pt x="0" y="0"/>
                </a:cubicBezTo>
                <a:close/>
              </a:path>
            </a:pathLst>
          </a:custGeom>
          <a:pattFill prst="wdUpDiag">
            <a:fgClr>
              <a:srgbClr val="F69C7C"/>
            </a:fgClr>
            <a:bgClr>
              <a:srgbClr val="84A5CA"/>
            </a:bgClr>
          </a:patt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4521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1E0F694-F1A0-4715-9956-AB742DC53EC9}"/>
              </a:ext>
            </a:extLst>
          </p:cNvPr>
          <p:cNvSpPr/>
          <p:nvPr/>
        </p:nvSpPr>
        <p:spPr>
          <a:xfrm>
            <a:off x="490618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45325" y="-28936"/>
                  <a:pt x="314319" y="10865"/>
                  <a:pt x="360000" y="0"/>
                </a:cubicBezTo>
                <a:cubicBezTo>
                  <a:pt x="374734" y="155886"/>
                  <a:pt x="376272" y="284635"/>
                  <a:pt x="360000" y="360000"/>
                </a:cubicBezTo>
                <a:cubicBezTo>
                  <a:pt x="249756" y="330127"/>
                  <a:pt x="134991" y="340278"/>
                  <a:pt x="0" y="360000"/>
                </a:cubicBezTo>
                <a:cubicBezTo>
                  <a:pt x="24295" y="210355"/>
                  <a:pt x="18809" y="94818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103381" y="-26858"/>
                  <a:pt x="287630" y="-24956"/>
                  <a:pt x="360000" y="0"/>
                </a:cubicBezTo>
                <a:cubicBezTo>
                  <a:pt x="368858" y="151567"/>
                  <a:pt x="342739" y="262182"/>
                  <a:pt x="360000" y="360000"/>
                </a:cubicBezTo>
                <a:cubicBezTo>
                  <a:pt x="321063" y="375468"/>
                  <a:pt x="43543" y="380152"/>
                  <a:pt x="0" y="360000"/>
                </a:cubicBezTo>
                <a:cubicBezTo>
                  <a:pt x="-20797" y="256164"/>
                  <a:pt x="18149" y="96188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8427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1</a:t>
            </a:r>
            <a:endParaRPr kumimoji="0" lang="nb-NO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8FF8AEF-8FA4-4C3B-A3E3-7DE694C1E175}"/>
              </a:ext>
            </a:extLst>
          </p:cNvPr>
          <p:cNvSpPr/>
          <p:nvPr/>
        </p:nvSpPr>
        <p:spPr>
          <a:xfrm>
            <a:off x="843180" y="4073330"/>
            <a:ext cx="360000" cy="360000"/>
          </a:xfrm>
          <a:custGeom>
            <a:avLst/>
            <a:gdLst>
              <a:gd name="connsiteX0" fmla="*/ 0 w 360000"/>
              <a:gd name="connsiteY0" fmla="*/ 0 h 360000"/>
              <a:gd name="connsiteX1" fmla="*/ 360000 w 360000"/>
              <a:gd name="connsiteY1" fmla="*/ 0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 fill="none" extrusionOk="0">
                <a:moveTo>
                  <a:pt x="0" y="0"/>
                </a:moveTo>
                <a:cubicBezTo>
                  <a:pt x="102930" y="20716"/>
                  <a:pt x="249199" y="29438"/>
                  <a:pt x="360000" y="0"/>
                </a:cubicBezTo>
                <a:cubicBezTo>
                  <a:pt x="362930" y="104649"/>
                  <a:pt x="383173" y="304430"/>
                  <a:pt x="360000" y="360000"/>
                </a:cubicBezTo>
                <a:cubicBezTo>
                  <a:pt x="297164" y="333607"/>
                  <a:pt x="101261" y="351150"/>
                  <a:pt x="0" y="360000"/>
                </a:cubicBezTo>
                <a:cubicBezTo>
                  <a:pt x="-29840" y="284457"/>
                  <a:pt x="1127" y="144526"/>
                  <a:pt x="0" y="0"/>
                </a:cubicBezTo>
                <a:close/>
              </a:path>
              <a:path w="360000" h="360000" stroke="0" extrusionOk="0">
                <a:moveTo>
                  <a:pt x="0" y="0"/>
                </a:moveTo>
                <a:cubicBezTo>
                  <a:pt x="72205" y="-17389"/>
                  <a:pt x="246259" y="5578"/>
                  <a:pt x="360000" y="0"/>
                </a:cubicBezTo>
                <a:cubicBezTo>
                  <a:pt x="363506" y="101213"/>
                  <a:pt x="364712" y="278292"/>
                  <a:pt x="360000" y="360000"/>
                </a:cubicBezTo>
                <a:cubicBezTo>
                  <a:pt x="225270" y="347694"/>
                  <a:pt x="113666" y="364479"/>
                  <a:pt x="0" y="360000"/>
                </a:cubicBezTo>
                <a:cubicBezTo>
                  <a:pt x="14164" y="304139"/>
                  <a:pt x="9876" y="127496"/>
                  <a:pt x="0" y="0"/>
                </a:cubicBezTo>
                <a:close/>
              </a:path>
            </a:pathLst>
          </a:custGeom>
          <a:solidFill>
            <a:srgbClr val="A0A2A0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9926840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>
                <a:solidFill>
                  <a:srgbClr val="000000"/>
                </a:solidFill>
                <a:latin typeface="Arial" panose="020B0604020202020204"/>
              </a:rPr>
              <a:t>2</a:t>
            </a:r>
            <a:endParaRPr kumimoji="0" lang="nb-NO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0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FA19-1DDA-4B15-BF45-D0063A72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8" y="205979"/>
            <a:ext cx="5901558" cy="892552"/>
          </a:xfrm>
        </p:spPr>
        <p:txBody>
          <a:bodyPr/>
          <a:lstStyle/>
          <a:p>
            <a:r>
              <a:rPr lang="nb-NO" sz="2600"/>
              <a:t>Vurdering av arealkategorier </a:t>
            </a:r>
            <a:br>
              <a:rPr lang="nb-NO" sz="2600"/>
            </a:br>
            <a:r>
              <a:rPr lang="nb-NO" sz="2600"/>
              <a:t>i bygg (1/5)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059D-6BAA-49A3-A251-B1ACEC75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8" y="1102659"/>
            <a:ext cx="5428295" cy="383486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nb-NO"/>
              <a:t>Input</a:t>
            </a:r>
          </a:p>
          <a:p>
            <a:pPr lvl="1"/>
            <a:r>
              <a:rPr lang="nb-NO"/>
              <a:t>Kvalitetsmål</a:t>
            </a:r>
          </a:p>
          <a:p>
            <a:pPr lvl="1"/>
            <a:r>
              <a:rPr lang="nb-NO"/>
              <a:t>Arealkonsept </a:t>
            </a:r>
          </a:p>
          <a:p>
            <a:pPr lvl="1"/>
            <a:r>
              <a:rPr lang="nb-NO"/>
              <a:t>Overordnet program + Brukers funksjonsbeskrivelse, eventuelt rom og funksjonsprogram.  </a:t>
            </a:r>
          </a:p>
          <a:p>
            <a:pPr lvl="1"/>
            <a:r>
              <a:rPr lang="nb-NO"/>
              <a:t>Forslag: Arealkategorier plassert i volum (Fra byggherre)</a:t>
            </a:r>
          </a:p>
          <a:p>
            <a:pPr lvl="1"/>
            <a:r>
              <a:rPr lang="nb-NO"/>
              <a:t>Forslag til fravik beskrevet (av Byggherre)</a:t>
            </a:r>
          </a:p>
          <a:p>
            <a:r>
              <a:rPr lang="nb-NO"/>
              <a:t>Prosess</a:t>
            </a:r>
          </a:p>
          <a:p>
            <a:pPr lvl="1"/>
            <a:r>
              <a:rPr lang="nb-NO"/>
              <a:t>Vurdering av foreslått plassering, arealkategorier</a:t>
            </a:r>
          </a:p>
          <a:p>
            <a:pPr lvl="1"/>
            <a:r>
              <a:rPr lang="nb-NO"/>
              <a:t>Diskusjon av alternativer/styrker-svakheter</a:t>
            </a:r>
          </a:p>
          <a:p>
            <a:pPr lvl="1"/>
            <a:r>
              <a:rPr lang="nb-NO"/>
              <a:t>Vurdering av Universell utforming (</a:t>
            </a:r>
            <a:r>
              <a:rPr lang="nb-NO" err="1"/>
              <a:t>f.eks</a:t>
            </a:r>
            <a:r>
              <a:rPr lang="nb-NO"/>
              <a:t> v/referansegruppe) </a:t>
            </a:r>
          </a:p>
          <a:p>
            <a:pPr lvl="1"/>
            <a:r>
              <a:rPr lang="nb-NO"/>
              <a:t>Hvis program ikke er etablert: </a:t>
            </a:r>
          </a:p>
          <a:p>
            <a:pPr lvl="2"/>
            <a:r>
              <a:rPr lang="nb-NO"/>
              <a:t>2 m2*ansatte = </a:t>
            </a:r>
            <a:r>
              <a:rPr lang="nb-NO" err="1"/>
              <a:t>X</a:t>
            </a:r>
            <a:r>
              <a:rPr lang="nb-NO"/>
              <a:t> m2 NTA til fellesfunksjoner – hvilke er dette? </a:t>
            </a:r>
            <a:r>
              <a:rPr lang="nb-NO" err="1"/>
              <a:t>Utg</a:t>
            </a:r>
            <a:r>
              <a:rPr lang="nb-NO"/>
              <a:t> </a:t>
            </a:r>
            <a:r>
              <a:rPr lang="nb-NO" err="1"/>
              <a:t>pkt</a:t>
            </a:r>
            <a:r>
              <a:rPr lang="nb-NO"/>
              <a:t> i AMUs beskrivelser + og tilhørende forskrifter </a:t>
            </a:r>
          </a:p>
          <a:p>
            <a:r>
              <a:rPr lang="nb-NO"/>
              <a:t>Output</a:t>
            </a:r>
          </a:p>
          <a:p>
            <a:pPr lvl="1"/>
            <a:r>
              <a:rPr lang="nb-NO"/>
              <a:t>Enighet om/beslutning om hvilken plassering av arealkategorier man går videre med </a:t>
            </a:r>
          </a:p>
          <a:p>
            <a:pPr lvl="1"/>
            <a:r>
              <a:rPr lang="nb-NO"/>
              <a:t>Beskrivelse av muligheter/utfordringer. </a:t>
            </a:r>
          </a:p>
          <a:p>
            <a:pPr lvl="1"/>
            <a:r>
              <a:rPr lang="nb-NO"/>
              <a:t>Hvis fravik fra ovenstående (input) er planlagt: Beslutningsunderlag med beskrivelse av fravik, konsekvens om det velges/ikke velges. </a:t>
            </a:r>
          </a:p>
          <a:p>
            <a:pPr lvl="2"/>
            <a:r>
              <a:rPr lang="nb-NO"/>
              <a:t>Forhandling m/SESAM må til ved fravik. </a:t>
            </a:r>
          </a:p>
          <a:p>
            <a:pPr lvl="1"/>
            <a:r>
              <a:rPr lang="nb-NO"/>
              <a:t>Hvis rom og funksjonsprogram ikke finnes: Spesifisering av fellesfunksjoner til rom og funksjonsprogram</a:t>
            </a:r>
          </a:p>
          <a:p>
            <a:pPr lvl="1"/>
            <a:r>
              <a:rPr lang="nb-NO"/>
              <a:t>Brukergruppeleder har ansvar for informasjon til gruppens linje,</a:t>
            </a:r>
          </a:p>
          <a:p>
            <a:pPr lvl="1"/>
            <a:endParaRPr lang="nb-NO"/>
          </a:p>
          <a:p>
            <a:endParaRPr lang="nb-NO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1EDC10-5E09-48AE-9B67-FD44383C7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36" y="2655234"/>
            <a:ext cx="2415082" cy="24882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661940-A705-45A5-8811-1CD276FA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425" y="102944"/>
            <a:ext cx="1713640" cy="25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8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23FD4F-6FE7-4815-B6C2-1E56A5AB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56" y="1110848"/>
            <a:ext cx="3634128" cy="830997"/>
          </a:xfrm>
        </p:spPr>
        <p:txBody>
          <a:bodyPr>
            <a:noAutofit/>
          </a:bodyPr>
          <a:lstStyle/>
          <a:p>
            <a:pPr algn="ctr"/>
            <a:r>
              <a:rPr lang="nb-NO" sz="2000" dirty="0"/>
              <a:t>ALL BRUKERINVOLVERING ER TOVEIS KUNNSKAPSUTVIKLING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2DD7-FCD2-4A98-9100-CEF2EB3E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/>
            </a:pPr>
            <a:fld id="{EF21DF10-E3FB-4609-9EE9-F8F071D3667C}" type="slidenum">
              <a:rPr lang="nb-NO" smtClean="0"/>
              <a:pPr defTabSz="171446">
                <a:defRPr/>
              </a:pPr>
              <a:t>2</a:t>
            </a:fld>
            <a:endParaRPr lang="nb-NO" sz="135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026" name="Picture 2" descr="Image result for strategic change">
            <a:hlinkClick r:id="rId3"/>
            <a:extLst>
              <a:ext uri="{FF2B5EF4-FFF2-40B4-BE49-F238E27FC236}">
                <a16:creationId xmlns:a16="http://schemas.microsoft.com/office/drawing/2014/main" id="{3CB99C3E-4D3A-45A6-9E54-BCEBB7EF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066142"/>
            <a:ext cx="484346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EF347A1-740F-459E-B4ED-669A88EF5E00}"/>
              </a:ext>
            </a:extLst>
          </p:cNvPr>
          <p:cNvSpPr txBox="1">
            <a:spLocks/>
          </p:cNvSpPr>
          <p:nvPr/>
        </p:nvSpPr>
        <p:spPr>
          <a:xfrm>
            <a:off x="522402" y="2252663"/>
            <a:ext cx="3634128" cy="22335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nb-NO" sz="1950" dirty="0"/>
              <a:t>Prosjektet trenger kunnskap om NTNUs behov</a:t>
            </a:r>
          </a:p>
          <a:p>
            <a:pPr marL="342900" indent="-342900">
              <a:buFontTx/>
              <a:buChar char="-"/>
            </a:pPr>
            <a:r>
              <a:rPr lang="nb-NO" sz="1950" dirty="0"/>
              <a:t>NTNU trenger kunnskap om byggeprosjekt.</a:t>
            </a:r>
          </a:p>
          <a:p>
            <a:pPr marL="606029" indent="-606029">
              <a:buFontTx/>
              <a:buChar char="-"/>
            </a:pPr>
            <a:r>
              <a:rPr lang="nb-NO" sz="1950" dirty="0"/>
              <a:t>Hvordan kan vi bidra best</a:t>
            </a:r>
          </a:p>
          <a:p>
            <a:pPr marL="606029" indent="-606029">
              <a:buFontTx/>
              <a:buChar char="-"/>
            </a:pPr>
            <a:r>
              <a:rPr lang="nb-NO" sz="1950" dirty="0"/>
              <a:t>Hva er konsekvensen av ulike forslag/løsninger</a:t>
            </a:r>
          </a:p>
          <a:p>
            <a:pPr marL="685800" lvl="1" indent="-342900">
              <a:buFontTx/>
              <a:buChar char="-"/>
            </a:pPr>
            <a:r>
              <a:rPr lang="nb-NO" sz="100" dirty="0"/>
              <a:t>HV</a:t>
            </a:r>
          </a:p>
          <a:p>
            <a:pPr marL="685800" lvl="1" indent="-342900">
              <a:buFontTx/>
              <a:buChar char="-"/>
            </a:pPr>
            <a:r>
              <a:rPr lang="nb-NO" sz="100" dirty="0" err="1"/>
              <a:t>HVor</a:t>
            </a:r>
            <a:endParaRPr lang="nb-NO" sz="100" dirty="0"/>
          </a:p>
          <a:p>
            <a:pPr marL="685800" lvl="1" indent="-342900">
              <a:buFontTx/>
              <a:buChar char="-"/>
            </a:pPr>
            <a:r>
              <a:rPr lang="nb-NO" sz="100" dirty="0"/>
              <a:t> </a:t>
            </a:r>
            <a:br>
              <a:rPr lang="nb-NO" sz="100" dirty="0"/>
            </a:br>
            <a:r>
              <a:rPr lang="nb-NO" sz="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14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FA19-1DDA-4B15-BF45-D0063A72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8" y="205979"/>
            <a:ext cx="6738078" cy="830997"/>
          </a:xfrm>
        </p:spPr>
        <p:txBody>
          <a:bodyPr/>
          <a:lstStyle/>
          <a:p>
            <a:r>
              <a:rPr lang="nb-NO" sz="2400"/>
              <a:t>Vurdering av hovedfunksjoner arealkategoriene (2/5)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059D-6BAA-49A3-A251-B1ACEC75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8" y="928914"/>
            <a:ext cx="4836307" cy="3964362"/>
          </a:xfrm>
        </p:spPr>
        <p:txBody>
          <a:bodyPr>
            <a:normAutofit fontScale="47500" lnSpcReduction="20000"/>
          </a:bodyPr>
          <a:lstStyle/>
          <a:p>
            <a:r>
              <a:rPr lang="nb-NO"/>
              <a:t>Input</a:t>
            </a:r>
          </a:p>
          <a:p>
            <a:pPr lvl="1"/>
            <a:r>
              <a:rPr lang="nb-NO"/>
              <a:t>Arealkategorier plassert </a:t>
            </a:r>
          </a:p>
          <a:p>
            <a:pPr lvl="1"/>
            <a:r>
              <a:rPr lang="nb-NO"/>
              <a:t>Fellesfunksjoner definert</a:t>
            </a:r>
          </a:p>
          <a:p>
            <a:pPr lvl="1"/>
            <a:r>
              <a:rPr lang="nb-NO"/>
              <a:t>Forslag: Hovedfunksjoner plassert  innenfor arealkategorier (Fra byggherre) </a:t>
            </a:r>
          </a:p>
          <a:p>
            <a:pPr lvl="1"/>
            <a:r>
              <a:rPr lang="nb-NO"/>
              <a:t>Forslag til fravik beskrevet (av byggherre)</a:t>
            </a:r>
          </a:p>
          <a:p>
            <a:r>
              <a:rPr lang="nb-NO"/>
              <a:t>Prosess</a:t>
            </a:r>
          </a:p>
          <a:p>
            <a:pPr lvl="1"/>
            <a:r>
              <a:rPr lang="nb-NO"/>
              <a:t>Eventuelle alternativer/styrker-svakheter  v/ foreslått plassering av hovedfunksjoner i arealkategorier presenteres for og diskuteres i brukergruppen</a:t>
            </a:r>
          </a:p>
          <a:p>
            <a:pPr lvl="2"/>
            <a:r>
              <a:rPr lang="nb-NO" err="1"/>
              <a:t>Hovedsirkulasjon</a:t>
            </a:r>
            <a:r>
              <a:rPr lang="nb-NO"/>
              <a:t>, rom med spesielle behov, sosiale soner i arbeidssonen,  </a:t>
            </a:r>
          </a:p>
          <a:p>
            <a:pPr lvl="1"/>
            <a:r>
              <a:rPr lang="nb-NO"/>
              <a:t>Vurdering av universell utforming på relevant nivå av konkretisering </a:t>
            </a:r>
          </a:p>
          <a:p>
            <a:pPr lvl="1"/>
            <a:r>
              <a:rPr lang="nb-NO"/>
              <a:t>Hvis program ikke er etablert: </a:t>
            </a:r>
          </a:p>
          <a:p>
            <a:pPr lvl="2"/>
            <a:r>
              <a:rPr lang="nb-NO"/>
              <a:t>Programmering av sosiale soner, møterom etc. Hvilke antall/størrelse trengs? </a:t>
            </a:r>
          </a:p>
          <a:p>
            <a:pPr marL="914400" lvl="2" indent="0">
              <a:buNone/>
            </a:pPr>
            <a:endParaRPr lang="nb-NO"/>
          </a:p>
          <a:p>
            <a:r>
              <a:rPr lang="nb-NO"/>
              <a:t>Output</a:t>
            </a:r>
          </a:p>
          <a:p>
            <a:pPr lvl="1"/>
            <a:r>
              <a:rPr lang="nb-NO"/>
              <a:t>Plassering av hovedfunksjoner i arealkategorier  </a:t>
            </a:r>
          </a:p>
          <a:p>
            <a:pPr lvl="1"/>
            <a:r>
              <a:rPr lang="nb-NO"/>
              <a:t>Beskrivelse av muligheter/utfordringer. </a:t>
            </a:r>
          </a:p>
          <a:p>
            <a:pPr lvl="1"/>
            <a:r>
              <a:rPr lang="nb-NO"/>
              <a:t>Hvis fravik fra input fra tidligere faser planlegges: Beslutningsunderlag med beskrivelse av fravik, konsekvens om det velges/ikke velges.</a:t>
            </a:r>
          </a:p>
          <a:p>
            <a:pPr lvl="2"/>
            <a:r>
              <a:rPr lang="nb-NO"/>
              <a:t>Forhandling m/ SESAM må til ved fravik</a:t>
            </a:r>
          </a:p>
          <a:p>
            <a:pPr lvl="1"/>
            <a:r>
              <a:rPr lang="nb-NO"/>
              <a:t>Hvis rom og funksjonsprogram ikke finnes: Spesifisering av fellesfunksjoner til rom og funksjonsprogram </a:t>
            </a:r>
          </a:p>
          <a:p>
            <a:pPr lvl="1"/>
            <a:r>
              <a:rPr lang="nb-NO"/>
              <a:t>Brukergruppeleder har ansvar for informasjon til gruppens linje, </a:t>
            </a:r>
          </a:p>
          <a:p>
            <a:pPr lvl="1"/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CD47AF-90B2-407F-BE3E-79BA77C60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160" r="94750"/>
          <a:stretch/>
        </p:blipFill>
        <p:spPr>
          <a:xfrm>
            <a:off x="5687485" y="177819"/>
            <a:ext cx="1394388" cy="2363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19FE4-8DAE-47F2-950C-53589492B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149" y="214979"/>
            <a:ext cx="1534124" cy="235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7D1E0-1C7D-4F38-B8BB-25CFC38EE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825" y="2601802"/>
            <a:ext cx="1604334" cy="24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FA19-1DDA-4B15-BF45-D0063A72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8" y="205979"/>
            <a:ext cx="6738078" cy="461665"/>
          </a:xfrm>
        </p:spPr>
        <p:txBody>
          <a:bodyPr/>
          <a:lstStyle/>
          <a:p>
            <a:r>
              <a:rPr lang="nb-NO" sz="2400"/>
              <a:t>Vurdering av rom i hovedfunksjonene i (3/5)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059D-6BAA-49A3-A251-B1ACEC75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8" y="928914"/>
            <a:ext cx="5123138" cy="3665709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nb-NO"/>
              <a:t>Input</a:t>
            </a:r>
          </a:p>
          <a:p>
            <a:pPr lvl="1"/>
            <a:r>
              <a:rPr lang="nb-NO"/>
              <a:t>Arealkategorier plassert </a:t>
            </a:r>
          </a:p>
          <a:p>
            <a:pPr lvl="1"/>
            <a:r>
              <a:rPr lang="nb-NO"/>
              <a:t>Fellesfunksjoner definert</a:t>
            </a:r>
          </a:p>
          <a:p>
            <a:pPr lvl="1"/>
            <a:r>
              <a:rPr lang="nb-NO"/>
              <a:t>Hovedfunksjoner plassert  innenfor arealkategorier</a:t>
            </a:r>
          </a:p>
          <a:p>
            <a:pPr lvl="1"/>
            <a:r>
              <a:rPr lang="nb-NO"/>
              <a:t>Forslag: Rom plassert i hovedfunksjoner – alternativer (Fra byggherre) </a:t>
            </a:r>
          </a:p>
          <a:p>
            <a:pPr lvl="1"/>
            <a:r>
              <a:rPr lang="nb-NO"/>
              <a:t>Forslag til fravik beskrevet (av Byggherre) </a:t>
            </a:r>
          </a:p>
          <a:p>
            <a:r>
              <a:rPr lang="nb-NO"/>
              <a:t>Prosess</a:t>
            </a:r>
          </a:p>
          <a:p>
            <a:pPr lvl="1"/>
            <a:r>
              <a:rPr lang="nb-NO"/>
              <a:t>Eventuelle alternativer/styrker-svakheter  v/ foreslått plassering av rom i hovedfunksjoner presenteres for og diskuteres i brukergruppen </a:t>
            </a:r>
          </a:p>
          <a:p>
            <a:pPr lvl="2"/>
            <a:r>
              <a:rPr lang="nb-NO"/>
              <a:t>Skisser av alternative plasseringer av cellekontorer og åpne arbeidsstasjoner – for diskusjon </a:t>
            </a:r>
          </a:p>
          <a:p>
            <a:pPr lvl="1"/>
            <a:r>
              <a:rPr lang="nb-NO"/>
              <a:t>Hvis program ikke er etablert: </a:t>
            </a:r>
          </a:p>
          <a:p>
            <a:pPr lvl="2"/>
            <a:r>
              <a:rPr lang="nb-NO"/>
              <a:t>Antall cellekontor og åpne landskap – vurdering av </a:t>
            </a:r>
            <a:r>
              <a:rPr lang="nb-NO" err="1"/>
              <a:t>max</a:t>
            </a:r>
            <a:r>
              <a:rPr lang="nb-NO"/>
              <a:t> (Fra byggherre) </a:t>
            </a:r>
          </a:p>
          <a:p>
            <a:pPr lvl="1"/>
            <a:r>
              <a:rPr lang="nb-NO"/>
              <a:t>Drøfting i LOSAM</a:t>
            </a:r>
          </a:p>
          <a:p>
            <a:pPr lvl="2"/>
            <a:r>
              <a:rPr lang="nb-NO"/>
              <a:t>Mulige plasseringer av (arbeidsplasser til) enheter med spesielle behov </a:t>
            </a:r>
          </a:p>
          <a:p>
            <a:pPr lvl="2"/>
            <a:r>
              <a:rPr lang="nb-NO"/>
              <a:t>Fordeling av areal innenfor etasjeplan.(Hovedavtalen)</a:t>
            </a:r>
          </a:p>
          <a:p>
            <a:r>
              <a:rPr lang="nb-NO"/>
              <a:t>Output</a:t>
            </a:r>
          </a:p>
          <a:p>
            <a:pPr lvl="1"/>
            <a:r>
              <a:rPr lang="nb-NO"/>
              <a:t>1. iterasjon plassering av rom innenfor hovedfunksjoner</a:t>
            </a:r>
          </a:p>
          <a:p>
            <a:pPr lvl="1"/>
            <a:r>
              <a:rPr lang="nb-NO"/>
              <a:t>Beskrivelse av muligheter/utfordringer.</a:t>
            </a:r>
          </a:p>
          <a:p>
            <a:pPr lvl="2"/>
            <a:r>
              <a:rPr lang="nb-NO"/>
              <a:t>Inkludert resultater fra drøfting  </a:t>
            </a:r>
          </a:p>
          <a:p>
            <a:pPr lvl="1"/>
            <a:r>
              <a:rPr lang="nb-NO"/>
              <a:t>Hvis fravik fra input fra tidligere faser planlegges: Beslutningsunderlag med beskrivelse av fravik, konsekvens om det velges/ikke velges.</a:t>
            </a:r>
          </a:p>
          <a:p>
            <a:pPr lvl="2"/>
            <a:r>
              <a:rPr lang="nb-NO"/>
              <a:t>LOSAM kan be prosjektet om revurdering av om fravik er tilstede. </a:t>
            </a:r>
          </a:p>
          <a:p>
            <a:pPr lvl="2"/>
            <a:r>
              <a:rPr lang="nb-NO"/>
              <a:t>Sesam kan involveres i vurdering av fravik hvis LOSAM krever det. </a:t>
            </a:r>
          </a:p>
          <a:p>
            <a:pPr lvl="1"/>
            <a:r>
              <a:rPr lang="nb-NO"/>
              <a:t>Hvis rom og funksjonsprogram ikke finnes: vurdering av antall </a:t>
            </a:r>
            <a:r>
              <a:rPr lang="nb-NO" err="1"/>
              <a:t>max</a:t>
            </a:r>
            <a:r>
              <a:rPr lang="nb-NO"/>
              <a:t> antall kontor/åpne arbeidsplasser til rom og funksjonsprogram</a:t>
            </a:r>
          </a:p>
          <a:p>
            <a:pPr lvl="1"/>
            <a:r>
              <a:rPr lang="nb-NO"/>
              <a:t>Brukergruppeleder har ansvar for informasjon til gruppens linje,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7275F-06F1-4C0A-AD56-23EFC1016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70" r="38765"/>
          <a:stretch/>
        </p:blipFill>
        <p:spPr>
          <a:xfrm>
            <a:off x="10827316" y="-796753"/>
            <a:ext cx="1166898" cy="2363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E23000-AA2B-4A64-A75D-C1193B605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2" y="205979"/>
            <a:ext cx="1439427" cy="2237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A0D30D-DECB-43E6-95A8-21E9F7AA1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160" r="94750"/>
          <a:stretch/>
        </p:blipFill>
        <p:spPr>
          <a:xfrm>
            <a:off x="5983605" y="124762"/>
            <a:ext cx="1394388" cy="2363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B6FF6A-0A45-417A-80E2-7558A16D8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26" y="2699829"/>
            <a:ext cx="1974533" cy="23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FA19-1DDA-4B15-BF45-D0063A72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8" y="205979"/>
            <a:ext cx="6738078" cy="461665"/>
          </a:xfrm>
        </p:spPr>
        <p:txBody>
          <a:bodyPr/>
          <a:lstStyle/>
          <a:p>
            <a:r>
              <a:rPr lang="nb-NO" sz="2400"/>
              <a:t>Vurdering av rom i hovedfunksjonene (4/5)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059D-6BAA-49A3-A251-B1ACEC75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8" y="928914"/>
            <a:ext cx="5199305" cy="366570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nb-NO"/>
              <a:t>Input</a:t>
            </a:r>
          </a:p>
          <a:p>
            <a:pPr lvl="1"/>
            <a:r>
              <a:rPr lang="nb-NO"/>
              <a:t>Arealkategorier plassert </a:t>
            </a:r>
          </a:p>
          <a:p>
            <a:pPr lvl="1"/>
            <a:r>
              <a:rPr lang="nb-NO"/>
              <a:t>Fellesfunksjoner definert</a:t>
            </a:r>
          </a:p>
          <a:p>
            <a:pPr lvl="1"/>
            <a:r>
              <a:rPr lang="nb-NO"/>
              <a:t>Hovedfunksjoner plassert  innenfor arealkategorier</a:t>
            </a:r>
          </a:p>
          <a:p>
            <a:pPr lvl="1"/>
            <a:r>
              <a:rPr lang="nb-NO"/>
              <a:t>Forslag: Rom plassert i hovedfunksjoner – valgt/videreutviklet alternativ</a:t>
            </a:r>
          </a:p>
          <a:p>
            <a:pPr lvl="1"/>
            <a:r>
              <a:rPr lang="nb-NO"/>
              <a:t>Forslag til fravik beskrevet</a:t>
            </a:r>
          </a:p>
          <a:p>
            <a:r>
              <a:rPr lang="nb-NO"/>
              <a:t>Prosess</a:t>
            </a:r>
          </a:p>
          <a:p>
            <a:pPr lvl="1"/>
            <a:r>
              <a:rPr lang="nb-NO"/>
              <a:t>Eventuelle alternativer/styrker-svakheter  v/ foreslått plassering av rom i hovedfunksjoner presenteres for og diskuteres i KBG </a:t>
            </a:r>
          </a:p>
          <a:p>
            <a:pPr lvl="2"/>
            <a:r>
              <a:rPr lang="nb-NO"/>
              <a:t>Skisser av valgt/videreutviklet plasseringer av cellekontorer og åpne arbeidsstasjoner presenteres for diskusjon I KBG</a:t>
            </a:r>
          </a:p>
          <a:p>
            <a:pPr lvl="1"/>
            <a:r>
              <a:rPr lang="nb-NO"/>
              <a:t>Formell behandling av AMU</a:t>
            </a:r>
          </a:p>
          <a:p>
            <a:r>
              <a:rPr lang="nb-NO"/>
              <a:t>Output</a:t>
            </a:r>
          </a:p>
          <a:p>
            <a:pPr lvl="1"/>
            <a:r>
              <a:rPr lang="nb-NO"/>
              <a:t>2. iterasjon plassering av rom innenfor hovedfunksjoner</a:t>
            </a:r>
          </a:p>
          <a:p>
            <a:pPr lvl="1"/>
            <a:r>
              <a:rPr lang="nb-NO"/>
              <a:t>Beskrivelse av muligheter/utfordringer.</a:t>
            </a:r>
          </a:p>
          <a:p>
            <a:pPr lvl="2"/>
            <a:r>
              <a:rPr lang="nb-NO"/>
              <a:t>Inkludert merknader fra AMU </a:t>
            </a:r>
          </a:p>
          <a:p>
            <a:pPr lvl="1"/>
            <a:r>
              <a:rPr lang="nb-NO"/>
              <a:t>Hvis rom og funksjonsprogram ikke finnes: Sluttstilt rom og funksjonsprogram</a:t>
            </a:r>
          </a:p>
          <a:p>
            <a:pPr lvl="1"/>
            <a:r>
              <a:rPr lang="nb-NO"/>
              <a:t>Brukergruppeleder har ansvar for informasjon til gruppens linje,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CD47AF-90B2-407F-BE3E-79BA77C60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160" r="94750"/>
          <a:stretch/>
        </p:blipFill>
        <p:spPr>
          <a:xfrm>
            <a:off x="6035277" y="207870"/>
            <a:ext cx="1394388" cy="2363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602451-4276-4098-94EF-904EA6C6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665" y="342739"/>
            <a:ext cx="1087611" cy="953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098917-0346-42CF-9558-3775F3ED8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6" y="2699829"/>
            <a:ext cx="1974533" cy="23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7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FA19-1DDA-4B15-BF45-D0063A72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8" y="205979"/>
            <a:ext cx="6738078" cy="461665"/>
          </a:xfrm>
        </p:spPr>
        <p:txBody>
          <a:bodyPr/>
          <a:lstStyle/>
          <a:p>
            <a:r>
              <a:rPr lang="nb-NO" sz="2400"/>
              <a:t>Vurdering av rom i hovedfunksjonene (5/5)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059D-6BAA-49A3-A251-B1ACEC75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8" y="928914"/>
            <a:ext cx="6738078" cy="366570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b-NO"/>
              <a:t>Input</a:t>
            </a:r>
          </a:p>
          <a:p>
            <a:pPr lvl="1"/>
            <a:r>
              <a:rPr lang="nb-NO"/>
              <a:t>Arealkategorier plassert </a:t>
            </a:r>
          </a:p>
          <a:p>
            <a:pPr lvl="1"/>
            <a:r>
              <a:rPr lang="nb-NO"/>
              <a:t>Fellesfunksjoner definert</a:t>
            </a:r>
          </a:p>
          <a:p>
            <a:pPr lvl="1"/>
            <a:r>
              <a:rPr lang="nb-NO"/>
              <a:t>Hovedfunksjoner plassert  innenfor arealkategorier</a:t>
            </a:r>
          </a:p>
          <a:p>
            <a:pPr lvl="1"/>
            <a:r>
              <a:rPr lang="nb-NO"/>
              <a:t>Rom plassert i hovedfunksjoner</a:t>
            </a:r>
          </a:p>
          <a:p>
            <a:pPr lvl="1"/>
            <a:r>
              <a:rPr lang="nb-NO"/>
              <a:t>Forslag til fravik beskrevet</a:t>
            </a:r>
          </a:p>
          <a:p>
            <a:r>
              <a:rPr lang="nb-NO"/>
              <a:t>Prosess</a:t>
            </a:r>
          </a:p>
          <a:p>
            <a:pPr lvl="1"/>
            <a:r>
              <a:rPr lang="nb-NO"/>
              <a:t>Styrker-svakheter  v/ alternativ diskuteres og beskrives</a:t>
            </a:r>
          </a:p>
          <a:p>
            <a:pPr lvl="1"/>
            <a:r>
              <a:rPr lang="nb-NO"/>
              <a:t>Nødvendig fleksibilitet beskrives</a:t>
            </a:r>
          </a:p>
          <a:p>
            <a:pPr lvl="1"/>
            <a:r>
              <a:rPr lang="nb-NO"/>
              <a:t>Spesielle hensyn til universell utforming beskrives</a:t>
            </a:r>
          </a:p>
          <a:p>
            <a:r>
              <a:rPr lang="nb-NO"/>
              <a:t>Output</a:t>
            </a:r>
          </a:p>
          <a:p>
            <a:pPr lvl="1"/>
            <a:r>
              <a:rPr lang="nb-NO"/>
              <a:t>3. iterasjon plassering av rom innenfor hovedfunksjoner (forprosjekt)</a:t>
            </a:r>
          </a:p>
          <a:p>
            <a:pPr lvl="1"/>
            <a:r>
              <a:rPr lang="nb-NO"/>
              <a:t>Brukergruppeleder har ansvar for informasjon til gruppens linje,</a:t>
            </a:r>
          </a:p>
          <a:p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CD47AF-90B2-407F-BE3E-79BA77C60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160" r="94750"/>
          <a:stretch/>
        </p:blipFill>
        <p:spPr>
          <a:xfrm>
            <a:off x="5868955" y="207870"/>
            <a:ext cx="1469938" cy="2491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CCBF30-BE7C-48F3-A158-FE50922F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60" y="311280"/>
            <a:ext cx="1142356" cy="1111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35CCB-839E-43B8-A575-4043A3B24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6" y="2699829"/>
            <a:ext cx="1974533" cy="23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3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AB2A-3FD5-4E54-8DCC-DF2C11A6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«Ett år før innflytting»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EB3B-4479-400D-89A9-87734444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Input</a:t>
            </a:r>
          </a:p>
          <a:p>
            <a:pPr lvl="1"/>
            <a:r>
              <a:rPr lang="nb-NO"/>
              <a:t>Detaljprosjekt</a:t>
            </a:r>
          </a:p>
          <a:p>
            <a:r>
              <a:rPr lang="nb-NO"/>
              <a:t>Prosess</a:t>
            </a:r>
          </a:p>
          <a:p>
            <a:pPr lvl="1"/>
            <a:r>
              <a:rPr lang="nb-NO"/>
              <a:t>Møbleringsplaner</a:t>
            </a:r>
          </a:p>
          <a:p>
            <a:pPr lvl="1"/>
            <a:r>
              <a:rPr lang="nb-NO"/>
              <a:t>Innplassering </a:t>
            </a:r>
          </a:p>
          <a:p>
            <a:pPr lvl="1"/>
            <a:r>
              <a:rPr lang="nb-NO"/>
              <a:t>Planlegging av flytting</a:t>
            </a:r>
          </a:p>
          <a:p>
            <a:r>
              <a:rPr lang="nb-NO"/>
              <a:t>Output </a:t>
            </a:r>
          </a:p>
          <a:p>
            <a:pPr lvl="1"/>
            <a:r>
              <a:rPr lang="nb-NO"/>
              <a:t>Virksomheten klar for flytting </a:t>
            </a:r>
          </a:p>
          <a:p>
            <a:pPr lvl="1"/>
            <a:r>
              <a:rPr lang="nb-NO"/>
              <a:t>Prosjekt klart for innflytting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3A822-290D-40D1-A247-6F541CFF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865" y="478434"/>
            <a:ext cx="1944188" cy="41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6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B62D-07A7-4B37-AAEC-7788817F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E11C-54DC-4726-B76B-8063A404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775E8-AB15-4C9F-9D77-9E3049EC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67" y="0"/>
            <a:ext cx="4619134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C9507-656F-4C71-BC04-D74B79E24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6444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Målgrupper for involvering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20252" y="1523712"/>
            <a:ext cx="5660362" cy="3263504"/>
          </a:xfrm>
        </p:spPr>
        <p:txBody>
          <a:bodyPr vert="horz" lIns="68580" tIns="34290" rIns="68580" bIns="34290" rtlCol="0" anchor="t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nb-NO"/>
              <a:t>SLUTTBRUKERE Gruppen omfatter primært ansatte, studenter og samarbeidspartnere på campus, og også byens befolkning. Sluttbrukere involveres i ulike faser i prosjektet gjennom representativ deltakelse, gjennom lederstrukturen i organisasjonen og gjennom bredere involveringsarrangement. Massekommunikasjon og informasjonsdeling vil være hovedkanaler for å nå majoriteten av sluttbrukere. Det vurderes fortløpende om og hvordan potensielle brukere som besøkende, byens befolkning og arbeids- og næringsliv skal få informasjon og muligheter for involvering. </a:t>
            </a:r>
            <a:endParaRPr lang="nb-NO"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nb-NO"/>
              <a:t>FAGEKSPERTER </a:t>
            </a:r>
            <a:r>
              <a:rPr lang="nb-NO" err="1"/>
              <a:t>Fageksperter</a:t>
            </a:r>
            <a:r>
              <a:rPr lang="nb-NO"/>
              <a:t> er de som sitter med kompetanse som Campusprosjektet trenger, utover rollen som kunnskapsbærer om virksomheten. Fageksperter involveres ofte for å samle informasjon, eller for å samarbeide med campusprosjektet om spesifikke tema. Dette kan gjelde alt fra strategiske føringer, funksjonsbeskrivelser eller løsninger. Fageksperter fra NTNU vil tidvis være involvert i en dobbelt rolle, både som fagekspert på sitt område, og som bruker av campus. </a:t>
            </a:r>
            <a:endParaRPr lang="nb-NO">
              <a:cs typeface="Calibri"/>
            </a:endParaRPr>
          </a:p>
          <a:p>
            <a:pPr>
              <a:lnSpc>
                <a:spcPct val="170000"/>
              </a:lnSpc>
            </a:pPr>
            <a:endParaRPr lang="nb-NO"/>
          </a:p>
          <a:p>
            <a:pPr>
              <a:lnSpc>
                <a:spcPct val="170000"/>
              </a:lnSpc>
            </a:pPr>
            <a:r>
              <a:rPr lang="nb-NO"/>
              <a:t>TILLITSVALGTE Med tillitsvalgte forstår vi representanter i formelle hørings- eller medvirkningsorgan. Begrepet inkluderer bl.a. verneombud, arbeidsmiljøutvalg og læringsmiljøutvalg, studentdemokratiet og andre studentrepresentanter i tillegg til LOSAM/SESAM og fagforeningsrepresentanter. Tillitsvalgte involveres både gjennom formelle medvirkningsfora og gjennom deltagelse i partssammensatte grupper. Også i faser hvor det er ikke er lovregulert behandling i formelle medvirkningsfora, ønsker Campusprosjektet å forankre hos, kommunisere med og informere ulike grupper tillitsvalgte. </a:t>
            </a:r>
            <a:endParaRPr lang="nb-NO">
              <a:cs typeface="Calibri"/>
            </a:endParaRPr>
          </a:p>
          <a:p>
            <a:pPr>
              <a:lnSpc>
                <a:spcPct val="170000"/>
              </a:lnSpc>
            </a:pPr>
            <a:endParaRPr lang="nb-NO"/>
          </a:p>
          <a:p>
            <a:pPr>
              <a:lnSpc>
                <a:spcPct val="170000"/>
              </a:lnSpc>
            </a:pPr>
            <a:r>
              <a:rPr lang="nb-NO"/>
              <a:t>BESLUTNINGSTAKERE Det er mange ulike besluttende nivå i campusutviklingen. Det vil i tillegg til beslutning og rapportering være vesentlig å involvere besluttende nivå i ulike forankringsaktiviteter for å gjøre kjent med, og skape eierskap til arbeid og fremgangsmåte i campusutviklingen.</a:t>
            </a:r>
            <a:endParaRPr lang="nb-NO">
              <a:cs typeface="Calibri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7" y="1523712"/>
            <a:ext cx="2085975" cy="5715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83" y="2382558"/>
            <a:ext cx="1757363" cy="65722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84" y="3244676"/>
            <a:ext cx="1821656" cy="6286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10" y="4120568"/>
            <a:ext cx="1869230" cy="6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2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9C20E4-6AC3-4C4A-9C24-B976FD30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1" y="1917747"/>
            <a:ext cx="3179296" cy="2294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712125-21C4-47EE-A83C-8E469DDD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832" y="1510756"/>
            <a:ext cx="3396793" cy="348665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5D0D65D-21E8-4A93-91D2-95669FFB3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911" y="2314449"/>
            <a:ext cx="3263743" cy="19310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41D10D-4CEC-4B9E-91B1-66E4462D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1200329"/>
          </a:xfrm>
        </p:spPr>
        <p:txBody>
          <a:bodyPr/>
          <a:lstStyle/>
          <a:p>
            <a:r>
              <a:rPr lang="nb-NO" dirty="0"/>
              <a:t>Involvering: </a:t>
            </a:r>
            <a:br>
              <a:rPr lang="nb-NO" dirty="0"/>
            </a:br>
            <a:r>
              <a:rPr lang="nb-NO" dirty="0"/>
              <a:t>I prosjektet og i linja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43ACC5-AC0B-45F6-8078-0BA1B1C62548}"/>
              </a:ext>
            </a:extLst>
          </p:cNvPr>
          <p:cNvSpPr/>
          <p:nvPr/>
        </p:nvSpPr>
        <p:spPr>
          <a:xfrm>
            <a:off x="3204534" y="2333035"/>
            <a:ext cx="3721646" cy="1095551"/>
          </a:xfrm>
          <a:noFill/>
          <a:ln w="19050">
            <a:solidFill>
              <a:srgbClr val="0C47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7A3CF7D-EF76-4E69-9493-AF738934E8E0}"/>
              </a:ext>
            </a:extLst>
          </p:cNvPr>
          <p:cNvSpPr/>
          <p:nvPr/>
        </p:nvSpPr>
        <p:spPr>
          <a:xfrm>
            <a:off x="3271464" y="4364106"/>
            <a:ext cx="3396793" cy="392208"/>
          </a:xfrm>
          <a:custGeom>
            <a:avLst/>
            <a:gdLst>
              <a:gd name="connsiteX0" fmla="*/ 0 w 3396793"/>
              <a:gd name="connsiteY0" fmla="*/ 196104 h 392208"/>
              <a:gd name="connsiteX1" fmla="*/ 1698397 w 3396793"/>
              <a:gd name="connsiteY1" fmla="*/ 0 h 392208"/>
              <a:gd name="connsiteX2" fmla="*/ 3396794 w 3396793"/>
              <a:gd name="connsiteY2" fmla="*/ 196104 h 392208"/>
              <a:gd name="connsiteX3" fmla="*/ 1698397 w 3396793"/>
              <a:gd name="connsiteY3" fmla="*/ 392208 h 392208"/>
              <a:gd name="connsiteX4" fmla="*/ 0 w 3396793"/>
              <a:gd name="connsiteY4" fmla="*/ 196104 h 39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793" h="392208" extrusionOk="0">
                <a:moveTo>
                  <a:pt x="0" y="196104"/>
                </a:moveTo>
                <a:cubicBezTo>
                  <a:pt x="-37491" y="147328"/>
                  <a:pt x="836165" y="-66165"/>
                  <a:pt x="1698397" y="0"/>
                </a:cubicBezTo>
                <a:cubicBezTo>
                  <a:pt x="2647992" y="16513"/>
                  <a:pt x="3404857" y="81835"/>
                  <a:pt x="3396794" y="196104"/>
                </a:cubicBezTo>
                <a:cubicBezTo>
                  <a:pt x="3401217" y="282267"/>
                  <a:pt x="2695651" y="443079"/>
                  <a:pt x="1698397" y="392208"/>
                </a:cubicBezTo>
                <a:cubicBezTo>
                  <a:pt x="756447" y="418267"/>
                  <a:pt x="-14631" y="290029"/>
                  <a:pt x="0" y="196104"/>
                </a:cubicBezTo>
                <a:close/>
              </a:path>
            </a:pathLst>
          </a:custGeom>
          <a:noFill/>
          <a:ln w="19050">
            <a:solidFill>
              <a:srgbClr val="0C4789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EFBD60-4EA3-47E9-85AE-5C36F37519F9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2501495" y="2880810"/>
            <a:ext cx="703038" cy="368052"/>
          </a:xfrm>
          <a:custGeom>
            <a:avLst/>
            <a:gdLst>
              <a:gd name="connsiteX0" fmla="*/ 0 w 703038"/>
              <a:gd name="connsiteY0" fmla="*/ 0 h 368052"/>
              <a:gd name="connsiteX1" fmla="*/ 365580 w 703038"/>
              <a:gd name="connsiteY1" fmla="*/ 191387 h 368052"/>
              <a:gd name="connsiteX2" fmla="*/ 703038 w 703038"/>
              <a:gd name="connsiteY2" fmla="*/ 368052 h 36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038" h="368052" fill="none" extrusionOk="0">
                <a:moveTo>
                  <a:pt x="0" y="0"/>
                </a:moveTo>
                <a:cubicBezTo>
                  <a:pt x="143817" y="75254"/>
                  <a:pt x="223916" y="130827"/>
                  <a:pt x="365580" y="191387"/>
                </a:cubicBezTo>
                <a:cubicBezTo>
                  <a:pt x="507244" y="251947"/>
                  <a:pt x="610070" y="313514"/>
                  <a:pt x="703038" y="368052"/>
                </a:cubicBezTo>
              </a:path>
            </a:pathLst>
          </a:custGeom>
          <a:noFill/>
          <a:ln w="19050">
            <a:solidFill>
              <a:srgbClr val="0C4789"/>
            </a:solidFill>
            <a:extLst>
              <a:ext uri="{C807C97D-BFC1-408E-A445-0C87EB9F89A2}">
                <ask:lineSketchStyleProps xmlns:ask="http://schemas.microsoft.com/office/drawing/2018/sketchyshapes" sd="3684848379">
                  <a:prstGeom prst="straightConnector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695EAD-1298-4A36-9320-7A352CE669D5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2501495" y="3264208"/>
            <a:ext cx="769968" cy="1296003"/>
          </a:xfrm>
          <a:custGeom>
            <a:avLst/>
            <a:gdLst>
              <a:gd name="connsiteX0" fmla="*/ 0 w 769968"/>
              <a:gd name="connsiteY0" fmla="*/ 0 h 1296003"/>
              <a:gd name="connsiteX1" fmla="*/ 272055 w 769968"/>
              <a:gd name="connsiteY1" fmla="*/ 457921 h 1296003"/>
              <a:gd name="connsiteX2" fmla="*/ 505612 w 769968"/>
              <a:gd name="connsiteY2" fmla="*/ 851042 h 1296003"/>
              <a:gd name="connsiteX3" fmla="*/ 769968 w 769968"/>
              <a:gd name="connsiteY3" fmla="*/ 1296003 h 12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968" h="1296003" fill="none" extrusionOk="0">
                <a:moveTo>
                  <a:pt x="0" y="0"/>
                </a:moveTo>
                <a:cubicBezTo>
                  <a:pt x="121995" y="229654"/>
                  <a:pt x="158996" y="245614"/>
                  <a:pt x="272055" y="457921"/>
                </a:cubicBezTo>
                <a:cubicBezTo>
                  <a:pt x="385114" y="670228"/>
                  <a:pt x="427164" y="745103"/>
                  <a:pt x="505612" y="851042"/>
                </a:cubicBezTo>
                <a:cubicBezTo>
                  <a:pt x="584060" y="956981"/>
                  <a:pt x="711102" y="1151302"/>
                  <a:pt x="769968" y="1296003"/>
                </a:cubicBezTo>
              </a:path>
            </a:pathLst>
          </a:custGeom>
          <a:noFill/>
          <a:ln w="19050">
            <a:solidFill>
              <a:srgbClr val="0C4789"/>
            </a:solidFill>
            <a:extLst>
              <a:ext uri="{C807C97D-BFC1-408E-A445-0C87EB9F89A2}">
                <ask:lineSketchStyleProps xmlns:ask="http://schemas.microsoft.com/office/drawing/2018/sketchyshapes" sd="1650906866">
                  <a:prstGeom prst="straightConnector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A962A7B-BA36-4EF9-8ED1-ABB0EEB891B7}"/>
              </a:ext>
            </a:extLst>
          </p:cNvPr>
          <p:cNvSpPr/>
          <p:nvPr/>
        </p:nvSpPr>
        <p:spPr>
          <a:xfrm>
            <a:off x="3188667" y="2269723"/>
            <a:ext cx="3536231" cy="1153515"/>
          </a:xfrm>
          <a:custGeom>
            <a:avLst/>
            <a:gdLst>
              <a:gd name="connsiteX0" fmla="*/ 0 w 3536231"/>
              <a:gd name="connsiteY0" fmla="*/ 576758 h 1153515"/>
              <a:gd name="connsiteX1" fmla="*/ 1768116 w 3536231"/>
              <a:gd name="connsiteY1" fmla="*/ 0 h 1153515"/>
              <a:gd name="connsiteX2" fmla="*/ 3536232 w 3536231"/>
              <a:gd name="connsiteY2" fmla="*/ 576758 h 1153515"/>
              <a:gd name="connsiteX3" fmla="*/ 1768116 w 3536231"/>
              <a:gd name="connsiteY3" fmla="*/ 1153516 h 1153515"/>
              <a:gd name="connsiteX4" fmla="*/ 0 w 3536231"/>
              <a:gd name="connsiteY4" fmla="*/ 576758 h 115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231" h="1153515" extrusionOk="0">
                <a:moveTo>
                  <a:pt x="0" y="576758"/>
                </a:moveTo>
                <a:cubicBezTo>
                  <a:pt x="-103998" y="423351"/>
                  <a:pt x="866574" y="-65462"/>
                  <a:pt x="1768116" y="0"/>
                </a:cubicBezTo>
                <a:cubicBezTo>
                  <a:pt x="2769192" y="34992"/>
                  <a:pt x="3560932" y="239953"/>
                  <a:pt x="3536232" y="576758"/>
                </a:cubicBezTo>
                <a:cubicBezTo>
                  <a:pt x="3575157" y="700449"/>
                  <a:pt x="2825386" y="1222854"/>
                  <a:pt x="1768116" y="1153516"/>
                </a:cubicBezTo>
                <a:cubicBezTo>
                  <a:pt x="782199" y="1215596"/>
                  <a:pt x="-26852" y="868901"/>
                  <a:pt x="0" y="576758"/>
                </a:cubicBezTo>
                <a:close/>
              </a:path>
            </a:pathLst>
          </a:custGeom>
          <a:noFill/>
          <a:ln w="19050">
            <a:solidFill>
              <a:srgbClr val="0C4789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8C00166-473D-415F-A1F4-4CC22E692546}"/>
              </a:ext>
            </a:extLst>
          </p:cNvPr>
          <p:cNvSpPr/>
          <p:nvPr/>
        </p:nvSpPr>
        <p:spPr>
          <a:xfrm>
            <a:off x="3126909" y="3401042"/>
            <a:ext cx="3536231" cy="979140"/>
          </a:xfrm>
          <a:custGeom>
            <a:avLst/>
            <a:gdLst>
              <a:gd name="connsiteX0" fmla="*/ 0 w 3536231"/>
              <a:gd name="connsiteY0" fmla="*/ 489570 h 979140"/>
              <a:gd name="connsiteX1" fmla="*/ 1768116 w 3536231"/>
              <a:gd name="connsiteY1" fmla="*/ 0 h 979140"/>
              <a:gd name="connsiteX2" fmla="*/ 3536232 w 3536231"/>
              <a:gd name="connsiteY2" fmla="*/ 489570 h 979140"/>
              <a:gd name="connsiteX3" fmla="*/ 1768116 w 3536231"/>
              <a:gd name="connsiteY3" fmla="*/ 979140 h 979140"/>
              <a:gd name="connsiteX4" fmla="*/ 0 w 3536231"/>
              <a:gd name="connsiteY4" fmla="*/ 489570 h 9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231" h="979140" extrusionOk="0">
                <a:moveTo>
                  <a:pt x="0" y="489570"/>
                </a:moveTo>
                <a:cubicBezTo>
                  <a:pt x="-29094" y="265384"/>
                  <a:pt x="936161" y="-126230"/>
                  <a:pt x="1768116" y="0"/>
                </a:cubicBezTo>
                <a:cubicBezTo>
                  <a:pt x="2760332" y="22375"/>
                  <a:pt x="3563635" y="198919"/>
                  <a:pt x="3536232" y="489570"/>
                </a:cubicBezTo>
                <a:cubicBezTo>
                  <a:pt x="3562085" y="630543"/>
                  <a:pt x="2807310" y="1032960"/>
                  <a:pt x="1768116" y="979140"/>
                </a:cubicBezTo>
                <a:cubicBezTo>
                  <a:pt x="789451" y="993393"/>
                  <a:pt x="-13061" y="747115"/>
                  <a:pt x="0" y="48957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7D76B1-2D06-4CEE-AFDA-E81AC3AE8B3D}"/>
              </a:ext>
            </a:extLst>
          </p:cNvPr>
          <p:cNvCxnSpPr>
            <a:cxnSpLocks/>
          </p:cNvCxnSpPr>
          <p:nvPr/>
        </p:nvCxnSpPr>
        <p:spPr>
          <a:xfrm flipH="1">
            <a:off x="6679007" y="3756772"/>
            <a:ext cx="456339" cy="133841"/>
          </a:xfrm>
          <a:custGeom>
            <a:avLst/>
            <a:gdLst>
              <a:gd name="connsiteX0" fmla="*/ 0 w 456339"/>
              <a:gd name="connsiteY0" fmla="*/ 0 h 133841"/>
              <a:gd name="connsiteX1" fmla="*/ 456339 w 456339"/>
              <a:gd name="connsiteY1" fmla="*/ 133841 h 13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339" h="133841" fill="none" extrusionOk="0">
                <a:moveTo>
                  <a:pt x="0" y="0"/>
                </a:moveTo>
                <a:cubicBezTo>
                  <a:pt x="101925" y="9664"/>
                  <a:pt x="331483" y="76438"/>
                  <a:pt x="456339" y="133841"/>
                </a:cubicBezTo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70128331">
                  <a:prstGeom prst="straightConnector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985FC705-CA38-4664-8D66-859D1379C255}"/>
              </a:ext>
            </a:extLst>
          </p:cNvPr>
          <p:cNvSpPr/>
          <p:nvPr/>
        </p:nvSpPr>
        <p:spPr>
          <a:xfrm rot="20183530">
            <a:off x="464524" y="2081786"/>
            <a:ext cx="8049823" cy="1249048"/>
          </a:xfr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E1C42-9265-473C-8F1C-968B237E441E}"/>
              </a:ext>
            </a:extLst>
          </p:cNvPr>
          <p:cNvSpPr txBox="1"/>
          <p:nvPr/>
        </p:nvSpPr>
        <p:spPr>
          <a:xfrm>
            <a:off x="4091814" y="1558467"/>
            <a:ext cx="296286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54000" rIns="54000" rtlCol="0">
            <a:spAutoFit/>
          </a:bodyPr>
          <a:lstStyle/>
          <a:p>
            <a:r>
              <a:rPr lang="nb-NO" sz="1300" dirty="0">
                <a:latin typeface="Arial Narrow" panose="020B0606020202030204" pitchFamily="34" charset="0"/>
              </a:rPr>
              <a:t>for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7319CF-82E3-4ED5-BD39-E7EAB0F1C7C9}"/>
              </a:ext>
            </a:extLst>
          </p:cNvPr>
          <p:cNvSpPr/>
          <p:nvPr/>
        </p:nvSpPr>
        <p:spPr>
          <a:xfrm>
            <a:off x="3365534" y="4438274"/>
            <a:ext cx="3536231" cy="327332"/>
          </a:xfrm>
          <a:custGeom>
            <a:avLst/>
            <a:gdLst>
              <a:gd name="connsiteX0" fmla="*/ 0 w 3536231"/>
              <a:gd name="connsiteY0" fmla="*/ 163666 h 327332"/>
              <a:gd name="connsiteX1" fmla="*/ 1768116 w 3536231"/>
              <a:gd name="connsiteY1" fmla="*/ 0 h 327332"/>
              <a:gd name="connsiteX2" fmla="*/ 3536232 w 3536231"/>
              <a:gd name="connsiteY2" fmla="*/ 163666 h 327332"/>
              <a:gd name="connsiteX3" fmla="*/ 1768116 w 3536231"/>
              <a:gd name="connsiteY3" fmla="*/ 327332 h 327332"/>
              <a:gd name="connsiteX4" fmla="*/ 0 w 3536231"/>
              <a:gd name="connsiteY4" fmla="*/ 163666 h 32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231" h="327332" extrusionOk="0">
                <a:moveTo>
                  <a:pt x="0" y="163666"/>
                </a:moveTo>
                <a:cubicBezTo>
                  <a:pt x="-59614" y="167931"/>
                  <a:pt x="846672" y="-48081"/>
                  <a:pt x="1768116" y="0"/>
                </a:cubicBezTo>
                <a:cubicBezTo>
                  <a:pt x="2748749" y="5880"/>
                  <a:pt x="3538659" y="71481"/>
                  <a:pt x="3536232" y="163666"/>
                </a:cubicBezTo>
                <a:cubicBezTo>
                  <a:pt x="3550388" y="183194"/>
                  <a:pt x="2809713" y="383214"/>
                  <a:pt x="1768116" y="327332"/>
                </a:cubicBezTo>
                <a:cubicBezTo>
                  <a:pt x="788562" y="347446"/>
                  <a:pt x="-11961" y="242300"/>
                  <a:pt x="0" y="16366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90578D-C8E1-4EDF-8061-61F21D64860D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6901765" y="3756772"/>
            <a:ext cx="233562" cy="845168"/>
          </a:xfrm>
          <a:custGeom>
            <a:avLst/>
            <a:gdLst>
              <a:gd name="connsiteX0" fmla="*/ 0 w 233562"/>
              <a:gd name="connsiteY0" fmla="*/ 0 h 845168"/>
              <a:gd name="connsiteX1" fmla="*/ 119117 w 233562"/>
              <a:gd name="connsiteY1" fmla="*/ 431036 h 845168"/>
              <a:gd name="connsiteX2" fmla="*/ 233562 w 233562"/>
              <a:gd name="connsiteY2" fmla="*/ 845168 h 8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562" h="845168" fill="none" extrusionOk="0">
                <a:moveTo>
                  <a:pt x="0" y="0"/>
                </a:moveTo>
                <a:cubicBezTo>
                  <a:pt x="42117" y="126015"/>
                  <a:pt x="83923" y="286178"/>
                  <a:pt x="119117" y="431036"/>
                </a:cubicBezTo>
                <a:cubicBezTo>
                  <a:pt x="154311" y="575894"/>
                  <a:pt x="181360" y="697517"/>
                  <a:pt x="233562" y="845168"/>
                </a:cubicBezTo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70128331">
                  <a:prstGeom prst="straightConnector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420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26F1-8943-49C6-973C-CB999DFA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Program for involvering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4CA7-DD7B-4BC5-BA6E-4428F1D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280E7-446E-4664-B6B4-780A6507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18" y="1366684"/>
            <a:ext cx="8583048" cy="32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6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F7201C-4A24-4B11-9740-434805A3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630562"/>
            <a:ext cx="7028258" cy="810816"/>
          </a:xfrm>
        </p:spPr>
        <p:txBody>
          <a:bodyPr>
            <a:normAutofit fontScale="90000"/>
          </a:bodyPr>
          <a:lstStyle/>
          <a:p>
            <a:r>
              <a:rPr lang="nb-NO" dirty="0">
                <a:ea typeface="+mj-lt"/>
                <a:cs typeface="+mj-lt"/>
              </a:rPr>
              <a:t>Strategiske valg, taktiske vurderinger og operative behov</a:t>
            </a:r>
            <a:endParaRPr lang="nb-NO" dirty="0">
              <a:ea typeface="Verdana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35292D-CC83-4076-9F94-CB3B09914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571"/>
          <a:stretch/>
        </p:blipFill>
        <p:spPr>
          <a:xfrm>
            <a:off x="909638" y="1798063"/>
            <a:ext cx="2443577" cy="2143908"/>
          </a:xfrm>
        </p:spPr>
      </p:pic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C4EF2C3C-2D7D-4903-8AD6-DD56040076B4}"/>
              </a:ext>
            </a:extLst>
          </p:cNvPr>
          <p:cNvSpPr/>
          <p:nvPr/>
        </p:nvSpPr>
        <p:spPr>
          <a:xfrm>
            <a:off x="3967162" y="1747838"/>
            <a:ext cx="2519363" cy="514350"/>
          </a:xfrm>
          <a:custGeom>
            <a:avLst/>
            <a:gdLst>
              <a:gd name="connsiteX0" fmla="*/ 85727 w 2519363"/>
              <a:gd name="connsiteY0" fmla="*/ 0 h 514350"/>
              <a:gd name="connsiteX1" fmla="*/ 602267 w 2519363"/>
              <a:gd name="connsiteY1" fmla="*/ 0 h 514350"/>
              <a:gd name="connsiteX2" fmla="*/ 1118807 w 2519363"/>
              <a:gd name="connsiteY2" fmla="*/ 0 h 514350"/>
              <a:gd name="connsiteX3" fmla="*/ 1752742 w 2519363"/>
              <a:gd name="connsiteY3" fmla="*/ 0 h 514350"/>
              <a:gd name="connsiteX4" fmla="*/ 2433636 w 2519363"/>
              <a:gd name="connsiteY4" fmla="*/ 0 h 514350"/>
              <a:gd name="connsiteX5" fmla="*/ 2519363 w 2519363"/>
              <a:gd name="connsiteY5" fmla="*/ 85727 h 514350"/>
              <a:gd name="connsiteX6" fmla="*/ 2519363 w 2519363"/>
              <a:gd name="connsiteY6" fmla="*/ 514350 h 514350"/>
              <a:gd name="connsiteX7" fmla="*/ 1914716 w 2519363"/>
              <a:gd name="connsiteY7" fmla="*/ 514350 h 514350"/>
              <a:gd name="connsiteX8" fmla="*/ 1360456 w 2519363"/>
              <a:gd name="connsiteY8" fmla="*/ 514350 h 514350"/>
              <a:gd name="connsiteX9" fmla="*/ 705422 w 2519363"/>
              <a:gd name="connsiteY9" fmla="*/ 514350 h 514350"/>
              <a:gd name="connsiteX10" fmla="*/ 0 w 2519363"/>
              <a:gd name="connsiteY10" fmla="*/ 514350 h 514350"/>
              <a:gd name="connsiteX11" fmla="*/ 0 w 2519363"/>
              <a:gd name="connsiteY11" fmla="*/ 85727 h 514350"/>
              <a:gd name="connsiteX12" fmla="*/ 85727 w 2519363"/>
              <a:gd name="connsiteY1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9363" h="514350" fill="none" extrusionOk="0">
                <a:moveTo>
                  <a:pt x="85727" y="0"/>
                </a:moveTo>
                <a:cubicBezTo>
                  <a:pt x="319150" y="-2848"/>
                  <a:pt x="430321" y="23633"/>
                  <a:pt x="602267" y="0"/>
                </a:cubicBezTo>
                <a:cubicBezTo>
                  <a:pt x="774213" y="-23633"/>
                  <a:pt x="918604" y="-617"/>
                  <a:pt x="1118807" y="0"/>
                </a:cubicBezTo>
                <a:cubicBezTo>
                  <a:pt x="1319010" y="617"/>
                  <a:pt x="1557298" y="-6407"/>
                  <a:pt x="1752742" y="0"/>
                </a:cubicBezTo>
                <a:cubicBezTo>
                  <a:pt x="1948187" y="6407"/>
                  <a:pt x="2199660" y="-29552"/>
                  <a:pt x="2433636" y="0"/>
                </a:cubicBezTo>
                <a:cubicBezTo>
                  <a:pt x="2477169" y="40038"/>
                  <a:pt x="2485525" y="46245"/>
                  <a:pt x="2519363" y="85727"/>
                </a:cubicBezTo>
                <a:cubicBezTo>
                  <a:pt x="2514050" y="178904"/>
                  <a:pt x="2530787" y="373190"/>
                  <a:pt x="2519363" y="514350"/>
                </a:cubicBezTo>
                <a:cubicBezTo>
                  <a:pt x="2238222" y="529492"/>
                  <a:pt x="2057314" y="519462"/>
                  <a:pt x="1914716" y="514350"/>
                </a:cubicBezTo>
                <a:cubicBezTo>
                  <a:pt x="1772118" y="509238"/>
                  <a:pt x="1599386" y="506873"/>
                  <a:pt x="1360456" y="514350"/>
                </a:cubicBezTo>
                <a:cubicBezTo>
                  <a:pt x="1121526" y="521827"/>
                  <a:pt x="1024812" y="510338"/>
                  <a:pt x="705422" y="514350"/>
                </a:cubicBezTo>
                <a:cubicBezTo>
                  <a:pt x="386032" y="518362"/>
                  <a:pt x="221541" y="504012"/>
                  <a:pt x="0" y="514350"/>
                </a:cubicBezTo>
                <a:cubicBezTo>
                  <a:pt x="10820" y="328602"/>
                  <a:pt x="14941" y="204700"/>
                  <a:pt x="0" y="85727"/>
                </a:cubicBezTo>
                <a:cubicBezTo>
                  <a:pt x="-117" y="31228"/>
                  <a:pt x="40599" y="-1763"/>
                  <a:pt x="85727" y="0"/>
                </a:cubicBezTo>
                <a:close/>
              </a:path>
              <a:path w="2519363" h="514350" stroke="0" extrusionOk="0">
                <a:moveTo>
                  <a:pt x="85727" y="0"/>
                </a:moveTo>
                <a:cubicBezTo>
                  <a:pt x="208169" y="1349"/>
                  <a:pt x="400561" y="-20196"/>
                  <a:pt x="649225" y="0"/>
                </a:cubicBezTo>
                <a:cubicBezTo>
                  <a:pt x="897889" y="20196"/>
                  <a:pt x="975293" y="28572"/>
                  <a:pt x="1283161" y="0"/>
                </a:cubicBezTo>
                <a:cubicBezTo>
                  <a:pt x="1591029" y="-28572"/>
                  <a:pt x="1743666" y="-19428"/>
                  <a:pt x="1870138" y="0"/>
                </a:cubicBezTo>
                <a:cubicBezTo>
                  <a:pt x="1996610" y="19428"/>
                  <a:pt x="2161669" y="-21195"/>
                  <a:pt x="2433636" y="0"/>
                </a:cubicBezTo>
                <a:cubicBezTo>
                  <a:pt x="2473105" y="35048"/>
                  <a:pt x="2490486" y="58598"/>
                  <a:pt x="2519363" y="85727"/>
                </a:cubicBezTo>
                <a:cubicBezTo>
                  <a:pt x="2509327" y="229329"/>
                  <a:pt x="2523613" y="342461"/>
                  <a:pt x="2519363" y="514350"/>
                </a:cubicBezTo>
                <a:cubicBezTo>
                  <a:pt x="2204270" y="528402"/>
                  <a:pt x="2120388" y="540366"/>
                  <a:pt x="1839135" y="514350"/>
                </a:cubicBezTo>
                <a:cubicBezTo>
                  <a:pt x="1557882" y="488334"/>
                  <a:pt x="1301285" y="485305"/>
                  <a:pt x="1158907" y="514350"/>
                </a:cubicBezTo>
                <a:cubicBezTo>
                  <a:pt x="1016529" y="543395"/>
                  <a:pt x="340155" y="554963"/>
                  <a:pt x="0" y="514350"/>
                </a:cubicBezTo>
                <a:cubicBezTo>
                  <a:pt x="2677" y="401089"/>
                  <a:pt x="-10482" y="191350"/>
                  <a:pt x="0" y="85727"/>
                </a:cubicBezTo>
                <a:cubicBezTo>
                  <a:pt x="3807" y="46893"/>
                  <a:pt x="44258" y="8300"/>
                  <a:pt x="857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534519782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NTNU’s</a:t>
            </a:r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 ledelse tar </a:t>
            </a:r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STRATEGISKE VALG </a:t>
            </a:r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på vegne av virksomheten  </a:t>
            </a:r>
          </a:p>
        </p:txBody>
      </p:sp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C1A4826E-60C5-4615-A9E0-42689647415F}"/>
              </a:ext>
            </a:extLst>
          </p:cNvPr>
          <p:cNvSpPr/>
          <p:nvPr/>
        </p:nvSpPr>
        <p:spPr>
          <a:xfrm>
            <a:off x="3967162" y="2390775"/>
            <a:ext cx="2519363" cy="862013"/>
          </a:xfrm>
          <a:custGeom>
            <a:avLst/>
            <a:gdLst>
              <a:gd name="connsiteX0" fmla="*/ 143672 w 2519363"/>
              <a:gd name="connsiteY0" fmla="*/ 0 h 862013"/>
              <a:gd name="connsiteX1" fmla="*/ 634716 w 2519363"/>
              <a:gd name="connsiteY1" fmla="*/ 0 h 862013"/>
              <a:gd name="connsiteX2" fmla="*/ 1170401 w 2519363"/>
              <a:gd name="connsiteY2" fmla="*/ 0 h 862013"/>
              <a:gd name="connsiteX3" fmla="*/ 1706085 w 2519363"/>
              <a:gd name="connsiteY3" fmla="*/ 0 h 862013"/>
              <a:gd name="connsiteX4" fmla="*/ 2375691 w 2519363"/>
              <a:gd name="connsiteY4" fmla="*/ 0 h 862013"/>
              <a:gd name="connsiteX5" fmla="*/ 2519363 w 2519363"/>
              <a:gd name="connsiteY5" fmla="*/ 143672 h 862013"/>
              <a:gd name="connsiteX6" fmla="*/ 2519363 w 2519363"/>
              <a:gd name="connsiteY6" fmla="*/ 517209 h 862013"/>
              <a:gd name="connsiteX7" fmla="*/ 2519363 w 2519363"/>
              <a:gd name="connsiteY7" fmla="*/ 862013 h 862013"/>
              <a:gd name="connsiteX8" fmla="*/ 1939910 w 2519363"/>
              <a:gd name="connsiteY8" fmla="*/ 862013 h 862013"/>
              <a:gd name="connsiteX9" fmla="*/ 1385650 w 2519363"/>
              <a:gd name="connsiteY9" fmla="*/ 862013 h 862013"/>
              <a:gd name="connsiteX10" fmla="*/ 705422 w 2519363"/>
              <a:gd name="connsiteY10" fmla="*/ 862013 h 862013"/>
              <a:gd name="connsiteX11" fmla="*/ 0 w 2519363"/>
              <a:gd name="connsiteY11" fmla="*/ 862013 h 862013"/>
              <a:gd name="connsiteX12" fmla="*/ 0 w 2519363"/>
              <a:gd name="connsiteY12" fmla="*/ 510026 h 862013"/>
              <a:gd name="connsiteX13" fmla="*/ 0 w 2519363"/>
              <a:gd name="connsiteY13" fmla="*/ 143672 h 862013"/>
              <a:gd name="connsiteX14" fmla="*/ 143672 w 2519363"/>
              <a:gd name="connsiteY14" fmla="*/ 0 h 8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9363" h="862013" fill="none" extrusionOk="0">
                <a:moveTo>
                  <a:pt x="143672" y="0"/>
                </a:moveTo>
                <a:cubicBezTo>
                  <a:pt x="327970" y="-22098"/>
                  <a:pt x="417783" y="-23571"/>
                  <a:pt x="634716" y="0"/>
                </a:cubicBezTo>
                <a:cubicBezTo>
                  <a:pt x="851649" y="23571"/>
                  <a:pt x="1062102" y="-1264"/>
                  <a:pt x="1170401" y="0"/>
                </a:cubicBezTo>
                <a:cubicBezTo>
                  <a:pt x="1278700" y="1264"/>
                  <a:pt x="1543187" y="15527"/>
                  <a:pt x="1706085" y="0"/>
                </a:cubicBezTo>
                <a:cubicBezTo>
                  <a:pt x="1868983" y="-15527"/>
                  <a:pt x="2180650" y="-16595"/>
                  <a:pt x="2375691" y="0"/>
                </a:cubicBezTo>
                <a:cubicBezTo>
                  <a:pt x="2430123" y="57519"/>
                  <a:pt x="2467807" y="88607"/>
                  <a:pt x="2519363" y="143672"/>
                </a:cubicBezTo>
                <a:cubicBezTo>
                  <a:pt x="2508163" y="293023"/>
                  <a:pt x="2515049" y="341734"/>
                  <a:pt x="2519363" y="517209"/>
                </a:cubicBezTo>
                <a:cubicBezTo>
                  <a:pt x="2523677" y="692684"/>
                  <a:pt x="2526157" y="784233"/>
                  <a:pt x="2519363" y="862013"/>
                </a:cubicBezTo>
                <a:cubicBezTo>
                  <a:pt x="2343419" y="884802"/>
                  <a:pt x="2183390" y="854064"/>
                  <a:pt x="1939910" y="862013"/>
                </a:cubicBezTo>
                <a:cubicBezTo>
                  <a:pt x="1696430" y="869962"/>
                  <a:pt x="1530266" y="885411"/>
                  <a:pt x="1385650" y="862013"/>
                </a:cubicBezTo>
                <a:cubicBezTo>
                  <a:pt x="1241034" y="838615"/>
                  <a:pt x="954631" y="842312"/>
                  <a:pt x="705422" y="862013"/>
                </a:cubicBezTo>
                <a:cubicBezTo>
                  <a:pt x="456213" y="881714"/>
                  <a:pt x="346560" y="895870"/>
                  <a:pt x="0" y="862013"/>
                </a:cubicBezTo>
                <a:cubicBezTo>
                  <a:pt x="-5667" y="691320"/>
                  <a:pt x="2841" y="622987"/>
                  <a:pt x="0" y="510026"/>
                </a:cubicBezTo>
                <a:cubicBezTo>
                  <a:pt x="-2841" y="397065"/>
                  <a:pt x="17625" y="218573"/>
                  <a:pt x="0" y="143672"/>
                </a:cubicBezTo>
                <a:cubicBezTo>
                  <a:pt x="-1772" y="61240"/>
                  <a:pt x="60451" y="9108"/>
                  <a:pt x="143672" y="0"/>
                </a:cubicBezTo>
                <a:close/>
              </a:path>
              <a:path w="2519363" h="862013" stroke="0" extrusionOk="0">
                <a:moveTo>
                  <a:pt x="143672" y="0"/>
                </a:moveTo>
                <a:cubicBezTo>
                  <a:pt x="421159" y="-20268"/>
                  <a:pt x="424171" y="-903"/>
                  <a:pt x="701677" y="0"/>
                </a:cubicBezTo>
                <a:cubicBezTo>
                  <a:pt x="979184" y="903"/>
                  <a:pt x="1153985" y="-27275"/>
                  <a:pt x="1282002" y="0"/>
                </a:cubicBezTo>
                <a:cubicBezTo>
                  <a:pt x="1410019" y="27275"/>
                  <a:pt x="1731512" y="6123"/>
                  <a:pt x="1884647" y="0"/>
                </a:cubicBezTo>
                <a:cubicBezTo>
                  <a:pt x="2037783" y="-6123"/>
                  <a:pt x="2219616" y="16779"/>
                  <a:pt x="2375691" y="0"/>
                </a:cubicBezTo>
                <a:cubicBezTo>
                  <a:pt x="2422855" y="61185"/>
                  <a:pt x="2474576" y="107059"/>
                  <a:pt x="2519363" y="143672"/>
                </a:cubicBezTo>
                <a:cubicBezTo>
                  <a:pt x="2515044" y="241276"/>
                  <a:pt x="2521564" y="347221"/>
                  <a:pt x="2519363" y="495659"/>
                </a:cubicBezTo>
                <a:cubicBezTo>
                  <a:pt x="2517162" y="644097"/>
                  <a:pt x="2524912" y="686723"/>
                  <a:pt x="2519363" y="862013"/>
                </a:cubicBezTo>
                <a:cubicBezTo>
                  <a:pt x="2384668" y="848352"/>
                  <a:pt x="2094125" y="864391"/>
                  <a:pt x="1965103" y="862013"/>
                </a:cubicBezTo>
                <a:cubicBezTo>
                  <a:pt x="1836081" y="859635"/>
                  <a:pt x="1627182" y="867661"/>
                  <a:pt x="1410843" y="862013"/>
                </a:cubicBezTo>
                <a:cubicBezTo>
                  <a:pt x="1194504" y="856365"/>
                  <a:pt x="954486" y="868862"/>
                  <a:pt x="730615" y="862013"/>
                </a:cubicBezTo>
                <a:cubicBezTo>
                  <a:pt x="506744" y="855164"/>
                  <a:pt x="174061" y="885867"/>
                  <a:pt x="0" y="862013"/>
                </a:cubicBezTo>
                <a:cubicBezTo>
                  <a:pt x="14015" y="704776"/>
                  <a:pt x="4485" y="644849"/>
                  <a:pt x="0" y="495659"/>
                </a:cubicBezTo>
                <a:cubicBezTo>
                  <a:pt x="-4485" y="346469"/>
                  <a:pt x="-1416" y="235748"/>
                  <a:pt x="0" y="143672"/>
                </a:cubicBezTo>
                <a:cubicBezTo>
                  <a:pt x="-4929" y="76938"/>
                  <a:pt x="82806" y="1202"/>
                  <a:pt x="143672" y="0"/>
                </a:cubicBezTo>
                <a:close/>
              </a:path>
            </a:pathLst>
          </a:custGeom>
          <a:solidFill>
            <a:srgbClr val="C3D6DE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501209938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PROSJEKTET GJØR DE </a:t>
            </a:r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TAKTISKE VURDERINGER</a:t>
            </a:r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 SOM KOBLER ØNSKER MÅL MED BEHOV INNENFOR RAMMENE  </a:t>
            </a:r>
          </a:p>
        </p:txBody>
      </p:sp>
      <p:sp>
        <p:nvSpPr>
          <p:cNvPr id="13" name="Rectangle: Top Corners One Rounded and One Snipped 12">
            <a:extLst>
              <a:ext uri="{FF2B5EF4-FFF2-40B4-BE49-F238E27FC236}">
                <a16:creationId xmlns:a16="http://schemas.microsoft.com/office/drawing/2014/main" id="{25107A78-0865-4783-9167-3C62C995F79C}"/>
              </a:ext>
            </a:extLst>
          </p:cNvPr>
          <p:cNvSpPr/>
          <p:nvPr/>
        </p:nvSpPr>
        <p:spPr>
          <a:xfrm>
            <a:off x="3967162" y="3367088"/>
            <a:ext cx="2519363" cy="514350"/>
          </a:xfrm>
          <a:custGeom>
            <a:avLst/>
            <a:gdLst>
              <a:gd name="connsiteX0" fmla="*/ 85727 w 2519363"/>
              <a:gd name="connsiteY0" fmla="*/ 0 h 514350"/>
              <a:gd name="connsiteX1" fmla="*/ 649225 w 2519363"/>
              <a:gd name="connsiteY1" fmla="*/ 0 h 514350"/>
              <a:gd name="connsiteX2" fmla="*/ 1283161 w 2519363"/>
              <a:gd name="connsiteY2" fmla="*/ 0 h 514350"/>
              <a:gd name="connsiteX3" fmla="*/ 1823180 w 2519363"/>
              <a:gd name="connsiteY3" fmla="*/ 0 h 514350"/>
              <a:gd name="connsiteX4" fmla="*/ 2433636 w 2519363"/>
              <a:gd name="connsiteY4" fmla="*/ 0 h 514350"/>
              <a:gd name="connsiteX5" fmla="*/ 2519363 w 2519363"/>
              <a:gd name="connsiteY5" fmla="*/ 85727 h 514350"/>
              <a:gd name="connsiteX6" fmla="*/ 2519363 w 2519363"/>
              <a:gd name="connsiteY6" fmla="*/ 514350 h 514350"/>
              <a:gd name="connsiteX7" fmla="*/ 1965103 w 2519363"/>
              <a:gd name="connsiteY7" fmla="*/ 514350 h 514350"/>
              <a:gd name="connsiteX8" fmla="*/ 1360456 w 2519363"/>
              <a:gd name="connsiteY8" fmla="*/ 514350 h 514350"/>
              <a:gd name="connsiteX9" fmla="*/ 705422 w 2519363"/>
              <a:gd name="connsiteY9" fmla="*/ 514350 h 514350"/>
              <a:gd name="connsiteX10" fmla="*/ 0 w 2519363"/>
              <a:gd name="connsiteY10" fmla="*/ 514350 h 514350"/>
              <a:gd name="connsiteX11" fmla="*/ 0 w 2519363"/>
              <a:gd name="connsiteY11" fmla="*/ 85727 h 514350"/>
              <a:gd name="connsiteX12" fmla="*/ 85727 w 2519363"/>
              <a:gd name="connsiteY1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9363" h="514350" fill="none" extrusionOk="0">
                <a:moveTo>
                  <a:pt x="85727" y="0"/>
                </a:moveTo>
                <a:cubicBezTo>
                  <a:pt x="284342" y="15949"/>
                  <a:pt x="372673" y="2901"/>
                  <a:pt x="649225" y="0"/>
                </a:cubicBezTo>
                <a:cubicBezTo>
                  <a:pt x="925777" y="-2901"/>
                  <a:pt x="1094389" y="23231"/>
                  <a:pt x="1283161" y="0"/>
                </a:cubicBezTo>
                <a:cubicBezTo>
                  <a:pt x="1471933" y="-23231"/>
                  <a:pt x="1620992" y="-7475"/>
                  <a:pt x="1823180" y="0"/>
                </a:cubicBezTo>
                <a:cubicBezTo>
                  <a:pt x="2025368" y="7475"/>
                  <a:pt x="2256304" y="21668"/>
                  <a:pt x="2433636" y="0"/>
                </a:cubicBezTo>
                <a:cubicBezTo>
                  <a:pt x="2459512" y="19549"/>
                  <a:pt x="2501283" y="63178"/>
                  <a:pt x="2519363" y="85727"/>
                </a:cubicBezTo>
                <a:cubicBezTo>
                  <a:pt x="2512631" y="175670"/>
                  <a:pt x="2502103" y="405805"/>
                  <a:pt x="2519363" y="514350"/>
                </a:cubicBezTo>
                <a:cubicBezTo>
                  <a:pt x="2289041" y="524453"/>
                  <a:pt x="2182832" y="488178"/>
                  <a:pt x="1965103" y="514350"/>
                </a:cubicBezTo>
                <a:cubicBezTo>
                  <a:pt x="1747374" y="540522"/>
                  <a:pt x="1505703" y="527183"/>
                  <a:pt x="1360456" y="514350"/>
                </a:cubicBezTo>
                <a:cubicBezTo>
                  <a:pt x="1215209" y="501517"/>
                  <a:pt x="978301" y="517181"/>
                  <a:pt x="705422" y="514350"/>
                </a:cubicBezTo>
                <a:cubicBezTo>
                  <a:pt x="432543" y="511519"/>
                  <a:pt x="222273" y="518813"/>
                  <a:pt x="0" y="514350"/>
                </a:cubicBezTo>
                <a:cubicBezTo>
                  <a:pt x="-20354" y="357738"/>
                  <a:pt x="83" y="254732"/>
                  <a:pt x="0" y="85727"/>
                </a:cubicBezTo>
                <a:cubicBezTo>
                  <a:pt x="1315" y="38976"/>
                  <a:pt x="33386" y="-3444"/>
                  <a:pt x="85727" y="0"/>
                </a:cubicBezTo>
                <a:close/>
              </a:path>
              <a:path w="2519363" h="514350" stroke="0" extrusionOk="0">
                <a:moveTo>
                  <a:pt x="85727" y="0"/>
                </a:moveTo>
                <a:cubicBezTo>
                  <a:pt x="377774" y="5046"/>
                  <a:pt x="477614" y="30501"/>
                  <a:pt x="719662" y="0"/>
                </a:cubicBezTo>
                <a:cubicBezTo>
                  <a:pt x="961711" y="-30501"/>
                  <a:pt x="1093934" y="23912"/>
                  <a:pt x="1330119" y="0"/>
                </a:cubicBezTo>
                <a:cubicBezTo>
                  <a:pt x="1566304" y="-23912"/>
                  <a:pt x="1712985" y="2899"/>
                  <a:pt x="1846659" y="0"/>
                </a:cubicBezTo>
                <a:cubicBezTo>
                  <a:pt x="1980333" y="-2899"/>
                  <a:pt x="2141882" y="-22819"/>
                  <a:pt x="2433636" y="0"/>
                </a:cubicBezTo>
                <a:cubicBezTo>
                  <a:pt x="2460882" y="28379"/>
                  <a:pt x="2477698" y="49812"/>
                  <a:pt x="2519363" y="85727"/>
                </a:cubicBezTo>
                <a:cubicBezTo>
                  <a:pt x="2537822" y="237191"/>
                  <a:pt x="2536039" y="399389"/>
                  <a:pt x="2519363" y="514350"/>
                </a:cubicBezTo>
                <a:cubicBezTo>
                  <a:pt x="2387965" y="512618"/>
                  <a:pt x="2150221" y="498453"/>
                  <a:pt x="1939910" y="514350"/>
                </a:cubicBezTo>
                <a:cubicBezTo>
                  <a:pt x="1729599" y="530247"/>
                  <a:pt x="1526911" y="514285"/>
                  <a:pt x="1335262" y="514350"/>
                </a:cubicBezTo>
                <a:cubicBezTo>
                  <a:pt x="1143613" y="514415"/>
                  <a:pt x="950303" y="537350"/>
                  <a:pt x="730615" y="514350"/>
                </a:cubicBezTo>
                <a:cubicBezTo>
                  <a:pt x="510927" y="491350"/>
                  <a:pt x="252317" y="481936"/>
                  <a:pt x="0" y="514350"/>
                </a:cubicBezTo>
                <a:cubicBezTo>
                  <a:pt x="17284" y="368783"/>
                  <a:pt x="-17805" y="189394"/>
                  <a:pt x="0" y="85727"/>
                </a:cubicBezTo>
                <a:cubicBezTo>
                  <a:pt x="1953" y="34487"/>
                  <a:pt x="29984" y="529"/>
                  <a:pt x="857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2938326839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NTNUs sluttbrukere beskriver </a:t>
            </a:r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OPERATIVE BEHOV 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B09B0E2-5DCC-4F31-94D7-2F32A724EFD1}"/>
              </a:ext>
            </a:extLst>
          </p:cNvPr>
          <p:cNvSpPr/>
          <p:nvPr/>
        </p:nvSpPr>
        <p:spPr>
          <a:xfrm>
            <a:off x="2757488" y="2128838"/>
            <a:ext cx="1152525" cy="34289"/>
          </a:xfrm>
          <a:custGeom>
            <a:avLst/>
            <a:gdLst>
              <a:gd name="connsiteX0" fmla="*/ 0 w 1152525"/>
              <a:gd name="connsiteY0" fmla="*/ 17145 h 34289"/>
              <a:gd name="connsiteX1" fmla="*/ 17145 w 1152525"/>
              <a:gd name="connsiteY1" fmla="*/ 0 h 34289"/>
              <a:gd name="connsiteX2" fmla="*/ 17145 w 1152525"/>
              <a:gd name="connsiteY2" fmla="*/ 8572 h 34289"/>
              <a:gd name="connsiteX3" fmla="*/ 573481 w 1152525"/>
              <a:gd name="connsiteY3" fmla="*/ 8572 h 34289"/>
              <a:gd name="connsiteX4" fmla="*/ 1152525 w 1152525"/>
              <a:gd name="connsiteY4" fmla="*/ 8572 h 34289"/>
              <a:gd name="connsiteX5" fmla="*/ 1152525 w 1152525"/>
              <a:gd name="connsiteY5" fmla="*/ 25717 h 34289"/>
              <a:gd name="connsiteX6" fmla="*/ 573481 w 1152525"/>
              <a:gd name="connsiteY6" fmla="*/ 25717 h 34289"/>
              <a:gd name="connsiteX7" fmla="*/ 17145 w 1152525"/>
              <a:gd name="connsiteY7" fmla="*/ 25717 h 34289"/>
              <a:gd name="connsiteX8" fmla="*/ 17145 w 1152525"/>
              <a:gd name="connsiteY8" fmla="*/ 34289 h 34289"/>
              <a:gd name="connsiteX9" fmla="*/ 0 w 1152525"/>
              <a:gd name="connsiteY9" fmla="*/ 17145 h 3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2525" h="34289" fill="none" extrusionOk="0">
                <a:moveTo>
                  <a:pt x="0" y="17145"/>
                </a:moveTo>
                <a:cubicBezTo>
                  <a:pt x="8080" y="10507"/>
                  <a:pt x="11898" y="5404"/>
                  <a:pt x="17145" y="0"/>
                </a:cubicBezTo>
                <a:cubicBezTo>
                  <a:pt x="17467" y="3382"/>
                  <a:pt x="16730" y="5915"/>
                  <a:pt x="17145" y="8572"/>
                </a:cubicBezTo>
                <a:cubicBezTo>
                  <a:pt x="154768" y="7224"/>
                  <a:pt x="389912" y="22166"/>
                  <a:pt x="573481" y="8572"/>
                </a:cubicBezTo>
                <a:cubicBezTo>
                  <a:pt x="757050" y="-5022"/>
                  <a:pt x="911848" y="9496"/>
                  <a:pt x="1152525" y="8572"/>
                </a:cubicBezTo>
                <a:cubicBezTo>
                  <a:pt x="1152644" y="16696"/>
                  <a:pt x="1152902" y="20685"/>
                  <a:pt x="1152525" y="25717"/>
                </a:cubicBezTo>
                <a:cubicBezTo>
                  <a:pt x="897825" y="48918"/>
                  <a:pt x="850553" y="28943"/>
                  <a:pt x="573481" y="25717"/>
                </a:cubicBezTo>
                <a:cubicBezTo>
                  <a:pt x="296409" y="22491"/>
                  <a:pt x="156909" y="23936"/>
                  <a:pt x="17145" y="25717"/>
                </a:cubicBezTo>
                <a:cubicBezTo>
                  <a:pt x="17458" y="29845"/>
                  <a:pt x="17210" y="32222"/>
                  <a:pt x="17145" y="34289"/>
                </a:cubicBezTo>
                <a:cubicBezTo>
                  <a:pt x="10544" y="26550"/>
                  <a:pt x="6273" y="22725"/>
                  <a:pt x="0" y="17145"/>
                </a:cubicBezTo>
                <a:close/>
              </a:path>
              <a:path w="1152525" h="34289" stroke="0" extrusionOk="0">
                <a:moveTo>
                  <a:pt x="0" y="17145"/>
                </a:moveTo>
                <a:cubicBezTo>
                  <a:pt x="4768" y="11178"/>
                  <a:pt x="11068" y="7669"/>
                  <a:pt x="17145" y="0"/>
                </a:cubicBezTo>
                <a:cubicBezTo>
                  <a:pt x="17224" y="2453"/>
                  <a:pt x="16813" y="5405"/>
                  <a:pt x="17145" y="8572"/>
                </a:cubicBezTo>
                <a:cubicBezTo>
                  <a:pt x="176863" y="26487"/>
                  <a:pt x="398693" y="13773"/>
                  <a:pt x="550774" y="8572"/>
                </a:cubicBezTo>
                <a:cubicBezTo>
                  <a:pt x="702855" y="3371"/>
                  <a:pt x="905193" y="-4878"/>
                  <a:pt x="1152525" y="8572"/>
                </a:cubicBezTo>
                <a:cubicBezTo>
                  <a:pt x="1153189" y="15217"/>
                  <a:pt x="1152909" y="19459"/>
                  <a:pt x="1152525" y="25717"/>
                </a:cubicBezTo>
                <a:cubicBezTo>
                  <a:pt x="956725" y="36083"/>
                  <a:pt x="807687" y="32647"/>
                  <a:pt x="607543" y="25717"/>
                </a:cubicBezTo>
                <a:cubicBezTo>
                  <a:pt x="407399" y="18787"/>
                  <a:pt x="147756" y="37220"/>
                  <a:pt x="17145" y="25717"/>
                </a:cubicBezTo>
                <a:cubicBezTo>
                  <a:pt x="16887" y="27656"/>
                  <a:pt x="17179" y="30287"/>
                  <a:pt x="17145" y="34289"/>
                </a:cubicBezTo>
                <a:cubicBezTo>
                  <a:pt x="8622" y="26257"/>
                  <a:pt x="6398" y="23018"/>
                  <a:pt x="0" y="171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1720019333">
                  <a:prstGeom prst="lef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0162006-9147-4D40-B105-4FBE5C9B2AAD}"/>
              </a:ext>
            </a:extLst>
          </p:cNvPr>
          <p:cNvSpPr/>
          <p:nvPr/>
        </p:nvSpPr>
        <p:spPr>
          <a:xfrm>
            <a:off x="2757488" y="2805113"/>
            <a:ext cx="1152525" cy="34289"/>
          </a:xfrm>
          <a:custGeom>
            <a:avLst/>
            <a:gdLst>
              <a:gd name="connsiteX0" fmla="*/ 0 w 1152525"/>
              <a:gd name="connsiteY0" fmla="*/ 17145 h 34289"/>
              <a:gd name="connsiteX1" fmla="*/ 17145 w 1152525"/>
              <a:gd name="connsiteY1" fmla="*/ 0 h 34289"/>
              <a:gd name="connsiteX2" fmla="*/ 17145 w 1152525"/>
              <a:gd name="connsiteY2" fmla="*/ 8572 h 34289"/>
              <a:gd name="connsiteX3" fmla="*/ 562127 w 1152525"/>
              <a:gd name="connsiteY3" fmla="*/ 8572 h 34289"/>
              <a:gd name="connsiteX4" fmla="*/ 1152525 w 1152525"/>
              <a:gd name="connsiteY4" fmla="*/ 8572 h 34289"/>
              <a:gd name="connsiteX5" fmla="*/ 1152525 w 1152525"/>
              <a:gd name="connsiteY5" fmla="*/ 25717 h 34289"/>
              <a:gd name="connsiteX6" fmla="*/ 573481 w 1152525"/>
              <a:gd name="connsiteY6" fmla="*/ 25717 h 34289"/>
              <a:gd name="connsiteX7" fmla="*/ 17145 w 1152525"/>
              <a:gd name="connsiteY7" fmla="*/ 25717 h 34289"/>
              <a:gd name="connsiteX8" fmla="*/ 17145 w 1152525"/>
              <a:gd name="connsiteY8" fmla="*/ 34289 h 34289"/>
              <a:gd name="connsiteX9" fmla="*/ 0 w 1152525"/>
              <a:gd name="connsiteY9" fmla="*/ 17145 h 3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2525" h="34289" fill="none" extrusionOk="0">
                <a:moveTo>
                  <a:pt x="0" y="17145"/>
                </a:moveTo>
                <a:cubicBezTo>
                  <a:pt x="3494" y="12734"/>
                  <a:pt x="9420" y="8842"/>
                  <a:pt x="17145" y="0"/>
                </a:cubicBezTo>
                <a:cubicBezTo>
                  <a:pt x="17224" y="2140"/>
                  <a:pt x="17152" y="4459"/>
                  <a:pt x="17145" y="8572"/>
                </a:cubicBezTo>
                <a:cubicBezTo>
                  <a:pt x="275111" y="14508"/>
                  <a:pt x="346562" y="26187"/>
                  <a:pt x="562127" y="8572"/>
                </a:cubicBezTo>
                <a:cubicBezTo>
                  <a:pt x="777692" y="-9043"/>
                  <a:pt x="1022565" y="18251"/>
                  <a:pt x="1152525" y="8572"/>
                </a:cubicBezTo>
                <a:cubicBezTo>
                  <a:pt x="1151987" y="16291"/>
                  <a:pt x="1152094" y="21925"/>
                  <a:pt x="1152525" y="25717"/>
                </a:cubicBezTo>
                <a:cubicBezTo>
                  <a:pt x="964110" y="-2535"/>
                  <a:pt x="706130" y="50315"/>
                  <a:pt x="573481" y="25717"/>
                </a:cubicBezTo>
                <a:cubicBezTo>
                  <a:pt x="440832" y="1119"/>
                  <a:pt x="259804" y="5323"/>
                  <a:pt x="17145" y="25717"/>
                </a:cubicBezTo>
                <a:cubicBezTo>
                  <a:pt x="17545" y="28159"/>
                  <a:pt x="17080" y="31587"/>
                  <a:pt x="17145" y="34289"/>
                </a:cubicBezTo>
                <a:cubicBezTo>
                  <a:pt x="8645" y="25945"/>
                  <a:pt x="4169" y="21126"/>
                  <a:pt x="0" y="17145"/>
                </a:cubicBezTo>
                <a:close/>
              </a:path>
              <a:path w="1152525" h="34289" stroke="0" extrusionOk="0">
                <a:moveTo>
                  <a:pt x="0" y="17145"/>
                </a:moveTo>
                <a:cubicBezTo>
                  <a:pt x="8373" y="9454"/>
                  <a:pt x="9171" y="7372"/>
                  <a:pt x="17145" y="0"/>
                </a:cubicBezTo>
                <a:cubicBezTo>
                  <a:pt x="17506" y="3469"/>
                  <a:pt x="17479" y="5207"/>
                  <a:pt x="17145" y="8572"/>
                </a:cubicBezTo>
                <a:cubicBezTo>
                  <a:pt x="187458" y="-7641"/>
                  <a:pt x="417227" y="14541"/>
                  <a:pt x="584835" y="8572"/>
                </a:cubicBezTo>
                <a:cubicBezTo>
                  <a:pt x="752443" y="2604"/>
                  <a:pt x="904631" y="17168"/>
                  <a:pt x="1152525" y="8572"/>
                </a:cubicBezTo>
                <a:cubicBezTo>
                  <a:pt x="1152854" y="15268"/>
                  <a:pt x="1152276" y="18230"/>
                  <a:pt x="1152525" y="25717"/>
                </a:cubicBezTo>
                <a:cubicBezTo>
                  <a:pt x="953469" y="39591"/>
                  <a:pt x="794242" y="47150"/>
                  <a:pt x="596189" y="25717"/>
                </a:cubicBezTo>
                <a:cubicBezTo>
                  <a:pt x="398136" y="4284"/>
                  <a:pt x="238900" y="2296"/>
                  <a:pt x="17145" y="25717"/>
                </a:cubicBezTo>
                <a:cubicBezTo>
                  <a:pt x="17275" y="28014"/>
                  <a:pt x="17497" y="31227"/>
                  <a:pt x="17145" y="34289"/>
                </a:cubicBezTo>
                <a:cubicBezTo>
                  <a:pt x="8989" y="27817"/>
                  <a:pt x="6738" y="23491"/>
                  <a:pt x="0" y="171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551372482">
                  <a:prstGeom prst="lef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B6ABB2E2-EB7C-42DB-B35D-C900AA8C7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80" t="73185" r="4927" b="12375"/>
          <a:stretch/>
        </p:blipFill>
        <p:spPr>
          <a:xfrm>
            <a:off x="1258596" y="3425021"/>
            <a:ext cx="457199" cy="309563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CEAB2F9E-61FD-4F4D-858A-54C6A08FB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29" t="75028" r="19778" b="10532"/>
          <a:stretch/>
        </p:blipFill>
        <p:spPr>
          <a:xfrm>
            <a:off x="2521952" y="3425021"/>
            <a:ext cx="457199" cy="309563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9F58867A-60CB-489C-9EE9-26158C63D5EF}"/>
              </a:ext>
            </a:extLst>
          </p:cNvPr>
          <p:cNvSpPr/>
          <p:nvPr/>
        </p:nvSpPr>
        <p:spPr>
          <a:xfrm>
            <a:off x="2750552" y="3704983"/>
            <a:ext cx="1152525" cy="34289"/>
          </a:xfrm>
          <a:custGeom>
            <a:avLst/>
            <a:gdLst>
              <a:gd name="connsiteX0" fmla="*/ 0 w 1152525"/>
              <a:gd name="connsiteY0" fmla="*/ 17145 h 34289"/>
              <a:gd name="connsiteX1" fmla="*/ 17145 w 1152525"/>
              <a:gd name="connsiteY1" fmla="*/ 0 h 34289"/>
              <a:gd name="connsiteX2" fmla="*/ 17145 w 1152525"/>
              <a:gd name="connsiteY2" fmla="*/ 8572 h 34289"/>
              <a:gd name="connsiteX3" fmla="*/ 550774 w 1152525"/>
              <a:gd name="connsiteY3" fmla="*/ 8572 h 34289"/>
              <a:gd name="connsiteX4" fmla="*/ 1152525 w 1152525"/>
              <a:gd name="connsiteY4" fmla="*/ 8572 h 34289"/>
              <a:gd name="connsiteX5" fmla="*/ 1152525 w 1152525"/>
              <a:gd name="connsiteY5" fmla="*/ 25717 h 34289"/>
              <a:gd name="connsiteX6" fmla="*/ 573481 w 1152525"/>
              <a:gd name="connsiteY6" fmla="*/ 25717 h 34289"/>
              <a:gd name="connsiteX7" fmla="*/ 17145 w 1152525"/>
              <a:gd name="connsiteY7" fmla="*/ 25717 h 34289"/>
              <a:gd name="connsiteX8" fmla="*/ 17145 w 1152525"/>
              <a:gd name="connsiteY8" fmla="*/ 34289 h 34289"/>
              <a:gd name="connsiteX9" fmla="*/ 0 w 1152525"/>
              <a:gd name="connsiteY9" fmla="*/ 17145 h 3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2525" h="34289" fill="none" extrusionOk="0">
                <a:moveTo>
                  <a:pt x="0" y="17145"/>
                </a:moveTo>
                <a:cubicBezTo>
                  <a:pt x="7343" y="9018"/>
                  <a:pt x="11100" y="7469"/>
                  <a:pt x="17145" y="0"/>
                </a:cubicBezTo>
                <a:cubicBezTo>
                  <a:pt x="16923" y="3158"/>
                  <a:pt x="16734" y="4661"/>
                  <a:pt x="17145" y="8572"/>
                </a:cubicBezTo>
                <a:cubicBezTo>
                  <a:pt x="241690" y="60"/>
                  <a:pt x="391292" y="-9866"/>
                  <a:pt x="550774" y="8572"/>
                </a:cubicBezTo>
                <a:cubicBezTo>
                  <a:pt x="710256" y="27010"/>
                  <a:pt x="1024407" y="20585"/>
                  <a:pt x="1152525" y="8572"/>
                </a:cubicBezTo>
                <a:cubicBezTo>
                  <a:pt x="1152751" y="12544"/>
                  <a:pt x="1151685" y="19285"/>
                  <a:pt x="1152525" y="25717"/>
                </a:cubicBezTo>
                <a:cubicBezTo>
                  <a:pt x="957889" y="17733"/>
                  <a:pt x="834194" y="37834"/>
                  <a:pt x="573481" y="25717"/>
                </a:cubicBezTo>
                <a:cubicBezTo>
                  <a:pt x="312768" y="13600"/>
                  <a:pt x="265774" y="47213"/>
                  <a:pt x="17145" y="25717"/>
                </a:cubicBezTo>
                <a:cubicBezTo>
                  <a:pt x="17505" y="29899"/>
                  <a:pt x="17025" y="31431"/>
                  <a:pt x="17145" y="34289"/>
                </a:cubicBezTo>
                <a:cubicBezTo>
                  <a:pt x="14137" y="29891"/>
                  <a:pt x="8954" y="24590"/>
                  <a:pt x="0" y="17145"/>
                </a:cubicBezTo>
                <a:close/>
              </a:path>
              <a:path w="1152525" h="34289" stroke="0" extrusionOk="0">
                <a:moveTo>
                  <a:pt x="0" y="17145"/>
                </a:moveTo>
                <a:cubicBezTo>
                  <a:pt x="6878" y="10877"/>
                  <a:pt x="10198" y="7555"/>
                  <a:pt x="17145" y="0"/>
                </a:cubicBezTo>
                <a:cubicBezTo>
                  <a:pt x="16741" y="1965"/>
                  <a:pt x="17083" y="6725"/>
                  <a:pt x="17145" y="8572"/>
                </a:cubicBezTo>
                <a:cubicBezTo>
                  <a:pt x="214793" y="-9970"/>
                  <a:pt x="408879" y="-5301"/>
                  <a:pt x="573481" y="8572"/>
                </a:cubicBezTo>
                <a:cubicBezTo>
                  <a:pt x="738083" y="22445"/>
                  <a:pt x="887818" y="32287"/>
                  <a:pt x="1152525" y="8572"/>
                </a:cubicBezTo>
                <a:cubicBezTo>
                  <a:pt x="1153370" y="14792"/>
                  <a:pt x="1153014" y="20054"/>
                  <a:pt x="1152525" y="25717"/>
                </a:cubicBezTo>
                <a:cubicBezTo>
                  <a:pt x="990776" y="32478"/>
                  <a:pt x="803251" y="21336"/>
                  <a:pt x="618896" y="25717"/>
                </a:cubicBezTo>
                <a:cubicBezTo>
                  <a:pt x="434541" y="30098"/>
                  <a:pt x="269824" y="51896"/>
                  <a:pt x="17145" y="25717"/>
                </a:cubicBezTo>
                <a:cubicBezTo>
                  <a:pt x="16963" y="29194"/>
                  <a:pt x="17503" y="31199"/>
                  <a:pt x="17145" y="34289"/>
                </a:cubicBezTo>
                <a:cubicBezTo>
                  <a:pt x="11728" y="27858"/>
                  <a:pt x="7231" y="24520"/>
                  <a:pt x="0" y="171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3998092041">
                  <a:prstGeom prst="lef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83E1D021-A389-4EBE-AC20-D0D2E8F4CEDC}"/>
              </a:ext>
            </a:extLst>
          </p:cNvPr>
          <p:cNvSpPr/>
          <p:nvPr/>
        </p:nvSpPr>
        <p:spPr>
          <a:xfrm>
            <a:off x="6543675" y="1752600"/>
            <a:ext cx="2047875" cy="514350"/>
          </a:xfrm>
          <a:custGeom>
            <a:avLst/>
            <a:gdLst>
              <a:gd name="connsiteX0" fmla="*/ 85727 w 2047875"/>
              <a:gd name="connsiteY0" fmla="*/ 0 h 514350"/>
              <a:gd name="connsiteX1" fmla="*/ 692436 w 2047875"/>
              <a:gd name="connsiteY1" fmla="*/ 0 h 514350"/>
              <a:gd name="connsiteX2" fmla="*/ 1355439 w 2047875"/>
              <a:gd name="connsiteY2" fmla="*/ 0 h 514350"/>
              <a:gd name="connsiteX3" fmla="*/ 1962148 w 2047875"/>
              <a:gd name="connsiteY3" fmla="*/ 0 h 514350"/>
              <a:gd name="connsiteX4" fmla="*/ 2047875 w 2047875"/>
              <a:gd name="connsiteY4" fmla="*/ 85727 h 514350"/>
              <a:gd name="connsiteX5" fmla="*/ 2047875 w 2047875"/>
              <a:gd name="connsiteY5" fmla="*/ 514350 h 514350"/>
              <a:gd name="connsiteX6" fmla="*/ 1344771 w 2047875"/>
              <a:gd name="connsiteY6" fmla="*/ 514350 h 514350"/>
              <a:gd name="connsiteX7" fmla="*/ 703104 w 2047875"/>
              <a:gd name="connsiteY7" fmla="*/ 514350 h 514350"/>
              <a:gd name="connsiteX8" fmla="*/ 0 w 2047875"/>
              <a:gd name="connsiteY8" fmla="*/ 514350 h 514350"/>
              <a:gd name="connsiteX9" fmla="*/ 0 w 2047875"/>
              <a:gd name="connsiteY9" fmla="*/ 85727 h 514350"/>
              <a:gd name="connsiteX10" fmla="*/ 85727 w 2047875"/>
              <a:gd name="connsiteY1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875" h="514350" fill="none" extrusionOk="0">
                <a:moveTo>
                  <a:pt x="85727" y="0"/>
                </a:moveTo>
                <a:cubicBezTo>
                  <a:pt x="263031" y="19302"/>
                  <a:pt x="413692" y="9171"/>
                  <a:pt x="692436" y="0"/>
                </a:cubicBezTo>
                <a:cubicBezTo>
                  <a:pt x="971180" y="-9171"/>
                  <a:pt x="1121021" y="8867"/>
                  <a:pt x="1355439" y="0"/>
                </a:cubicBezTo>
                <a:cubicBezTo>
                  <a:pt x="1589857" y="-8867"/>
                  <a:pt x="1729608" y="-10648"/>
                  <a:pt x="1962148" y="0"/>
                </a:cubicBezTo>
                <a:cubicBezTo>
                  <a:pt x="1979531" y="17175"/>
                  <a:pt x="2002022" y="46713"/>
                  <a:pt x="2047875" y="85727"/>
                </a:cubicBezTo>
                <a:cubicBezTo>
                  <a:pt x="2056605" y="262344"/>
                  <a:pt x="2039797" y="364859"/>
                  <a:pt x="2047875" y="514350"/>
                </a:cubicBezTo>
                <a:cubicBezTo>
                  <a:pt x="1811712" y="536038"/>
                  <a:pt x="1560649" y="521125"/>
                  <a:pt x="1344771" y="514350"/>
                </a:cubicBezTo>
                <a:cubicBezTo>
                  <a:pt x="1128893" y="507575"/>
                  <a:pt x="994569" y="497511"/>
                  <a:pt x="703104" y="514350"/>
                </a:cubicBezTo>
                <a:cubicBezTo>
                  <a:pt x="411639" y="531189"/>
                  <a:pt x="328168" y="498682"/>
                  <a:pt x="0" y="514350"/>
                </a:cubicBezTo>
                <a:cubicBezTo>
                  <a:pt x="13561" y="330056"/>
                  <a:pt x="-5920" y="211494"/>
                  <a:pt x="0" y="85727"/>
                </a:cubicBezTo>
                <a:cubicBezTo>
                  <a:pt x="2602" y="39508"/>
                  <a:pt x="44950" y="0"/>
                  <a:pt x="85727" y="0"/>
                </a:cubicBezTo>
                <a:close/>
              </a:path>
              <a:path w="2047875" h="514350" stroke="0" extrusionOk="0">
                <a:moveTo>
                  <a:pt x="85727" y="0"/>
                </a:moveTo>
                <a:cubicBezTo>
                  <a:pt x="330198" y="26453"/>
                  <a:pt x="516206" y="29131"/>
                  <a:pt x="692436" y="0"/>
                </a:cubicBezTo>
                <a:cubicBezTo>
                  <a:pt x="868666" y="-29131"/>
                  <a:pt x="1149005" y="7348"/>
                  <a:pt x="1355439" y="0"/>
                </a:cubicBezTo>
                <a:cubicBezTo>
                  <a:pt x="1561873" y="-7348"/>
                  <a:pt x="1791939" y="24789"/>
                  <a:pt x="1962148" y="0"/>
                </a:cubicBezTo>
                <a:cubicBezTo>
                  <a:pt x="1990388" y="29590"/>
                  <a:pt x="2018217" y="54887"/>
                  <a:pt x="2047875" y="85727"/>
                </a:cubicBezTo>
                <a:cubicBezTo>
                  <a:pt x="2056532" y="279788"/>
                  <a:pt x="2067666" y="359458"/>
                  <a:pt x="2047875" y="514350"/>
                </a:cubicBezTo>
                <a:cubicBezTo>
                  <a:pt x="1782152" y="504077"/>
                  <a:pt x="1688155" y="495467"/>
                  <a:pt x="1344771" y="514350"/>
                </a:cubicBezTo>
                <a:cubicBezTo>
                  <a:pt x="1001387" y="533233"/>
                  <a:pt x="946679" y="508367"/>
                  <a:pt x="703104" y="514350"/>
                </a:cubicBezTo>
                <a:cubicBezTo>
                  <a:pt x="459529" y="520333"/>
                  <a:pt x="309829" y="549207"/>
                  <a:pt x="0" y="514350"/>
                </a:cubicBezTo>
                <a:cubicBezTo>
                  <a:pt x="-17409" y="329922"/>
                  <a:pt x="15410" y="224798"/>
                  <a:pt x="0" y="85727"/>
                </a:cubicBezTo>
                <a:cubicBezTo>
                  <a:pt x="275" y="39674"/>
                  <a:pt x="38604" y="-10386"/>
                  <a:pt x="857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534519782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Når en beslutning er tatt er den førende for prosjektet </a:t>
            </a: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FA0E3DB9-E13A-4835-8902-ED5C02805613}"/>
              </a:ext>
            </a:extLst>
          </p:cNvPr>
          <p:cNvSpPr/>
          <p:nvPr/>
        </p:nvSpPr>
        <p:spPr>
          <a:xfrm>
            <a:off x="6543675" y="2388393"/>
            <a:ext cx="2047875" cy="862013"/>
          </a:xfrm>
          <a:solidFill>
            <a:srgbClr val="C3D6DE"/>
          </a:solidFill>
          <a:ln>
            <a:solidFill>
              <a:srgbClr val="689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Innen for de overordnede føringer gjør prosjektet kontinuerlige avklaringer. NTNU forventer at disse er sporbare</a:t>
            </a:r>
          </a:p>
        </p:txBody>
      </p:sp>
      <p:sp>
        <p:nvSpPr>
          <p:cNvPr id="20" name="Rectangle: Top Corners One Rounded and One Snipped 19">
            <a:extLst>
              <a:ext uri="{FF2B5EF4-FFF2-40B4-BE49-F238E27FC236}">
                <a16:creationId xmlns:a16="http://schemas.microsoft.com/office/drawing/2014/main" id="{265F5879-5F7B-4042-AAF7-5CF3A1A8716C}"/>
              </a:ext>
            </a:extLst>
          </p:cNvPr>
          <p:cNvSpPr/>
          <p:nvPr/>
        </p:nvSpPr>
        <p:spPr>
          <a:xfrm>
            <a:off x="6550611" y="3367088"/>
            <a:ext cx="2047875" cy="514350"/>
          </a:xfrm>
          <a:custGeom>
            <a:avLst/>
            <a:gdLst>
              <a:gd name="connsiteX0" fmla="*/ 85727 w 2047875"/>
              <a:gd name="connsiteY0" fmla="*/ 0 h 514350"/>
              <a:gd name="connsiteX1" fmla="*/ 692436 w 2047875"/>
              <a:gd name="connsiteY1" fmla="*/ 0 h 514350"/>
              <a:gd name="connsiteX2" fmla="*/ 1355439 w 2047875"/>
              <a:gd name="connsiteY2" fmla="*/ 0 h 514350"/>
              <a:gd name="connsiteX3" fmla="*/ 1962148 w 2047875"/>
              <a:gd name="connsiteY3" fmla="*/ 0 h 514350"/>
              <a:gd name="connsiteX4" fmla="*/ 2047875 w 2047875"/>
              <a:gd name="connsiteY4" fmla="*/ 85727 h 514350"/>
              <a:gd name="connsiteX5" fmla="*/ 2047875 w 2047875"/>
              <a:gd name="connsiteY5" fmla="*/ 514350 h 514350"/>
              <a:gd name="connsiteX6" fmla="*/ 1344771 w 2047875"/>
              <a:gd name="connsiteY6" fmla="*/ 514350 h 514350"/>
              <a:gd name="connsiteX7" fmla="*/ 703104 w 2047875"/>
              <a:gd name="connsiteY7" fmla="*/ 514350 h 514350"/>
              <a:gd name="connsiteX8" fmla="*/ 0 w 2047875"/>
              <a:gd name="connsiteY8" fmla="*/ 514350 h 514350"/>
              <a:gd name="connsiteX9" fmla="*/ 0 w 2047875"/>
              <a:gd name="connsiteY9" fmla="*/ 85727 h 514350"/>
              <a:gd name="connsiteX10" fmla="*/ 85727 w 2047875"/>
              <a:gd name="connsiteY1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875" h="514350" fill="none" extrusionOk="0">
                <a:moveTo>
                  <a:pt x="85727" y="0"/>
                </a:moveTo>
                <a:cubicBezTo>
                  <a:pt x="263031" y="19302"/>
                  <a:pt x="413692" y="9171"/>
                  <a:pt x="692436" y="0"/>
                </a:cubicBezTo>
                <a:cubicBezTo>
                  <a:pt x="971180" y="-9171"/>
                  <a:pt x="1121021" y="8867"/>
                  <a:pt x="1355439" y="0"/>
                </a:cubicBezTo>
                <a:cubicBezTo>
                  <a:pt x="1589857" y="-8867"/>
                  <a:pt x="1729608" y="-10648"/>
                  <a:pt x="1962148" y="0"/>
                </a:cubicBezTo>
                <a:cubicBezTo>
                  <a:pt x="1979531" y="17175"/>
                  <a:pt x="2002022" y="46713"/>
                  <a:pt x="2047875" y="85727"/>
                </a:cubicBezTo>
                <a:cubicBezTo>
                  <a:pt x="2056605" y="262344"/>
                  <a:pt x="2039797" y="364859"/>
                  <a:pt x="2047875" y="514350"/>
                </a:cubicBezTo>
                <a:cubicBezTo>
                  <a:pt x="1811712" y="536038"/>
                  <a:pt x="1560649" y="521125"/>
                  <a:pt x="1344771" y="514350"/>
                </a:cubicBezTo>
                <a:cubicBezTo>
                  <a:pt x="1128893" y="507575"/>
                  <a:pt x="994569" y="497511"/>
                  <a:pt x="703104" y="514350"/>
                </a:cubicBezTo>
                <a:cubicBezTo>
                  <a:pt x="411639" y="531189"/>
                  <a:pt x="328168" y="498682"/>
                  <a:pt x="0" y="514350"/>
                </a:cubicBezTo>
                <a:cubicBezTo>
                  <a:pt x="13561" y="330056"/>
                  <a:pt x="-5920" y="211494"/>
                  <a:pt x="0" y="85727"/>
                </a:cubicBezTo>
                <a:cubicBezTo>
                  <a:pt x="2602" y="39508"/>
                  <a:pt x="44950" y="0"/>
                  <a:pt x="85727" y="0"/>
                </a:cubicBezTo>
                <a:close/>
              </a:path>
              <a:path w="2047875" h="514350" stroke="0" extrusionOk="0">
                <a:moveTo>
                  <a:pt x="85727" y="0"/>
                </a:moveTo>
                <a:cubicBezTo>
                  <a:pt x="330198" y="26453"/>
                  <a:pt x="516206" y="29131"/>
                  <a:pt x="692436" y="0"/>
                </a:cubicBezTo>
                <a:cubicBezTo>
                  <a:pt x="868666" y="-29131"/>
                  <a:pt x="1149005" y="7348"/>
                  <a:pt x="1355439" y="0"/>
                </a:cubicBezTo>
                <a:cubicBezTo>
                  <a:pt x="1561873" y="-7348"/>
                  <a:pt x="1791939" y="24789"/>
                  <a:pt x="1962148" y="0"/>
                </a:cubicBezTo>
                <a:cubicBezTo>
                  <a:pt x="1990388" y="29590"/>
                  <a:pt x="2018217" y="54887"/>
                  <a:pt x="2047875" y="85727"/>
                </a:cubicBezTo>
                <a:cubicBezTo>
                  <a:pt x="2056532" y="279788"/>
                  <a:pt x="2067666" y="359458"/>
                  <a:pt x="2047875" y="514350"/>
                </a:cubicBezTo>
                <a:cubicBezTo>
                  <a:pt x="1782152" y="504077"/>
                  <a:pt x="1688155" y="495467"/>
                  <a:pt x="1344771" y="514350"/>
                </a:cubicBezTo>
                <a:cubicBezTo>
                  <a:pt x="1001387" y="533233"/>
                  <a:pt x="946679" y="508367"/>
                  <a:pt x="703104" y="514350"/>
                </a:cubicBezTo>
                <a:cubicBezTo>
                  <a:pt x="459529" y="520333"/>
                  <a:pt x="309829" y="549207"/>
                  <a:pt x="0" y="514350"/>
                </a:cubicBezTo>
                <a:cubicBezTo>
                  <a:pt x="-17409" y="329922"/>
                  <a:pt x="15410" y="224798"/>
                  <a:pt x="0" y="85727"/>
                </a:cubicBezTo>
                <a:cubicBezTo>
                  <a:pt x="275" y="39674"/>
                  <a:pt x="38604" y="-10386"/>
                  <a:pt x="857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534519782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Sluttbrukeren har først og fremst kompetanse på egen praksis, </a:t>
            </a:r>
            <a:r>
              <a:rPr lang="nb-NO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event</a:t>
            </a:r>
            <a:r>
              <a:rPr lang="nb-N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Light" panose="020B0303020204020204" pitchFamily="34" charset="0"/>
              </a:rPr>
              <a:t>. det fagfelt som de representerer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0D66696E-B3A7-40B3-A2D1-4CC44ED2EDA5}"/>
              </a:ext>
            </a:extLst>
          </p:cNvPr>
          <p:cNvSpPr/>
          <p:nvPr/>
        </p:nvSpPr>
        <p:spPr>
          <a:xfrm rot="5400000">
            <a:off x="5003775" y="3201952"/>
            <a:ext cx="232069" cy="214070"/>
          </a:xfrm>
          <a:custGeom>
            <a:avLst/>
            <a:gdLst>
              <a:gd name="connsiteX0" fmla="*/ 0 w 232069"/>
              <a:gd name="connsiteY0" fmla="*/ 107035 h 214070"/>
              <a:gd name="connsiteX1" fmla="*/ 107035 w 232069"/>
              <a:gd name="connsiteY1" fmla="*/ 0 h 214070"/>
              <a:gd name="connsiteX2" fmla="*/ 107035 w 232069"/>
              <a:gd name="connsiteY2" fmla="*/ 53518 h 214070"/>
              <a:gd name="connsiteX3" fmla="*/ 232069 w 232069"/>
              <a:gd name="connsiteY3" fmla="*/ 53518 h 214070"/>
              <a:gd name="connsiteX4" fmla="*/ 232069 w 232069"/>
              <a:gd name="connsiteY4" fmla="*/ 160553 h 214070"/>
              <a:gd name="connsiteX5" fmla="*/ 107035 w 232069"/>
              <a:gd name="connsiteY5" fmla="*/ 160553 h 214070"/>
              <a:gd name="connsiteX6" fmla="*/ 107035 w 232069"/>
              <a:gd name="connsiteY6" fmla="*/ 214070 h 214070"/>
              <a:gd name="connsiteX7" fmla="*/ 0 w 232069"/>
              <a:gd name="connsiteY7" fmla="*/ 107035 h 21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69" h="214070" fill="none" extrusionOk="0">
                <a:moveTo>
                  <a:pt x="0" y="107035"/>
                </a:moveTo>
                <a:cubicBezTo>
                  <a:pt x="43307" y="70103"/>
                  <a:pt x="57750" y="48531"/>
                  <a:pt x="107035" y="0"/>
                </a:cubicBezTo>
                <a:cubicBezTo>
                  <a:pt x="108615" y="14452"/>
                  <a:pt x="107016" y="34638"/>
                  <a:pt x="107035" y="53518"/>
                </a:cubicBezTo>
                <a:cubicBezTo>
                  <a:pt x="163794" y="48481"/>
                  <a:pt x="203803" y="58350"/>
                  <a:pt x="232069" y="53518"/>
                </a:cubicBezTo>
                <a:cubicBezTo>
                  <a:pt x="236757" y="95013"/>
                  <a:pt x="228882" y="124651"/>
                  <a:pt x="232069" y="160553"/>
                </a:cubicBezTo>
                <a:cubicBezTo>
                  <a:pt x="191653" y="166228"/>
                  <a:pt x="150757" y="162247"/>
                  <a:pt x="107035" y="160553"/>
                </a:cubicBezTo>
                <a:cubicBezTo>
                  <a:pt x="108866" y="172307"/>
                  <a:pt x="109590" y="193164"/>
                  <a:pt x="107035" y="214070"/>
                </a:cubicBezTo>
                <a:cubicBezTo>
                  <a:pt x="68210" y="180234"/>
                  <a:pt x="39429" y="139924"/>
                  <a:pt x="0" y="107035"/>
                </a:cubicBezTo>
                <a:close/>
              </a:path>
              <a:path w="232069" h="214070" stroke="0" extrusionOk="0">
                <a:moveTo>
                  <a:pt x="0" y="107035"/>
                </a:moveTo>
                <a:cubicBezTo>
                  <a:pt x="51387" y="60548"/>
                  <a:pt x="84089" y="20339"/>
                  <a:pt x="107035" y="0"/>
                </a:cubicBezTo>
                <a:cubicBezTo>
                  <a:pt x="105256" y="14906"/>
                  <a:pt x="107244" y="33320"/>
                  <a:pt x="107035" y="53518"/>
                </a:cubicBezTo>
                <a:cubicBezTo>
                  <a:pt x="146793" y="56576"/>
                  <a:pt x="172459" y="52315"/>
                  <a:pt x="232069" y="53518"/>
                </a:cubicBezTo>
                <a:cubicBezTo>
                  <a:pt x="230741" y="97085"/>
                  <a:pt x="230473" y="138590"/>
                  <a:pt x="232069" y="160553"/>
                </a:cubicBezTo>
                <a:cubicBezTo>
                  <a:pt x="178191" y="157019"/>
                  <a:pt x="167438" y="158550"/>
                  <a:pt x="107035" y="160553"/>
                </a:cubicBezTo>
                <a:cubicBezTo>
                  <a:pt x="107222" y="173536"/>
                  <a:pt x="107192" y="196466"/>
                  <a:pt x="107035" y="214070"/>
                </a:cubicBezTo>
                <a:cubicBezTo>
                  <a:pt x="79000" y="183753"/>
                  <a:pt x="31577" y="146517"/>
                  <a:pt x="0" y="1070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3998092041">
                  <a:prstGeom prst="lef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B9303D3E-7A17-4425-B041-8D659CBE567A}"/>
              </a:ext>
            </a:extLst>
          </p:cNvPr>
          <p:cNvSpPr/>
          <p:nvPr/>
        </p:nvSpPr>
        <p:spPr>
          <a:xfrm rot="16200000">
            <a:off x="5003775" y="2247374"/>
            <a:ext cx="232069" cy="214070"/>
          </a:xfrm>
          <a:custGeom>
            <a:avLst/>
            <a:gdLst>
              <a:gd name="connsiteX0" fmla="*/ 0 w 232069"/>
              <a:gd name="connsiteY0" fmla="*/ 107035 h 214070"/>
              <a:gd name="connsiteX1" fmla="*/ 107035 w 232069"/>
              <a:gd name="connsiteY1" fmla="*/ 0 h 214070"/>
              <a:gd name="connsiteX2" fmla="*/ 107035 w 232069"/>
              <a:gd name="connsiteY2" fmla="*/ 53518 h 214070"/>
              <a:gd name="connsiteX3" fmla="*/ 232069 w 232069"/>
              <a:gd name="connsiteY3" fmla="*/ 53518 h 214070"/>
              <a:gd name="connsiteX4" fmla="*/ 232069 w 232069"/>
              <a:gd name="connsiteY4" fmla="*/ 160553 h 214070"/>
              <a:gd name="connsiteX5" fmla="*/ 107035 w 232069"/>
              <a:gd name="connsiteY5" fmla="*/ 160553 h 214070"/>
              <a:gd name="connsiteX6" fmla="*/ 107035 w 232069"/>
              <a:gd name="connsiteY6" fmla="*/ 214070 h 214070"/>
              <a:gd name="connsiteX7" fmla="*/ 0 w 232069"/>
              <a:gd name="connsiteY7" fmla="*/ 107035 h 21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69" h="214070" fill="none" extrusionOk="0">
                <a:moveTo>
                  <a:pt x="0" y="107035"/>
                </a:moveTo>
                <a:cubicBezTo>
                  <a:pt x="43307" y="70103"/>
                  <a:pt x="57750" y="48531"/>
                  <a:pt x="107035" y="0"/>
                </a:cubicBezTo>
                <a:cubicBezTo>
                  <a:pt x="108615" y="14452"/>
                  <a:pt x="107016" y="34638"/>
                  <a:pt x="107035" y="53518"/>
                </a:cubicBezTo>
                <a:cubicBezTo>
                  <a:pt x="163794" y="48481"/>
                  <a:pt x="203803" y="58350"/>
                  <a:pt x="232069" y="53518"/>
                </a:cubicBezTo>
                <a:cubicBezTo>
                  <a:pt x="236757" y="95013"/>
                  <a:pt x="228882" y="124651"/>
                  <a:pt x="232069" y="160553"/>
                </a:cubicBezTo>
                <a:cubicBezTo>
                  <a:pt x="191653" y="166228"/>
                  <a:pt x="150757" y="162247"/>
                  <a:pt x="107035" y="160553"/>
                </a:cubicBezTo>
                <a:cubicBezTo>
                  <a:pt x="108866" y="172307"/>
                  <a:pt x="109590" y="193164"/>
                  <a:pt x="107035" y="214070"/>
                </a:cubicBezTo>
                <a:cubicBezTo>
                  <a:pt x="68210" y="180234"/>
                  <a:pt x="39429" y="139924"/>
                  <a:pt x="0" y="107035"/>
                </a:cubicBezTo>
                <a:close/>
              </a:path>
              <a:path w="232069" h="214070" stroke="0" extrusionOk="0">
                <a:moveTo>
                  <a:pt x="0" y="107035"/>
                </a:moveTo>
                <a:cubicBezTo>
                  <a:pt x="51387" y="60548"/>
                  <a:pt x="84089" y="20339"/>
                  <a:pt x="107035" y="0"/>
                </a:cubicBezTo>
                <a:cubicBezTo>
                  <a:pt x="105256" y="14906"/>
                  <a:pt x="107244" y="33320"/>
                  <a:pt x="107035" y="53518"/>
                </a:cubicBezTo>
                <a:cubicBezTo>
                  <a:pt x="146793" y="56576"/>
                  <a:pt x="172459" y="52315"/>
                  <a:pt x="232069" y="53518"/>
                </a:cubicBezTo>
                <a:cubicBezTo>
                  <a:pt x="230741" y="97085"/>
                  <a:pt x="230473" y="138590"/>
                  <a:pt x="232069" y="160553"/>
                </a:cubicBezTo>
                <a:cubicBezTo>
                  <a:pt x="178191" y="157019"/>
                  <a:pt x="167438" y="158550"/>
                  <a:pt x="107035" y="160553"/>
                </a:cubicBezTo>
                <a:cubicBezTo>
                  <a:pt x="107222" y="173536"/>
                  <a:pt x="107192" y="196466"/>
                  <a:pt x="107035" y="214070"/>
                </a:cubicBezTo>
                <a:cubicBezTo>
                  <a:pt x="79000" y="183753"/>
                  <a:pt x="31577" y="146517"/>
                  <a:pt x="0" y="1070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898AC"/>
            </a:solidFill>
            <a:extLst>
              <a:ext uri="{C807C97D-BFC1-408E-A445-0C87EB9F89A2}">
                <ask:lineSketchStyleProps xmlns:ask="http://schemas.microsoft.com/office/drawing/2018/sketchyshapes" sd="3998092041">
                  <a:prstGeom prst="lef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4504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589D-FBFE-4CB3-A6DA-E9AE6F52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Fordeling av areal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969D-DFB6-443F-8548-A062E047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Arbeidsplassareal </a:t>
            </a:r>
          </a:p>
          <a:p>
            <a:r>
              <a:rPr lang="nb-NO"/>
              <a:t>Læringsareal </a:t>
            </a:r>
          </a:p>
          <a:p>
            <a:pPr lvl="1"/>
            <a:r>
              <a:rPr lang="nb-NO"/>
              <a:t>Areal til studentarbeidsplasser</a:t>
            </a:r>
          </a:p>
          <a:p>
            <a:pPr lvl="1"/>
            <a:r>
              <a:rPr lang="nb-NO"/>
              <a:t>Undervisningsareal </a:t>
            </a:r>
          </a:p>
          <a:p>
            <a:r>
              <a:rPr lang="nb-NO"/>
              <a:t>Knutepunktareal </a:t>
            </a:r>
          </a:p>
          <a:p>
            <a:r>
              <a:rPr lang="nb-NO"/>
              <a:t>Spesialareal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A1FB9-7370-417A-9775-AB8F24E20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0"/>
          <a:stretch/>
        </p:blipFill>
        <p:spPr>
          <a:xfrm rot="5400000">
            <a:off x="4995992" y="1177442"/>
            <a:ext cx="4853163" cy="27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9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1269-EE70-4A26-BEAE-9E257F43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7" y="205979"/>
            <a:ext cx="8496935" cy="861774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1"/>
            <a:r>
              <a:rPr lang="nb-NO" sz="2500" b="1">
                <a:latin typeface="Calibri" panose="020F0502020204030204" pitchFamily="34" charset="0"/>
                <a:cs typeface="Calibri" panose="020F0502020204030204" pitchFamily="34" charset="0"/>
              </a:rPr>
              <a:t>Skisse av typisk arbeidsprosess</a:t>
            </a:r>
            <a:br>
              <a:rPr lang="nb-NO" sz="25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500" b="1">
                <a:latin typeface="Calibri" panose="020F0502020204030204" pitchFamily="34" charset="0"/>
                <a:cs typeface="Calibri" panose="020F0502020204030204" pitchFamily="34" charset="0"/>
              </a:rPr>
              <a:t>– etter brukers funksjonsbeskrivelse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64ECDE-B7A3-B353-2FF0-2B0820775359}"/>
              </a:ext>
            </a:extLst>
          </p:cNvPr>
          <p:cNvSpPr txBox="1"/>
          <p:nvPr/>
        </p:nvSpPr>
        <p:spPr>
          <a:xfrm rot="16200000">
            <a:off x="-402506" y="2661953"/>
            <a:ext cx="200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/>
              <a:t>Grad av påvirkning </a:t>
            </a:r>
          </a:p>
          <a:p>
            <a:pPr algn="ctr"/>
            <a:r>
              <a:rPr lang="nb-NO" sz="1000"/>
              <a:t>bestemmer nivå på forankring.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EB64F2-3878-82DC-4EBA-4C898E8F4DF6}"/>
              </a:ext>
            </a:extLst>
          </p:cNvPr>
          <p:cNvSpPr txBox="1"/>
          <p:nvPr/>
        </p:nvSpPr>
        <p:spPr>
          <a:xfrm>
            <a:off x="598682" y="4456208"/>
            <a:ext cx="321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/>
              <a:t>Grad av detaljering påvirker nivå på forankring.  </a:t>
            </a:r>
          </a:p>
          <a:p>
            <a:endParaRPr lang="nb-NO" sz="100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DDA4C6A-5708-9C01-D9EF-0E1A59B3A642}"/>
              </a:ext>
            </a:extLst>
          </p:cNvPr>
          <p:cNvSpPr/>
          <p:nvPr/>
        </p:nvSpPr>
        <p:spPr>
          <a:xfrm rot="5400000">
            <a:off x="2692137" y="-451038"/>
            <a:ext cx="2928378" cy="6626092"/>
          </a:xfrm>
          <a:prstGeom prst="triangle">
            <a:avLst>
              <a:gd name="adj" fmla="val 545"/>
            </a:avLst>
          </a:prstGeom>
          <a:solidFill>
            <a:srgbClr val="F7CAE9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6BB76AFF-C9E9-8B38-97DD-DD19D80096BA}"/>
              </a:ext>
            </a:extLst>
          </p:cNvPr>
          <p:cNvSpPr/>
          <p:nvPr/>
        </p:nvSpPr>
        <p:spPr>
          <a:xfrm rot="16200000">
            <a:off x="2692137" y="-388285"/>
            <a:ext cx="2928378" cy="6626092"/>
          </a:xfrm>
          <a:prstGeom prst="triangle">
            <a:avLst>
              <a:gd name="adj" fmla="val 54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EC70D6-63A5-3A6D-945E-AA7DF4122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09" y="2346691"/>
            <a:ext cx="6412832" cy="1210160"/>
          </a:xfrm>
          <a:prstGeom prst="rect">
            <a:avLst/>
          </a:prstGeom>
        </p:spPr>
      </p:pic>
      <p:sp>
        <p:nvSpPr>
          <p:cNvPr id="48" name="Rectangle: Folded Corner 47">
            <a:extLst>
              <a:ext uri="{FF2B5EF4-FFF2-40B4-BE49-F238E27FC236}">
                <a16:creationId xmlns:a16="http://schemas.microsoft.com/office/drawing/2014/main" id="{223A1198-D872-423C-6A38-6D759075D75D}"/>
              </a:ext>
            </a:extLst>
          </p:cNvPr>
          <p:cNvSpPr/>
          <p:nvPr/>
        </p:nvSpPr>
        <p:spPr>
          <a:xfrm>
            <a:off x="949908" y="2346691"/>
            <a:ext cx="724720" cy="944086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AD317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4005"/>
            <a:r>
              <a:rPr lang="nb-NO" sz="675">
                <a:solidFill>
                  <a:srgbClr val="000000"/>
                </a:solidFill>
                <a:latin typeface="Arial" panose="020B0604020202020204"/>
              </a:rPr>
              <a:t>Brukers funksjons-beskrivelse</a:t>
            </a:r>
          </a:p>
        </p:txBody>
      </p:sp>
      <p:sp>
        <p:nvSpPr>
          <p:cNvPr id="49" name="Rectangle: Folded Corner 48">
            <a:extLst>
              <a:ext uri="{FF2B5EF4-FFF2-40B4-BE49-F238E27FC236}">
                <a16:creationId xmlns:a16="http://schemas.microsoft.com/office/drawing/2014/main" id="{E70850D3-FDC1-2817-D37A-81A6AE034D94}"/>
              </a:ext>
            </a:extLst>
          </p:cNvPr>
          <p:cNvSpPr/>
          <p:nvPr/>
        </p:nvSpPr>
        <p:spPr>
          <a:xfrm>
            <a:off x="6727105" y="2346691"/>
            <a:ext cx="680178" cy="944086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AD317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4005"/>
            <a:r>
              <a:rPr lang="nb-NO" sz="675">
                <a:solidFill>
                  <a:srgbClr val="000000"/>
                </a:solidFill>
                <a:latin typeface="Arial" panose="020B0604020202020204"/>
              </a:rPr>
              <a:t>Forprosjekt</a:t>
            </a:r>
          </a:p>
        </p:txBody>
      </p:sp>
    </p:spTree>
    <p:extLst>
      <p:ext uri="{BB962C8B-B14F-4D97-AF65-F5344CB8AC3E}">
        <p14:creationId xmlns:p14="http://schemas.microsoft.com/office/powerpoint/2010/main" val="336604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enkel_nn_16_9" id="{23D39853-D22C-C642-9C38-A973BC87F7D0}" vid="{2B5BD92B-6377-2A40-B58D-C05584BBFA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32FBAB65C9AB3242AE84F9141CD6540B0300D7607D9B358CCD4C983726E7AFDA0223" ma:contentTypeVersion="2" ma:contentTypeDescription="Create a new document." ma:contentTypeScope="" ma:versionID="cbb72c765006b8af2c51ff4f866e473b">
  <xsd:schema xmlns:xsd="http://www.w3.org/2001/XMLSchema" xmlns:xs="http://www.w3.org/2001/XMLSchema" xmlns:p="http://schemas.microsoft.com/office/2006/metadata/properties" xmlns:ns2="80206bb9-4688-4629-a879-6c2873c31e0c" xmlns:ns3="c17e319b-9ac8-4ff0-9946-1abd295c415e" targetNamespace="http://schemas.microsoft.com/office/2006/metadata/properties" ma:root="true" ma:fieldsID="fcb0ed1632725276bb2c77b024c18455" ns2:_="" ns3:_="">
    <xsd:import namespace="80206bb9-4688-4629-a879-6c2873c31e0c"/>
    <xsd:import namespace="c17e319b-9ac8-4ff0-9946-1abd295c415e"/>
    <xsd:element name="properties">
      <xsd:complexType>
        <xsd:sequence>
          <xsd:element name="documentManagement">
            <xsd:complexType>
              <xsd:all>
                <xsd:element ref="ns2:Dokumentstatus" minOccurs="0"/>
                <xsd:element ref="ns2:Dokumenttypehoved" minOccurs="0"/>
                <xsd:element ref="ns2:Dokumenttypeflere" minOccurs="0"/>
                <xsd:element ref="ns2:Prosjektnav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06bb9-4688-4629-a879-6c2873c31e0c" elementFormDefault="qualified">
    <xsd:import namespace="http://schemas.microsoft.com/office/2006/documentManagement/types"/>
    <xsd:import namespace="http://schemas.microsoft.com/office/infopath/2007/PartnerControls"/>
    <xsd:element name="Dokumentstatus" ma:index="8" nillable="true" ma:displayName="Dokumentstatus" ma:default="Under arbeid" ma:format="Dropdown" ma:internalName="Dokumentstatus0">
      <xsd:simpleType>
        <xsd:restriction base="dms:Choice">
          <xsd:enumeration value="Under arbeid"/>
          <xsd:enumeration value="Fullført"/>
          <xsd:enumeration value="Godkjent"/>
          <xsd:enumeration value="Publisert"/>
          <xsd:enumeration value="Arkivert"/>
        </xsd:restriction>
      </xsd:simpleType>
    </xsd:element>
    <xsd:element name="Dokumenttypehoved" ma:index="9" nillable="true" ma:displayName="Dokumenttypehoved" ma:list="{d08b7a0a-c47b-406a-a1d7-fd495704c848}" ma:internalName="Dokumenttypehoved" ma:readOnly="false" ma:showField="Title" ma:web="80206bb9-4688-4629-a879-6c2873c31e0c">
      <xsd:simpleType>
        <xsd:restriction base="dms:Lookup"/>
      </xsd:simpleType>
    </xsd:element>
    <xsd:element name="Dokumenttypeflere" ma:index="10" nillable="true" ma:displayName="Dokumenttypeflere" ma:list="{d08b7a0a-c47b-406a-a1d7-fd495704c848}" ma:internalName="Dokumenttypeflere" ma:readOnly="false" ma:showField="Title" ma:web="80206bb9-4688-4629-a879-6c2873c31e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sjektnavn" ma:index="11" nillable="true" ma:displayName="Prosjektnavn" ma:hidden="true" ma:internalName="Prosjektnavn" ma:readOnly="false">
      <xsd:simpleType>
        <xsd:restriction base="dms:Text">
          <xsd:maxLength value="255"/>
        </xsd:restriction>
      </xsd:simpleType>
    </xsd:element>
    <xsd:element name="TaxCatchAll" ma:index="13" nillable="true" ma:displayName="Taxonomy Catch All Column" ma:hidden="true" ma:list="{debfe49a-0c03-41cd-a78a-c6a270ad78cd}" ma:internalName="TaxCatchAll" ma:showField="CatchAllData" ma:web="80206bb9-4688-4629-a879-6c2873c31e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e319b-9ac8-4ff0-9946-1abd295c415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hoved xmlns="80206bb9-4688-4629-a879-6c2873c31e0c" xsi:nil="true"/>
    <Dokumentstatus xmlns="80206bb9-4688-4629-a879-6c2873c31e0c">Under arbeid</Dokumentstatus>
    <Dokumenttypeflere xmlns="80206bb9-4688-4629-a879-6c2873c31e0c" xsi:nil="true"/>
    <Prosjektnavn xmlns="80206bb9-4688-4629-a879-6c2873c31e0c" xsi:nil="true"/>
    <TaxCatchAll xmlns="80206bb9-4688-4629-a879-6c2873c31e0c" xsi:nil="true"/>
    <lcf76f155ced4ddcb4097134ff3c332f xmlns="c17e319b-9ac8-4ff0-9946-1abd295c415e" xsi:nil="true"/>
  </documentManagement>
</p:properties>
</file>

<file path=customXml/itemProps1.xml><?xml version="1.0" encoding="utf-8"?>
<ds:datastoreItem xmlns:ds="http://schemas.openxmlformats.org/officeDocument/2006/customXml" ds:itemID="{3DCDBFCF-B052-4AB6-9B3D-386619A646BC}">
  <ds:schemaRefs>
    <ds:schemaRef ds:uri="80206bb9-4688-4629-a879-6c2873c31e0c"/>
    <ds:schemaRef ds:uri="c17e319b-9ac8-4ff0-9946-1abd295c41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3EC351-2EA3-4D39-AB9D-0445382F9E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EDAD4F-A5BA-4C5E-9EE7-EDB17ECAB9A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80206bb9-4688-4629-a879-6c2873c31e0c"/>
    <ds:schemaRef ds:uri="http://schemas.openxmlformats.org/package/2006/metadata/core-properties"/>
    <ds:schemaRef ds:uri="http://purl.org/dc/elements/1.1/"/>
    <ds:schemaRef ds:uri="c17e319b-9ac8-4ff0-9946-1abd295c415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ntnu_enkel_nn_16_9</Template>
  <TotalTime>0</TotalTime>
  <Words>2347</Words>
  <Application>Microsoft Office PowerPoint</Application>
  <PresentationFormat>On-screen Show (16:9)</PresentationFormat>
  <Paragraphs>431</Paragraphs>
  <Slides>24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Corbel Light</vt:lpstr>
      <vt:lpstr>Franklin Gothic Medium</vt:lpstr>
      <vt:lpstr>Office-tema</vt:lpstr>
      <vt:lpstr>Generell plan for brukerinvolvering.  Skisseprosjektfase</vt:lpstr>
      <vt:lpstr>ALL BRUKERINVOLVERING ER TOVEIS KUNNSKAPSUTVIKLING</vt:lpstr>
      <vt:lpstr>PowerPoint Presentation</vt:lpstr>
      <vt:lpstr>Målgrupper for involvering</vt:lpstr>
      <vt:lpstr>Involvering:  I prosjektet og i linja</vt:lpstr>
      <vt:lpstr>Program for involvering</vt:lpstr>
      <vt:lpstr>Strategiske valg, taktiske vurderinger og operative behov</vt:lpstr>
      <vt:lpstr>Fordeling av areal</vt:lpstr>
      <vt:lpstr>Skisse av typisk arbeidsprosess – etter brukers funksjonsbeskrivelse</vt:lpstr>
      <vt:lpstr>Prosessen skal sikre</vt:lpstr>
      <vt:lpstr>PowerPoint Presentation</vt:lpstr>
      <vt:lpstr>Brukerprosess. </vt:lpstr>
      <vt:lpstr>PowerPoint Presentation</vt:lpstr>
      <vt:lpstr>PowerPoint Presentation</vt:lpstr>
      <vt:lpstr>Økonomi og Innovasjon</vt:lpstr>
      <vt:lpstr>Oppdeling av arealnorm       = opptil 23m2 * ansatt</vt:lpstr>
      <vt:lpstr>PowerPoint Presentation</vt:lpstr>
      <vt:lpstr>Medvirkning og medbestemmelse</vt:lpstr>
      <vt:lpstr>Vurdering av arealkategorier  i bygg (1/5) </vt:lpstr>
      <vt:lpstr>Vurdering av hovedfunksjoner arealkategoriene (2/5)</vt:lpstr>
      <vt:lpstr>Vurdering av rom i hovedfunksjonene i (3/5)</vt:lpstr>
      <vt:lpstr>Vurdering av rom i hovedfunksjonene (4/5)</vt:lpstr>
      <vt:lpstr>Vurdering av rom i hovedfunksjonene (5/5)</vt:lpstr>
      <vt:lpstr>«Ett år før innflytting» 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ÅPNINGSSIDE/TITTEL HER</dc:title>
  <dc:creator>Kjersti Bjørkeng Størdal</dc:creator>
  <cp:lastModifiedBy>Marianne Schjølberg</cp:lastModifiedBy>
  <cp:revision>6</cp:revision>
  <dcterms:created xsi:type="dcterms:W3CDTF">2022-05-09T07:00:34Z</dcterms:created>
  <dcterms:modified xsi:type="dcterms:W3CDTF">2023-02-14T13:42:47Z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0x01010032FBAB65C9AB3242AE84F9141CD6540B0300D7607D9B358CCD4C983726E7AFDA0223</vt:lpwstr>
  </property>
  <property fmtid="{D5CDD505-2E9C-101B-9397-08002B2CF9AE}" pid="3" name="MediaServiceImageTags">
    <vt:lpwstr/>
  </property>
  <property fmtid="{D5CDD505-2E9C-101B-9397-08002B2CF9AE}" pid="4" name="SharedWithUsers">
    <vt:lpwstr>519;#Heidi Camilla Egseth;#3215;#Astrid Margrete Aasum;#3365;#Morten Kvamme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_Version">
    <vt:lpwstr/>
  </property>
  <property fmtid="{D5CDD505-2E9C-101B-9397-08002B2CF9AE}" pid="12" name="_SharedFileIndex">
    <vt:lpwstr/>
  </property>
  <property fmtid="{D5CDD505-2E9C-101B-9397-08002B2CF9AE}" pid="13" name="_SourceUrl">
    <vt:lpwstr/>
  </property>
</Properties>
</file>