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503" autoAdjust="0"/>
  </p:normalViewPr>
  <p:slideViewPr>
    <p:cSldViewPr snapToGrid="0" snapToObjects="1">
      <p:cViewPr varScale="1">
        <p:scale>
          <a:sx n="86" d="100"/>
          <a:sy n="86" d="100"/>
        </p:scale>
        <p:origin x="3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48549-F124-4C3F-8A3C-F311C2F2A13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0B684-24B2-4261-86F5-72D00961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7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utgangen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2019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hadde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utdanningsområdet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merforbruk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37,5mnok,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hvorav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47,2mnok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merforbruk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9,7mnok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mindreforbuk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RSO.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Merforbruket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skyldes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EVU –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konferanse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Universitetsbiblioteket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mindreforbruket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ligger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prorektor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Denne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trenden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så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tidlig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2019,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utover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høsten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resultatet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å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forvente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blitt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gjort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opprydding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EVU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konferanser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midler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ført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instituter,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ligget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bank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EVU.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Merforbruket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2019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å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være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nullsumspill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instittuttene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 de har et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tilsvarende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mindreforbruk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knyttet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konferanser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Biblioteket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 store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utfordringer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økte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litteraturkostnader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følge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prisvekst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usikkerhet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mtp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valutakurs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tillegg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lønnsoppgjøret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2019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hardere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forventet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Resterende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avdelinger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utdanning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har et mindreforbruk,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utdanningsområdet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må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sees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helhet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bibliotekets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merforbruk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dekkes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avdelingers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mindreforbruk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2019.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0B684-24B2-4261-86F5-72D00961B0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57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I 2019 hadde prorektor et mindreforbruk på SO-midler på 9,4 millioner kroner. Dette skyldes hovedsakelig: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0B684-24B2-4261-86F5-72D00961B0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78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Her ser vi at de fleste enhetene på utdanning styrer mot å ha inntekter omtrent lik kostnader i 2020.</a:t>
            </a:r>
          </a:p>
          <a:p>
            <a:r>
              <a:rPr lang="nb-NO" dirty="0"/>
              <a:t>Noen unntak:</a:t>
            </a:r>
          </a:p>
          <a:p>
            <a:pPr marL="171450" indent="-171450">
              <a:buFontTx/>
              <a:buChar char="-"/>
            </a:pPr>
            <a:r>
              <a:rPr lang="nb-NO" dirty="0"/>
              <a:t>EVU – kurs og konferanser – dette skyldes konferansevirksomhet og er å forvente</a:t>
            </a:r>
          </a:p>
          <a:p>
            <a:pPr marL="171450" indent="-171450">
              <a:buFontTx/>
              <a:buChar char="-"/>
            </a:pPr>
            <a:r>
              <a:rPr lang="nb-NO" dirty="0"/>
              <a:t>Internasjonal seksjon – 440’ skal være en buffer til periode 2021-2024, hvor det blir brukt 110’ hvert år</a:t>
            </a:r>
          </a:p>
          <a:p>
            <a:pPr marL="171450" indent="-171450">
              <a:buFontTx/>
              <a:buChar char="-"/>
            </a:pPr>
            <a:r>
              <a:rPr lang="nb-NO" dirty="0"/>
              <a:t>Diverse småbeløp som kan være øremerket prosjekter som går over flere år og ikke brukes i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0B684-24B2-4261-86F5-72D00961B0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E4972AE-3763-654A-B961-EBA891AA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7704B3B7-4AA5-0949-A8C8-0DC8AD58B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3426"/>
            <a:ext cx="8229600" cy="5052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82148"/>
            <a:ext cx="8229600" cy="4844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335165"/>
            <a:ext cx="7772400" cy="646331"/>
          </a:xfrm>
        </p:spPr>
        <p:txBody>
          <a:bodyPr/>
          <a:lstStyle/>
          <a:p>
            <a:r>
              <a:rPr lang="nb-NO" dirty="0"/>
              <a:t>Økonomi utdanningsområdet	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7126" y="1998743"/>
            <a:ext cx="7772400" cy="1752600"/>
          </a:xfrm>
        </p:spPr>
        <p:txBody>
          <a:bodyPr>
            <a:normAutofit/>
          </a:bodyPr>
          <a:lstStyle/>
          <a:p>
            <a:r>
              <a:rPr lang="nb-NO" dirty="0"/>
              <a:t>LOSAM 19.02.2020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510F8AE0-50F8-F448-AB65-035F61FC64C9}"/>
              </a:ext>
            </a:extLst>
          </p:cNvPr>
          <p:cNvSpPr txBox="1"/>
          <p:nvPr/>
        </p:nvSpPr>
        <p:spPr>
          <a:xfrm rot="16200000">
            <a:off x="7050322" y="1707201"/>
            <a:ext cx="327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Kunnskap for en bedre verden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5D979-558D-114E-AAF4-D6AF0B58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regnskap 2019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F1FB802-9ED3-4F74-8B68-CB88C39E7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54342" y="1144796"/>
            <a:ext cx="7063036" cy="496990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E8D266A-2107-4093-A029-658A85FE9DC9}"/>
              </a:ext>
            </a:extLst>
          </p:cNvPr>
          <p:cNvSpPr/>
          <p:nvPr/>
        </p:nvSpPr>
        <p:spPr>
          <a:xfrm>
            <a:off x="4245994" y="4134900"/>
            <a:ext cx="1001865" cy="262394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A6444AA-CE0E-4A05-8880-5DD07F1B2AD7}"/>
              </a:ext>
            </a:extLst>
          </p:cNvPr>
          <p:cNvSpPr/>
          <p:nvPr/>
        </p:nvSpPr>
        <p:spPr>
          <a:xfrm>
            <a:off x="4245994" y="1983793"/>
            <a:ext cx="1001865" cy="262394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C684E89-26D6-4CCE-8F97-0594968C3A46}"/>
              </a:ext>
            </a:extLst>
          </p:cNvPr>
          <p:cNvSpPr/>
          <p:nvPr/>
        </p:nvSpPr>
        <p:spPr>
          <a:xfrm>
            <a:off x="4245994" y="2705446"/>
            <a:ext cx="1001865" cy="322059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5876AFA-DE7C-451E-977C-6550519F017B}"/>
              </a:ext>
            </a:extLst>
          </p:cNvPr>
          <p:cNvSpPr/>
          <p:nvPr/>
        </p:nvSpPr>
        <p:spPr>
          <a:xfrm>
            <a:off x="6216501" y="1516048"/>
            <a:ext cx="1001865" cy="262394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229EF4B-E407-4385-A646-0703ED1C8068}"/>
              </a:ext>
            </a:extLst>
          </p:cNvPr>
          <p:cNvSpPr/>
          <p:nvPr/>
        </p:nvSpPr>
        <p:spPr>
          <a:xfrm>
            <a:off x="4245994" y="3182552"/>
            <a:ext cx="1001865" cy="262394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4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9EF9-6726-4474-8BDC-C00F109C3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Resultat SO-midler hos prorektor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ACD83-CBD3-44C6-AE17-6F8047D7F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Prognostiserte er mindreforbruk på 9,6 millioner kroner og endte opp med et mindreforbruk på 9,4 millioner kroner</a:t>
            </a:r>
          </a:p>
          <a:p>
            <a:r>
              <a:rPr lang="nb-NO" dirty="0" err="1"/>
              <a:t>Mindreforbruket</a:t>
            </a:r>
            <a:r>
              <a:rPr lang="nb-NO" dirty="0"/>
              <a:t> knytter seg i hovedsak til følgende aktiviteter: </a:t>
            </a:r>
          </a:p>
          <a:p>
            <a:pPr lvl="1"/>
            <a:r>
              <a:rPr lang="nb-NO" dirty="0"/>
              <a:t>Digitalisering av EVU-prosessen</a:t>
            </a:r>
          </a:p>
          <a:p>
            <a:pPr lvl="1"/>
            <a:r>
              <a:rPr lang="nb-NO" dirty="0"/>
              <a:t>Midlertidig stopp i merittering på grunn av evaluering av ordningen</a:t>
            </a:r>
          </a:p>
          <a:p>
            <a:pPr lvl="1"/>
            <a:r>
              <a:rPr lang="nb-NO" dirty="0"/>
              <a:t>Forsinkelser i innovative utdanningsprosjekter</a:t>
            </a:r>
          </a:p>
          <a:p>
            <a:pPr lvl="1"/>
            <a:r>
              <a:rPr lang="nb-NO" dirty="0"/>
              <a:t>Gjenstående saldo på prosjektet Universitetsskoler skal overføres til SU-</a:t>
            </a:r>
            <a:r>
              <a:rPr lang="nb-NO" dirty="0" err="1"/>
              <a:t>faktultetet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75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Bevilgning 2020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2513" y="4193495"/>
            <a:ext cx="8229600" cy="2526620"/>
          </a:xfrm>
        </p:spPr>
        <p:txBody>
          <a:bodyPr/>
          <a:lstStyle/>
          <a:p>
            <a:r>
              <a:rPr lang="nb-NO" dirty="0"/>
              <a:t>Utdanningsområdet får et ABE-kutt på 5 millioner kroner i 2020. Tabellen viser bevilgningen etter at ABE-kuttet er trukket ut.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29BA7B-BB40-4681-B77D-F4FC6C0EB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078" y="1202542"/>
            <a:ext cx="3890810" cy="270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A050-CBCD-4D4B-82D9-2F5D6D3CC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Budsjett 2020 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4E69C9-C819-4DDA-952E-F38109826895}"/>
              </a:ext>
            </a:extLst>
          </p:cNvPr>
          <p:cNvCxnSpPr>
            <a:cxnSpLocks/>
          </p:cNvCxnSpPr>
          <p:nvPr/>
        </p:nvCxnSpPr>
        <p:spPr>
          <a:xfrm>
            <a:off x="5761463" y="2958790"/>
            <a:ext cx="8921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040BCF5D-46D4-40B9-9D32-E97DE61381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14623" y="991374"/>
            <a:ext cx="5017357" cy="459726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0F97EE1-CBA9-448E-A457-19417818AE22}"/>
              </a:ext>
            </a:extLst>
          </p:cNvPr>
          <p:cNvSpPr txBox="1"/>
          <p:nvPr/>
        </p:nvSpPr>
        <p:spPr>
          <a:xfrm>
            <a:off x="1754458" y="5659042"/>
            <a:ext cx="58804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IB med negativt fortegn betyr inntekt</a:t>
            </a:r>
          </a:p>
          <a:p>
            <a:r>
              <a:rPr lang="nb-NO" sz="1100" dirty="0"/>
              <a:t>Overskudd vises som positivt fortegn</a:t>
            </a:r>
          </a:p>
          <a:p>
            <a:r>
              <a:rPr lang="nb-NO" sz="1100" dirty="0"/>
              <a:t>Underskudd vises som negativt fortegn</a:t>
            </a:r>
          </a:p>
          <a:p>
            <a:r>
              <a:rPr lang="en-US" sz="1100" dirty="0"/>
              <a:t>UB = </a:t>
            </a:r>
            <a:r>
              <a:rPr lang="en-US" sz="1100" dirty="0" err="1"/>
              <a:t>IB+resultat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5062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3F91-EB4A-4712-8F9A-B13C0A470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Kostnadsfordeling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1CD8D2C-F2BF-45CC-85AA-8385ECCE01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6860" y="1001588"/>
            <a:ext cx="2953938" cy="505301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18F616C-C32F-453C-B4FE-873CEC9D1CFE}"/>
              </a:ext>
            </a:extLst>
          </p:cNvPr>
          <p:cNvSpPr/>
          <p:nvPr/>
        </p:nvSpPr>
        <p:spPr>
          <a:xfrm>
            <a:off x="4005484" y="220993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Oversikten viser hvordan kostnadsnivået er lagt per avdeling.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Avdelingene har selv valgt om de ønsker å ta ABE-kutt på drift og investeringer, eller på lønn.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8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bunn" id="{4B90BD4C-DE70-6D43-8D02-F37BE7851624}" vid="{EF34D3D8-002B-E042-A216-D5603915BD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</Template>
  <TotalTime>0</TotalTime>
  <Words>405</Words>
  <Application>Microsoft Office PowerPoint</Application>
  <PresentationFormat>On-screen Show (4:3)</PresentationFormat>
  <Paragraphs>33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Økonomi utdanningsområdet </vt:lpstr>
      <vt:lpstr>Status regnskap 2019</vt:lpstr>
      <vt:lpstr>Resultat SO-midler hos prorektor</vt:lpstr>
      <vt:lpstr>Bevilgning 2020</vt:lpstr>
      <vt:lpstr>Budsjett 2020 </vt:lpstr>
      <vt:lpstr>Kostnadsfordeling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Økonomi utdanningsområdet</dc:title>
  <dc:creator>Heidi Skog</dc:creator>
  <cp:lastModifiedBy>Heidi Skog</cp:lastModifiedBy>
  <cp:revision>14</cp:revision>
  <dcterms:created xsi:type="dcterms:W3CDTF">2020-02-16T14:59:01Z</dcterms:created>
  <dcterms:modified xsi:type="dcterms:W3CDTF">2020-06-15T08:43:12Z</dcterms:modified>
</cp:coreProperties>
</file>