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7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901094"/>
          </a:xfrm>
        </p:spPr>
        <p:txBody>
          <a:bodyPr/>
          <a:lstStyle/>
          <a:p>
            <a:r>
              <a:rPr lang="nb-NO" dirty="0" smtClean="0"/>
              <a:t>SFU-utlysning 2019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68794"/>
            <a:ext cx="7772400" cy="17526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Finansiering og budsjettering</a:t>
            </a:r>
            <a:endParaRPr lang="nb-NO" sz="2400" dirty="0"/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Bilde 15" descr="n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1" y="603260"/>
            <a:ext cx="3139440" cy="8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800" dirty="0" smtClean="0"/>
              <a:t>Huskeliste for budsjett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06587"/>
            <a:ext cx="8229600" cy="5371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Hentet fra retningslinjer på siu.no: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Budsjettet skal vise de økonomiske konsekvensene av senterplanen og reflektere aktivitets- og ambisjonsnivået</a:t>
            </a:r>
          </a:p>
          <a:p>
            <a:endParaRPr lang="nb-NO" dirty="0" smtClean="0"/>
          </a:p>
          <a:p>
            <a:r>
              <a:rPr lang="nb-NO" dirty="0" smtClean="0"/>
              <a:t>Budsjettet </a:t>
            </a:r>
            <a:r>
              <a:rPr lang="nb-NO" dirty="0"/>
              <a:t>må vise alle </a:t>
            </a:r>
            <a:r>
              <a:rPr lang="nb-NO" dirty="0" smtClean="0"/>
              <a:t>inntektskilder (omsøkt bevilgning fra </a:t>
            </a:r>
            <a:r>
              <a:rPr lang="nb-NO" dirty="0" err="1" smtClean="0"/>
              <a:t>Diku</a:t>
            </a:r>
            <a:r>
              <a:rPr lang="nb-NO" dirty="0" smtClean="0"/>
              <a:t> samt egenfinansiering) </a:t>
            </a:r>
            <a:r>
              <a:rPr lang="nb-NO" dirty="0"/>
              <a:t>og både direkte og indirekte </a:t>
            </a:r>
            <a:r>
              <a:rPr lang="nb-NO" dirty="0" smtClean="0"/>
              <a:t>kostnader </a:t>
            </a:r>
            <a:r>
              <a:rPr lang="nb-NO" dirty="0" err="1" smtClean="0"/>
              <a:t>ihht</a:t>
            </a:r>
            <a:r>
              <a:rPr lang="nb-NO" dirty="0" smtClean="0"/>
              <a:t>. TDI-modellen – SFU-midlene er klassifisert som BOA</a:t>
            </a:r>
          </a:p>
          <a:p>
            <a:endParaRPr lang="nb-NO" dirty="0" smtClean="0"/>
          </a:p>
          <a:p>
            <a:r>
              <a:rPr lang="nb-NO" dirty="0" smtClean="0"/>
              <a:t>Budsjettet skal inneholde informasjon om hvordan tildelingen fra </a:t>
            </a:r>
            <a:r>
              <a:rPr lang="nb-NO" dirty="0" err="1" smtClean="0"/>
              <a:t>Diku</a:t>
            </a:r>
            <a:r>
              <a:rPr lang="nb-NO" dirty="0" smtClean="0"/>
              <a:t> skal disponeres</a:t>
            </a:r>
          </a:p>
          <a:p>
            <a:endParaRPr lang="nb-NO" dirty="0"/>
          </a:p>
          <a:p>
            <a:r>
              <a:rPr lang="nb-NO" dirty="0"/>
              <a:t>Budsjett for den første </a:t>
            </a:r>
            <a:r>
              <a:rPr lang="nb-NO" dirty="0" smtClean="0"/>
              <a:t>senterperioden (2020-2024) </a:t>
            </a:r>
            <a:r>
              <a:rPr lang="nb-NO" dirty="0"/>
              <a:t>skal legges ved </a:t>
            </a:r>
            <a:r>
              <a:rPr lang="nb-NO" dirty="0" smtClean="0"/>
              <a:t>søknaden</a:t>
            </a:r>
          </a:p>
          <a:p>
            <a:endParaRPr lang="nb-NO" dirty="0"/>
          </a:p>
          <a:p>
            <a:r>
              <a:rPr lang="nb-NO" dirty="0"/>
              <a:t>Det skal </a:t>
            </a:r>
            <a:r>
              <a:rPr lang="nb-NO" dirty="0" smtClean="0"/>
              <a:t>i tillegg legges ved </a:t>
            </a:r>
            <a:r>
              <a:rPr lang="nb-NO" dirty="0"/>
              <a:t>en begrunnelse for </a:t>
            </a:r>
            <a:r>
              <a:rPr lang="nb-NO" dirty="0" smtClean="0"/>
              <a:t>kostnadsnivået </a:t>
            </a:r>
            <a:r>
              <a:rPr lang="nb-NO" dirty="0"/>
              <a:t>(maks. 1 A4-side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smtClean="0"/>
              <a:t>Budsjettet inngår i vurderingen av søknadene</a:t>
            </a:r>
          </a:p>
          <a:p>
            <a:endParaRPr lang="nb-NO" dirty="0"/>
          </a:p>
          <a:p>
            <a:r>
              <a:rPr lang="nb-NO" dirty="0"/>
              <a:t>Fremtidige regnskap skal reflektere </a:t>
            </a:r>
            <a:r>
              <a:rPr lang="nb-NO" dirty="0" smtClean="0"/>
              <a:t>budsjettet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729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5496793"/>
            <a:ext cx="9145697" cy="144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b-NO" sz="2800" dirty="0" err="1" smtClean="0"/>
              <a:t>Budsjettmal</a:t>
            </a:r>
            <a:endParaRPr lang="nb-NO" sz="2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687" y="2257861"/>
            <a:ext cx="5778616" cy="422941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48687" y="1476462"/>
            <a:ext cx="718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Diku</a:t>
            </a:r>
            <a:r>
              <a:rPr lang="nb-NO" dirty="0" smtClean="0"/>
              <a:t> har ikke egen </a:t>
            </a:r>
            <a:r>
              <a:rPr lang="nb-NO" dirty="0" err="1" smtClean="0"/>
              <a:t>budsjettmal</a:t>
            </a:r>
            <a:r>
              <a:rPr lang="nb-NO" dirty="0" smtClean="0"/>
              <a:t> – som </a:t>
            </a:r>
            <a:r>
              <a:rPr lang="nb-NO" dirty="0" err="1" smtClean="0"/>
              <a:t>budsjettmal</a:t>
            </a:r>
            <a:r>
              <a:rPr lang="nb-NO" dirty="0" smtClean="0"/>
              <a:t> brukes derfor </a:t>
            </a:r>
            <a:r>
              <a:rPr lang="nb-NO" dirty="0" err="1" smtClean="0"/>
              <a:t>budsjettmal</a:t>
            </a:r>
            <a:r>
              <a:rPr lang="nb-NO" dirty="0" smtClean="0"/>
              <a:t> generelle bidragsprosjekt som finnes på Innsida: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dirty="0" smtClean="0"/>
              <a:t>Finansiering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435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Kan søkes om 4-8 millioner årlig i 5+5 år, hvor siste 5 år avhenger av godkjent midtveisevaluering</a:t>
            </a:r>
          </a:p>
          <a:p>
            <a:r>
              <a:rPr lang="nb-NO" dirty="0" smtClean="0"/>
              <a:t>Ingen konkrete minimumskrav fra DIKU </a:t>
            </a:r>
            <a:r>
              <a:rPr lang="nb-NO" dirty="0" err="1" smtClean="0"/>
              <a:t>ift</a:t>
            </a:r>
            <a:r>
              <a:rPr lang="nb-NO" dirty="0" smtClean="0"/>
              <a:t>. egenfinansiering – men det presiseres at det forventes at vertsinstitusjonen og eventuelle </a:t>
            </a:r>
            <a:r>
              <a:rPr lang="nb-NO" dirty="0" err="1" smtClean="0"/>
              <a:t>konsortie</a:t>
            </a:r>
            <a:r>
              <a:rPr lang="nb-NO" dirty="0" smtClean="0"/>
              <a:t>-partnere skal bidra med betydelig og spesifisert egenfinansiering. Tidligere tildelinger har typisk hatt 50 % egenfinansiering</a:t>
            </a:r>
          </a:p>
          <a:p>
            <a:r>
              <a:rPr lang="nb-NO" dirty="0" smtClean="0"/>
              <a:t>Egenfinansiering består av støtte fra NTNU sentralt, samt egenfinansiering fra vertsfakultet/</a:t>
            </a:r>
            <a:r>
              <a:rPr lang="nb-NO" dirty="0" err="1" smtClean="0"/>
              <a:t>konsortiepartnere</a:t>
            </a:r>
            <a:endParaRPr lang="nb-NO" dirty="0" smtClean="0"/>
          </a:p>
          <a:p>
            <a:r>
              <a:rPr lang="nb-NO" dirty="0" smtClean="0"/>
              <a:t>Egenfinansiering kan være arbeidsinnsats og/eller kontantbidrag</a:t>
            </a:r>
          </a:p>
          <a:p>
            <a:r>
              <a:rPr lang="nb-NO" dirty="0" smtClean="0"/>
              <a:t>Støtte fra NTNU sentralt beregnes ut fra prinsippene som står omtalt på innsida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5718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800" dirty="0" smtClean="0"/>
              <a:t>Prinsipper for beregning av støtte fra NTNU sentralt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29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nb-NO" dirty="0" smtClean="0"/>
                  <a:t>Basert på finansieringen til SFF-ene:</a:t>
                </a:r>
              </a:p>
              <a:p>
                <a:pPr lvl="1"/>
                <a:r>
                  <a:rPr lang="nb-NO" dirty="0"/>
                  <a:t>Kontanttilskudd</a:t>
                </a:r>
                <a:r>
                  <a:rPr lang="nb-NO" dirty="0" smtClean="0"/>
                  <a:t>: SFF-ene </a:t>
                </a:r>
                <a:r>
                  <a:rPr lang="nb-NO" dirty="0"/>
                  <a:t>mottar et kontanttilskudd på 1,67 millioner kroner per år per senter. I gjennomsnitt utgjør det om lag 10 prosent av årlig tildeling fra NFR for SFF-ene som NTNU har i dag. Det legges derfor opp til at rektor bidrar med et beløp tilsvarende 10 prosent av årlig tildeling fra </a:t>
                </a:r>
                <a:r>
                  <a:rPr lang="nb-NO" dirty="0" err="1"/>
                  <a:t>Diku</a:t>
                </a:r>
                <a:r>
                  <a:rPr lang="nb-NO" dirty="0"/>
                  <a:t> per </a:t>
                </a:r>
                <a:r>
                  <a:rPr lang="nb-NO" dirty="0" smtClean="0"/>
                  <a:t>SFU</a:t>
                </a:r>
              </a:p>
              <a:p>
                <a:pPr lvl="1"/>
                <a:endParaRPr lang="nb-NO" dirty="0" smtClean="0"/>
              </a:p>
              <a:p>
                <a:pPr lvl="1"/>
                <a:r>
                  <a:rPr lang="nb-NO" dirty="0" smtClean="0"/>
                  <a:t>Stillingsparameter</a:t>
                </a:r>
                <a:r>
                  <a:rPr lang="nb-NO" dirty="0"/>
                  <a:t>: Hver SFF har i dag 2 stipendiat- og 1 post.doc-stilling. Omgjort til penger utgjør dette om lag 2,25 millioner kroner årlig per senter. Hver SFU får en andel av dette beløpet som beregnes ut fra andelen </a:t>
                </a:r>
                <a:r>
                  <a:rPr lang="nb-NO" dirty="0" err="1"/>
                  <a:t>Diku</a:t>
                </a:r>
                <a:r>
                  <a:rPr lang="nb-NO" dirty="0"/>
                  <a:t>-tildelingen utgjør av gjennomsnittlig SFF-tildeling</a:t>
                </a:r>
                <a:r>
                  <a:rPr lang="nb-NO" dirty="0" smtClean="0"/>
                  <a:t>.</a:t>
                </a:r>
              </a:p>
              <a:p>
                <a:pPr lvl="1"/>
                <a:endParaRPr lang="nb-NO" dirty="0"/>
              </a:p>
              <a:p>
                <a:pPr lvl="1"/>
                <a:r>
                  <a:rPr lang="nb-NO" dirty="0" smtClean="0"/>
                  <a:t>DIKU-tildeling på 8 </a:t>
                </a:r>
                <a:r>
                  <a:rPr lang="nb-NO" dirty="0" err="1" smtClean="0"/>
                  <a:t>mill</a:t>
                </a:r>
                <a:r>
                  <a:rPr lang="nb-NO" dirty="0" smtClean="0"/>
                  <a:t> årlig utløser dermed følgende støtte fra NTNU sentralt:</a:t>
                </a:r>
              </a:p>
              <a:p>
                <a:pPr lvl="2"/>
                <a:r>
                  <a:rPr lang="nb-NO" dirty="0" smtClean="0"/>
                  <a:t>Kontanttilskudd: 8 </a:t>
                </a:r>
                <a:r>
                  <a:rPr lang="nb-NO" dirty="0" err="1" smtClean="0"/>
                  <a:t>mill</a:t>
                </a:r>
                <a:r>
                  <a:rPr lang="nb-NO" dirty="0" smtClean="0"/>
                  <a:t> * 10 % = 800 000,-</a:t>
                </a:r>
              </a:p>
              <a:p>
                <a:pPr lvl="2"/>
                <a:r>
                  <a:rPr lang="nb-NO" dirty="0" smtClean="0"/>
                  <a:t>Stillingsparameter: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nb-NO" dirty="0" smtClean="0"/>
                  <a:t> * 2,25 </a:t>
                </a:r>
                <a:r>
                  <a:rPr lang="nb-NO" dirty="0" err="1" smtClean="0"/>
                  <a:t>mill</a:t>
                </a:r>
                <a:r>
                  <a:rPr lang="nb-NO" dirty="0" smtClean="0"/>
                  <a:t> = 1 200 000,-</a:t>
                </a:r>
              </a:p>
              <a:p>
                <a:pPr lvl="2"/>
                <a:r>
                  <a:rPr lang="nb-NO" dirty="0" smtClean="0"/>
                  <a:t>Total årlig støtte NTNU sentralt: 2 000 000,-</a:t>
                </a:r>
              </a:p>
              <a:p>
                <a:pPr lvl="2"/>
                <a:r>
                  <a:rPr lang="nb-NO" dirty="0" smtClean="0"/>
                  <a:t>Resterende egenfinansiering må dekkes av fakultet/institutt samt eventuelle </a:t>
                </a:r>
                <a:r>
                  <a:rPr lang="nb-NO" dirty="0" err="1" smtClean="0"/>
                  <a:t>konsortie</a:t>
                </a:r>
                <a:r>
                  <a:rPr lang="nb-NO" dirty="0" smtClean="0"/>
                  <a:t>-partnere</a:t>
                </a:r>
                <a:endParaRPr lang="nb-NO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2928"/>
              </a:xfrm>
              <a:blipFill rotWithShape="0">
                <a:blip r:embed="rId2"/>
                <a:stretch>
                  <a:fillRect l="-667" t="-1205" r="-7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47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353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 Math</vt:lpstr>
      <vt:lpstr>Office-tema</vt:lpstr>
      <vt:lpstr>SFU-utlysning 2019</vt:lpstr>
      <vt:lpstr>Huskeliste for budsjett</vt:lpstr>
      <vt:lpstr>Budsjettmal</vt:lpstr>
      <vt:lpstr>Finansiering</vt:lpstr>
      <vt:lpstr>Prinsipper for beregning av støtte fra NTNU sentralt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SFU</dc:title>
  <dc:creator>Øyvind Toldnes</dc:creator>
  <cp:lastModifiedBy>Wenche Margrethe Kulmo</cp:lastModifiedBy>
  <cp:revision>16</cp:revision>
  <dcterms:created xsi:type="dcterms:W3CDTF">2016-04-05T07:22:33Z</dcterms:created>
  <dcterms:modified xsi:type="dcterms:W3CDTF">2019-02-27T15:25:55Z</dcterms:modified>
</cp:coreProperties>
</file>