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2" r:id="rId9"/>
    <p:sldId id="260" r:id="rId10"/>
    <p:sldId id="261" r:id="rId11"/>
    <p:sldId id="263" r:id="rId12"/>
    <p:sldId id="264" r:id="rId13"/>
    <p:sldId id="265" r:id="rId14"/>
    <p:sldId id="266" r:id="rId15"/>
    <p:sldId id="6602" r:id="rId16"/>
    <p:sldId id="268" r:id="rId17"/>
  </p:sldIdLst>
  <p:sldSz cx="9144000" cy="5143500" type="screen16x9"/>
  <p:notesSz cx="6797675" cy="9926638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AC76"/>
    <a:srgbClr val="0D3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EB29D3-6B71-4862-959F-9320F7D1497B}" v="113" dt="2024-01-19T13:31:25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 Anne Tvergrov" userId="83edb985-f7d1-445f-b670-cdbc8f8e5313" providerId="ADAL" clId="{CBEB29D3-6B71-4862-959F-9320F7D1497B}"/>
    <pc:docChg chg="modSld">
      <pc:chgData name="Eli Anne Tvergrov" userId="83edb985-f7d1-445f-b670-cdbc8f8e5313" providerId="ADAL" clId="{CBEB29D3-6B71-4862-959F-9320F7D1497B}" dt="2024-01-19T13:31:25.746" v="110" actId="6549"/>
      <pc:docMkLst>
        <pc:docMk/>
      </pc:docMkLst>
      <pc:sldChg chg="modNotesTx">
        <pc:chgData name="Eli Anne Tvergrov" userId="83edb985-f7d1-445f-b670-cdbc8f8e5313" providerId="ADAL" clId="{CBEB29D3-6B71-4862-959F-9320F7D1497B}" dt="2024-01-19T13:30:07.464" v="104" actId="20577"/>
        <pc:sldMkLst>
          <pc:docMk/>
          <pc:sldMk cId="335001360" sldId="258"/>
        </pc:sldMkLst>
      </pc:sldChg>
      <pc:sldChg chg="modNotesTx">
        <pc:chgData name="Eli Anne Tvergrov" userId="83edb985-f7d1-445f-b670-cdbc8f8e5313" providerId="ADAL" clId="{CBEB29D3-6B71-4862-959F-9320F7D1497B}" dt="2024-01-19T13:30:30.208" v="106" actId="114"/>
        <pc:sldMkLst>
          <pc:docMk/>
          <pc:sldMk cId="2474772484" sldId="259"/>
        </pc:sldMkLst>
      </pc:sldChg>
      <pc:sldChg chg="modNotesTx">
        <pc:chgData name="Eli Anne Tvergrov" userId="83edb985-f7d1-445f-b670-cdbc8f8e5313" providerId="ADAL" clId="{CBEB29D3-6B71-4862-959F-9320F7D1497B}" dt="2024-01-19T13:29:51.423" v="96" actId="20577"/>
        <pc:sldMkLst>
          <pc:docMk/>
          <pc:sldMk cId="2688707012" sldId="260"/>
        </pc:sldMkLst>
      </pc:sldChg>
      <pc:sldChg chg="modSp mod">
        <pc:chgData name="Eli Anne Tvergrov" userId="83edb985-f7d1-445f-b670-cdbc8f8e5313" providerId="ADAL" clId="{CBEB29D3-6B71-4862-959F-9320F7D1497B}" dt="2024-01-19T13:30:43.180" v="107" actId="404"/>
        <pc:sldMkLst>
          <pc:docMk/>
          <pc:sldMk cId="3650418016" sldId="261"/>
        </pc:sldMkLst>
        <pc:spChg chg="mod">
          <ac:chgData name="Eli Anne Tvergrov" userId="83edb985-f7d1-445f-b670-cdbc8f8e5313" providerId="ADAL" clId="{CBEB29D3-6B71-4862-959F-9320F7D1497B}" dt="2024-01-19T13:30:43.180" v="107" actId="404"/>
          <ac:spMkLst>
            <pc:docMk/>
            <pc:sldMk cId="3650418016" sldId="261"/>
            <ac:spMk id="3" creationId="{F0B0465A-47ED-104D-B2CB-A5B964515A19}"/>
          </ac:spMkLst>
        </pc:spChg>
      </pc:sldChg>
      <pc:sldChg chg="modNotesTx">
        <pc:chgData name="Eli Anne Tvergrov" userId="83edb985-f7d1-445f-b670-cdbc8f8e5313" providerId="ADAL" clId="{CBEB29D3-6B71-4862-959F-9320F7D1497B}" dt="2024-01-19T13:28:30.734" v="13" actId="6549"/>
        <pc:sldMkLst>
          <pc:docMk/>
          <pc:sldMk cId="3155503452" sldId="262"/>
        </pc:sldMkLst>
      </pc:sldChg>
      <pc:sldChg chg="modNotesTx">
        <pc:chgData name="Eli Anne Tvergrov" userId="83edb985-f7d1-445f-b670-cdbc8f8e5313" providerId="ADAL" clId="{CBEB29D3-6B71-4862-959F-9320F7D1497B}" dt="2024-01-19T13:30:53.866" v="108" actId="6549"/>
        <pc:sldMkLst>
          <pc:docMk/>
          <pc:sldMk cId="3781129927" sldId="264"/>
        </pc:sldMkLst>
      </pc:sldChg>
      <pc:sldChg chg="modSp mod">
        <pc:chgData name="Eli Anne Tvergrov" userId="83edb985-f7d1-445f-b670-cdbc8f8e5313" providerId="ADAL" clId="{CBEB29D3-6B71-4862-959F-9320F7D1497B}" dt="2024-01-19T13:31:13.736" v="109" actId="20577"/>
        <pc:sldMkLst>
          <pc:docMk/>
          <pc:sldMk cId="446591980" sldId="266"/>
        </pc:sldMkLst>
        <pc:spChg chg="mod">
          <ac:chgData name="Eli Anne Tvergrov" userId="83edb985-f7d1-445f-b670-cdbc8f8e5313" providerId="ADAL" clId="{CBEB29D3-6B71-4862-959F-9320F7D1497B}" dt="2024-01-19T13:31:13.736" v="109" actId="20577"/>
          <ac:spMkLst>
            <pc:docMk/>
            <pc:sldMk cId="446591980" sldId="266"/>
            <ac:spMk id="3" creationId="{EF4DA7CE-41A9-7353-8230-1756319DFF8A}"/>
          </ac:spMkLst>
        </pc:spChg>
      </pc:sldChg>
      <pc:sldChg chg="modNotesTx">
        <pc:chgData name="Eli Anne Tvergrov" userId="83edb985-f7d1-445f-b670-cdbc8f8e5313" providerId="ADAL" clId="{CBEB29D3-6B71-4862-959F-9320F7D1497B}" dt="2024-01-19T13:31:25.746" v="110" actId="6549"/>
        <pc:sldMkLst>
          <pc:docMk/>
          <pc:sldMk cId="1715923272" sldId="6602"/>
        </pc:sldMkLst>
      </pc:sldChg>
    </pc:docChg>
  </pc:docChgLst>
  <pc:docChgLst>
    <pc:chgData name="Eli Anne Tvergrov" userId="S::eliat@ntnu.no::83edb985-f7d1-445f-b670-cdbc8f8e5313" providerId="AD" clId="Web-{D9617399-C2D8-4939-8E6B-AC3C7AE04A53}"/>
    <pc:docChg chg="modSld">
      <pc:chgData name="Eli Anne Tvergrov" userId="S::eliat@ntnu.no::83edb985-f7d1-445f-b670-cdbc8f8e5313" providerId="AD" clId="Web-{D9617399-C2D8-4939-8E6B-AC3C7AE04A53}" dt="2024-01-19T13:26:46.021" v="7"/>
      <pc:docMkLst>
        <pc:docMk/>
      </pc:docMkLst>
      <pc:sldChg chg="modNotes">
        <pc:chgData name="Eli Anne Tvergrov" userId="S::eliat@ntnu.no::83edb985-f7d1-445f-b670-cdbc8f8e5313" providerId="AD" clId="Web-{D9617399-C2D8-4939-8E6B-AC3C7AE04A53}" dt="2024-01-19T13:24:55.519" v="1"/>
        <pc:sldMkLst>
          <pc:docMk/>
          <pc:sldMk cId="3243102052" sldId="256"/>
        </pc:sldMkLst>
      </pc:sldChg>
      <pc:sldChg chg="modNotes">
        <pc:chgData name="Eli Anne Tvergrov" userId="S::eliat@ntnu.no::83edb985-f7d1-445f-b670-cdbc8f8e5313" providerId="AD" clId="Web-{D9617399-C2D8-4939-8E6B-AC3C7AE04A53}" dt="2024-01-19T13:26:46.021" v="7"/>
        <pc:sldMkLst>
          <pc:docMk/>
          <pc:sldMk cId="3496349752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E74DF-504F-4474-B724-D4791929CBC0}" type="datetimeFigureOut">
              <a:rPr lang="nb-NO" smtClean="0"/>
              <a:t>19.01.2024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1CEFA-A135-4160-A1D8-852A72CD4D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387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ylkesstatistikk.mrfylke.no/statistikk-2023/bus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lesund.kommune.no/kommunen/fakta-om-alesund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nu.no/alesund/studier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tnu.edu/alesund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nu.no/3h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nu.no/tall-og-fakta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/>
              <a:t>Welcome – Slide before the start of the presentation</a:t>
            </a:r>
            <a:r>
              <a:rPr lang="en-US"/>
              <a:t>.</a:t>
            </a:r>
            <a:endParaRPr lang="en-US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1CEFA-A135-4160-A1D8-852A72CD4DF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7960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nb-NO"/>
            </a:br>
            <a:r>
              <a:rPr lang="en-US" noProof="0"/>
              <a:t>NTNU in </a:t>
            </a:r>
            <a:r>
              <a:rPr lang="en-US" noProof="0" err="1"/>
              <a:t>Ålesund</a:t>
            </a:r>
            <a:r>
              <a:rPr lang="en-US" noProof="0"/>
              <a:t> are made up of five departments, each a part of a different faculty at NTNU. These departments are:</a:t>
            </a:r>
          </a:p>
          <a:p>
            <a:r>
              <a:rPr lang="en-US" noProof="0"/>
              <a:t>- the Department of ICT and Natural Science, under the Faculty of Information Technology and Electrical Engineering</a:t>
            </a:r>
          </a:p>
          <a:p>
            <a:r>
              <a:rPr lang="en-US" noProof="0"/>
              <a:t>- the Department of Ocean Operations and Civil Engineering, under the Faculty of Engineering</a:t>
            </a:r>
          </a:p>
          <a:p>
            <a:r>
              <a:rPr lang="en-US" noProof="0"/>
              <a:t>- the Department of Health Sciences in </a:t>
            </a:r>
            <a:r>
              <a:rPr lang="en-US" noProof="0" err="1"/>
              <a:t>Ålesund</a:t>
            </a:r>
            <a:r>
              <a:rPr lang="en-US" noProof="0"/>
              <a:t>, under the Faculty of Medicine and Health Sciences</a:t>
            </a:r>
          </a:p>
          <a:p>
            <a:r>
              <a:rPr lang="en-US" noProof="0"/>
              <a:t>- the Department of Biological Sciences </a:t>
            </a:r>
            <a:r>
              <a:rPr lang="en-US" noProof="0" err="1"/>
              <a:t>Ålesund</a:t>
            </a:r>
            <a:r>
              <a:rPr lang="en-US" noProof="0"/>
              <a:t>, under the Faculty of Natural Sciences</a:t>
            </a:r>
          </a:p>
          <a:p>
            <a:r>
              <a:rPr lang="en-US" noProof="0"/>
              <a:t>- the Department of International Business, under the Faculty of Economics and Managements</a:t>
            </a:r>
          </a:p>
          <a:p>
            <a:pPr rtl="0" fontAlgn="base"/>
            <a:endParaRPr lang="nb-NO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have a Vice-Rector here in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Ålesund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Departments are not under her command, but answers to their respective Faculties.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1CEFA-A135-4160-A1D8-852A72CD4DF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0194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NTNU’s mission and responsibilities are grounded in our vision and our strategy of using knowledge to make a better world. From this, </a:t>
            </a:r>
            <a:r>
              <a:rPr lang="en-US" i="1" noProof="0" err="1"/>
              <a:t>Utviklingsavtalen</a:t>
            </a:r>
            <a:r>
              <a:rPr lang="en-US" i="0" noProof="0"/>
              <a:t>, an agreement between the university and the Ministry of Education and Research, have been made. The agreement sets the goals and boundaries for the university in a four-year long term, with the current agreement applicable for 2023 to 2026.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/>
              <a:t>It has three main goals: NTNU shall 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/>
              <a:t>- Develop its role as a driving force and partner for sustainable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/>
              <a:t>- Strengthen the learning and working environment and develop employees’ competency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/>
              <a:t>- Develop itself as a leading, international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Each goal have several control parameters which concretizes what NTNU shall achieve in each area.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We have a responsibility to progress new perspectives for long-term and fundamental research, as well as the education of competent students.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1CEFA-A135-4160-A1D8-852A72CD4DF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4416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u="none" noProof="0">
                <a:effectLst/>
                <a:latin typeface="Calibri"/>
                <a:ea typeface="Calibri" panose="020F0502020204030204" pitchFamily="34" charset="0"/>
                <a:cs typeface="Times New Roman"/>
              </a:rPr>
              <a:t>The Student City Ålesund is beautifully placed between fjords, mountains and ocean. Here are innovation and entrepreneurship a key part of daily student life.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u="none" noProof="0">
                <a:effectLst/>
                <a:latin typeface="Calibri"/>
                <a:ea typeface="Calibri" panose="020F0502020204030204" pitchFamily="34" charset="0"/>
                <a:cs typeface="Times New Roman"/>
              </a:rPr>
              <a:t>With around 3000 students, we got a close and inclusive student environment in </a:t>
            </a:r>
            <a:r>
              <a:rPr lang="en-US" sz="1100" b="0" u="none" noProof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Ålesund</a:t>
            </a:r>
            <a:r>
              <a:rPr lang="en-US" sz="1100" b="0" u="none" noProof="0">
                <a:effectLst/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u="none" noProof="0">
                <a:effectLst/>
                <a:latin typeface="Calibri"/>
                <a:ea typeface="Calibri" panose="020F0502020204030204" pitchFamily="34" charset="0"/>
                <a:cs typeface="Times New Roman"/>
              </a:rPr>
              <a:t>Student organizations and study line associations offers activities, experiences and communities to partake 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u="none" noProof="0">
                <a:effectLst/>
                <a:latin typeface="Calibri"/>
                <a:ea typeface="Calibri" panose="020F0502020204030204" pitchFamily="34" charset="0"/>
                <a:cs typeface="Times New Roman"/>
              </a:rPr>
              <a:t>In our new student housing unit on Campus, you can find modern student apartments, premises for concerts, game nights, lectures and many more. By the students, for the students!</a:t>
            </a:r>
          </a:p>
          <a:p>
            <a:endParaRPr lang="nb-NO" sz="1100" b="0" i="0">
              <a:solidFill>
                <a:srgbClr val="2728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12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25082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/>
              <a:t>Again, welcome to </a:t>
            </a:r>
            <a:r>
              <a:rPr lang="en-US" noProof="0" err="1"/>
              <a:t>Ålesund</a:t>
            </a:r>
            <a:r>
              <a:rPr lang="en-US" noProof="0"/>
              <a:t>. We hope you has a good stay with us.</a:t>
            </a:r>
          </a:p>
          <a:p>
            <a:r>
              <a:rPr lang="en-US" noProof="0"/>
              <a:t>Some more finishing words that can be appropriate for the situation.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1CEFA-A135-4160-A1D8-852A72CD4DF3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6700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NTNU, the Norwegian University of Science and Technology, are Norway’s biggest university with campus in Trondheim, Ålesund and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Gjøvik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important and competent workplace.</a:t>
            </a:r>
            <a:r>
              <a:rPr lang="en-US"/>
              <a:t>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 together are close to 1% of the Norwegian population either a student or an employee at NTNU.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important for us that we are Three cities – One university. We are not the previous universities.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pPr rtl="0"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NTNU.</a:t>
            </a:r>
          </a:p>
          <a:p>
            <a:pPr rtl="0" fontAlgn="base"/>
            <a:endParaRPr lang="en-US" sz="1200" b="0" i="0" u="none" strike="noStrike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1" i="1" u="none" strike="noStrik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Numbers are approximations!</a:t>
            </a:r>
            <a:endParaRPr lang="en-US" sz="1200" b="1" i="1" u="none" strike="noStrike" kern="1200" noProof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>
              <a:ea typeface="Calibri"/>
              <a:cs typeface="Calibri"/>
            </a:endParaRPr>
          </a:p>
          <a:p>
            <a:endParaRPr lang="nb-NO">
              <a:ea typeface="Calibri"/>
              <a:cs typeface="Calibri"/>
            </a:endParaRPr>
          </a:p>
          <a:p>
            <a:endParaRPr lang="nb-NO">
              <a:ea typeface="Calibri"/>
              <a:cs typeface="Calibri"/>
            </a:endParaRPr>
          </a:p>
          <a:p>
            <a:endParaRPr lang="nb-NO">
              <a:ea typeface="Calibri"/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1CEFA-A135-4160-A1D8-852A72CD4DF3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8389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0"/>
              <a:t>2595 students is registered at NTNU in Ålesund by the data base from the Norwegian Directorate for Higher Education and Skills.</a:t>
            </a:r>
          </a:p>
          <a:p>
            <a:r>
              <a:rPr lang="en-US" sz="1200" noProof="0"/>
              <a:t>The students at the Vocational School in Ålesund </a:t>
            </a:r>
            <a:r>
              <a:rPr lang="en-US" sz="1200" i="0" noProof="0"/>
              <a:t>are also included as a part of our community. Approx. 350 employees work at the university here in Ålesund.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/>
              <a:t>There are approx. 3000 students that belongs at Campus Ålesund. Most of them are present through the week, with few Online students.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noProof="0"/>
              <a:t>There were about 60 international students in 2023 at the university here in Ålesund.</a:t>
            </a:r>
            <a:endParaRPr lang="en-US" sz="1200" noProof="0"/>
          </a:p>
          <a:p>
            <a:r>
              <a:rPr lang="en-US" sz="1200" i="0" noProof="0"/>
              <a:t>Put together, about 7000 people walk through the doors at Campus daily (for work, for study, for visit).</a:t>
            </a:r>
          </a:p>
          <a:p>
            <a:endParaRPr lang="nb-NO" sz="1200" i="0" noProof="0"/>
          </a:p>
          <a:p>
            <a:r>
              <a:rPr lang="en-US" sz="1200" b="1" i="0" noProof="0"/>
              <a:t>Numbers here are approximations!</a:t>
            </a:r>
          </a:p>
          <a:p>
            <a:endParaRPr lang="en-US" sz="1200" b="1" i="0" noProof="0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1CEFA-A135-4160-A1D8-852A72CD4DF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1527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b="0" i="0" noProof="0">
                <a:solidFill>
                  <a:srgbClr val="233542"/>
                </a:solidFill>
                <a:effectLst/>
                <a:latin typeface="+mn-lt"/>
              </a:rPr>
              <a:t>Ålesund municipality is the biggest municipality in the county of Møre &amp; Romsdal, with the biggest city between Bergen and Trondheim.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b="0" i="0" noProof="0">
                <a:solidFill>
                  <a:srgbClr val="233542"/>
                </a:solidFill>
                <a:effectLst/>
                <a:latin typeface="+mn-lt"/>
              </a:rPr>
              <a:t>The local business environment are not only locally and nationally, but also internationally oriented.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b="0" i="0" noProof="0">
                <a:solidFill>
                  <a:srgbClr val="233542"/>
                </a:solidFill>
                <a:effectLst/>
                <a:latin typeface="+mn-lt"/>
              </a:rPr>
              <a:t>The region are leading the world on both the marine and maritime field, with many of the country’s biggest fishing and fish farming businesses in Ålesund.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b="0" i="0" noProof="0">
                <a:solidFill>
                  <a:srgbClr val="233542"/>
                </a:solidFill>
                <a:effectLst/>
                <a:latin typeface="+mn-lt"/>
              </a:rPr>
              <a:t>Ålesund is Norway’s biggest fishing port, third biggest container port and fourth biggest export port.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b="0" i="0" noProof="0">
              <a:solidFill>
                <a:srgbClr val="233542"/>
              </a:solidFill>
              <a:effectLst/>
              <a:latin typeface="+mn-lt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b="0" i="0" noProof="0">
                <a:solidFill>
                  <a:srgbClr val="233542"/>
                </a:solidFill>
                <a:effectLst/>
                <a:latin typeface="+mn-lt"/>
              </a:rPr>
              <a:t>The municipality is one of the biggest connecting point for public transit in the county. Annually, 8 million passengers travels through the county by bus, with some of them to and from Ålesund.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b="0" i="0" noProof="0">
                <a:solidFill>
                  <a:srgbClr val="233542"/>
                </a:solidFill>
                <a:effectLst/>
                <a:latin typeface="+mn-lt"/>
              </a:rPr>
              <a:t>The city is known for its beautiful Art Nouveau style of architecture known as </a:t>
            </a:r>
            <a:r>
              <a:rPr lang="en-US" b="0" i="1" noProof="0">
                <a:solidFill>
                  <a:srgbClr val="233542"/>
                </a:solidFill>
                <a:effectLst/>
                <a:latin typeface="+mn-lt"/>
              </a:rPr>
              <a:t>Jugendstil</a:t>
            </a:r>
            <a:r>
              <a:rPr lang="en-US" b="0" i="0" noProof="0">
                <a:solidFill>
                  <a:srgbClr val="233542"/>
                </a:solidFill>
                <a:effectLst/>
                <a:latin typeface="+mn-lt"/>
              </a:rPr>
              <a:t>. Towers, spires and beautiful decorations will meet you while walking the streets.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b="0" i="0" noProof="0">
                <a:solidFill>
                  <a:srgbClr val="233542"/>
                </a:solidFill>
                <a:effectLst/>
                <a:latin typeface="+mn-lt"/>
              </a:rPr>
              <a:t>The municipality is a door opener to </a:t>
            </a:r>
            <a:r>
              <a:rPr lang="en-US" b="0" i="0" noProof="0" err="1">
                <a:solidFill>
                  <a:srgbClr val="233542"/>
                </a:solidFill>
                <a:effectLst/>
                <a:latin typeface="+mn-lt"/>
              </a:rPr>
              <a:t>Sunnmøre’s</a:t>
            </a:r>
            <a:r>
              <a:rPr lang="en-US" b="0" i="0" noProof="0">
                <a:solidFill>
                  <a:srgbClr val="233542"/>
                </a:solidFill>
                <a:effectLst/>
                <a:latin typeface="+mn-lt"/>
              </a:rPr>
              <a:t> fjords and includes many wonderful natural and human-made attractions.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b="0" i="0" noProof="0">
                <a:solidFill>
                  <a:srgbClr val="233542"/>
                </a:solidFill>
                <a:effectLst/>
                <a:latin typeface="+mn-lt"/>
              </a:rPr>
              <a:t>Ålesund is a university municipality, which has a close cooperation with NTNU on Campus Ålesund. On Campus, you can also find the United Future Lab Norway.</a:t>
            </a:r>
          </a:p>
          <a:p>
            <a:endParaRPr lang="en-US" noProof="0">
              <a:latin typeface="+mn-lt"/>
            </a:endParaRPr>
          </a:p>
          <a:p>
            <a:pPr algn="l"/>
            <a:endParaRPr lang="nn-NO" b="0" i="0">
              <a:solidFill>
                <a:srgbClr val="233542"/>
              </a:solidFill>
              <a:effectLst/>
              <a:latin typeface="+mn-lt"/>
            </a:endParaRPr>
          </a:p>
          <a:p>
            <a:pPr algn="l"/>
            <a:r>
              <a:rPr lang="nb-NO" i="1">
                <a:latin typeface="+mn-lt"/>
                <a:hlinkClick r:id="rId3"/>
              </a:rPr>
              <a:t>Fylkesstatistikk 2023 - 14. Samferdsel (mrfylke.no)</a:t>
            </a:r>
            <a:endParaRPr lang="nn-NO" b="0" i="1">
              <a:solidFill>
                <a:srgbClr val="233542"/>
              </a:solidFill>
              <a:effectLst/>
              <a:latin typeface="+mn-lt"/>
            </a:endParaRPr>
          </a:p>
          <a:p>
            <a:pPr algn="l"/>
            <a:endParaRPr lang="nn-NO" b="0" i="1">
              <a:solidFill>
                <a:srgbClr val="233542"/>
              </a:solidFill>
              <a:effectLst/>
              <a:latin typeface="+mn-lt"/>
            </a:endParaRPr>
          </a:p>
          <a:p>
            <a:pPr algn="l"/>
            <a:r>
              <a:rPr lang="nn-NO" i="1">
                <a:latin typeface="+mn-lt"/>
                <a:hlinkClick r:id="rId4"/>
              </a:rPr>
              <a:t>Fakta om Ålesund - Ålesund kommune (alesund.kommune.no)</a:t>
            </a:r>
            <a:endParaRPr lang="nn-NO" i="1">
              <a:latin typeface="+mn-lt"/>
            </a:endParaRPr>
          </a:p>
          <a:p>
            <a:pPr marL="0" indent="0" algn="l">
              <a:buFont typeface="Arial" panose="020B0604020202020204" pitchFamily="34" charset="0"/>
              <a:buNone/>
            </a:pPr>
            <a:endParaRPr lang="en-US" b="1" i="1" noProof="0">
              <a:solidFill>
                <a:srgbClr val="233542"/>
              </a:solidFill>
              <a:effectLst/>
              <a:latin typeface="Inter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1CEFA-A135-4160-A1D8-852A72CD4DF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5129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noProof="0"/>
              <a:t>With high professional quality and close contact to the industry, NTNU is in the middle of a knowledge hub made up of international organizations.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noProof="0"/>
              <a:t>Our students perform their task in close cooperation with work life, 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noProof="0"/>
              <a:t>Cooperation with businesses on their bachelor and master assignments.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noProof="0"/>
              <a:t>Local businesses supports research projects with Doctorate degrees.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noProof="0"/>
              <a:t>We have twice as many business employees as we have academics on Campus.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noProof="0"/>
              <a:t>Cooperation with shipping lines for Cadet positions.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noProof="0"/>
              <a:t>Agreements on the use of equipment, especially for nautical (simulations), medical and building engineering degrees.</a:t>
            </a:r>
          </a:p>
          <a:p>
            <a:endParaRPr lang="nb-NO" sz="1200"/>
          </a:p>
          <a:p>
            <a:pPr marL="0" indent="0">
              <a:buFont typeface="Arial" panose="020B0604020202020204" pitchFamily="34" charset="0"/>
              <a:buNone/>
            </a:pPr>
            <a:endParaRPr lang="en-US" sz="1400" noProof="0"/>
          </a:p>
          <a:p>
            <a:pPr marL="0" indent="0">
              <a:buFont typeface="Arial" panose="020B0604020202020204" pitchFamily="34" charset="0"/>
              <a:buNone/>
            </a:pPr>
            <a:endParaRPr lang="nb-NO" sz="1400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1CEFA-A135-4160-A1D8-852A72CD4DF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5596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none" noProof="0">
                <a:effectLst/>
                <a:latin typeface="+mn-lt"/>
                <a:ea typeface="Calibri" panose="020F0502020204030204" pitchFamily="34" charset="0"/>
                <a:cs typeface="Times New Roman"/>
              </a:rPr>
              <a:t>Focus  presenting this slide could be the department you belong to and a </a:t>
            </a:r>
            <a:r>
              <a:rPr lang="en-US" sz="1200" b="0" u="none" noProof="0">
                <a:effectLst/>
                <a:latin typeface="Calibri"/>
                <a:ea typeface="Calibri" panose="020F0502020204030204" pitchFamily="34" charset="0"/>
                <a:cs typeface="Times New Roman"/>
              </a:rPr>
              <a:t>presentation of the complete range of the educations we provide.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none" noProof="0">
                <a:effectLst/>
                <a:latin typeface="Calibri"/>
                <a:ea typeface="Calibri" panose="020F0502020204030204" pitchFamily="34" charset="0"/>
                <a:cs typeface="Times New Roman"/>
              </a:rPr>
              <a:t>At NTNU in Aalesund you find civil engineers and business administrators. Innovators and entrepreneurs. Doctors and nurses. Professionals in maritime fields, biology and healthcare.</a:t>
            </a:r>
          </a:p>
          <a:p>
            <a:r>
              <a:rPr lang="en-US" sz="1200" b="0" u="none" noProof="0">
                <a:effectLst/>
                <a:latin typeface="Calibri"/>
                <a:ea typeface="Calibri" panose="020F0502020204030204" pitchFamily="34" charset="0"/>
                <a:cs typeface="Times New Roman"/>
              </a:rPr>
              <a:t>Source: </a:t>
            </a:r>
            <a:r>
              <a:rPr lang="nb-NO">
                <a:hlinkClick r:id="rId3"/>
              </a:rPr>
              <a:t>Studier - NTNU i Ålesund – NTNU</a:t>
            </a:r>
            <a:r>
              <a:rPr lang="nb-NO"/>
              <a:t> (Obs: In Norwegian), </a:t>
            </a:r>
            <a:r>
              <a:rPr lang="nb-NO">
                <a:hlinkClick r:id="rId4"/>
              </a:rPr>
              <a:t>NTNU in Ålesund - NTNU</a:t>
            </a:r>
            <a:endParaRPr lang="en-US" sz="1200" b="0" u="none" noProof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endParaRPr lang="en-US" sz="1200" b="0" u="none" noProof="0">
              <a:effectLst/>
              <a:latin typeface="Calibri"/>
              <a:ea typeface="Open Sans" pitchFamily="2" charset="0"/>
              <a:cs typeface="Times New Roman"/>
            </a:endParaRPr>
          </a:p>
          <a:p>
            <a:endParaRPr lang="en-US" sz="1200" noProof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br>
              <a:rPr lang="nb-NO" sz="1200" b="0" u="none">
                <a:effectLst/>
                <a:latin typeface="Calibri"/>
                <a:ea typeface="Calibri" panose="020F0502020204030204" pitchFamily="34" charset="0"/>
                <a:cs typeface="Times New Roman"/>
              </a:rPr>
            </a:br>
            <a:r>
              <a:rPr lang="nb-NO" sz="1200" b="0" u="none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1CEFA-A135-4160-A1D8-852A72CD4DF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5751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200" b="0" i="0" noProof="0">
                <a:solidFill>
                  <a:srgbClr val="000000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Life-long learning is important for NTNU. NTNU are mandated to develop competency and stimulate to value creation throughout Norway.</a:t>
            </a:r>
          </a:p>
          <a:p>
            <a:pPr algn="l" rtl="0" fontAlgn="base"/>
            <a:r>
              <a:rPr lang="en-US" sz="1200" b="0" i="0" noProof="0">
                <a:solidFill>
                  <a:srgbClr val="000000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NTNU provide continuing and part-time education in a broad range of different fields. As the largest university in Norway, we are one of the largest providers of continuing education in Norway.</a:t>
            </a:r>
          </a:p>
          <a:p>
            <a:pPr algn="l" rtl="0" fontAlgn="base">
              <a:buFont typeface="Arial" panose="020B0604020202020204" pitchFamily="34" charset="0"/>
              <a:buNone/>
            </a:pPr>
            <a:endParaRPr lang="en-US" sz="1200" b="0" i="0">
              <a:solidFill>
                <a:srgbClr val="000000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1CEFA-A135-4160-A1D8-852A72CD4DF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2817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/>
              <a:t>The focus areas at NTNU in </a:t>
            </a:r>
            <a:r>
              <a:rPr lang="en-US" noProof="0" err="1"/>
              <a:t>Ålesund</a:t>
            </a:r>
            <a:r>
              <a:rPr lang="en-US" noProof="0"/>
              <a:t> towards 2025 are Ocean, Trade and Health.</a:t>
            </a:r>
          </a:p>
          <a:p>
            <a:r>
              <a:rPr lang="en-US" noProof="0"/>
              <a:t>Link to more information through: </a:t>
            </a:r>
            <a:r>
              <a:rPr lang="nb-NO">
                <a:hlinkClick r:id="rId3"/>
              </a:rPr>
              <a:t>Hav, handel og helse - Ålesund – NTNU</a:t>
            </a:r>
            <a:r>
              <a:rPr lang="nb-NO"/>
              <a:t> (Obs: On Norwegian)</a:t>
            </a:r>
            <a:endParaRPr lang="en-US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1CEFA-A135-4160-A1D8-852A72CD4DF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7173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faculties, the University Museum and 55 departments.</a:t>
            </a: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NTNU is the largest university in Norway with Campus in Trondheim, Ålesund and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Gjøvik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is an important and competent workplace. Put together are close to 1% of Norway’s population either a student or an employee of us.</a:t>
            </a: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us, it is important that we are Three Cities – One University. We are not former universities. 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NTNU.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nb-NO" sz="1200"/>
              <a:t> </a:t>
            </a:r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Kilde: </a:t>
            </a:r>
            <a:r>
              <a:rPr lang="nb-NO">
                <a:hlinkClick r:id="rId3"/>
              </a:rPr>
              <a:t>Tall - fakta - NTNU</a:t>
            </a:r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1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1CEFA-A135-4160-A1D8-852A72CD4DF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7234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008061"/>
            <a:ext cx="7772400" cy="675821"/>
          </a:xfr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2733866"/>
            <a:ext cx="77724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5120" y="4838278"/>
            <a:ext cx="342081" cy="189077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b="1" i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05EC2AE0-B44F-054E-BFCD-76CABF1DC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85" y="298339"/>
            <a:ext cx="8418747" cy="648512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D71B43E3-0CFC-1744-898D-8BFB6751A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85" y="1010266"/>
            <a:ext cx="8418747" cy="3613774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CB60B315-8747-3D4A-B631-78885B90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205979"/>
            <a:ext cx="82296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B542A489-F3D2-C548-950A-36FB292BF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219" y="1444342"/>
            <a:ext cx="4040188" cy="3363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2C5FD02-ABC7-DC40-AB2C-6439D5A58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68045" y="964522"/>
            <a:ext cx="4041775" cy="47982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1F31E274-9051-D14F-8975-C186AEDC0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68045" y="1444342"/>
            <a:ext cx="4041775" cy="3363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434436D4-0315-0747-8EE7-1FEDFC66B2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218" y="964521"/>
            <a:ext cx="4041775" cy="47982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03196" y="205979"/>
            <a:ext cx="8523170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03196" y="943276"/>
            <a:ext cx="8523170" cy="3651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Bilde 5" descr="hor_blaa_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3836"/>
            <a:ext cx="9144000" cy="3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dbh.hkdir.no/tall-og-statistikk/statistikk-meny/studenter/statistikk-side/3.4/param?visningId=251&amp;visKode=false&amp;admdebug=false&amp;columns=arstall&amp;hier=instkode!9!campuskode!9!progkode&amp;formel=1022&amp;index=2&amp;sti=Norges%20teknisk-naturvitenskapelige%20universitet&amp;param=arstall%3D2022!8!2021!8!2020!8!2019!8!2018!9!semester%3D3!9!dep_id%3D1!9!kategori%3DS!9!nivakode%3DB3!8!B4!8!HK!8!YU!8!AR!8!LN!8!M2!8!ME!8!MX!8!HN!8!M5!8!PR!9!instkode%3D1150&amp;binInst=110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11.xml"/><Relationship Id="rId7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5" Type="http://schemas.openxmlformats.org/officeDocument/2006/relationships/slide" Target="slide9.xml"/><Relationship Id="rId10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76300" y="1805781"/>
            <a:ext cx="7426002" cy="1569660"/>
          </a:xfrm>
        </p:spPr>
        <p:txBody>
          <a:bodyPr/>
          <a:lstStyle/>
          <a:p>
            <a:r>
              <a:rPr lang="en-US" sz="480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Welcome </a:t>
            </a:r>
            <a:br>
              <a:rPr lang="en-US" sz="480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80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to us!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03101" y="4244235"/>
            <a:ext cx="7772400" cy="1314450"/>
          </a:xfrm>
        </p:spPr>
        <p:txBody>
          <a:bodyPr>
            <a:normAutofit/>
          </a:bodyPr>
          <a:lstStyle/>
          <a:p>
            <a:r>
              <a:rPr lang="nb-NO" sz="18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</a:t>
            </a:r>
            <a:r>
              <a:rPr lang="nb-NO" sz="1800" i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800" i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Creative </a:t>
            </a:r>
            <a:r>
              <a:rPr lang="en-US" sz="18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</a:t>
            </a:r>
            <a:r>
              <a:rPr lang="en-US" sz="1800" i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Critical </a:t>
            </a:r>
            <a:r>
              <a:rPr lang="en-US" sz="18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</a:t>
            </a:r>
            <a:r>
              <a:rPr lang="en-US" sz="1800" i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Constructive </a:t>
            </a:r>
            <a:r>
              <a:rPr lang="en-US" sz="18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</a:t>
            </a:r>
            <a:r>
              <a:rPr lang="en-US" sz="1800" i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Respectful </a:t>
            </a:r>
            <a:r>
              <a:rPr lang="en-US" sz="18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</a:t>
            </a:r>
            <a:br>
              <a:rPr lang="en-US" sz="1800" i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br>
              <a:rPr lang="en-US" sz="900" i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endParaRPr lang="en-US" sz="1800" i="1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4" name="Gruppe 16">
            <a:extLst>
              <a:ext uri="{FF2B5EF4-FFF2-40B4-BE49-F238E27FC236}">
                <a16:creationId xmlns:a16="http://schemas.microsoft.com/office/drawing/2014/main" id="{BC75EAFD-3C23-E75F-FB75-3F84D7019DAB}"/>
              </a:ext>
            </a:extLst>
          </p:cNvPr>
          <p:cNvGrpSpPr/>
          <p:nvPr/>
        </p:nvGrpSpPr>
        <p:grpSpPr>
          <a:xfrm>
            <a:off x="5696763" y="-26654"/>
            <a:ext cx="3250646" cy="5170154"/>
            <a:chOff x="3804354" y="-43343"/>
            <a:chExt cx="3290731" cy="5233913"/>
          </a:xfrm>
          <a:effectLst>
            <a:outerShdw blurRad="404357" dist="508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5" name="Bilde 1">
              <a:extLst>
                <a:ext uri="{FF2B5EF4-FFF2-40B4-BE49-F238E27FC236}">
                  <a16:creationId xmlns:a16="http://schemas.microsoft.com/office/drawing/2014/main" id="{711F2D02-A29A-D0EF-6095-58589F3DC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7192" y="-43343"/>
              <a:ext cx="2437893" cy="1924241"/>
            </a:xfrm>
            <a:prstGeom prst="parallelogram">
              <a:avLst/>
            </a:prstGeom>
            <a:ln w="38100">
              <a:noFill/>
            </a:ln>
            <a:effectLst>
              <a:outerShdw blurRad="197606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9BFAE55-3A55-8D4D-258F-0B34FFEE8D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63292" y="1872625"/>
              <a:ext cx="2337085" cy="1489647"/>
            </a:xfrm>
            <a:prstGeom prst="parallelogram">
              <a:avLst/>
            </a:prstGeom>
            <a:noFill/>
            <a:ln w="38100">
              <a:noFill/>
            </a:ln>
            <a:effectLst>
              <a:outerShdw blurRad="231845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C1024D7F-7B65-8B27-5036-21EE8E0F1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04354" y="3356528"/>
              <a:ext cx="2419698" cy="1834042"/>
            </a:xfrm>
            <a:prstGeom prst="parallelogram">
              <a:avLst/>
            </a:prstGeom>
            <a:ln w="38100">
              <a:noFill/>
            </a:ln>
            <a:effectLst>
              <a:outerShdw blurRad="161263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Picture 1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FA2D9F0-3117-FBB7-89F4-125AA962B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92" y="145675"/>
            <a:ext cx="3999541" cy="125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053AD41-9148-D096-B902-94287F09BF4F}"/>
              </a:ext>
            </a:extLst>
          </p:cNvPr>
          <p:cNvSpPr/>
          <p:nvPr/>
        </p:nvSpPr>
        <p:spPr>
          <a:xfrm>
            <a:off x="0" y="-15192"/>
            <a:ext cx="9143999" cy="5158692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975DD61-013C-D3D2-C69F-FE8636C87144}"/>
              </a:ext>
            </a:extLst>
          </p:cNvPr>
          <p:cNvSpPr txBox="1"/>
          <p:nvPr/>
        </p:nvSpPr>
        <p:spPr>
          <a:xfrm>
            <a:off x="573278" y="25700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0E84C6B2-11C7-89F5-EB23-0CB856483D28}"/>
              </a:ext>
            </a:extLst>
          </p:cNvPr>
          <p:cNvGrpSpPr/>
          <p:nvPr/>
        </p:nvGrpSpPr>
        <p:grpSpPr>
          <a:xfrm>
            <a:off x="5485514" y="2779031"/>
            <a:ext cx="1133856" cy="2077112"/>
            <a:chOff x="515546" y="483747"/>
            <a:chExt cx="1511808" cy="215707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99A3B164-1234-0C80-015C-9629C1FC7D15}"/>
                </a:ext>
              </a:extLst>
            </p:cNvPr>
            <p:cNvSpPr/>
            <p:nvPr/>
          </p:nvSpPr>
          <p:spPr>
            <a:xfrm>
              <a:off x="515546" y="483747"/>
              <a:ext cx="1511808" cy="215707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 sz="120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algn="ctr"/>
              <a:r>
                <a:rPr lang="nb-NO" sz="1350" b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IIF</a:t>
              </a:r>
            </a:p>
            <a:p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Department </a:t>
              </a:r>
              <a:r>
                <a:rPr lang="nb-NO" sz="825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of</a:t>
              </a:r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 International Business</a:t>
              </a:r>
            </a:p>
            <a:p>
              <a:endParaRPr lang="nb-NO" sz="825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Head </a:t>
              </a:r>
              <a:r>
                <a:rPr lang="nb-NO" sz="825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of</a:t>
              </a:r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 Dept.:</a:t>
              </a:r>
            </a:p>
            <a:p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Mark Pasquine</a:t>
              </a:r>
            </a:p>
            <a:p>
              <a:endParaRPr lang="nb-NO" sz="825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endParaRPr lang="nb-NO" sz="825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9D1E544F-BBD8-2A46-B29D-9E37EFA30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1799" y="489672"/>
              <a:ext cx="862726" cy="523322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7" name="Gruppe 6">
            <a:extLst>
              <a:ext uri="{FF2B5EF4-FFF2-40B4-BE49-F238E27FC236}">
                <a16:creationId xmlns:a16="http://schemas.microsoft.com/office/drawing/2014/main" id="{545C7969-7969-75D8-1D86-970827DC30F7}"/>
              </a:ext>
            </a:extLst>
          </p:cNvPr>
          <p:cNvGrpSpPr/>
          <p:nvPr/>
        </p:nvGrpSpPr>
        <p:grpSpPr>
          <a:xfrm>
            <a:off x="419325" y="2754700"/>
            <a:ext cx="1133856" cy="2091876"/>
            <a:chOff x="734194" y="2941148"/>
            <a:chExt cx="1511808" cy="2764706"/>
          </a:xfrm>
          <a:solidFill>
            <a:schemeClr val="tx1">
              <a:lumMod val="75000"/>
              <a:lumOff val="25000"/>
            </a:schemeClr>
          </a:solidFill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D1112926-DDE1-91B9-4E9B-EE65072AC5E9}"/>
                </a:ext>
              </a:extLst>
            </p:cNvPr>
            <p:cNvGrpSpPr/>
            <p:nvPr/>
          </p:nvGrpSpPr>
          <p:grpSpPr>
            <a:xfrm>
              <a:off x="734194" y="2941148"/>
              <a:ext cx="1511808" cy="2764706"/>
              <a:chOff x="515546" y="483747"/>
              <a:chExt cx="1511808" cy="2157077"/>
            </a:xfrm>
            <a:grpFill/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D6430CA9-BB57-7D9D-D256-05ACE64B59FE}"/>
                  </a:ext>
                </a:extLst>
              </p:cNvPr>
              <p:cNvSpPr/>
              <p:nvPr/>
            </p:nvSpPr>
            <p:spPr>
              <a:xfrm>
                <a:off x="515546" y="483747"/>
                <a:ext cx="1511808" cy="2157077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  <a:effectLst>
                <a:outerShdw blurRad="114300" dist="127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b-NO" sz="1350" b="1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pPr algn="ctr"/>
                <a:r>
                  <a:rPr lang="nb-NO" sz="1350" b="1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IIR</a:t>
                </a:r>
              </a:p>
              <a:p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Department </a:t>
                </a:r>
                <a:r>
                  <a:rPr lang="nb-NO" sz="825" err="1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of</a:t>
                </a:r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 ICT and Natural Science</a:t>
                </a:r>
              </a:p>
              <a:p>
                <a:endParaRPr lang="nb-NO" sz="825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Head </a:t>
                </a:r>
                <a:r>
                  <a:rPr lang="nb-NO" sz="825" err="1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of</a:t>
                </a:r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 Dept.:</a:t>
                </a:r>
              </a:p>
              <a:p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Rune Volden</a:t>
                </a:r>
              </a:p>
              <a:p>
                <a:endParaRPr lang="nb-NO" sz="825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endParaRPr lang="nb-NO" sz="825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endParaRPr lang="nb-NO" sz="825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pic>
            <p:nvPicPr>
              <p:cNvPr id="11" name="Bilde 10">
                <a:extLst>
                  <a:ext uri="{FF2B5EF4-FFF2-40B4-BE49-F238E27FC236}">
                    <a16:creationId xmlns:a16="http://schemas.microsoft.com/office/drawing/2014/main" id="{997F3AFA-4578-E7CA-87BF-7F6C2C087C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21799" y="489672"/>
                <a:ext cx="862726" cy="520511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pic>
          <p:nvPicPr>
            <p:cNvPr id="9" name="Bilde 8" descr="Et bilde som inneholder person, bygning, utendørs&#10;&#10;Automatisk generert beskrivelse">
              <a:extLst>
                <a:ext uri="{FF2B5EF4-FFF2-40B4-BE49-F238E27FC236}">
                  <a16:creationId xmlns:a16="http://schemas.microsoft.com/office/drawing/2014/main" id="{6EE626BD-005C-180F-8931-02ACC35AE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0447" y="4834128"/>
              <a:ext cx="739973" cy="8255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softEdge rad="112500"/>
            </a:effectLst>
          </p:spPr>
        </p:pic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1938CAA-9FC5-7A8F-E832-A691793DBDFE}"/>
              </a:ext>
            </a:extLst>
          </p:cNvPr>
          <p:cNvGrpSpPr/>
          <p:nvPr/>
        </p:nvGrpSpPr>
        <p:grpSpPr>
          <a:xfrm>
            <a:off x="1705191" y="2774294"/>
            <a:ext cx="1179316" cy="2091877"/>
            <a:chOff x="2363231" y="2941147"/>
            <a:chExt cx="1572421" cy="2764707"/>
          </a:xfrm>
          <a:solidFill>
            <a:schemeClr val="tx1">
              <a:lumMod val="75000"/>
              <a:lumOff val="25000"/>
            </a:schemeClr>
          </a:solidFill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0AE73E99-E2A4-2917-BE1C-D41E2282E941}"/>
                </a:ext>
              </a:extLst>
            </p:cNvPr>
            <p:cNvGrpSpPr/>
            <p:nvPr/>
          </p:nvGrpSpPr>
          <p:grpSpPr>
            <a:xfrm>
              <a:off x="2363231" y="2941147"/>
              <a:ext cx="1572421" cy="2764707"/>
              <a:chOff x="515546" y="483747"/>
              <a:chExt cx="1572421" cy="2594020"/>
            </a:xfrm>
            <a:grpFill/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24407201-D9D3-D838-78B9-53B72AA9B8F0}"/>
                  </a:ext>
                </a:extLst>
              </p:cNvPr>
              <p:cNvSpPr/>
              <p:nvPr/>
            </p:nvSpPr>
            <p:spPr>
              <a:xfrm>
                <a:off x="515546" y="483747"/>
                <a:ext cx="1572421" cy="259402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  <a:effectLst>
                <a:outerShdw blurRad="114300" dist="127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b-NO" sz="1350" b="1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pPr algn="ctr"/>
                <a:endParaRPr lang="nb-NO" sz="700" b="1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pPr algn="ctr"/>
                <a:r>
                  <a:rPr lang="nb-NO" sz="1350" b="1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IHB</a:t>
                </a:r>
              </a:p>
              <a:p>
                <a:r>
                  <a:rPr lang="nb-NO" sz="825">
                    <a:latin typeface="Open Sans"/>
                    <a:ea typeface="Open Sans"/>
                    <a:cs typeface="Open Sans"/>
                  </a:rPr>
                  <a:t>Department </a:t>
                </a:r>
                <a:r>
                  <a:rPr lang="nb-NO" sz="825" err="1">
                    <a:latin typeface="Open Sans"/>
                    <a:ea typeface="Open Sans"/>
                    <a:cs typeface="Open Sans"/>
                  </a:rPr>
                  <a:t>of</a:t>
                </a:r>
                <a:r>
                  <a:rPr lang="nb-NO" sz="825">
                    <a:latin typeface="Open Sans"/>
                    <a:ea typeface="Open Sans"/>
                    <a:cs typeface="Open Sans"/>
                  </a:rPr>
                  <a:t> Ocean Operations and </a:t>
                </a:r>
                <a:r>
                  <a:rPr lang="nb-NO" sz="825" err="1">
                    <a:latin typeface="Open Sans"/>
                    <a:ea typeface="Open Sans"/>
                    <a:cs typeface="Open Sans"/>
                  </a:rPr>
                  <a:t>Civil</a:t>
                </a:r>
                <a:r>
                  <a:rPr lang="nb-NO" sz="825">
                    <a:latin typeface="Open Sans"/>
                    <a:ea typeface="Open Sans"/>
                    <a:cs typeface="Open Sans"/>
                  </a:rPr>
                  <a:t> Engineering</a:t>
                </a:r>
              </a:p>
              <a:p>
                <a:endParaRPr lang="nb-NO" sz="825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Head </a:t>
                </a:r>
                <a:r>
                  <a:rPr lang="nb-NO" sz="825" err="1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of</a:t>
                </a:r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 Dept.:</a:t>
                </a:r>
              </a:p>
              <a:p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Hans Petter Hildre</a:t>
                </a:r>
              </a:p>
              <a:p>
                <a:endParaRPr lang="nb-NO" sz="825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endParaRPr lang="nb-NO" sz="825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endParaRPr lang="nb-NO" sz="825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pic>
            <p:nvPicPr>
              <p:cNvPr id="16" name="Bilde 15">
                <a:extLst>
                  <a:ext uri="{FF2B5EF4-FFF2-40B4-BE49-F238E27FC236}">
                    <a16:creationId xmlns:a16="http://schemas.microsoft.com/office/drawing/2014/main" id="{2712EA6F-F602-27FD-A6B2-376EBA1E9E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21799" y="489672"/>
                <a:ext cx="862726" cy="627148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pic>
          <p:nvPicPr>
            <p:cNvPr id="14" name="Bilde 13">
              <a:extLst>
                <a:ext uri="{FF2B5EF4-FFF2-40B4-BE49-F238E27FC236}">
                  <a16:creationId xmlns:a16="http://schemas.microsoft.com/office/drawing/2014/main" id="{B344C3CA-541F-9AFD-DD64-3ED3F673B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7768" y="4858512"/>
              <a:ext cx="894066" cy="8255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softEdge rad="112500"/>
            </a:effectLst>
          </p:spPr>
        </p:pic>
      </p:grp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D86893A7-5FA5-5B98-8607-C69D9C39494C}"/>
              </a:ext>
            </a:extLst>
          </p:cNvPr>
          <p:cNvGrpSpPr/>
          <p:nvPr/>
        </p:nvGrpSpPr>
        <p:grpSpPr>
          <a:xfrm>
            <a:off x="3009828" y="2775932"/>
            <a:ext cx="1133856" cy="2080211"/>
            <a:chOff x="4045278" y="2955416"/>
            <a:chExt cx="1511808" cy="2754180"/>
          </a:xfrm>
          <a:solidFill>
            <a:schemeClr val="tx1">
              <a:lumMod val="75000"/>
              <a:lumOff val="25000"/>
            </a:schemeClr>
          </a:solidFill>
        </p:grpSpPr>
        <p:grpSp>
          <p:nvGrpSpPr>
            <p:cNvPr id="18" name="Gruppe 17">
              <a:extLst>
                <a:ext uri="{FF2B5EF4-FFF2-40B4-BE49-F238E27FC236}">
                  <a16:creationId xmlns:a16="http://schemas.microsoft.com/office/drawing/2014/main" id="{5A6ACFC1-44CD-E6C7-1755-7A8E5A19AF98}"/>
                </a:ext>
              </a:extLst>
            </p:cNvPr>
            <p:cNvGrpSpPr/>
            <p:nvPr/>
          </p:nvGrpSpPr>
          <p:grpSpPr>
            <a:xfrm>
              <a:off x="4045278" y="2955416"/>
              <a:ext cx="1511808" cy="2750440"/>
              <a:chOff x="515546" y="483747"/>
              <a:chExt cx="1511808" cy="2157077"/>
            </a:xfrm>
            <a:grpFill/>
          </p:grpSpPr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FD01DCA6-BD68-F869-746C-6B129A23C9E2}"/>
                  </a:ext>
                </a:extLst>
              </p:cNvPr>
              <p:cNvSpPr/>
              <p:nvPr/>
            </p:nvSpPr>
            <p:spPr>
              <a:xfrm>
                <a:off x="515546" y="483747"/>
                <a:ext cx="1511808" cy="2157077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  <a:effectLst>
                <a:outerShdw blurRad="114300" dist="127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b-NO" sz="1350" b="1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pPr algn="ctr"/>
                <a:endParaRPr lang="nb-NO" sz="600" b="1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pPr algn="ctr"/>
                <a:r>
                  <a:rPr lang="nb-NO" sz="1350" b="1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IHA</a:t>
                </a:r>
              </a:p>
              <a:p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Department </a:t>
                </a:r>
                <a:r>
                  <a:rPr lang="nb-NO" sz="825" err="1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of</a:t>
                </a:r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 Health Sciences in Ålesund</a:t>
                </a:r>
              </a:p>
              <a:p>
                <a:endParaRPr lang="nb-NO" sz="60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Head </a:t>
                </a:r>
                <a:r>
                  <a:rPr lang="nb-NO" sz="825" err="1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of</a:t>
                </a:r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 Dept.:</a:t>
                </a:r>
              </a:p>
              <a:p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Svanhild Margrethe Arentz Schønberg</a:t>
                </a:r>
              </a:p>
              <a:p>
                <a:endParaRPr lang="nb-NO" sz="825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endParaRPr lang="nb-NO" sz="825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F92DBBC0-0B34-DA99-1292-EB628CDEA6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21799" y="489672"/>
                <a:ext cx="862726" cy="512051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pic>
          <p:nvPicPr>
            <p:cNvPr id="19" name="Bilde 18">
              <a:extLst>
                <a:ext uri="{FF2B5EF4-FFF2-40B4-BE49-F238E27FC236}">
                  <a16:creationId xmlns:a16="http://schemas.microsoft.com/office/drawing/2014/main" id="{79E10C77-308B-7208-1338-31EA0C9C7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095" r="-10791"/>
            <a:stretch/>
          </p:blipFill>
          <p:spPr>
            <a:xfrm>
              <a:off x="4351531" y="4960953"/>
              <a:ext cx="702435" cy="748643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softEdge rad="112500"/>
            </a:effectLst>
          </p:spPr>
        </p:pic>
      </p:grpSp>
      <p:pic>
        <p:nvPicPr>
          <p:cNvPr id="22" name="Bilde 21">
            <a:extLst>
              <a:ext uri="{FF2B5EF4-FFF2-40B4-BE49-F238E27FC236}">
                <a16:creationId xmlns:a16="http://schemas.microsoft.com/office/drawing/2014/main" id="{FAD13C2A-2F6E-BBEE-5CC0-21D86042D8D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54" t="-23485" r="20490" b="-1"/>
          <a:stretch/>
        </p:blipFill>
        <p:spPr>
          <a:xfrm>
            <a:off x="5666677" y="4082575"/>
            <a:ext cx="647045" cy="852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uppe 22">
            <a:extLst>
              <a:ext uri="{FF2B5EF4-FFF2-40B4-BE49-F238E27FC236}">
                <a16:creationId xmlns:a16="http://schemas.microsoft.com/office/drawing/2014/main" id="{0A070EC6-B394-DD20-45A7-C0F2817A0D6C}"/>
              </a:ext>
            </a:extLst>
          </p:cNvPr>
          <p:cNvGrpSpPr/>
          <p:nvPr/>
        </p:nvGrpSpPr>
        <p:grpSpPr>
          <a:xfrm>
            <a:off x="4248176" y="2777333"/>
            <a:ext cx="1133856" cy="2086181"/>
            <a:chOff x="5651505" y="2967668"/>
            <a:chExt cx="1511808" cy="2751919"/>
          </a:xfrm>
          <a:solidFill>
            <a:schemeClr val="tx1">
              <a:lumMod val="75000"/>
              <a:lumOff val="25000"/>
            </a:schemeClr>
          </a:solidFill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B0DDC025-1F3B-C8F5-264F-F9A0C00FE454}"/>
                </a:ext>
              </a:extLst>
            </p:cNvPr>
            <p:cNvGrpSpPr/>
            <p:nvPr/>
          </p:nvGrpSpPr>
          <p:grpSpPr>
            <a:xfrm>
              <a:off x="5651505" y="2967668"/>
              <a:ext cx="1511808" cy="2738187"/>
              <a:chOff x="515546" y="483747"/>
              <a:chExt cx="1511808" cy="2157077"/>
            </a:xfrm>
            <a:grpFill/>
          </p:grpSpPr>
          <p:sp>
            <p:nvSpPr>
              <p:cNvPr id="26" name="Rektangel 25">
                <a:extLst>
                  <a:ext uri="{FF2B5EF4-FFF2-40B4-BE49-F238E27FC236}">
                    <a16:creationId xmlns:a16="http://schemas.microsoft.com/office/drawing/2014/main" id="{ED416CC1-7057-BB71-F5EB-39C39A5BA8FD}"/>
                  </a:ext>
                </a:extLst>
              </p:cNvPr>
              <p:cNvSpPr/>
              <p:nvPr/>
            </p:nvSpPr>
            <p:spPr>
              <a:xfrm>
                <a:off x="515546" y="483747"/>
                <a:ext cx="1511808" cy="2157077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  <a:effectLst>
                <a:outerShdw blurRad="114300" dist="127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b-NO" sz="1350" b="1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pPr algn="ctr"/>
                <a:r>
                  <a:rPr lang="nb-NO" sz="1350" b="1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IBA</a:t>
                </a:r>
              </a:p>
              <a:p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Department </a:t>
                </a:r>
                <a:r>
                  <a:rPr lang="nb-NO" sz="825" err="1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of</a:t>
                </a:r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 </a:t>
                </a:r>
                <a:r>
                  <a:rPr lang="nb-NO" sz="825" err="1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Biological</a:t>
                </a:r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 Sciences Ålesund</a:t>
                </a:r>
              </a:p>
              <a:p>
                <a:endParaRPr lang="nb-NO" sz="825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Head </a:t>
                </a:r>
                <a:r>
                  <a:rPr lang="nb-NO" sz="825" err="1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of</a:t>
                </a:r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 Dept.:</a:t>
                </a:r>
              </a:p>
              <a:p>
                <a:r>
                  <a:rPr lang="nb-NO" sz="825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Tove Havnegjerde</a:t>
                </a:r>
              </a:p>
              <a:p>
                <a:endParaRPr lang="nb-NO" sz="825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endParaRPr lang="nb-NO" sz="825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pic>
            <p:nvPicPr>
              <p:cNvPr id="27" name="Bilde 26">
                <a:extLst>
                  <a:ext uri="{FF2B5EF4-FFF2-40B4-BE49-F238E27FC236}">
                    <a16:creationId xmlns:a16="http://schemas.microsoft.com/office/drawing/2014/main" id="{9E11A39D-DE90-D09D-5ED1-40C81B26E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21799" y="489672"/>
                <a:ext cx="862726" cy="504718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pic>
          <p:nvPicPr>
            <p:cNvPr id="25" name="Bilde 24">
              <a:extLst>
                <a:ext uri="{FF2B5EF4-FFF2-40B4-BE49-F238E27FC236}">
                  <a16:creationId xmlns:a16="http://schemas.microsoft.com/office/drawing/2014/main" id="{7B8E55A6-60D0-6D49-2359-00440DC11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02942" y="4937593"/>
              <a:ext cx="796956" cy="78199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softEdge rad="112500"/>
            </a:effectLst>
          </p:spPr>
        </p:pic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0F25A708-C956-999E-4DF7-6C08C90B55C9}"/>
              </a:ext>
            </a:extLst>
          </p:cNvPr>
          <p:cNvGrpSpPr/>
          <p:nvPr/>
        </p:nvGrpSpPr>
        <p:grpSpPr>
          <a:xfrm>
            <a:off x="349988" y="940726"/>
            <a:ext cx="1221488" cy="1617808"/>
            <a:chOff x="479442" y="494783"/>
            <a:chExt cx="1628651" cy="2157077"/>
          </a:xfrm>
        </p:grpSpPr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9EB9FD3C-20A9-0123-1DBC-D2CBBAA0B9D7}"/>
                </a:ext>
              </a:extLst>
            </p:cNvPr>
            <p:cNvSpPr/>
            <p:nvPr/>
          </p:nvSpPr>
          <p:spPr>
            <a:xfrm>
              <a:off x="479442" y="494783"/>
              <a:ext cx="1628651" cy="2157077"/>
            </a:xfrm>
            <a:prstGeom prst="rect">
              <a:avLst/>
            </a:prstGeom>
            <a:solidFill>
              <a:srgbClr val="03519D"/>
            </a:solidFill>
            <a:ln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 sz="135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algn="ctr"/>
              <a:endParaRPr lang="nb-NO" sz="135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algn="ctr"/>
              <a:r>
                <a:rPr lang="nb-NO" sz="1350" b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IE</a:t>
              </a:r>
            </a:p>
            <a:p>
              <a:pPr algn="ctr"/>
              <a:r>
                <a:rPr lang="nb-NO" sz="825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Faculty</a:t>
              </a:r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nb-NO" sz="825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of</a:t>
              </a:r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 Information Technology and Electrical Engineering</a:t>
              </a:r>
            </a:p>
            <a:p>
              <a:endParaRPr lang="nb-NO" sz="825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Dean:</a:t>
              </a:r>
            </a:p>
            <a:p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Ingrid Schjølberg</a:t>
              </a:r>
            </a:p>
          </p:txBody>
        </p:sp>
        <p:pic>
          <p:nvPicPr>
            <p:cNvPr id="32" name="Bilde 31" descr="Et bilde som inneholder tekst, silhuetter, vektorgrafikk, utklipp&#10;&#10;Automatisk generert beskrivelse">
              <a:extLst>
                <a:ext uri="{FF2B5EF4-FFF2-40B4-BE49-F238E27FC236}">
                  <a16:creationId xmlns:a16="http://schemas.microsoft.com/office/drawing/2014/main" id="{7AC478E5-9C48-C288-4E41-B49286B14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742" y="512087"/>
              <a:ext cx="1083448" cy="627148"/>
            </a:xfrm>
            <a:prstGeom prst="rect">
              <a:avLst/>
            </a:prstGeom>
          </p:spPr>
        </p:pic>
      </p:grp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4D578B75-C64E-3F33-576C-0A3FC3622D20}"/>
              </a:ext>
            </a:extLst>
          </p:cNvPr>
          <p:cNvGrpSpPr/>
          <p:nvPr/>
        </p:nvGrpSpPr>
        <p:grpSpPr>
          <a:xfrm>
            <a:off x="1739677" y="933040"/>
            <a:ext cx="1133856" cy="1617808"/>
            <a:chOff x="515546" y="386211"/>
            <a:chExt cx="1511808" cy="2157077"/>
          </a:xfrm>
        </p:grpSpPr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7F22D26E-CAD3-DE70-AB96-3422AD5D0AF5}"/>
                </a:ext>
              </a:extLst>
            </p:cNvPr>
            <p:cNvSpPr/>
            <p:nvPr/>
          </p:nvSpPr>
          <p:spPr>
            <a:xfrm>
              <a:off x="515546" y="386211"/>
              <a:ext cx="1511808" cy="2157077"/>
            </a:xfrm>
            <a:prstGeom prst="rect">
              <a:avLst/>
            </a:prstGeom>
            <a:solidFill>
              <a:srgbClr val="03519D"/>
            </a:solidFill>
            <a:ln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 sz="135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algn="ctr"/>
              <a:endParaRPr lang="nb-NO" sz="120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algn="ctr"/>
              <a:r>
                <a:rPr lang="nb-NO" sz="1350" b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IV</a:t>
              </a:r>
            </a:p>
            <a:p>
              <a:pPr algn="ctr"/>
              <a:r>
                <a:rPr lang="nb-NO" sz="825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Faculty</a:t>
              </a:r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nb-NO" sz="825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of</a:t>
              </a:r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 Engineering</a:t>
              </a:r>
            </a:p>
            <a:p>
              <a:endParaRPr lang="nb-NO" sz="825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endParaRPr lang="nb-NO" sz="825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Dean:</a:t>
              </a:r>
            </a:p>
            <a:p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Olav </a:t>
              </a:r>
              <a:r>
                <a:rPr lang="nb-NO" sz="825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Bolland</a:t>
              </a:r>
              <a:endParaRPr lang="nb-NO" sz="825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37" name="Bilde 36" descr="Et bilde som inneholder tekst, silhuetter, vektorgrafikk, utklipp&#10;&#10;Automatisk generert beskrivelse">
              <a:extLst>
                <a:ext uri="{FF2B5EF4-FFF2-40B4-BE49-F238E27FC236}">
                  <a16:creationId xmlns:a16="http://schemas.microsoft.com/office/drawing/2014/main" id="{70354729-0FC2-4E58-1452-0CF2B0CE0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438" y="413763"/>
              <a:ext cx="1083448" cy="627148"/>
            </a:xfrm>
            <a:prstGeom prst="rect">
              <a:avLst/>
            </a:prstGeom>
          </p:spPr>
        </p:pic>
      </p:grp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62F07E9E-BB16-6915-AC99-CCED68A904A2}"/>
              </a:ext>
            </a:extLst>
          </p:cNvPr>
          <p:cNvGrpSpPr/>
          <p:nvPr/>
        </p:nvGrpSpPr>
        <p:grpSpPr>
          <a:xfrm>
            <a:off x="3031557" y="933040"/>
            <a:ext cx="1133856" cy="1617808"/>
            <a:chOff x="573744" y="458166"/>
            <a:chExt cx="1511808" cy="2157077"/>
          </a:xfrm>
        </p:grpSpPr>
        <p:sp>
          <p:nvSpPr>
            <p:cNvPr id="41" name="Rektangel 40">
              <a:extLst>
                <a:ext uri="{FF2B5EF4-FFF2-40B4-BE49-F238E27FC236}">
                  <a16:creationId xmlns:a16="http://schemas.microsoft.com/office/drawing/2014/main" id="{51E6B5E6-8972-42D2-6B14-A647F7C8B2A1}"/>
                </a:ext>
              </a:extLst>
            </p:cNvPr>
            <p:cNvSpPr/>
            <p:nvPr/>
          </p:nvSpPr>
          <p:spPr>
            <a:xfrm>
              <a:off x="573744" y="458166"/>
              <a:ext cx="1511808" cy="2157077"/>
            </a:xfrm>
            <a:prstGeom prst="rect">
              <a:avLst/>
            </a:prstGeom>
            <a:solidFill>
              <a:srgbClr val="03519D"/>
            </a:solidFill>
            <a:ln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 sz="135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algn="ctr"/>
              <a:endParaRPr lang="nb-NO" sz="135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algn="ctr"/>
              <a:endParaRPr lang="nb-NO" sz="120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algn="ctr"/>
              <a:r>
                <a:rPr lang="nb-NO" sz="1350" b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MH</a:t>
              </a:r>
            </a:p>
            <a:p>
              <a:pPr algn="ctr"/>
              <a:r>
                <a:rPr lang="nb-NO" sz="825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Faculty</a:t>
              </a:r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nb-NO" sz="825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of</a:t>
              </a:r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nb-NO" sz="825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Medicine</a:t>
              </a:r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 and Health Sciences</a:t>
              </a:r>
            </a:p>
            <a:p>
              <a:endParaRPr lang="nb-NO" sz="825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endParaRPr lang="nb-NO" sz="825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Dean:</a:t>
              </a:r>
            </a:p>
            <a:p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Siri Forsmo</a:t>
              </a:r>
            </a:p>
            <a:p>
              <a:endParaRPr lang="nb-NO" sz="825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42" name="Bilde 41" descr="Et bilde som inneholder tekst, silhuetter, vektorgrafikk, utklipp&#10;&#10;Automatisk generert beskrivelse">
              <a:extLst>
                <a:ext uri="{FF2B5EF4-FFF2-40B4-BE49-F238E27FC236}">
                  <a16:creationId xmlns:a16="http://schemas.microsoft.com/office/drawing/2014/main" id="{037EB8CD-53F3-8D37-6DF1-55E011F6F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664" y="489673"/>
              <a:ext cx="1083448" cy="627148"/>
            </a:xfrm>
            <a:prstGeom prst="rect">
              <a:avLst/>
            </a:prstGeom>
          </p:spPr>
        </p:pic>
      </p:grp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7386EFF5-54BF-48BF-6EBB-9F87F63867DC}"/>
              </a:ext>
            </a:extLst>
          </p:cNvPr>
          <p:cNvGrpSpPr/>
          <p:nvPr/>
        </p:nvGrpSpPr>
        <p:grpSpPr>
          <a:xfrm>
            <a:off x="4254039" y="916596"/>
            <a:ext cx="1133856" cy="1634252"/>
            <a:chOff x="515546" y="461822"/>
            <a:chExt cx="1511808" cy="2179002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642E9628-D35B-A571-226F-714AE1065360}"/>
                </a:ext>
              </a:extLst>
            </p:cNvPr>
            <p:cNvSpPr/>
            <p:nvPr/>
          </p:nvSpPr>
          <p:spPr>
            <a:xfrm>
              <a:off x="515546" y="483747"/>
              <a:ext cx="1511808" cy="2157077"/>
            </a:xfrm>
            <a:prstGeom prst="rect">
              <a:avLst/>
            </a:prstGeom>
            <a:solidFill>
              <a:srgbClr val="03519D"/>
            </a:solidFill>
            <a:ln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 sz="135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algn="ctr"/>
              <a:endParaRPr lang="nb-NO" sz="120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algn="ctr"/>
              <a:endParaRPr lang="nb-NO" sz="10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algn="ctr"/>
              <a:endParaRPr lang="nb-NO" sz="30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algn="ctr"/>
              <a:r>
                <a:rPr lang="nb-NO" sz="1350" b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NV</a:t>
              </a:r>
            </a:p>
            <a:p>
              <a:pPr algn="ctr"/>
              <a:r>
                <a:rPr lang="nb-NO" sz="825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Faculty</a:t>
              </a:r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nb-NO" sz="825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of</a:t>
              </a:r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 Natural Sciences</a:t>
              </a:r>
            </a:p>
            <a:p>
              <a:endParaRPr lang="nb-NO" sz="825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endParaRPr lang="nb-NO" sz="70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Dean:</a:t>
              </a:r>
            </a:p>
            <a:p>
              <a:r>
                <a:rPr lang="nb-NO" sz="788">
                  <a:latin typeface="Open Sans" pitchFamily="2" charset="0"/>
                  <a:ea typeface="Open Sans" pitchFamily="2" charset="0"/>
                  <a:cs typeface="Open Sans" pitchFamily="2" charset="0"/>
                </a:rPr>
                <a:t>Øyvind </a:t>
              </a:r>
              <a:r>
                <a:rPr lang="nb-NO" sz="788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Weiby</a:t>
              </a:r>
              <a:r>
                <a:rPr lang="nb-NO" sz="788">
                  <a:latin typeface="Open Sans" pitchFamily="2" charset="0"/>
                  <a:ea typeface="Open Sans" pitchFamily="2" charset="0"/>
                  <a:cs typeface="Open Sans" pitchFamily="2" charset="0"/>
                </a:rPr>
                <a:t> Gregersen</a:t>
              </a:r>
            </a:p>
          </p:txBody>
        </p:sp>
        <p:pic>
          <p:nvPicPr>
            <p:cNvPr id="47" name="Bilde 46" descr="Et bilde som inneholder tekst, silhuetter, vektorgrafikk, utklipp&#10;&#10;Automatisk generert beskrivelse">
              <a:extLst>
                <a:ext uri="{FF2B5EF4-FFF2-40B4-BE49-F238E27FC236}">
                  <a16:creationId xmlns:a16="http://schemas.microsoft.com/office/drawing/2014/main" id="{66192A4A-46C4-2F12-141B-7154BC46A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438" y="461822"/>
              <a:ext cx="1083448" cy="627148"/>
            </a:xfrm>
            <a:prstGeom prst="rect">
              <a:avLst/>
            </a:prstGeom>
          </p:spPr>
        </p:pic>
      </p:grpSp>
      <p:grpSp>
        <p:nvGrpSpPr>
          <p:cNvPr id="48" name="Gruppe 47">
            <a:extLst>
              <a:ext uri="{FF2B5EF4-FFF2-40B4-BE49-F238E27FC236}">
                <a16:creationId xmlns:a16="http://schemas.microsoft.com/office/drawing/2014/main" id="{247EE2A9-0707-A030-B841-EA06B74D0404}"/>
              </a:ext>
            </a:extLst>
          </p:cNvPr>
          <p:cNvGrpSpPr/>
          <p:nvPr/>
        </p:nvGrpSpPr>
        <p:grpSpPr>
          <a:xfrm>
            <a:off x="5489836" y="933040"/>
            <a:ext cx="1133856" cy="1617808"/>
            <a:chOff x="515546" y="483747"/>
            <a:chExt cx="1511808" cy="2157077"/>
          </a:xfrm>
        </p:grpSpPr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3B6FEC5B-BC4C-0883-B187-76321569FCB9}"/>
                </a:ext>
              </a:extLst>
            </p:cNvPr>
            <p:cNvSpPr/>
            <p:nvPr/>
          </p:nvSpPr>
          <p:spPr>
            <a:xfrm>
              <a:off x="515546" y="483747"/>
              <a:ext cx="1511808" cy="2157077"/>
            </a:xfrm>
            <a:prstGeom prst="rect">
              <a:avLst/>
            </a:prstGeom>
            <a:solidFill>
              <a:srgbClr val="03519D"/>
            </a:solidFill>
            <a:ln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 sz="135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algn="ctr"/>
              <a:endParaRPr lang="nb-NO" sz="135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algn="ctr"/>
              <a:endParaRPr lang="nb-NO" sz="120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algn="ctr"/>
              <a:r>
                <a:rPr lang="nb-NO" sz="1350" b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ØK</a:t>
              </a:r>
            </a:p>
            <a:p>
              <a:pPr algn="ctr"/>
              <a:r>
                <a:rPr lang="nb-NO" sz="825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Faculty</a:t>
              </a:r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nb-NO" sz="825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of</a:t>
              </a:r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nb-NO" sz="825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Economics</a:t>
              </a:r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 and Managements</a:t>
              </a:r>
            </a:p>
            <a:p>
              <a:endParaRPr lang="nb-NO" sz="825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Dean:</a:t>
              </a:r>
            </a:p>
            <a:p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Monica Rolfsen</a:t>
              </a:r>
            </a:p>
            <a:p>
              <a:endParaRPr lang="nb-NO" sz="825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50" name="Bilde 49" descr="Et bilde som inneholder tekst, silhuetter, vektorgrafikk, utklipp&#10;&#10;Automatisk generert beskrivelse">
              <a:extLst>
                <a:ext uri="{FF2B5EF4-FFF2-40B4-BE49-F238E27FC236}">
                  <a16:creationId xmlns:a16="http://schemas.microsoft.com/office/drawing/2014/main" id="{0A092868-AC8C-82FE-E473-3CF93168D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438" y="489672"/>
              <a:ext cx="1083448" cy="62714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1" name="Tittel 4">
            <a:extLst>
              <a:ext uri="{FF2B5EF4-FFF2-40B4-BE49-F238E27FC236}">
                <a16:creationId xmlns:a16="http://schemas.microsoft.com/office/drawing/2014/main" id="{54E3240A-48BD-A00C-DBC7-09878FE4F3CF}"/>
              </a:ext>
            </a:extLst>
          </p:cNvPr>
          <p:cNvSpPr txBox="1">
            <a:spLocks/>
          </p:cNvSpPr>
          <p:nvPr/>
        </p:nvSpPr>
        <p:spPr>
          <a:xfrm>
            <a:off x="360963" y="272847"/>
            <a:ext cx="6962329" cy="46384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4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NTNU in Ålesund – </a:t>
            </a:r>
            <a:r>
              <a:rPr lang="nb-NO" sz="240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Faculties</a:t>
            </a:r>
            <a:r>
              <a:rPr lang="nb-NO" sz="24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and </a:t>
            </a:r>
            <a:r>
              <a:rPr lang="nb-NO" sz="240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Leadership</a:t>
            </a:r>
            <a:endParaRPr lang="nb-NO" sz="2400" b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52" name="Group 34">
            <a:extLst>
              <a:ext uri="{FF2B5EF4-FFF2-40B4-BE49-F238E27FC236}">
                <a16:creationId xmlns:a16="http://schemas.microsoft.com/office/drawing/2014/main" id="{D491EF2A-12BE-B344-8343-747329DFF1CD}"/>
              </a:ext>
            </a:extLst>
          </p:cNvPr>
          <p:cNvGrpSpPr/>
          <p:nvPr/>
        </p:nvGrpSpPr>
        <p:grpSpPr>
          <a:xfrm>
            <a:off x="6814407" y="941525"/>
            <a:ext cx="1133856" cy="1682809"/>
            <a:chOff x="9102735" y="1255367"/>
            <a:chExt cx="1511808" cy="2243745"/>
          </a:xfrm>
        </p:grpSpPr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A676A7EC-6DCE-3821-811F-F6C37BC7E366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 flipV="1">
              <a:off x="9841780" y="3412445"/>
              <a:ext cx="16859" cy="86667"/>
            </a:xfrm>
            <a:prstGeom prst="line">
              <a:avLst/>
            </a:prstGeom>
            <a:ln>
              <a:solidFill>
                <a:schemeClr val="bg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7BC57362-A92B-E7A7-E493-D5AF35774508}"/>
                </a:ext>
              </a:extLst>
            </p:cNvPr>
            <p:cNvSpPr/>
            <p:nvPr/>
          </p:nvSpPr>
          <p:spPr>
            <a:xfrm>
              <a:off x="9102735" y="1255367"/>
              <a:ext cx="1511808" cy="215707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sz="1350" b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Vice-</a:t>
              </a:r>
              <a:r>
                <a:rPr lang="nb-NO" sz="1350" b="1" err="1">
                  <a:latin typeface="Open Sans" pitchFamily="2" charset="0"/>
                  <a:ea typeface="Open Sans" pitchFamily="2" charset="0"/>
                  <a:cs typeface="Open Sans" pitchFamily="2" charset="0"/>
                </a:rPr>
                <a:t>Rector</a:t>
              </a:r>
              <a:endParaRPr lang="nb-NO" sz="1350" b="1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    NTNU in Ålesund</a:t>
              </a:r>
            </a:p>
            <a:p>
              <a:pPr algn="ctr"/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Anne-Lise </a:t>
              </a:r>
              <a:b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</a:br>
              <a:r>
                <a:rPr lang="nb-NO" sz="825">
                  <a:latin typeface="Open Sans" pitchFamily="2" charset="0"/>
                  <a:ea typeface="Open Sans" pitchFamily="2" charset="0"/>
                  <a:cs typeface="Open Sans" pitchFamily="2" charset="0"/>
                </a:rPr>
                <a:t>Sagen Major</a:t>
              </a:r>
            </a:p>
            <a:p>
              <a:endParaRPr lang="nb-NO" sz="825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endParaRPr lang="nb-NO" sz="825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55" name="Bilde 54">
              <a:extLst>
                <a:ext uri="{FF2B5EF4-FFF2-40B4-BE49-F238E27FC236}">
                  <a16:creationId xmlns:a16="http://schemas.microsoft.com/office/drawing/2014/main" id="{333C4384-63B4-1114-F0E9-7D4AB340AD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339" b="17347"/>
            <a:stretch/>
          </p:blipFill>
          <p:spPr>
            <a:xfrm>
              <a:off x="9408988" y="1326042"/>
              <a:ext cx="862726" cy="44724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</p:pic>
        <p:pic>
          <p:nvPicPr>
            <p:cNvPr id="56" name="Bilde 1036">
              <a:extLst>
                <a:ext uri="{FF2B5EF4-FFF2-40B4-BE49-F238E27FC236}">
                  <a16:creationId xmlns:a16="http://schemas.microsoft.com/office/drawing/2014/main" id="{56620FD9-1192-0C9E-1082-71BC47F8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976" r="976"/>
            <a:stretch/>
          </p:blipFill>
          <p:spPr>
            <a:xfrm>
              <a:off x="9336420" y="2578428"/>
              <a:ext cx="894067" cy="8255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09755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4624BD-2E26-6B4A-FB91-23BE16734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NTNU’s Mission and Responsibility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4DA7CE-41A9-7353-8230-1756319DF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85" y="1010266"/>
            <a:ext cx="4270615" cy="3613774"/>
          </a:xfrm>
        </p:spPr>
        <p:txBody>
          <a:bodyPr/>
          <a:lstStyle/>
          <a:p>
            <a:pPr marL="0" indent="0">
              <a:buNone/>
            </a:pPr>
            <a:r>
              <a:rPr lang="en-US" sz="1800" b="1">
                <a:latin typeface="Open Sans" pitchFamily="2" charset="0"/>
                <a:ea typeface="Open Sans" pitchFamily="2" charset="0"/>
                <a:cs typeface="Open Sans" pitchFamily="2" charset="0"/>
              </a:rPr>
              <a:t>NTNUs vision is to create value for society through knowledge, innovation and cooperation </a:t>
            </a:r>
          </a:p>
          <a:p>
            <a:pPr marL="0" indent="0">
              <a:buNone/>
            </a:pPr>
            <a:br>
              <a:rPr lang="en-US" sz="2000" b="1" i="0">
                <a:solidFill>
                  <a:srgbClr val="11111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sz="1800" i="0">
                <a:solidFill>
                  <a:srgbClr val="11111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NTNU must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11111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Develop its role as a driving force</a:t>
            </a:r>
            <a:r>
              <a:rPr lang="en-US" sz="1600">
                <a:solidFill>
                  <a:srgbClr val="11111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and</a:t>
            </a:r>
            <a:r>
              <a:rPr lang="en-US" sz="1600" b="0" i="0">
                <a:solidFill>
                  <a:srgbClr val="11111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partner for sustainable development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11111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Strengthen the learning and working environment and develop employees’ competency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11111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Develop itself as a leading, international university</a:t>
            </a:r>
          </a:p>
          <a:p>
            <a:pPr marL="0" indent="0" algn="r">
              <a:buNone/>
            </a:pPr>
            <a:r>
              <a:rPr lang="en-US" sz="1200" i="1">
                <a:solidFill>
                  <a:srgbClr val="11111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 (Ministry of Education &amp; Research)</a:t>
            </a:r>
          </a:p>
          <a:p>
            <a:pPr marL="0" indent="0" algn="ctr">
              <a:buNone/>
            </a:pPr>
            <a:endParaRPr lang="nb-NO" sz="2000">
              <a:solidFill>
                <a:srgbClr val="11111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 algn="ctr">
              <a:buNone/>
            </a:pPr>
            <a:endParaRPr lang="nb-NO" sz="180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 algn="ctr">
              <a:buNone/>
            </a:pPr>
            <a:endParaRPr lang="nb-NO" sz="180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 algn="l">
              <a:buNone/>
            </a:pPr>
            <a:endParaRPr lang="nb-NO" sz="1800" b="0" i="0">
              <a:solidFill>
                <a:srgbClr val="11111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nb-NO" sz="200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Bilde 5" descr="Et bilde som inneholder konstruksjon, utendørs, klær, himmel&#10;&#10;Automatisk generert beskrivelse">
            <a:extLst>
              <a:ext uri="{FF2B5EF4-FFF2-40B4-BE49-F238E27FC236}">
                <a16:creationId xmlns:a16="http://schemas.microsoft.com/office/drawing/2014/main" id="{1ACDE8A1-8ABC-5274-69D4-1AF618995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18" r="14796"/>
          <a:stretch/>
        </p:blipFill>
        <p:spPr>
          <a:xfrm>
            <a:off x="4762500" y="950026"/>
            <a:ext cx="4381500" cy="383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9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A814885F-60E9-18E9-1A54-E40E66D2BB88}"/>
              </a:ext>
            </a:extLst>
          </p:cNvPr>
          <p:cNvSpPr txBox="1">
            <a:spLocks/>
          </p:cNvSpPr>
          <p:nvPr/>
        </p:nvSpPr>
        <p:spPr>
          <a:xfrm>
            <a:off x="7076907" y="3479876"/>
            <a:ext cx="1888346" cy="210130"/>
          </a:xfrm>
          <a:solidFill>
            <a:schemeClr val="bg2">
              <a:lumMod val="90000"/>
            </a:schemeClr>
          </a:solidFill>
        </p:spPr>
        <p:txBody>
          <a:bodyPr anchor="b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nb-NO" sz="1500" b="0">
              <a:solidFill>
                <a:schemeClr val="bg1"/>
              </a:solidFill>
              <a:highlight>
                <a:srgbClr val="FFFF00"/>
              </a:highlight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9E3E5EE-DD41-7ED0-0B1A-71E21D79B1AB}"/>
              </a:ext>
            </a:extLst>
          </p:cNvPr>
          <p:cNvSpPr txBox="1">
            <a:spLocks/>
          </p:cNvSpPr>
          <p:nvPr/>
        </p:nvSpPr>
        <p:spPr>
          <a:xfrm>
            <a:off x="415440" y="600278"/>
            <a:ext cx="6552151" cy="3690840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2400"/>
          </a:p>
        </p:txBody>
      </p:sp>
      <p:pic>
        <p:nvPicPr>
          <p:cNvPr id="3" name="Picture 2" descr="A group of people taking a selfie&#10;&#10;Description automatically generated">
            <a:extLst>
              <a:ext uri="{FF2B5EF4-FFF2-40B4-BE49-F238E27FC236}">
                <a16:creationId xmlns:a16="http://schemas.microsoft.com/office/drawing/2014/main" id="{AE59F942-EB33-BF76-F8C2-E78BA196D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15" y="1065196"/>
            <a:ext cx="5289209" cy="35278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5" name="Picture 4" descr="A qr code with blue squares&#10;&#10;Description automatically generated">
            <a:extLst>
              <a:ext uri="{FF2B5EF4-FFF2-40B4-BE49-F238E27FC236}">
                <a16:creationId xmlns:a16="http://schemas.microsoft.com/office/drawing/2014/main" id="{4FAC8BC2-BB73-44B0-2E85-713572279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351" y="2301901"/>
            <a:ext cx="1177975" cy="1177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A3E4D3-B86F-A510-3ECC-E0B3FC41F033}"/>
              </a:ext>
            </a:extLst>
          </p:cNvPr>
          <p:cNvSpPr txBox="1"/>
          <p:nvPr/>
        </p:nvSpPr>
        <p:spPr>
          <a:xfrm>
            <a:off x="6256339" y="4514157"/>
            <a:ext cx="29097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50" err="1"/>
              <a:t>Follow</a:t>
            </a:r>
            <a:r>
              <a:rPr lang="nb-NO" sz="1350"/>
              <a:t> @ntnualesund </a:t>
            </a:r>
            <a:r>
              <a:rPr lang="nb-NO" sz="1350" err="1"/>
              <a:t>on</a:t>
            </a:r>
            <a:r>
              <a:rPr lang="nb-NO" sz="1350"/>
              <a:t> Instagram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86443B64-BFD0-86AB-A37C-DEFA64BB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85" y="298339"/>
            <a:ext cx="8418747" cy="956288"/>
          </a:xfrm>
        </p:spPr>
        <p:txBody>
          <a:bodyPr/>
          <a:lstStyle/>
          <a:p>
            <a:r>
              <a:rPr lang="nb-NO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</a:t>
            </a:r>
            <a:r>
              <a:rPr lang="nb-NO" sz="28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reasons</a:t>
            </a:r>
            <a:r>
              <a:rPr lang="nb-NO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in </a:t>
            </a:r>
            <a:r>
              <a:rPr lang="nb-NO" sz="28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addition</a:t>
            </a:r>
            <a:r>
              <a:rPr lang="nb-NO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studies – to </a:t>
            </a:r>
            <a:r>
              <a:rPr lang="nb-NO" sz="28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choose</a:t>
            </a:r>
            <a:r>
              <a:rPr lang="nb-NO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nb-NO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b-NO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NTNU in Ålesund (</a:t>
            </a:r>
            <a:r>
              <a:rPr lang="nb-NO" sz="28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according</a:t>
            </a:r>
            <a:r>
              <a:rPr lang="nb-NO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nb-NO" sz="28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  <a:r>
              <a:rPr lang="nb-NO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students)</a:t>
            </a:r>
            <a:endParaRPr lang="nb-NO" sz="2800"/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008A64A4-45B5-D65A-3BDD-77B792E29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46" y="1254627"/>
            <a:ext cx="4484869" cy="3146374"/>
          </a:xfrm>
        </p:spPr>
        <p:txBody>
          <a:bodyPr/>
          <a:lstStyle/>
          <a:p>
            <a:pPr algn="l" rtl="0" fontAlgn="base"/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Surrounded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by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stunning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nature</a:t>
            </a:r>
            <a:endParaRPr lang="en-US" sz="160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 rtl="0" fontAlgn="base"/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Engaged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student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community</a:t>
            </a:r>
            <a:endParaRPr lang="nb-NO" sz="160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 rtl="0" fontAlgn="base"/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There’s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almost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always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an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event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 </a:t>
            </a:r>
            <a:r>
              <a:rPr lang="en-US" sz="1600">
                <a:latin typeface="Open Sans" pitchFamily="2" charset="0"/>
                <a:ea typeface="Open Sans" pitchFamily="2" charset="0"/>
                <a:cs typeface="Open Sans" pitchFamily="2" charset="0"/>
              </a:rPr>
              <a:t>​</a:t>
            </a:r>
          </a:p>
          <a:p>
            <a:pPr algn="l" rtl="0" fontAlgn="base"/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Comfortably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sized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study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environment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, </a:t>
            </a:r>
            <a:b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getting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to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know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many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people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well</a:t>
            </a:r>
            <a:r>
              <a:rPr lang="en-US" sz="1600">
                <a:latin typeface="Open Sans" pitchFamily="2" charset="0"/>
                <a:ea typeface="Open Sans" pitchFamily="2" charset="0"/>
                <a:cs typeface="Open Sans" pitchFamily="2" charset="0"/>
              </a:rPr>
              <a:t>​</a:t>
            </a:r>
          </a:p>
          <a:p>
            <a:pPr algn="l" rtl="0" fontAlgn="base"/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Strong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connections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with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the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business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community</a:t>
            </a:r>
            <a:endParaRPr lang="en-US" sz="160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 rtl="0" fontAlgn="base"/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Affordable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living</a:t>
            </a:r>
            <a:endParaRPr lang="nb-NO" sz="160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 rtl="0" fontAlgn="base"/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Plenty to do in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the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city</a:t>
            </a:r>
          </a:p>
          <a:p>
            <a:pPr algn="l" rtl="0" fontAlgn="base"/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Good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job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opportunities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afterwards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​</a:t>
            </a:r>
          </a:p>
          <a:p>
            <a:pPr algn="l" rtl="0" fontAlgn="base"/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Student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organizations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to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suit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everyone</a:t>
            </a:r>
            <a:r>
              <a:rPr lang="en-US" sz="1600">
                <a:latin typeface="Open Sans" pitchFamily="2" charset="0"/>
                <a:ea typeface="Open Sans" pitchFamily="2" charset="0"/>
                <a:cs typeface="Open Sans" pitchFamily="2" charset="0"/>
              </a:rPr>
              <a:t>​</a:t>
            </a:r>
          </a:p>
          <a:p>
            <a:pPr algn="l" rtl="0" fontAlgn="base"/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Occasionally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,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we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have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nice</a:t>
            </a:r>
            <a:r>
              <a:rPr lang="nb-NO" sz="160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b-NO" sz="1600" err="1">
                <a:latin typeface="Open Sans" pitchFamily="2" charset="0"/>
                <a:ea typeface="Open Sans" pitchFamily="2" charset="0"/>
                <a:cs typeface="Open Sans" pitchFamily="2" charset="0"/>
              </a:rPr>
              <a:t>weather</a:t>
            </a:r>
            <a:endParaRPr lang="nb-NO" sz="200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2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5" descr="Et bilde som inneholder vann, fjell, himmel, utendørs&#10;&#10;Automatisk generert beskrivelse">
            <a:extLst>
              <a:ext uri="{FF2B5EF4-FFF2-40B4-BE49-F238E27FC236}">
                <a16:creationId xmlns:a16="http://schemas.microsoft.com/office/drawing/2014/main" id="{F3966866-36B3-C660-5283-09974E556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22" r="1" b="686"/>
          <a:stretch/>
        </p:blipFill>
        <p:spPr>
          <a:xfrm>
            <a:off x="4051300" y="89418"/>
            <a:ext cx="4997574" cy="304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3" descr="A group of people holding up boxes&#10;&#10;Description automatically generated">
            <a:extLst>
              <a:ext uri="{FF2B5EF4-FFF2-40B4-BE49-F238E27FC236}">
                <a16:creationId xmlns:a16="http://schemas.microsoft.com/office/drawing/2014/main" id="{253B86BC-F06D-8254-07E2-642B60E04D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78" t="1053" r="-2" b="1235"/>
          <a:stretch/>
        </p:blipFill>
        <p:spPr>
          <a:xfrm>
            <a:off x="46714" y="890603"/>
            <a:ext cx="4576881" cy="3236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29636F54-E973-ECB2-67BF-F34C1EB9025D}"/>
              </a:ext>
            </a:extLst>
          </p:cNvPr>
          <p:cNvSpPr txBox="1"/>
          <p:nvPr/>
        </p:nvSpPr>
        <p:spPr>
          <a:xfrm>
            <a:off x="5553199" y="3762375"/>
            <a:ext cx="349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800" b="1" err="1"/>
              <a:t>Welcome</a:t>
            </a:r>
            <a:r>
              <a:rPr lang="nb-NO" sz="2800" b="1"/>
              <a:t> to </a:t>
            </a:r>
            <a:r>
              <a:rPr lang="nb-NO" sz="2800" b="1" err="1"/>
              <a:t>us</a:t>
            </a:r>
            <a:r>
              <a:rPr lang="nb-NO" sz="2800" b="1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0401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B2929D-DDD2-1B4B-B6BB-AC5EAB06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University, Three Cities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B0465A-47ED-104D-B2CB-A5B964515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44 330 Students</a:t>
            </a:r>
          </a:p>
          <a:p>
            <a:r>
              <a:rPr lang="en-US"/>
              <a:t>8000 Full-time equivalents (FTE)</a:t>
            </a:r>
          </a:p>
          <a:p>
            <a:r>
              <a:rPr lang="en-US"/>
              <a:t>4000 International Students from 122 Countries</a:t>
            </a:r>
            <a:br>
              <a:rPr lang="en-US"/>
            </a:br>
            <a:endParaRPr lang="en-US"/>
          </a:p>
          <a:p>
            <a:r>
              <a:rPr lang="en-US"/>
              <a:t>NOK 10,5 Billion Annual Budget</a:t>
            </a:r>
          </a:p>
          <a:p>
            <a:r>
              <a:rPr lang="en-US"/>
              <a:t>Main Profile Technical-Scientific</a:t>
            </a:r>
          </a:p>
          <a:p>
            <a:r>
              <a:rPr lang="en-US"/>
              <a:t>Great Academic Diversity</a:t>
            </a:r>
          </a:p>
          <a:p>
            <a:endParaRPr lang="en-US"/>
          </a:p>
          <a:p>
            <a:endParaRPr lang="nb-NO"/>
          </a:p>
        </p:txBody>
      </p:sp>
      <p:pic>
        <p:nvPicPr>
          <p:cNvPr id="4" name="Bilde 3" descr="Et bilde som inneholder kart, sort og hvit, silhuett, monokrom&#10;&#10;Automatisk generert beskrivelse">
            <a:extLst>
              <a:ext uri="{FF2B5EF4-FFF2-40B4-BE49-F238E27FC236}">
                <a16:creationId xmlns:a16="http://schemas.microsoft.com/office/drawing/2014/main" id="{9F5E58B3-458D-9FFF-6A2E-110FEDB9B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055" y="1922509"/>
            <a:ext cx="2059282" cy="3218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35E9B3-F280-C517-FC80-AD5F13F53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12" y="2577256"/>
            <a:ext cx="298849" cy="29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AF18A-7FC1-D265-2C17-7828E1C72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49" y="3908272"/>
            <a:ext cx="264912" cy="26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352961-E1E8-2A4D-8B60-F8782FEDA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518" y="3075144"/>
            <a:ext cx="192881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14">
            <a:extLst>
              <a:ext uri="{FF2B5EF4-FFF2-40B4-BE49-F238E27FC236}">
                <a16:creationId xmlns:a16="http://schemas.microsoft.com/office/drawing/2014/main" id="{94EEE5E1-D9CC-9DAE-E2A4-C40C3EDC7817}"/>
              </a:ext>
            </a:extLst>
          </p:cNvPr>
          <p:cNvSpPr txBox="1"/>
          <p:nvPr/>
        </p:nvSpPr>
        <p:spPr>
          <a:xfrm>
            <a:off x="6484967" y="1440958"/>
            <a:ext cx="2402489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b-NO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b-NO" sz="75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Source: </a:t>
            </a:r>
            <a:r>
              <a:rPr lang="nb-NO" sz="75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https://dbh.hkdir.no/  </a:t>
            </a:r>
            <a:endParaRPr lang="nb-NO" sz="750" i="1">
              <a:solidFill>
                <a:schemeClr val="tx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1" name="TekstSylinder 5">
            <a:extLst>
              <a:ext uri="{FF2B5EF4-FFF2-40B4-BE49-F238E27FC236}">
                <a16:creationId xmlns:a16="http://schemas.microsoft.com/office/drawing/2014/main" id="{5A3E9940-2EAC-082E-D5BD-669DAB4B097B}"/>
              </a:ext>
            </a:extLst>
          </p:cNvPr>
          <p:cNvSpPr txBox="1"/>
          <p:nvPr/>
        </p:nvSpPr>
        <p:spPr>
          <a:xfrm>
            <a:off x="6837093" y="238846"/>
            <a:ext cx="1997085" cy="12464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b-NO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5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NTNU  2023/2024 </a:t>
            </a:r>
          </a:p>
          <a:p>
            <a:r>
              <a:rPr lang="nb-NO" sz="15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 2 595 Ålesund</a:t>
            </a:r>
          </a:p>
          <a:p>
            <a:r>
              <a:rPr lang="nb-NO" sz="15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 3 975 Gjøvik, </a:t>
            </a:r>
            <a:br>
              <a:rPr lang="nb-NO" sz="15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nb-NO" sz="15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37 760 Trondheim</a:t>
            </a:r>
          </a:p>
          <a:p>
            <a:r>
              <a:rPr lang="nb-NO" sz="1500" b="1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44 330 Students</a:t>
            </a:r>
          </a:p>
        </p:txBody>
      </p:sp>
    </p:spTree>
    <p:extLst>
      <p:ext uri="{BB962C8B-B14F-4D97-AF65-F5344CB8AC3E}">
        <p14:creationId xmlns:p14="http://schemas.microsoft.com/office/powerpoint/2010/main" val="349634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B2929D-DDD2-1B4B-B6BB-AC5EAB063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85" y="298339"/>
            <a:ext cx="8418747" cy="617734"/>
          </a:xfrm>
        </p:spPr>
        <p:txBody>
          <a:bodyPr/>
          <a:lstStyle/>
          <a:p>
            <a:r>
              <a:rPr lang="en-US" sz="3400"/>
              <a:t>The University Here: NTNU in </a:t>
            </a:r>
            <a:r>
              <a:rPr lang="en-US" sz="3400" err="1"/>
              <a:t>Ålesund</a:t>
            </a:r>
            <a:endParaRPr lang="en-US" sz="340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B0465A-47ED-104D-B2CB-A5B964515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2 595 Students</a:t>
            </a:r>
          </a:p>
          <a:p>
            <a:r>
              <a:rPr lang="en-US"/>
              <a:t>350 Employees</a:t>
            </a:r>
          </a:p>
          <a:p>
            <a:r>
              <a:rPr lang="en-US"/>
              <a:t>50 Countries Represented</a:t>
            </a:r>
            <a:br>
              <a:rPr lang="en-US"/>
            </a:br>
            <a:endParaRPr lang="en-US"/>
          </a:p>
          <a:p>
            <a:r>
              <a:rPr lang="en-US" sz="2000" i="1"/>
              <a:t>Around 3000 students </a:t>
            </a:r>
            <a:r>
              <a:rPr lang="en-US" sz="2000" b="1" i="1"/>
              <a:t>On Campus</a:t>
            </a:r>
            <a:r>
              <a:rPr lang="en-US" sz="2000" i="1"/>
              <a:t>. </a:t>
            </a:r>
            <a:br>
              <a:rPr lang="en-US" sz="2000" i="1"/>
            </a:br>
            <a:r>
              <a:rPr lang="en-US" sz="2000" i="1"/>
              <a:t>Few Online students.  </a:t>
            </a:r>
          </a:p>
          <a:p>
            <a:r>
              <a:rPr lang="en-US" sz="2000" i="1"/>
              <a:t>Around 7000 people daily going through</a:t>
            </a:r>
            <a:br>
              <a:rPr lang="en-US" sz="2000" i="1"/>
            </a:br>
            <a:r>
              <a:rPr lang="en-US" sz="2000" i="1"/>
              <a:t>the doors at Campus (for work, for study, </a:t>
            </a:r>
            <a:br>
              <a:rPr lang="en-US" sz="2000" i="1"/>
            </a:br>
            <a:r>
              <a:rPr lang="en-US" sz="2000" i="1"/>
              <a:t>for visit). </a:t>
            </a:r>
          </a:p>
          <a:p>
            <a:pPr marL="0" indent="0">
              <a:buNone/>
            </a:pPr>
            <a:br>
              <a:rPr lang="en-US"/>
            </a:br>
            <a:endParaRPr lang="en-US"/>
          </a:p>
          <a:p>
            <a:endParaRPr lang="nb-NO"/>
          </a:p>
        </p:txBody>
      </p:sp>
      <p:pic>
        <p:nvPicPr>
          <p:cNvPr id="4" name="Bilde 3" descr="Et bilde som inneholder kart, sort og hvit, silhuett, monokrom&#10;&#10;Automatisk generert beskrivelse">
            <a:extLst>
              <a:ext uri="{FF2B5EF4-FFF2-40B4-BE49-F238E27FC236}">
                <a16:creationId xmlns:a16="http://schemas.microsoft.com/office/drawing/2014/main" id="{B717F405-4C3D-BD3E-C176-1D11DFF4C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055" y="1922509"/>
            <a:ext cx="2059282" cy="3218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AC70B-86A6-2059-A1DD-AFDDDDEFB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12" y="2577256"/>
            <a:ext cx="298849" cy="29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9EA614-B17A-295D-5EAE-BC126A1E9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49" y="3908272"/>
            <a:ext cx="264912" cy="26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A0455F-206A-3913-E98B-AD5315548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518" y="3075144"/>
            <a:ext cx="192881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l: bøyd nedover 7">
            <a:extLst>
              <a:ext uri="{FF2B5EF4-FFF2-40B4-BE49-F238E27FC236}">
                <a16:creationId xmlns:a16="http://schemas.microsoft.com/office/drawing/2014/main" id="{67E2E327-F627-21F5-1FFE-3BF66BF8B77A}"/>
              </a:ext>
            </a:extLst>
          </p:cNvPr>
          <p:cNvSpPr/>
          <p:nvPr/>
        </p:nvSpPr>
        <p:spPr>
          <a:xfrm>
            <a:off x="5579705" y="2327113"/>
            <a:ext cx="1418253" cy="648512"/>
          </a:xfrm>
          <a:prstGeom prst="curved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utendørs, natur, vann, himmel&#10;&#10;Automatisk generert beskrivelse">
            <a:extLst>
              <a:ext uri="{FF2B5EF4-FFF2-40B4-BE49-F238E27FC236}">
                <a16:creationId xmlns:a16="http://schemas.microsoft.com/office/drawing/2014/main" id="{9AE5C4CF-E74A-C138-DBFC-3EAC47BDF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15"/>
          <a:stretch/>
        </p:blipFill>
        <p:spPr>
          <a:xfrm>
            <a:off x="0" y="895233"/>
            <a:ext cx="9144000" cy="388424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7B2929D-DDD2-1B4B-B6BB-AC5EAB06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The City </a:t>
            </a:r>
            <a:r>
              <a:rPr lang="nb-NO" err="1"/>
              <a:t>of</a:t>
            </a:r>
            <a:r>
              <a:rPr lang="nb-NO"/>
              <a:t> Ålesund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BD72012-9834-5893-6CA1-94851BB51293}"/>
              </a:ext>
            </a:extLst>
          </p:cNvPr>
          <p:cNvSpPr txBox="1"/>
          <p:nvPr/>
        </p:nvSpPr>
        <p:spPr>
          <a:xfrm>
            <a:off x="0" y="4415581"/>
            <a:ext cx="9144000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b-NO" sz="18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</a:t>
            </a:r>
            <a:r>
              <a:rPr lang="nb-NO" sz="1800" i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800" i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 </a:t>
            </a:r>
            <a:r>
              <a:rPr lang="en-US" i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Student City </a:t>
            </a:r>
            <a:r>
              <a:rPr lang="en-US" sz="18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</a:t>
            </a:r>
            <a:r>
              <a:rPr lang="en-US" sz="1800" i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800" i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 </a:t>
            </a:r>
            <a:r>
              <a:rPr lang="en-US" i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University Municipality</a:t>
            </a:r>
            <a:r>
              <a:rPr lang="en-US" sz="1800" i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8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</a:t>
            </a:r>
            <a:r>
              <a:rPr lang="en-US" sz="1800" i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The Sustainability County </a:t>
            </a:r>
            <a:r>
              <a:rPr lang="en-US" sz="18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</a:t>
            </a:r>
            <a:endParaRPr lang="en-US" sz="1800" i="1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72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B2929D-DDD2-1B4B-B6BB-AC5EAB063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85" y="298339"/>
            <a:ext cx="8418747" cy="617734"/>
          </a:xfrm>
        </p:spPr>
        <p:txBody>
          <a:bodyPr/>
          <a:lstStyle/>
          <a:p>
            <a:r>
              <a:rPr lang="en-US" sz="3400"/>
              <a:t>Campus </a:t>
            </a:r>
            <a:r>
              <a:rPr lang="en-US" sz="3400" err="1"/>
              <a:t>Ålesund</a:t>
            </a:r>
            <a:r>
              <a:rPr lang="en-US" sz="3400"/>
              <a:t> in the Knowledge Hub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B0465A-47ED-104D-B2CB-A5B964515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85" y="4061926"/>
            <a:ext cx="8418747" cy="562113"/>
          </a:xfrm>
        </p:spPr>
        <p:txBody>
          <a:bodyPr/>
          <a:lstStyle/>
          <a:p>
            <a:r>
              <a:rPr lang="nb-NO"/>
              <a:t>Knutepunkt for utdanning, kunnskap og forskning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AE92681-046E-BC7E-48A0-6C6106A5388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9757" b="5619"/>
          <a:stretch/>
        </p:blipFill>
        <p:spPr>
          <a:xfrm>
            <a:off x="0" y="946851"/>
            <a:ext cx="9144000" cy="3838288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0B4AC99-6F56-C713-E7FC-445A5FFEA114}"/>
              </a:ext>
            </a:extLst>
          </p:cNvPr>
          <p:cNvSpPr txBox="1"/>
          <p:nvPr/>
        </p:nvSpPr>
        <p:spPr>
          <a:xfrm>
            <a:off x="301385" y="1044613"/>
            <a:ext cx="2449731" cy="5078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35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Norwegian Maritime Competence Center (NMK)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D8AF21C-7184-CDBB-ECB1-6B366D4CD296}"/>
              </a:ext>
            </a:extLst>
          </p:cNvPr>
          <p:cNvSpPr txBox="1"/>
          <p:nvPr/>
        </p:nvSpPr>
        <p:spPr>
          <a:xfrm>
            <a:off x="5170070" y="1044612"/>
            <a:ext cx="1904318" cy="5078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350" err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Vocational</a:t>
            </a:r>
            <a:r>
              <a:rPr lang="nb-NO" sz="135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School in</a:t>
            </a:r>
            <a:br>
              <a:rPr lang="nb-NO" sz="135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nb-NO" sz="135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Møre &amp; Romsdal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BD68774-8102-D37F-E734-C7394F00DF44}"/>
              </a:ext>
            </a:extLst>
          </p:cNvPr>
          <p:cNvSpPr txBox="1"/>
          <p:nvPr/>
        </p:nvSpPr>
        <p:spPr>
          <a:xfrm>
            <a:off x="2957641" y="1044613"/>
            <a:ext cx="1818220" cy="3000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35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Ålesund High School</a:t>
            </a:r>
          </a:p>
        </p:txBody>
      </p:sp>
      <p:cxnSp>
        <p:nvCxnSpPr>
          <p:cNvPr id="17" name="Rett pilkobling 16">
            <a:extLst>
              <a:ext uri="{FF2B5EF4-FFF2-40B4-BE49-F238E27FC236}">
                <a16:creationId xmlns:a16="http://schemas.microsoft.com/office/drawing/2014/main" id="{B8622790-34F3-17A0-6D90-C77053ABD19E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526251" y="1552444"/>
            <a:ext cx="1946291" cy="13213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tt pilkobling 17">
            <a:extLst>
              <a:ext uri="{FF2B5EF4-FFF2-40B4-BE49-F238E27FC236}">
                <a16:creationId xmlns:a16="http://schemas.microsoft.com/office/drawing/2014/main" id="{8951A212-E38D-D689-444E-F56E6B23356E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3866751" y="1344695"/>
            <a:ext cx="909110" cy="7629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tt pilkobling 18">
            <a:extLst>
              <a:ext uri="{FF2B5EF4-FFF2-40B4-BE49-F238E27FC236}">
                <a16:creationId xmlns:a16="http://schemas.microsoft.com/office/drawing/2014/main" id="{05721722-DAEE-E333-B718-0E7466BD4F4D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5671460" y="1552443"/>
            <a:ext cx="450769" cy="9108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10BE1F8E-015E-8352-F108-FC76DEE20B85}"/>
              </a:ext>
            </a:extLst>
          </p:cNvPr>
          <p:cNvSpPr txBox="1"/>
          <p:nvPr/>
        </p:nvSpPr>
        <p:spPr>
          <a:xfrm>
            <a:off x="7116966" y="1040151"/>
            <a:ext cx="1904318" cy="5078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35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 University</a:t>
            </a:r>
          </a:p>
          <a:p>
            <a:pPr algn="ctr"/>
            <a:r>
              <a:rPr lang="nb-NO" sz="135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NTNU</a:t>
            </a:r>
          </a:p>
        </p:txBody>
      </p:sp>
      <p:cxnSp>
        <p:nvCxnSpPr>
          <p:cNvPr id="27" name="Rett pilkobling 26">
            <a:extLst>
              <a:ext uri="{FF2B5EF4-FFF2-40B4-BE49-F238E27FC236}">
                <a16:creationId xmlns:a16="http://schemas.microsoft.com/office/drawing/2014/main" id="{E83E77A7-3ABE-9862-01D5-9868E9B86316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7116966" y="1547982"/>
            <a:ext cx="952159" cy="14038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kstSylinder 44">
            <a:extLst>
              <a:ext uri="{FF2B5EF4-FFF2-40B4-BE49-F238E27FC236}">
                <a16:creationId xmlns:a16="http://schemas.microsoft.com/office/drawing/2014/main" id="{30704AB7-ADA0-AF29-17C8-97CAA1DE69B0}"/>
              </a:ext>
            </a:extLst>
          </p:cNvPr>
          <p:cNvSpPr txBox="1"/>
          <p:nvPr/>
        </p:nvSpPr>
        <p:spPr>
          <a:xfrm>
            <a:off x="0" y="4415581"/>
            <a:ext cx="9144000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b-NO" sz="18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</a:t>
            </a:r>
            <a:r>
              <a:rPr lang="nb-NO" sz="1800" i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i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Connected With the Workplace</a:t>
            </a:r>
            <a:r>
              <a:rPr lang="en-US" sz="18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</a:t>
            </a:r>
            <a:r>
              <a:rPr lang="en-US" sz="1800" i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i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Close to the Industry Sector</a:t>
            </a:r>
            <a:r>
              <a:rPr lang="en-US" sz="1800" i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</a:t>
            </a:r>
            <a:endParaRPr lang="en-US" sz="1800" i="1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503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B2929D-DDD2-1B4B-B6BB-AC5EAB06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Education in </a:t>
            </a:r>
            <a:r>
              <a:rPr lang="en-US" err="1"/>
              <a:t>Ålesund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B0465A-47ED-104D-B2CB-A5B964515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85" y="1010266"/>
            <a:ext cx="8418747" cy="1370984"/>
          </a:xfrm>
        </p:spPr>
        <p:txBody>
          <a:bodyPr/>
          <a:lstStyle/>
          <a:p>
            <a:r>
              <a:rPr lang="en-US" sz="2400">
                <a:latin typeface="Open Sans" pitchFamily="2" charset="0"/>
                <a:ea typeface="Open Sans" pitchFamily="2" charset="0"/>
                <a:cs typeface="Open Sans" pitchFamily="2" charset="0"/>
              </a:rPr>
              <a:t>Engineering and Maritime</a:t>
            </a:r>
            <a:endParaRPr lang="en-US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en-US" sz="2400">
                <a:latin typeface="Open Sans" pitchFamily="2" charset="0"/>
                <a:ea typeface="Open Sans" pitchFamily="2" charset="0"/>
                <a:cs typeface="Open Sans" pitchFamily="2" charset="0"/>
              </a:rPr>
              <a:t>Economy and Administration</a:t>
            </a:r>
          </a:p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Biology and Healthcare</a:t>
            </a:r>
          </a:p>
          <a:p>
            <a:pPr marL="0" indent="0">
              <a:buNone/>
            </a:pPr>
            <a:endParaRPr lang="nb-NO" sz="240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7" name="Bilde 6" descr="Et bilde som inneholder klær, sko, utendørs, person&#10;&#10;Automatisk generert beskrivelse">
            <a:extLst>
              <a:ext uri="{FF2B5EF4-FFF2-40B4-BE49-F238E27FC236}">
                <a16:creationId xmlns:a16="http://schemas.microsoft.com/office/drawing/2014/main" id="{A16C9FFC-CFE4-FDE8-2D3C-4B452960D0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b="6989"/>
          <a:stretch/>
        </p:blipFill>
        <p:spPr>
          <a:xfrm>
            <a:off x="5722374" y="0"/>
            <a:ext cx="3421626" cy="4772249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95DBC592-61DB-F6B9-5826-B7A6E1E19574}"/>
              </a:ext>
            </a:extLst>
          </p:cNvPr>
          <p:cNvSpPr txBox="1"/>
          <p:nvPr/>
        </p:nvSpPr>
        <p:spPr>
          <a:xfrm>
            <a:off x="0" y="4415581"/>
            <a:ext cx="9144000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i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We provide the education that society needs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CF85AC7-7925-7D7C-F0BD-0750D0D18D27}"/>
              </a:ext>
            </a:extLst>
          </p:cNvPr>
          <p:cNvSpPr txBox="1"/>
          <p:nvPr/>
        </p:nvSpPr>
        <p:spPr>
          <a:xfrm>
            <a:off x="419099" y="2833211"/>
            <a:ext cx="47455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Here you find civil engineers, business administrators, innovators, entrepreneurs, doctors, nurses. We have professionals</a:t>
            </a:r>
            <a:b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in maritime fields, biology and healthcare.</a:t>
            </a:r>
          </a:p>
        </p:txBody>
      </p:sp>
    </p:spTree>
    <p:extLst>
      <p:ext uri="{BB962C8B-B14F-4D97-AF65-F5344CB8AC3E}">
        <p14:creationId xmlns:p14="http://schemas.microsoft.com/office/powerpoint/2010/main" val="268870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B2929D-DDD2-1B4B-B6BB-AC5EAB06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Life-</a:t>
            </a:r>
            <a:r>
              <a:rPr lang="nb-NO" err="1"/>
              <a:t>long</a:t>
            </a:r>
            <a:r>
              <a:rPr lang="nb-NO"/>
              <a:t> Learning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B0465A-47ED-104D-B2CB-A5B964515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85" y="1096170"/>
            <a:ext cx="5365990" cy="3516807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b="1">
                <a:latin typeface="Open Sans" pitchFamily="2" charset="0"/>
                <a:ea typeface="Open Sans" pitchFamily="2" charset="0"/>
                <a:cs typeface="Open Sans" pitchFamily="2" charset="0"/>
              </a:rPr>
              <a:t>Continuing education and</a:t>
            </a:r>
            <a:br>
              <a:rPr lang="en-US" b="1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b="1">
                <a:latin typeface="Open Sans" pitchFamily="2" charset="0"/>
                <a:ea typeface="Open Sans" pitchFamily="2" charset="0"/>
                <a:cs typeface="Open Sans" pitchFamily="2" charset="0"/>
              </a:rPr>
              <a:t>part-time studies</a:t>
            </a:r>
            <a:br>
              <a:rPr lang="en-US" b="1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NTNU as university is one of the largest providers of continuing education in Norway.</a:t>
            </a:r>
          </a:p>
          <a:p>
            <a:pPr>
              <a:lnSpc>
                <a:spcPct val="90000"/>
              </a:lnSpc>
            </a:pPr>
            <a:endParaRPr lang="en-US" sz="2000" b="1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>
                <a:latin typeface="Open Sans" pitchFamily="2" charset="0"/>
                <a:ea typeface="Open Sans" pitchFamily="2" charset="0"/>
                <a:cs typeface="Open Sans" pitchFamily="2" charset="0"/>
              </a:rPr>
              <a:t>Courses</a:t>
            </a:r>
            <a:r>
              <a:rPr lang="en-US" sz="2000">
                <a:latin typeface="Open Sans" pitchFamily="2" charset="0"/>
                <a:ea typeface="Open Sans" pitchFamily="2" charset="0"/>
                <a:cs typeface="Open Sans" pitchFamily="2" charset="0"/>
              </a:rPr>
              <a:t> offered in Ålesund by all departments, including: </a:t>
            </a:r>
          </a:p>
          <a:p>
            <a:pPr marL="257175" indent="-257175">
              <a:lnSpc>
                <a:spcPct val="90000"/>
              </a:lnSpc>
              <a:buChar char="•"/>
            </a:pPr>
            <a:r>
              <a:rPr lang="en-US" sz="1800">
                <a:latin typeface="Open Sans" pitchFamily="2" charset="0"/>
                <a:ea typeface="Open Sans" pitchFamily="2" charset="0"/>
                <a:cs typeface="Open Sans" pitchFamily="2" charset="0"/>
              </a:rPr>
              <a:t>Ocean Training</a:t>
            </a:r>
          </a:p>
          <a:p>
            <a:pPr marL="257175" indent="-257175">
              <a:lnSpc>
                <a:spcPct val="90000"/>
              </a:lnSpc>
              <a:buChar char="•"/>
            </a:pPr>
            <a:r>
              <a:rPr lang="en-US" sz="1800">
                <a:latin typeface="Open Sans" pitchFamily="2" charset="0"/>
                <a:ea typeface="Open Sans" pitchFamily="2" charset="0"/>
                <a:cs typeface="Open Sans" pitchFamily="2" charset="0"/>
              </a:rPr>
              <a:t>Health and Care</a:t>
            </a:r>
          </a:p>
          <a:p>
            <a:pPr marL="257175" indent="-257175">
              <a:lnSpc>
                <a:spcPct val="90000"/>
              </a:lnSpc>
              <a:buChar char="•"/>
            </a:pPr>
            <a:r>
              <a:rPr lang="en-US" sz="1800">
                <a:latin typeface="Open Sans" pitchFamily="2" charset="0"/>
                <a:ea typeface="Open Sans" pitchFamily="2" charset="0"/>
                <a:cs typeface="Open Sans" pitchFamily="2" charset="0"/>
              </a:rPr>
              <a:t>Economics and Managements</a:t>
            </a:r>
          </a:p>
          <a:p>
            <a:endParaRPr lang="nb-NO" sz="200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5CEE560-A7B0-5D8C-832D-F1012B3D08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1" r="3" b="11272"/>
          <a:stretch/>
        </p:blipFill>
        <p:spPr>
          <a:xfrm>
            <a:off x="5744510" y="12440"/>
            <a:ext cx="4724437" cy="4768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041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kebent trekant 5">
            <a:extLst>
              <a:ext uri="{FF2B5EF4-FFF2-40B4-BE49-F238E27FC236}">
                <a16:creationId xmlns:a16="http://schemas.microsoft.com/office/drawing/2014/main" id="{D00F8297-B0BF-6A06-80FC-CE44E4E486E5}"/>
              </a:ext>
            </a:extLst>
          </p:cNvPr>
          <p:cNvSpPr/>
          <p:nvPr/>
        </p:nvSpPr>
        <p:spPr>
          <a:xfrm>
            <a:off x="494675" y="849545"/>
            <a:ext cx="8348678" cy="883622"/>
          </a:xfrm>
          <a:prstGeom prst="triangle">
            <a:avLst>
              <a:gd name="adj" fmla="val 52062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SIMULATION</a:t>
            </a:r>
          </a:p>
        </p:txBody>
      </p:sp>
      <p:pic>
        <p:nvPicPr>
          <p:cNvPr id="7" name="Bilde 6" descr="Et bilde som inneholder vann, person, mann, utendørs&#10;&#10;Automatisk generert beskrivelse">
            <a:extLst>
              <a:ext uri="{FF2B5EF4-FFF2-40B4-BE49-F238E27FC236}">
                <a16:creationId xmlns:a16="http://schemas.microsoft.com/office/drawing/2014/main" id="{E8BD0DD6-CAA8-1AA5-DEC9-D012C5F454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16" y="2437141"/>
            <a:ext cx="2535161" cy="1691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514A6A6-5235-58EE-88FF-E2B89D3C1C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501" y="2439641"/>
            <a:ext cx="2571970" cy="1716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CB799C6-8D85-BCFD-254D-7072BB2D6A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1"/>
          <a:stretch/>
        </p:blipFill>
        <p:spPr>
          <a:xfrm>
            <a:off x="6187827" y="2437535"/>
            <a:ext cx="2685832" cy="1718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D5683DE2-74A5-9940-7098-D71FC59E63C7}"/>
              </a:ext>
            </a:extLst>
          </p:cNvPr>
          <p:cNvSpPr txBox="1"/>
          <p:nvPr/>
        </p:nvSpPr>
        <p:spPr>
          <a:xfrm>
            <a:off x="410910" y="4241131"/>
            <a:ext cx="8432443" cy="400110"/>
          </a:xfrm>
          <a:prstGeom prst="rect">
            <a:avLst/>
          </a:prstGeom>
          <a:solidFill>
            <a:schemeClr val="tx2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SUSTAINABILITY              DIGITALIZATION                INNOVATION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B6781-94D4-9B14-F732-B532D7F45CF1}"/>
              </a:ext>
            </a:extLst>
          </p:cNvPr>
          <p:cNvSpPr txBox="1"/>
          <p:nvPr/>
        </p:nvSpPr>
        <p:spPr>
          <a:xfrm>
            <a:off x="891948" y="1859026"/>
            <a:ext cx="17843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1" err="1">
                <a:solidFill>
                  <a:schemeClr val="tx2"/>
                </a:solidFill>
                <a:latin typeface="Webdings" panose="05030102010509060703" pitchFamily="18" charset="2"/>
              </a:rPr>
              <a:t>ë</a:t>
            </a:r>
            <a:r>
              <a:rPr lang="nb-NO" sz="2800" b="1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OCEAN</a:t>
            </a:r>
            <a:endParaRPr lang="nb-NO" sz="280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A93BC4-C847-ED04-93BC-38D37FBFC42E}"/>
              </a:ext>
            </a:extLst>
          </p:cNvPr>
          <p:cNvSpPr txBox="1"/>
          <p:nvPr/>
        </p:nvSpPr>
        <p:spPr>
          <a:xfrm>
            <a:off x="3672595" y="1853513"/>
            <a:ext cx="17843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1" err="1">
                <a:solidFill>
                  <a:schemeClr val="tx2"/>
                </a:solidFill>
                <a:latin typeface="Webdings" panose="05030102010509060703" pitchFamily="18" charset="2"/>
              </a:rPr>
              <a:t>ë</a:t>
            </a:r>
            <a:r>
              <a:rPr lang="nb-NO" sz="2800" b="1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TRADE</a:t>
            </a:r>
            <a:endParaRPr lang="nb-NO" sz="280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116A38-42B8-FDE1-C16C-BE9ABDEAD807}"/>
              </a:ext>
            </a:extLst>
          </p:cNvPr>
          <p:cNvSpPr txBox="1"/>
          <p:nvPr/>
        </p:nvSpPr>
        <p:spPr>
          <a:xfrm>
            <a:off x="6453242" y="1853513"/>
            <a:ext cx="1939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1" err="1">
                <a:solidFill>
                  <a:schemeClr val="tx2"/>
                </a:solidFill>
                <a:latin typeface="Webdings" panose="05030102010509060703" pitchFamily="18" charset="2"/>
              </a:rPr>
              <a:t>ë</a:t>
            </a:r>
            <a:r>
              <a:rPr lang="nb-NO" sz="2800" b="1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</a:t>
            </a:r>
            <a:endParaRPr lang="nb-NO" sz="2800">
              <a:solidFill>
                <a:schemeClr val="tx2"/>
              </a:solidFill>
            </a:endParaRPr>
          </a:p>
        </p:txBody>
      </p:sp>
      <p:sp>
        <p:nvSpPr>
          <p:cNvPr id="16" name="Tittel 15">
            <a:extLst>
              <a:ext uri="{FF2B5EF4-FFF2-40B4-BE49-F238E27FC236}">
                <a16:creationId xmlns:a16="http://schemas.microsoft.com/office/drawing/2014/main" id="{236AAAEC-4EC6-0B69-DF0E-4074B50D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96" y="205979"/>
            <a:ext cx="8523170" cy="1077218"/>
          </a:xfrm>
        </p:spPr>
        <p:txBody>
          <a:bodyPr/>
          <a:lstStyle/>
          <a:p>
            <a:r>
              <a:rPr lang="en-US" sz="3200">
                <a:latin typeface="Open Sans" pitchFamily="2" charset="0"/>
                <a:ea typeface="Open Sans" pitchFamily="2" charset="0"/>
                <a:cs typeface="Open Sans" pitchFamily="2" charset="0"/>
              </a:rPr>
              <a:t>Focus Areas at NTNU in </a:t>
            </a:r>
            <a:r>
              <a:rPr lang="en-US" sz="3200" err="1">
                <a:latin typeface="Open Sans" pitchFamily="2" charset="0"/>
                <a:ea typeface="Open Sans" pitchFamily="2" charset="0"/>
                <a:cs typeface="Open Sans" pitchFamily="2" charset="0"/>
              </a:rPr>
              <a:t>Ålesund</a:t>
            </a:r>
            <a:r>
              <a:rPr lang="en-US" sz="3200">
                <a:latin typeface="Open Sans" pitchFamily="2" charset="0"/>
                <a:ea typeface="Open Sans" pitchFamily="2" charset="0"/>
                <a:cs typeface="Open Sans" pitchFamily="2" charset="0"/>
              </a:rPr>
              <a:t> for 2025</a:t>
            </a:r>
            <a:br>
              <a:rPr lang="en-NO" sz="320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endParaRPr lang="nb-NO" sz="320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597A1270-8737-C65A-1C1C-5E7B1083A11E}"/>
              </a:ext>
            </a:extLst>
          </p:cNvPr>
          <p:cNvSpPr/>
          <p:nvPr/>
        </p:nvSpPr>
        <p:spPr>
          <a:xfrm>
            <a:off x="0" y="4780941"/>
            <a:ext cx="9194800" cy="3625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582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F61C305-4F77-2255-31FF-3FED0871AB12}"/>
              </a:ext>
            </a:extLst>
          </p:cNvPr>
          <p:cNvSpPr/>
          <p:nvPr/>
        </p:nvSpPr>
        <p:spPr>
          <a:xfrm>
            <a:off x="0" y="-15192"/>
            <a:ext cx="9143999" cy="5158692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cxnSp>
        <p:nvCxnSpPr>
          <p:cNvPr id="5" name="Rett linje 118">
            <a:extLst>
              <a:ext uri="{FF2B5EF4-FFF2-40B4-BE49-F238E27FC236}">
                <a16:creationId xmlns:a16="http://schemas.microsoft.com/office/drawing/2014/main" id="{BCFDF7C5-A984-A5F9-260F-E06ADE7A85FA}"/>
              </a:ext>
            </a:extLst>
          </p:cNvPr>
          <p:cNvCxnSpPr>
            <a:cxnSpLocks/>
          </p:cNvCxnSpPr>
          <p:nvPr/>
        </p:nvCxnSpPr>
        <p:spPr>
          <a:xfrm>
            <a:off x="3575411" y="1875771"/>
            <a:ext cx="0" cy="242192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86">
            <a:extLst>
              <a:ext uri="{FF2B5EF4-FFF2-40B4-BE49-F238E27FC236}">
                <a16:creationId xmlns:a16="http://schemas.microsoft.com/office/drawing/2014/main" id="{8A626180-F8AE-F59B-448D-CA099561C16D}"/>
              </a:ext>
            </a:extLst>
          </p:cNvPr>
          <p:cNvCxnSpPr/>
          <p:nvPr/>
        </p:nvCxnSpPr>
        <p:spPr>
          <a:xfrm>
            <a:off x="4837213" y="482148"/>
            <a:ext cx="0" cy="22755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89">
            <a:extLst>
              <a:ext uri="{FF2B5EF4-FFF2-40B4-BE49-F238E27FC236}">
                <a16:creationId xmlns:a16="http://schemas.microsoft.com/office/drawing/2014/main" id="{EFB2E33E-4B20-DF69-60FA-25F4CAC094AD}"/>
              </a:ext>
            </a:extLst>
          </p:cNvPr>
          <p:cNvCxnSpPr/>
          <p:nvPr/>
        </p:nvCxnSpPr>
        <p:spPr>
          <a:xfrm>
            <a:off x="2846238" y="1150030"/>
            <a:ext cx="337573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90">
            <a:extLst>
              <a:ext uri="{FF2B5EF4-FFF2-40B4-BE49-F238E27FC236}">
                <a16:creationId xmlns:a16="http://schemas.microsoft.com/office/drawing/2014/main" id="{63EA1946-2F76-AA23-34AB-EE29C3E1A793}"/>
              </a:ext>
            </a:extLst>
          </p:cNvPr>
          <p:cNvCxnSpPr/>
          <p:nvPr/>
        </p:nvCxnSpPr>
        <p:spPr>
          <a:xfrm>
            <a:off x="6208281" y="1153566"/>
            <a:ext cx="0" cy="1456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kstSylinder 92">
            <a:extLst>
              <a:ext uri="{FF2B5EF4-FFF2-40B4-BE49-F238E27FC236}">
                <a16:creationId xmlns:a16="http://schemas.microsoft.com/office/drawing/2014/main" id="{A8988713-2A40-1F9D-A4CB-9F3529421F5F}"/>
              </a:ext>
            </a:extLst>
          </p:cNvPr>
          <p:cNvSpPr txBox="1"/>
          <p:nvPr/>
        </p:nvSpPr>
        <p:spPr>
          <a:xfrm>
            <a:off x="4189235" y="182065"/>
            <a:ext cx="1302306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342892"/>
            <a:r>
              <a:rPr lang="nb-NO" sz="1350">
                <a:solidFill>
                  <a:prstClr val="black"/>
                </a:solidFill>
                <a:latin typeface="Arial"/>
                <a:cs typeface="Arial"/>
              </a:rPr>
              <a:t>BOARD</a:t>
            </a:r>
          </a:p>
        </p:txBody>
      </p:sp>
      <p:sp>
        <p:nvSpPr>
          <p:cNvPr id="10" name="Rektangel 94">
            <a:extLst>
              <a:ext uri="{FF2B5EF4-FFF2-40B4-BE49-F238E27FC236}">
                <a16:creationId xmlns:a16="http://schemas.microsoft.com/office/drawing/2014/main" id="{ADAD198E-BA70-CF2F-8C4C-4E7C66F15442}"/>
              </a:ext>
            </a:extLst>
          </p:cNvPr>
          <p:cNvSpPr/>
          <p:nvPr/>
        </p:nvSpPr>
        <p:spPr>
          <a:xfrm>
            <a:off x="4400391" y="712368"/>
            <a:ext cx="835543" cy="220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nb-NO" sz="1200">
              <a:solidFill>
                <a:prstClr val="white"/>
              </a:solidFill>
            </a:endParaRPr>
          </a:p>
        </p:txBody>
      </p:sp>
      <p:sp>
        <p:nvSpPr>
          <p:cNvPr id="11" name="TekstSylinder 99">
            <a:extLst>
              <a:ext uri="{FF2B5EF4-FFF2-40B4-BE49-F238E27FC236}">
                <a16:creationId xmlns:a16="http://schemas.microsoft.com/office/drawing/2014/main" id="{1D1C9E84-4701-85E1-C59E-F6AB178C0FA1}"/>
              </a:ext>
            </a:extLst>
          </p:cNvPr>
          <p:cNvSpPr txBox="1"/>
          <p:nvPr/>
        </p:nvSpPr>
        <p:spPr>
          <a:xfrm>
            <a:off x="4328541" y="718423"/>
            <a:ext cx="9738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/>
            <a:r>
              <a:rPr lang="nb-NO" sz="900">
                <a:solidFill>
                  <a:prstClr val="black"/>
                </a:solidFill>
                <a:latin typeface="Arial"/>
                <a:cs typeface="Arial"/>
              </a:rPr>
              <a:t>RECTOR</a:t>
            </a:r>
          </a:p>
        </p:txBody>
      </p:sp>
      <p:grpSp>
        <p:nvGrpSpPr>
          <p:cNvPr id="12" name="Gruppe 104">
            <a:extLst>
              <a:ext uri="{FF2B5EF4-FFF2-40B4-BE49-F238E27FC236}">
                <a16:creationId xmlns:a16="http://schemas.microsoft.com/office/drawing/2014/main" id="{9F1628F7-5D7C-1C70-5DB1-3D43FF474BD6}"/>
              </a:ext>
            </a:extLst>
          </p:cNvPr>
          <p:cNvGrpSpPr/>
          <p:nvPr/>
        </p:nvGrpSpPr>
        <p:grpSpPr>
          <a:xfrm>
            <a:off x="4002764" y="1332624"/>
            <a:ext cx="702241" cy="532421"/>
            <a:chOff x="4446877" y="1801273"/>
            <a:chExt cx="575676" cy="532421"/>
          </a:xfrm>
          <a:solidFill>
            <a:schemeClr val="bg1">
              <a:lumMod val="85000"/>
            </a:schemeClr>
          </a:solidFill>
        </p:grpSpPr>
        <p:sp>
          <p:nvSpPr>
            <p:cNvPr id="13" name="Rektangel 105">
              <a:extLst>
                <a:ext uri="{FF2B5EF4-FFF2-40B4-BE49-F238E27FC236}">
                  <a16:creationId xmlns:a16="http://schemas.microsoft.com/office/drawing/2014/main" id="{D83E7C03-D37C-567C-89AD-B9330DF7ACBC}"/>
                </a:ext>
              </a:extLst>
            </p:cNvPr>
            <p:cNvSpPr/>
            <p:nvPr/>
          </p:nvSpPr>
          <p:spPr>
            <a:xfrm>
              <a:off x="4446877" y="1801273"/>
              <a:ext cx="572270" cy="532421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kstSylinder 106">
              <a:extLst>
                <a:ext uri="{FF2B5EF4-FFF2-40B4-BE49-F238E27FC236}">
                  <a16:creationId xmlns:a16="http://schemas.microsoft.com/office/drawing/2014/main" id="{D3CD3DE7-448E-DE0B-46DB-FAB7E17BDD3E}"/>
                </a:ext>
              </a:extLst>
            </p:cNvPr>
            <p:cNvSpPr txBox="1"/>
            <p:nvPr/>
          </p:nvSpPr>
          <p:spPr>
            <a:xfrm>
              <a:off x="4446877" y="1808368"/>
              <a:ext cx="57567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342892"/>
              <a:r>
                <a:rPr lang="nb-NO" sz="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Pro-</a:t>
              </a:r>
              <a:r>
                <a:rPr lang="nb-NO" sz="80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Rector</a:t>
              </a:r>
              <a:br>
                <a:rPr lang="nb-NO" sz="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b-NO" sz="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</a:t>
              </a:r>
            </a:p>
            <a:p>
              <a:pPr algn="ctr" defTabSz="342892"/>
              <a:r>
                <a:rPr lang="nb-NO" sz="80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  <a:endParaRPr lang="nb-NO" sz="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uppe 110">
            <a:extLst>
              <a:ext uri="{FF2B5EF4-FFF2-40B4-BE49-F238E27FC236}">
                <a16:creationId xmlns:a16="http://schemas.microsoft.com/office/drawing/2014/main" id="{61A6F7B5-ADB1-EE09-F3A4-2AFA30B2A252}"/>
              </a:ext>
            </a:extLst>
          </p:cNvPr>
          <p:cNvGrpSpPr/>
          <p:nvPr/>
        </p:nvGrpSpPr>
        <p:grpSpPr>
          <a:xfrm>
            <a:off x="2532895" y="1332622"/>
            <a:ext cx="642368" cy="479294"/>
            <a:chOff x="3246108" y="2143807"/>
            <a:chExt cx="654860" cy="709895"/>
          </a:xfrm>
          <a:solidFill>
            <a:schemeClr val="bg1">
              <a:lumMod val="85000"/>
            </a:schemeClr>
          </a:solidFill>
        </p:grpSpPr>
        <p:sp>
          <p:nvSpPr>
            <p:cNvPr id="16" name="Rektangel 111">
              <a:extLst>
                <a:ext uri="{FF2B5EF4-FFF2-40B4-BE49-F238E27FC236}">
                  <a16:creationId xmlns:a16="http://schemas.microsoft.com/office/drawing/2014/main" id="{A1C57E77-CB62-0388-314D-81E649471AF5}"/>
                </a:ext>
              </a:extLst>
            </p:cNvPr>
            <p:cNvSpPr/>
            <p:nvPr/>
          </p:nvSpPr>
          <p:spPr>
            <a:xfrm>
              <a:off x="3246212" y="2143807"/>
              <a:ext cx="654756" cy="70989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kstSylinder 112">
              <a:extLst>
                <a:ext uri="{FF2B5EF4-FFF2-40B4-BE49-F238E27FC236}">
                  <a16:creationId xmlns:a16="http://schemas.microsoft.com/office/drawing/2014/main" id="{9FC8DA35-9BEE-B5A2-FDDB-7B62C32825B1}"/>
                </a:ext>
              </a:extLst>
            </p:cNvPr>
            <p:cNvSpPr txBox="1"/>
            <p:nvPr/>
          </p:nvSpPr>
          <p:spPr>
            <a:xfrm>
              <a:off x="3246108" y="2168206"/>
              <a:ext cx="654860" cy="6837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342892"/>
              <a:r>
                <a:rPr lang="nb-NO" sz="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Pro-</a:t>
              </a:r>
              <a:r>
                <a:rPr lang="nb-NO" sz="80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Rector</a:t>
              </a:r>
              <a:r>
                <a:rPr lang="nb-NO" sz="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</a:t>
              </a:r>
            </a:p>
            <a:p>
              <a:pPr algn="ctr" defTabSz="342892"/>
              <a:r>
                <a:rPr lang="nb-NO" sz="80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  <a:endParaRPr lang="nb-NO" sz="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Rett linje 115">
            <a:extLst>
              <a:ext uri="{FF2B5EF4-FFF2-40B4-BE49-F238E27FC236}">
                <a16:creationId xmlns:a16="http://schemas.microsoft.com/office/drawing/2014/main" id="{C3A39C9E-D75C-8468-7044-CA0B8814A401}"/>
              </a:ext>
            </a:extLst>
          </p:cNvPr>
          <p:cNvCxnSpPr/>
          <p:nvPr/>
        </p:nvCxnSpPr>
        <p:spPr>
          <a:xfrm>
            <a:off x="2858899" y="1152755"/>
            <a:ext cx="1" cy="1508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17">
            <a:extLst>
              <a:ext uri="{FF2B5EF4-FFF2-40B4-BE49-F238E27FC236}">
                <a16:creationId xmlns:a16="http://schemas.microsoft.com/office/drawing/2014/main" id="{8676826C-72C7-0944-F6BD-1A28FB157415}"/>
              </a:ext>
            </a:extLst>
          </p:cNvPr>
          <p:cNvCxnSpPr/>
          <p:nvPr/>
        </p:nvCxnSpPr>
        <p:spPr>
          <a:xfrm>
            <a:off x="4345997" y="1150031"/>
            <a:ext cx="0" cy="1504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18">
            <a:extLst>
              <a:ext uri="{FF2B5EF4-FFF2-40B4-BE49-F238E27FC236}">
                <a16:creationId xmlns:a16="http://schemas.microsoft.com/office/drawing/2014/main" id="{F3B74528-00E9-60B5-CE16-AF871BF64A8F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2854079" y="1810760"/>
            <a:ext cx="1262" cy="306951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120">
            <a:extLst>
              <a:ext uri="{FF2B5EF4-FFF2-40B4-BE49-F238E27FC236}">
                <a16:creationId xmlns:a16="http://schemas.microsoft.com/office/drawing/2014/main" id="{757CCE5A-BAA5-5398-C520-42B1E4E3A869}"/>
              </a:ext>
            </a:extLst>
          </p:cNvPr>
          <p:cNvCxnSpPr/>
          <p:nvPr/>
        </p:nvCxnSpPr>
        <p:spPr>
          <a:xfrm>
            <a:off x="6218217" y="1865044"/>
            <a:ext cx="0" cy="269113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121">
            <a:extLst>
              <a:ext uri="{FF2B5EF4-FFF2-40B4-BE49-F238E27FC236}">
                <a16:creationId xmlns:a16="http://schemas.microsoft.com/office/drawing/2014/main" id="{CA3C7306-16C9-2615-63D6-FE925A918098}"/>
              </a:ext>
            </a:extLst>
          </p:cNvPr>
          <p:cNvCxnSpPr/>
          <p:nvPr/>
        </p:nvCxnSpPr>
        <p:spPr>
          <a:xfrm>
            <a:off x="3567232" y="1160811"/>
            <a:ext cx="0" cy="1504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4">
            <a:extLst>
              <a:ext uri="{FF2B5EF4-FFF2-40B4-BE49-F238E27FC236}">
                <a16:creationId xmlns:a16="http://schemas.microsoft.com/office/drawing/2014/main" id="{CABC09E4-E04B-08C4-C588-23DD13CCBE59}"/>
              </a:ext>
            </a:extLst>
          </p:cNvPr>
          <p:cNvCxnSpPr>
            <a:cxnSpLocks/>
          </p:cNvCxnSpPr>
          <p:nvPr/>
        </p:nvCxnSpPr>
        <p:spPr>
          <a:xfrm>
            <a:off x="1284716" y="2757667"/>
            <a:ext cx="6622439" cy="120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4495E05C-5E44-6918-1116-5E8AC9D67C83}"/>
              </a:ext>
            </a:extLst>
          </p:cNvPr>
          <p:cNvCxnSpPr/>
          <p:nvPr/>
        </p:nvCxnSpPr>
        <p:spPr>
          <a:xfrm>
            <a:off x="1284716" y="2753658"/>
            <a:ext cx="0" cy="2874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linje 24">
            <a:extLst>
              <a:ext uri="{FF2B5EF4-FFF2-40B4-BE49-F238E27FC236}">
                <a16:creationId xmlns:a16="http://schemas.microsoft.com/office/drawing/2014/main" id="{CB8C1504-ECC1-856E-D09F-8E888AFC34E5}"/>
              </a:ext>
            </a:extLst>
          </p:cNvPr>
          <p:cNvCxnSpPr/>
          <p:nvPr/>
        </p:nvCxnSpPr>
        <p:spPr>
          <a:xfrm>
            <a:off x="2054937" y="2765408"/>
            <a:ext cx="0" cy="2874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6">
            <a:extLst>
              <a:ext uri="{FF2B5EF4-FFF2-40B4-BE49-F238E27FC236}">
                <a16:creationId xmlns:a16="http://schemas.microsoft.com/office/drawing/2014/main" id="{1E283B22-B23C-D712-ED50-190BEBA358C5}"/>
              </a:ext>
            </a:extLst>
          </p:cNvPr>
          <p:cNvCxnSpPr/>
          <p:nvPr/>
        </p:nvCxnSpPr>
        <p:spPr>
          <a:xfrm>
            <a:off x="2855341" y="2753658"/>
            <a:ext cx="0" cy="2874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tt linje 27">
            <a:extLst>
              <a:ext uri="{FF2B5EF4-FFF2-40B4-BE49-F238E27FC236}">
                <a16:creationId xmlns:a16="http://schemas.microsoft.com/office/drawing/2014/main" id="{434547B7-4007-78A0-2D3B-5DC3DBC8EA6F}"/>
              </a:ext>
            </a:extLst>
          </p:cNvPr>
          <p:cNvCxnSpPr/>
          <p:nvPr/>
        </p:nvCxnSpPr>
        <p:spPr>
          <a:xfrm>
            <a:off x="3723494" y="2766309"/>
            <a:ext cx="0" cy="2874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8">
            <a:extLst>
              <a:ext uri="{FF2B5EF4-FFF2-40B4-BE49-F238E27FC236}">
                <a16:creationId xmlns:a16="http://schemas.microsoft.com/office/drawing/2014/main" id="{F89F55B2-932D-C4BB-0A8B-DE89064163BE}"/>
              </a:ext>
            </a:extLst>
          </p:cNvPr>
          <p:cNvCxnSpPr/>
          <p:nvPr/>
        </p:nvCxnSpPr>
        <p:spPr>
          <a:xfrm>
            <a:off x="4416021" y="2766309"/>
            <a:ext cx="0" cy="2874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9">
            <a:extLst>
              <a:ext uri="{FF2B5EF4-FFF2-40B4-BE49-F238E27FC236}">
                <a16:creationId xmlns:a16="http://schemas.microsoft.com/office/drawing/2014/main" id="{4FBC1241-DD47-6EB1-5C03-D48E7AC16D88}"/>
              </a:ext>
            </a:extLst>
          </p:cNvPr>
          <p:cNvCxnSpPr/>
          <p:nvPr/>
        </p:nvCxnSpPr>
        <p:spPr>
          <a:xfrm>
            <a:off x="7593961" y="2757667"/>
            <a:ext cx="0" cy="2874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ett linje 344">
            <a:extLst>
              <a:ext uri="{FF2B5EF4-FFF2-40B4-BE49-F238E27FC236}">
                <a16:creationId xmlns:a16="http://schemas.microsoft.com/office/drawing/2014/main" id="{2D00AB8F-3861-23B8-FBAA-F3FDB629A16B}"/>
              </a:ext>
            </a:extLst>
          </p:cNvPr>
          <p:cNvCxnSpPr/>
          <p:nvPr/>
        </p:nvCxnSpPr>
        <p:spPr>
          <a:xfrm>
            <a:off x="5138401" y="2766309"/>
            <a:ext cx="0" cy="2874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tt linje 345">
            <a:extLst>
              <a:ext uri="{FF2B5EF4-FFF2-40B4-BE49-F238E27FC236}">
                <a16:creationId xmlns:a16="http://schemas.microsoft.com/office/drawing/2014/main" id="{6A54ADDF-B5FD-0CBF-B24E-E1B656C1E90E}"/>
              </a:ext>
            </a:extLst>
          </p:cNvPr>
          <p:cNvCxnSpPr/>
          <p:nvPr/>
        </p:nvCxnSpPr>
        <p:spPr>
          <a:xfrm>
            <a:off x="5933230" y="2764485"/>
            <a:ext cx="0" cy="2874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Rett linje 347">
            <a:extLst>
              <a:ext uri="{FF2B5EF4-FFF2-40B4-BE49-F238E27FC236}">
                <a16:creationId xmlns:a16="http://schemas.microsoft.com/office/drawing/2014/main" id="{F042C64A-27A0-B385-0626-A04497A231FA}"/>
              </a:ext>
            </a:extLst>
          </p:cNvPr>
          <p:cNvCxnSpPr/>
          <p:nvPr/>
        </p:nvCxnSpPr>
        <p:spPr>
          <a:xfrm>
            <a:off x="6779715" y="2760329"/>
            <a:ext cx="0" cy="2874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kstSylinder 167">
            <a:extLst>
              <a:ext uri="{FF2B5EF4-FFF2-40B4-BE49-F238E27FC236}">
                <a16:creationId xmlns:a16="http://schemas.microsoft.com/office/drawing/2014/main" id="{91A1EACC-6BC1-D23A-8C8A-8C6D4AF45515}"/>
              </a:ext>
            </a:extLst>
          </p:cNvPr>
          <p:cNvSpPr txBox="1"/>
          <p:nvPr/>
        </p:nvSpPr>
        <p:spPr>
          <a:xfrm>
            <a:off x="6661552" y="2996432"/>
            <a:ext cx="4995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/>
            <a:endParaRPr lang="nb-NO" sz="70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4" name="Rektangel 184">
            <a:hlinkClick r:id="rId3" action="ppaction://hlinksldjump"/>
            <a:extLst>
              <a:ext uri="{FF2B5EF4-FFF2-40B4-BE49-F238E27FC236}">
                <a16:creationId xmlns:a16="http://schemas.microsoft.com/office/drawing/2014/main" id="{965850E0-4913-30BB-407D-092A7FABA2CE}"/>
              </a:ext>
            </a:extLst>
          </p:cNvPr>
          <p:cNvSpPr/>
          <p:nvPr/>
        </p:nvSpPr>
        <p:spPr>
          <a:xfrm>
            <a:off x="2412593" y="2117963"/>
            <a:ext cx="4272402" cy="340020"/>
          </a:xfrm>
          <a:prstGeom prst="rect">
            <a:avLst/>
          </a:prstGeom>
          <a:solidFill>
            <a:srgbClr val="3D3628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Administrative </a:t>
            </a:r>
            <a:r>
              <a:rPr lang="nb-NO" sz="16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Divisions</a:t>
            </a:r>
            <a:r>
              <a:rPr lang="nb-NO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&amp; University Library</a:t>
            </a:r>
          </a:p>
        </p:txBody>
      </p:sp>
      <p:grpSp>
        <p:nvGrpSpPr>
          <p:cNvPr id="35" name="Gruppe 9">
            <a:extLst>
              <a:ext uri="{FF2B5EF4-FFF2-40B4-BE49-F238E27FC236}">
                <a16:creationId xmlns:a16="http://schemas.microsoft.com/office/drawing/2014/main" id="{1ED1F48C-6311-8562-9B32-5FF2F1ABADE9}"/>
              </a:ext>
            </a:extLst>
          </p:cNvPr>
          <p:cNvGrpSpPr/>
          <p:nvPr/>
        </p:nvGrpSpPr>
        <p:grpSpPr>
          <a:xfrm>
            <a:off x="7820195" y="2764706"/>
            <a:ext cx="841546" cy="172169"/>
            <a:chOff x="7253719" y="3225613"/>
            <a:chExt cx="1096291" cy="172169"/>
          </a:xfrm>
        </p:grpSpPr>
        <p:cxnSp>
          <p:nvCxnSpPr>
            <p:cNvPr id="36" name="Rett linje 172">
              <a:extLst>
                <a:ext uri="{FF2B5EF4-FFF2-40B4-BE49-F238E27FC236}">
                  <a16:creationId xmlns:a16="http://schemas.microsoft.com/office/drawing/2014/main" id="{8836088D-981D-EBD3-F4B0-FE8627E90A1A}"/>
                </a:ext>
              </a:extLst>
            </p:cNvPr>
            <p:cNvCxnSpPr/>
            <p:nvPr/>
          </p:nvCxnSpPr>
          <p:spPr>
            <a:xfrm flipH="1">
              <a:off x="7253719" y="3229065"/>
              <a:ext cx="1096291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ett linje 187">
              <a:extLst>
                <a:ext uri="{FF2B5EF4-FFF2-40B4-BE49-F238E27FC236}">
                  <a16:creationId xmlns:a16="http://schemas.microsoft.com/office/drawing/2014/main" id="{CF700CE6-FCC8-D008-624B-A854C335CAEE}"/>
                </a:ext>
              </a:extLst>
            </p:cNvPr>
            <p:cNvCxnSpPr/>
            <p:nvPr/>
          </p:nvCxnSpPr>
          <p:spPr>
            <a:xfrm>
              <a:off x="8350009" y="3225613"/>
              <a:ext cx="0" cy="172169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e 8">
            <a:extLst>
              <a:ext uri="{FF2B5EF4-FFF2-40B4-BE49-F238E27FC236}">
                <a16:creationId xmlns:a16="http://schemas.microsoft.com/office/drawing/2014/main" id="{65F8AE51-E569-D359-5456-5A0104A11DE1}"/>
              </a:ext>
            </a:extLst>
          </p:cNvPr>
          <p:cNvGrpSpPr/>
          <p:nvPr/>
        </p:nvGrpSpPr>
        <p:grpSpPr>
          <a:xfrm>
            <a:off x="464502" y="2752568"/>
            <a:ext cx="834806" cy="172169"/>
            <a:chOff x="821946" y="3216650"/>
            <a:chExt cx="886345" cy="172169"/>
          </a:xfrm>
        </p:grpSpPr>
        <p:cxnSp>
          <p:nvCxnSpPr>
            <p:cNvPr id="39" name="Rett linje 64">
              <a:extLst>
                <a:ext uri="{FF2B5EF4-FFF2-40B4-BE49-F238E27FC236}">
                  <a16:creationId xmlns:a16="http://schemas.microsoft.com/office/drawing/2014/main" id="{D1555D86-8240-AD0A-2BA4-13EF4AA87A78}"/>
                </a:ext>
              </a:extLst>
            </p:cNvPr>
            <p:cNvCxnSpPr/>
            <p:nvPr/>
          </p:nvCxnSpPr>
          <p:spPr>
            <a:xfrm flipH="1" flipV="1">
              <a:off x="833005" y="3224345"/>
              <a:ext cx="875286" cy="1268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tt linje 98">
              <a:extLst>
                <a:ext uri="{FF2B5EF4-FFF2-40B4-BE49-F238E27FC236}">
                  <a16:creationId xmlns:a16="http://schemas.microsoft.com/office/drawing/2014/main" id="{FDBBC71C-B43A-2D77-04F4-E3162157350B}"/>
                </a:ext>
              </a:extLst>
            </p:cNvPr>
            <p:cNvCxnSpPr/>
            <p:nvPr/>
          </p:nvCxnSpPr>
          <p:spPr>
            <a:xfrm>
              <a:off x="821946" y="3216650"/>
              <a:ext cx="0" cy="172169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e 3">
            <a:extLst>
              <a:ext uri="{FF2B5EF4-FFF2-40B4-BE49-F238E27FC236}">
                <a16:creationId xmlns:a16="http://schemas.microsoft.com/office/drawing/2014/main" id="{AE217C5D-D6FC-A1B4-41A4-7A606BD55D23}"/>
              </a:ext>
            </a:extLst>
          </p:cNvPr>
          <p:cNvGrpSpPr/>
          <p:nvPr/>
        </p:nvGrpSpPr>
        <p:grpSpPr>
          <a:xfrm>
            <a:off x="156538" y="2871278"/>
            <a:ext cx="8728141" cy="1021963"/>
            <a:chOff x="491714" y="3350866"/>
            <a:chExt cx="8118028" cy="929588"/>
          </a:xfrm>
        </p:grpSpPr>
        <p:sp>
          <p:nvSpPr>
            <p:cNvPr id="42" name="Rektangel 194">
              <a:extLst>
                <a:ext uri="{FF2B5EF4-FFF2-40B4-BE49-F238E27FC236}">
                  <a16:creationId xmlns:a16="http://schemas.microsoft.com/office/drawing/2014/main" id="{DE2F300D-8172-D5E4-B334-06BC9B9A8A61}"/>
                </a:ext>
              </a:extLst>
            </p:cNvPr>
            <p:cNvSpPr/>
            <p:nvPr/>
          </p:nvSpPr>
          <p:spPr>
            <a:xfrm>
              <a:off x="1977565" y="3371587"/>
              <a:ext cx="633245" cy="6550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43" name="TekstSylinder 195">
              <a:hlinkClick r:id="rId4" action="ppaction://hlinksldjump"/>
              <a:extLst>
                <a:ext uri="{FF2B5EF4-FFF2-40B4-BE49-F238E27FC236}">
                  <a16:creationId xmlns:a16="http://schemas.microsoft.com/office/drawing/2014/main" id="{4F6164B9-4F25-F7F5-FE57-86FC283218F7}"/>
                </a:ext>
              </a:extLst>
            </p:cNvPr>
            <p:cNvSpPr txBox="1"/>
            <p:nvPr/>
          </p:nvSpPr>
          <p:spPr>
            <a:xfrm>
              <a:off x="1901735" y="3458022"/>
              <a:ext cx="756569" cy="46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Faculty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of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Architecture and Design</a:t>
              </a:r>
            </a:p>
          </p:txBody>
        </p:sp>
        <p:sp>
          <p:nvSpPr>
            <p:cNvPr id="44" name="TekstSylinder 258">
              <a:extLst>
                <a:ext uri="{FF2B5EF4-FFF2-40B4-BE49-F238E27FC236}">
                  <a16:creationId xmlns:a16="http://schemas.microsoft.com/office/drawing/2014/main" id="{13217DA6-6A43-DE43-75E6-459F964D867F}"/>
                </a:ext>
              </a:extLst>
            </p:cNvPr>
            <p:cNvSpPr txBox="1"/>
            <p:nvPr/>
          </p:nvSpPr>
          <p:spPr>
            <a:xfrm>
              <a:off x="1983772" y="3991869"/>
              <a:ext cx="6223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AD</a:t>
              </a:r>
            </a:p>
          </p:txBody>
        </p:sp>
        <p:sp>
          <p:nvSpPr>
            <p:cNvPr id="45" name="Rektangel 213">
              <a:extLst>
                <a:ext uri="{FF2B5EF4-FFF2-40B4-BE49-F238E27FC236}">
                  <a16:creationId xmlns:a16="http://schemas.microsoft.com/office/drawing/2014/main" id="{3DA5C94C-6771-F409-2C6F-1179B7096A96}"/>
                </a:ext>
              </a:extLst>
            </p:cNvPr>
            <p:cNvSpPr/>
            <p:nvPr/>
          </p:nvSpPr>
          <p:spPr>
            <a:xfrm>
              <a:off x="6337801" y="3371587"/>
              <a:ext cx="633245" cy="655093"/>
            </a:xfrm>
            <a:prstGeom prst="rect">
              <a:avLst/>
            </a:prstGeom>
            <a:solidFill>
              <a:srgbClr val="3D362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46" name="TekstSylinder 222">
              <a:hlinkClick r:id="rId5" action="ppaction://hlinksldjump"/>
              <a:extLst>
                <a:ext uri="{FF2B5EF4-FFF2-40B4-BE49-F238E27FC236}">
                  <a16:creationId xmlns:a16="http://schemas.microsoft.com/office/drawing/2014/main" id="{41905720-8298-E9FF-C19B-E0A0406066B8}"/>
                </a:ext>
              </a:extLst>
            </p:cNvPr>
            <p:cNvSpPr txBox="1"/>
            <p:nvPr/>
          </p:nvSpPr>
          <p:spPr>
            <a:xfrm>
              <a:off x="6241233" y="3399493"/>
              <a:ext cx="821371" cy="587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Faculty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of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Economics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and Management</a:t>
              </a:r>
            </a:p>
          </p:txBody>
        </p:sp>
        <p:sp>
          <p:nvSpPr>
            <p:cNvPr id="47" name="TekstSylinder 262">
              <a:extLst>
                <a:ext uri="{FF2B5EF4-FFF2-40B4-BE49-F238E27FC236}">
                  <a16:creationId xmlns:a16="http://schemas.microsoft.com/office/drawing/2014/main" id="{2A4233A7-EA7C-2827-774C-ABFFC24356BD}"/>
                </a:ext>
              </a:extLst>
            </p:cNvPr>
            <p:cNvSpPr txBox="1"/>
            <p:nvPr/>
          </p:nvSpPr>
          <p:spPr>
            <a:xfrm>
              <a:off x="6351375" y="3991869"/>
              <a:ext cx="6196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ØK</a:t>
              </a:r>
            </a:p>
          </p:txBody>
        </p:sp>
        <p:sp>
          <p:nvSpPr>
            <p:cNvPr id="48" name="TekstSylinder 263">
              <a:extLst>
                <a:ext uri="{FF2B5EF4-FFF2-40B4-BE49-F238E27FC236}">
                  <a16:creationId xmlns:a16="http://schemas.microsoft.com/office/drawing/2014/main" id="{353DCE0B-D961-781D-CC9C-799EB1344DA8}"/>
                </a:ext>
              </a:extLst>
            </p:cNvPr>
            <p:cNvSpPr txBox="1"/>
            <p:nvPr/>
          </p:nvSpPr>
          <p:spPr>
            <a:xfrm>
              <a:off x="5568443" y="4003455"/>
              <a:ext cx="6782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SU</a:t>
              </a:r>
            </a:p>
          </p:txBody>
        </p:sp>
        <p:sp>
          <p:nvSpPr>
            <p:cNvPr id="49" name="Rektangel 227">
              <a:extLst>
                <a:ext uri="{FF2B5EF4-FFF2-40B4-BE49-F238E27FC236}">
                  <a16:creationId xmlns:a16="http://schemas.microsoft.com/office/drawing/2014/main" id="{AD1FB88A-3851-CB5D-D993-A4C2B2F63AC4}"/>
                </a:ext>
              </a:extLst>
            </p:cNvPr>
            <p:cNvSpPr/>
            <p:nvPr/>
          </p:nvSpPr>
          <p:spPr>
            <a:xfrm>
              <a:off x="4129739" y="3371587"/>
              <a:ext cx="633245" cy="655094"/>
            </a:xfrm>
            <a:prstGeom prst="rect">
              <a:avLst/>
            </a:prstGeom>
            <a:solidFill>
              <a:srgbClr val="3D362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50" name="TekstSylinder 228">
              <a:hlinkClick r:id="rId3" action="ppaction://hlinksldjump"/>
              <a:extLst>
                <a:ext uri="{FF2B5EF4-FFF2-40B4-BE49-F238E27FC236}">
                  <a16:creationId xmlns:a16="http://schemas.microsoft.com/office/drawing/2014/main" id="{E226E2D9-40E5-7384-E31E-E162D27EA0A7}"/>
                </a:ext>
              </a:extLst>
            </p:cNvPr>
            <p:cNvSpPr txBox="1"/>
            <p:nvPr/>
          </p:nvSpPr>
          <p:spPr>
            <a:xfrm>
              <a:off x="4053176" y="3421447"/>
              <a:ext cx="774717" cy="587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Faculty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of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Medicine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and Health Sciences</a:t>
              </a:r>
            </a:p>
          </p:txBody>
        </p:sp>
        <p:sp>
          <p:nvSpPr>
            <p:cNvPr id="51" name="TekstSylinder 264">
              <a:extLst>
                <a:ext uri="{FF2B5EF4-FFF2-40B4-BE49-F238E27FC236}">
                  <a16:creationId xmlns:a16="http://schemas.microsoft.com/office/drawing/2014/main" id="{08923B40-87A4-776D-FE2A-9B0D19F94C61}"/>
                </a:ext>
              </a:extLst>
            </p:cNvPr>
            <p:cNvSpPr txBox="1"/>
            <p:nvPr/>
          </p:nvSpPr>
          <p:spPr>
            <a:xfrm>
              <a:off x="4131941" y="3995114"/>
              <a:ext cx="6283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MH</a:t>
              </a:r>
            </a:p>
          </p:txBody>
        </p:sp>
        <p:sp>
          <p:nvSpPr>
            <p:cNvPr id="52" name="Rektangel 229">
              <a:extLst>
                <a:ext uri="{FF2B5EF4-FFF2-40B4-BE49-F238E27FC236}">
                  <a16:creationId xmlns:a16="http://schemas.microsoft.com/office/drawing/2014/main" id="{C4FA3174-0FD2-1287-9EFD-04D71E58C64F}"/>
                </a:ext>
              </a:extLst>
            </p:cNvPr>
            <p:cNvSpPr/>
            <p:nvPr/>
          </p:nvSpPr>
          <p:spPr>
            <a:xfrm>
              <a:off x="1217241" y="3371587"/>
              <a:ext cx="719367" cy="6550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53" name="TekstSylinder 230">
              <a:hlinkClick r:id="rId4" action="ppaction://hlinksldjump"/>
              <a:extLst>
                <a:ext uri="{FF2B5EF4-FFF2-40B4-BE49-F238E27FC236}">
                  <a16:creationId xmlns:a16="http://schemas.microsoft.com/office/drawing/2014/main" id="{C50B5594-9536-CE7C-EFCE-62A09446669A}"/>
                </a:ext>
              </a:extLst>
            </p:cNvPr>
            <p:cNvSpPr txBox="1"/>
            <p:nvPr/>
          </p:nvSpPr>
          <p:spPr>
            <a:xfrm>
              <a:off x="1162779" y="3478684"/>
              <a:ext cx="820579" cy="335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Faculty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of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Humanities</a:t>
              </a:r>
              <a:endParaRPr lang="nb-NO"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4" name="TekstSylinder 265">
              <a:extLst>
                <a:ext uri="{FF2B5EF4-FFF2-40B4-BE49-F238E27FC236}">
                  <a16:creationId xmlns:a16="http://schemas.microsoft.com/office/drawing/2014/main" id="{C0B3B944-EF55-CEDC-07CB-8E86F03D3FA5}"/>
                </a:ext>
              </a:extLst>
            </p:cNvPr>
            <p:cNvSpPr txBox="1"/>
            <p:nvPr/>
          </p:nvSpPr>
          <p:spPr>
            <a:xfrm>
              <a:off x="1254961" y="3991869"/>
              <a:ext cx="6339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HF</a:t>
              </a:r>
            </a:p>
          </p:txBody>
        </p:sp>
        <p:sp>
          <p:nvSpPr>
            <p:cNvPr id="55" name="Rektangel 231">
              <a:extLst>
                <a:ext uri="{FF2B5EF4-FFF2-40B4-BE49-F238E27FC236}">
                  <a16:creationId xmlns:a16="http://schemas.microsoft.com/office/drawing/2014/main" id="{D064D313-DCDA-73A5-B739-F604528FF350}"/>
                </a:ext>
              </a:extLst>
            </p:cNvPr>
            <p:cNvSpPr/>
            <p:nvPr/>
          </p:nvSpPr>
          <p:spPr>
            <a:xfrm>
              <a:off x="2653265" y="3371587"/>
              <a:ext cx="707877" cy="655093"/>
            </a:xfrm>
            <a:prstGeom prst="rect">
              <a:avLst/>
            </a:prstGeom>
            <a:solidFill>
              <a:srgbClr val="3D362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56" name="TekstSylinder 232">
              <a:hlinkClick r:id="rId6" action="ppaction://hlinksldjump"/>
              <a:extLst>
                <a:ext uri="{FF2B5EF4-FFF2-40B4-BE49-F238E27FC236}">
                  <a16:creationId xmlns:a16="http://schemas.microsoft.com/office/drawing/2014/main" id="{54BCAA5E-F833-5775-044D-5DA22C31431C}"/>
                </a:ext>
              </a:extLst>
            </p:cNvPr>
            <p:cNvSpPr txBox="1"/>
            <p:nvPr/>
          </p:nvSpPr>
          <p:spPr>
            <a:xfrm>
              <a:off x="2569647" y="3350866"/>
              <a:ext cx="890008" cy="713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Faculty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of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Information Technology and Electrical Engineering</a:t>
              </a:r>
            </a:p>
          </p:txBody>
        </p:sp>
        <p:sp>
          <p:nvSpPr>
            <p:cNvPr id="57" name="TekstSylinder 268">
              <a:extLst>
                <a:ext uri="{FF2B5EF4-FFF2-40B4-BE49-F238E27FC236}">
                  <a16:creationId xmlns:a16="http://schemas.microsoft.com/office/drawing/2014/main" id="{F52EAEC1-D31E-BB33-4310-E17AEE1AAA43}"/>
                </a:ext>
              </a:extLst>
            </p:cNvPr>
            <p:cNvSpPr txBox="1"/>
            <p:nvPr/>
          </p:nvSpPr>
          <p:spPr>
            <a:xfrm>
              <a:off x="2701959" y="3991869"/>
              <a:ext cx="6234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IE</a:t>
              </a:r>
            </a:p>
          </p:txBody>
        </p:sp>
        <p:sp>
          <p:nvSpPr>
            <p:cNvPr id="58" name="Rektangel 233">
              <a:extLst>
                <a:ext uri="{FF2B5EF4-FFF2-40B4-BE49-F238E27FC236}">
                  <a16:creationId xmlns:a16="http://schemas.microsoft.com/office/drawing/2014/main" id="{46A3E39B-BE66-618B-69D5-855C5D641387}"/>
                </a:ext>
              </a:extLst>
            </p:cNvPr>
            <p:cNvSpPr/>
            <p:nvPr/>
          </p:nvSpPr>
          <p:spPr>
            <a:xfrm>
              <a:off x="4849266" y="3371587"/>
              <a:ext cx="633245" cy="655093"/>
            </a:xfrm>
            <a:prstGeom prst="rect">
              <a:avLst/>
            </a:prstGeom>
            <a:solidFill>
              <a:srgbClr val="3D362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59" name="TekstSylinder 234">
              <a:hlinkClick r:id="rId7" action="ppaction://hlinksldjump"/>
              <a:extLst>
                <a:ext uri="{FF2B5EF4-FFF2-40B4-BE49-F238E27FC236}">
                  <a16:creationId xmlns:a16="http://schemas.microsoft.com/office/drawing/2014/main" id="{190C7C4E-85C4-BD26-10E1-62EFCEF6F322}"/>
                </a:ext>
              </a:extLst>
            </p:cNvPr>
            <p:cNvSpPr txBox="1"/>
            <p:nvPr/>
          </p:nvSpPr>
          <p:spPr>
            <a:xfrm>
              <a:off x="4832174" y="3456780"/>
              <a:ext cx="650942" cy="46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Faculty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of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Natural Sciences</a:t>
              </a:r>
            </a:p>
          </p:txBody>
        </p:sp>
        <p:sp>
          <p:nvSpPr>
            <p:cNvPr id="60" name="TekstSylinder 269">
              <a:extLst>
                <a:ext uri="{FF2B5EF4-FFF2-40B4-BE49-F238E27FC236}">
                  <a16:creationId xmlns:a16="http://schemas.microsoft.com/office/drawing/2014/main" id="{5DB9B63E-2A7A-C7D3-7DE2-E4B4F27A18EB}"/>
                </a:ext>
              </a:extLst>
            </p:cNvPr>
            <p:cNvSpPr txBox="1"/>
            <p:nvPr/>
          </p:nvSpPr>
          <p:spPr>
            <a:xfrm>
              <a:off x="4856807" y="3991869"/>
              <a:ext cx="6221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NV</a:t>
              </a:r>
            </a:p>
          </p:txBody>
        </p:sp>
        <p:sp>
          <p:nvSpPr>
            <p:cNvPr id="61" name="Rektangel 235">
              <a:extLst>
                <a:ext uri="{FF2B5EF4-FFF2-40B4-BE49-F238E27FC236}">
                  <a16:creationId xmlns:a16="http://schemas.microsoft.com/office/drawing/2014/main" id="{422458F5-2582-1636-210A-600CD34C15AC}"/>
                </a:ext>
              </a:extLst>
            </p:cNvPr>
            <p:cNvSpPr/>
            <p:nvPr/>
          </p:nvSpPr>
          <p:spPr>
            <a:xfrm>
              <a:off x="3408307" y="3371587"/>
              <a:ext cx="633245" cy="655093"/>
            </a:xfrm>
            <a:prstGeom prst="rect">
              <a:avLst/>
            </a:prstGeom>
            <a:solidFill>
              <a:srgbClr val="3D362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62" name="TekstSylinder 237">
              <a:hlinkClick r:id="rId8" action="ppaction://hlinksldjump"/>
              <a:extLst>
                <a:ext uri="{FF2B5EF4-FFF2-40B4-BE49-F238E27FC236}">
                  <a16:creationId xmlns:a16="http://schemas.microsoft.com/office/drawing/2014/main" id="{30EA1311-3A3E-EECC-D252-DE0256CCD555}"/>
                </a:ext>
              </a:extLst>
            </p:cNvPr>
            <p:cNvSpPr txBox="1"/>
            <p:nvPr/>
          </p:nvSpPr>
          <p:spPr>
            <a:xfrm>
              <a:off x="3336952" y="3511422"/>
              <a:ext cx="789250" cy="335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Faculty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of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Engineering</a:t>
              </a:r>
            </a:p>
          </p:txBody>
        </p:sp>
        <p:sp>
          <p:nvSpPr>
            <p:cNvPr id="63" name="TekstSylinder 270">
              <a:extLst>
                <a:ext uri="{FF2B5EF4-FFF2-40B4-BE49-F238E27FC236}">
                  <a16:creationId xmlns:a16="http://schemas.microsoft.com/office/drawing/2014/main" id="{AE36A2B8-92ED-D796-3415-E51A0E524AEA}"/>
                </a:ext>
              </a:extLst>
            </p:cNvPr>
            <p:cNvSpPr txBox="1"/>
            <p:nvPr/>
          </p:nvSpPr>
          <p:spPr>
            <a:xfrm>
              <a:off x="3418765" y="3991869"/>
              <a:ext cx="6190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IV</a:t>
              </a:r>
            </a:p>
          </p:txBody>
        </p:sp>
        <p:sp>
          <p:nvSpPr>
            <p:cNvPr id="64" name="Rektangel 256">
              <a:extLst>
                <a:ext uri="{FF2B5EF4-FFF2-40B4-BE49-F238E27FC236}">
                  <a16:creationId xmlns:a16="http://schemas.microsoft.com/office/drawing/2014/main" id="{ED5A196B-C604-5BB9-A7EC-134F325FB136}"/>
                </a:ext>
              </a:extLst>
            </p:cNvPr>
            <p:cNvSpPr/>
            <p:nvPr/>
          </p:nvSpPr>
          <p:spPr>
            <a:xfrm>
              <a:off x="7087086" y="3371587"/>
              <a:ext cx="709085" cy="6550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65" name="TekstSylinder 257">
              <a:hlinkClick r:id="rId9" action="ppaction://hlinksldjump"/>
              <a:extLst>
                <a:ext uri="{FF2B5EF4-FFF2-40B4-BE49-F238E27FC236}">
                  <a16:creationId xmlns:a16="http://schemas.microsoft.com/office/drawing/2014/main" id="{30F12E0C-451B-F2C7-BCDD-3D0E59BE3CB9}"/>
                </a:ext>
              </a:extLst>
            </p:cNvPr>
            <p:cNvSpPr txBox="1"/>
            <p:nvPr/>
          </p:nvSpPr>
          <p:spPr>
            <a:xfrm>
              <a:off x="7042103" y="3454052"/>
              <a:ext cx="805348" cy="46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NTNU University Museum</a:t>
              </a:r>
            </a:p>
          </p:txBody>
        </p:sp>
        <p:sp>
          <p:nvSpPr>
            <p:cNvPr id="66" name="TekstSylinder 271">
              <a:extLst>
                <a:ext uri="{FF2B5EF4-FFF2-40B4-BE49-F238E27FC236}">
                  <a16:creationId xmlns:a16="http://schemas.microsoft.com/office/drawing/2014/main" id="{819804E1-1CED-0E3D-0A1E-56529CAA09BF}"/>
                </a:ext>
              </a:extLst>
            </p:cNvPr>
            <p:cNvSpPr txBox="1"/>
            <p:nvPr/>
          </p:nvSpPr>
          <p:spPr>
            <a:xfrm>
              <a:off x="7152813" y="4003454"/>
              <a:ext cx="635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VM</a:t>
              </a:r>
            </a:p>
          </p:txBody>
        </p:sp>
        <p:sp>
          <p:nvSpPr>
            <p:cNvPr id="67" name="Rektangel 96">
              <a:extLst>
                <a:ext uri="{FF2B5EF4-FFF2-40B4-BE49-F238E27FC236}">
                  <a16:creationId xmlns:a16="http://schemas.microsoft.com/office/drawing/2014/main" id="{D457C7F8-9AEC-D1E7-19A2-F206B4D10F2E}"/>
                </a:ext>
              </a:extLst>
            </p:cNvPr>
            <p:cNvSpPr/>
            <p:nvPr/>
          </p:nvSpPr>
          <p:spPr>
            <a:xfrm>
              <a:off x="5568434" y="3371587"/>
              <a:ext cx="686977" cy="6550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68" name="TekstSylinder 97">
              <a:hlinkClick r:id="rId10" action="ppaction://hlinksldjump"/>
              <a:extLst>
                <a:ext uri="{FF2B5EF4-FFF2-40B4-BE49-F238E27FC236}">
                  <a16:creationId xmlns:a16="http://schemas.microsoft.com/office/drawing/2014/main" id="{C8316F2F-4ACE-5BC2-4B90-8DEED3AF80F4}"/>
                </a:ext>
              </a:extLst>
            </p:cNvPr>
            <p:cNvSpPr txBox="1"/>
            <p:nvPr/>
          </p:nvSpPr>
          <p:spPr>
            <a:xfrm>
              <a:off x="5536797" y="3407205"/>
              <a:ext cx="750815" cy="58790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Faculty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of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Social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and </a:t>
              </a:r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Educational</a:t>
              </a: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Sciences</a:t>
              </a:r>
            </a:p>
          </p:txBody>
        </p:sp>
        <p:sp>
          <p:nvSpPr>
            <p:cNvPr id="69" name="Rektangel 84">
              <a:extLst>
                <a:ext uri="{FF2B5EF4-FFF2-40B4-BE49-F238E27FC236}">
                  <a16:creationId xmlns:a16="http://schemas.microsoft.com/office/drawing/2014/main" id="{109E3246-1F85-80B8-CEAF-8A6D3AC07B79}"/>
                </a:ext>
              </a:extLst>
            </p:cNvPr>
            <p:cNvSpPr/>
            <p:nvPr/>
          </p:nvSpPr>
          <p:spPr>
            <a:xfrm>
              <a:off x="520330" y="3371587"/>
              <a:ext cx="633245" cy="6550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70" name="TekstSylinder 85">
              <a:hlinkClick r:id="rId4" action="ppaction://hlinksldjump"/>
              <a:extLst>
                <a:ext uri="{FF2B5EF4-FFF2-40B4-BE49-F238E27FC236}">
                  <a16:creationId xmlns:a16="http://schemas.microsoft.com/office/drawing/2014/main" id="{C321780F-A1D1-7694-7AB8-46731444E989}"/>
                </a:ext>
              </a:extLst>
            </p:cNvPr>
            <p:cNvSpPr txBox="1"/>
            <p:nvPr/>
          </p:nvSpPr>
          <p:spPr>
            <a:xfrm>
              <a:off x="491714" y="3396954"/>
              <a:ext cx="703419" cy="587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Vice-</a:t>
              </a:r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Rector</a:t>
              </a:r>
              <a:b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NTNU in</a:t>
              </a:r>
              <a:b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Gjøvik</a:t>
              </a:r>
            </a:p>
          </p:txBody>
        </p:sp>
        <p:sp>
          <p:nvSpPr>
            <p:cNvPr id="71" name="Rektangel 87">
              <a:extLst>
                <a:ext uri="{FF2B5EF4-FFF2-40B4-BE49-F238E27FC236}">
                  <a16:creationId xmlns:a16="http://schemas.microsoft.com/office/drawing/2014/main" id="{73711546-4E74-3812-62B2-48820213B32C}"/>
                </a:ext>
              </a:extLst>
            </p:cNvPr>
            <p:cNvSpPr/>
            <p:nvPr/>
          </p:nvSpPr>
          <p:spPr>
            <a:xfrm>
              <a:off x="7854225" y="3371587"/>
              <a:ext cx="755517" cy="655093"/>
            </a:xfrm>
            <a:prstGeom prst="rect">
              <a:avLst/>
            </a:prstGeom>
            <a:solidFill>
              <a:srgbClr val="3D362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72" name="TekstSylinder 88">
              <a:hlinkClick r:id="rId9" action="ppaction://hlinksldjump"/>
              <a:extLst>
                <a:ext uri="{FF2B5EF4-FFF2-40B4-BE49-F238E27FC236}">
                  <a16:creationId xmlns:a16="http://schemas.microsoft.com/office/drawing/2014/main" id="{7FC85DC0-9E47-0F62-250B-93E3F9E86D7F}"/>
                </a:ext>
              </a:extLst>
            </p:cNvPr>
            <p:cNvSpPr txBox="1"/>
            <p:nvPr/>
          </p:nvSpPr>
          <p:spPr>
            <a:xfrm>
              <a:off x="7882945" y="3407316"/>
              <a:ext cx="709086" cy="587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Vice-</a:t>
              </a:r>
              <a:r>
                <a:rPr lang="nb-NO" sz="90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Rector</a:t>
              </a:r>
              <a:b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NTNU in</a:t>
              </a:r>
            </a:p>
            <a:p>
              <a:pPr algn="ctr"/>
              <a:r>
                <a:rPr lang="nb-NO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Ålesund</a:t>
              </a:r>
            </a:p>
          </p:txBody>
        </p:sp>
      </p:grpSp>
      <p:sp>
        <p:nvSpPr>
          <p:cNvPr id="73" name="TekstSylinder 7">
            <a:extLst>
              <a:ext uri="{FF2B5EF4-FFF2-40B4-BE49-F238E27FC236}">
                <a16:creationId xmlns:a16="http://schemas.microsoft.com/office/drawing/2014/main" id="{1481D2C6-0DE1-A84E-93E9-D245D3D506D9}"/>
              </a:ext>
            </a:extLst>
          </p:cNvPr>
          <p:cNvSpPr txBox="1"/>
          <p:nvPr/>
        </p:nvSpPr>
        <p:spPr>
          <a:xfrm>
            <a:off x="880022" y="3820143"/>
            <a:ext cx="80734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200">
                <a:solidFill>
                  <a:schemeClr val="bg1"/>
                </a:solidFill>
                <a:latin typeface="Arial"/>
                <a:cs typeface="Arial"/>
              </a:rPr>
              <a:t>7 Dept.</a:t>
            </a:r>
          </a:p>
        </p:txBody>
      </p:sp>
      <p:sp>
        <p:nvSpPr>
          <p:cNvPr id="74" name="TekstSylinder 129">
            <a:extLst>
              <a:ext uri="{FF2B5EF4-FFF2-40B4-BE49-F238E27FC236}">
                <a16:creationId xmlns:a16="http://schemas.microsoft.com/office/drawing/2014/main" id="{6951ECD8-0FA5-1E2C-C36F-E6C47C274EC5}"/>
              </a:ext>
            </a:extLst>
          </p:cNvPr>
          <p:cNvSpPr txBox="1"/>
          <p:nvPr/>
        </p:nvSpPr>
        <p:spPr>
          <a:xfrm>
            <a:off x="1696555" y="3820144"/>
            <a:ext cx="81112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200">
                <a:solidFill>
                  <a:schemeClr val="bg1"/>
                </a:solidFill>
                <a:latin typeface="Arial"/>
                <a:cs typeface="Arial"/>
              </a:rPr>
              <a:t>4 Dept.</a:t>
            </a:r>
            <a:endParaRPr lang="nb-NO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kstSylinder 132">
            <a:extLst>
              <a:ext uri="{FF2B5EF4-FFF2-40B4-BE49-F238E27FC236}">
                <a16:creationId xmlns:a16="http://schemas.microsoft.com/office/drawing/2014/main" id="{B3324537-C3B3-359B-A628-60797298C1EE}"/>
              </a:ext>
            </a:extLst>
          </p:cNvPr>
          <p:cNvSpPr txBox="1"/>
          <p:nvPr/>
        </p:nvSpPr>
        <p:spPr>
          <a:xfrm>
            <a:off x="2455747" y="3819124"/>
            <a:ext cx="81869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200">
                <a:solidFill>
                  <a:schemeClr val="bg1"/>
                </a:solidFill>
                <a:latin typeface="Arial"/>
                <a:cs typeface="Arial"/>
              </a:rPr>
              <a:t>7 Dept.</a:t>
            </a:r>
          </a:p>
        </p:txBody>
      </p:sp>
      <p:sp>
        <p:nvSpPr>
          <p:cNvPr id="76" name="TekstSylinder 135">
            <a:extLst>
              <a:ext uri="{FF2B5EF4-FFF2-40B4-BE49-F238E27FC236}">
                <a16:creationId xmlns:a16="http://schemas.microsoft.com/office/drawing/2014/main" id="{DDCA4F7D-F237-8471-7544-A917DE959704}"/>
              </a:ext>
            </a:extLst>
          </p:cNvPr>
          <p:cNvSpPr txBox="1"/>
          <p:nvPr/>
        </p:nvSpPr>
        <p:spPr>
          <a:xfrm>
            <a:off x="3271598" y="3811165"/>
            <a:ext cx="81112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200">
                <a:solidFill>
                  <a:schemeClr val="bg1"/>
                </a:solidFill>
                <a:latin typeface="Arial"/>
                <a:cs typeface="Arial"/>
              </a:rPr>
              <a:t>8 Dept.</a:t>
            </a:r>
            <a:endParaRPr lang="nb-NO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kstSylinder 138">
            <a:extLst>
              <a:ext uri="{FF2B5EF4-FFF2-40B4-BE49-F238E27FC236}">
                <a16:creationId xmlns:a16="http://schemas.microsoft.com/office/drawing/2014/main" id="{8B35CE1B-441D-767F-4B0F-26F044C6125D}"/>
              </a:ext>
            </a:extLst>
          </p:cNvPr>
          <p:cNvSpPr txBox="1"/>
          <p:nvPr/>
        </p:nvSpPr>
        <p:spPr>
          <a:xfrm>
            <a:off x="4013480" y="3809698"/>
            <a:ext cx="83005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200">
                <a:solidFill>
                  <a:schemeClr val="bg1"/>
                </a:solidFill>
                <a:latin typeface="Arial"/>
                <a:cs typeface="Arial"/>
              </a:rPr>
              <a:t>8 Dept.</a:t>
            </a:r>
            <a:endParaRPr lang="nb-NO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kstSylinder 141">
            <a:extLst>
              <a:ext uri="{FF2B5EF4-FFF2-40B4-BE49-F238E27FC236}">
                <a16:creationId xmlns:a16="http://schemas.microsoft.com/office/drawing/2014/main" id="{C4FDF705-DDD9-2128-EDAA-DE66FC66F2C2}"/>
              </a:ext>
            </a:extLst>
          </p:cNvPr>
          <p:cNvSpPr txBox="1"/>
          <p:nvPr/>
        </p:nvSpPr>
        <p:spPr>
          <a:xfrm>
            <a:off x="4838748" y="3811164"/>
            <a:ext cx="80355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200">
                <a:solidFill>
                  <a:schemeClr val="bg1"/>
                </a:solidFill>
                <a:latin typeface="Arial"/>
                <a:cs typeface="Arial"/>
              </a:rPr>
              <a:t>8 Dept.</a:t>
            </a:r>
            <a:endParaRPr lang="nb-NO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kstSylinder 144">
            <a:extLst>
              <a:ext uri="{FF2B5EF4-FFF2-40B4-BE49-F238E27FC236}">
                <a16:creationId xmlns:a16="http://schemas.microsoft.com/office/drawing/2014/main" id="{2E0262C6-D615-2715-C119-2B0BA0EE8E71}"/>
              </a:ext>
            </a:extLst>
          </p:cNvPr>
          <p:cNvSpPr txBox="1"/>
          <p:nvPr/>
        </p:nvSpPr>
        <p:spPr>
          <a:xfrm>
            <a:off x="5632980" y="3820142"/>
            <a:ext cx="81112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200">
                <a:solidFill>
                  <a:schemeClr val="bg1"/>
                </a:solidFill>
                <a:latin typeface="Arial"/>
                <a:cs typeface="Arial"/>
              </a:rPr>
              <a:t>7 Dept.</a:t>
            </a:r>
            <a:endParaRPr lang="nb-NO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kstSylinder 147">
            <a:extLst>
              <a:ext uri="{FF2B5EF4-FFF2-40B4-BE49-F238E27FC236}">
                <a16:creationId xmlns:a16="http://schemas.microsoft.com/office/drawing/2014/main" id="{96EDF4D1-0109-DBA8-12D8-184ABB19BC6A}"/>
              </a:ext>
            </a:extLst>
          </p:cNvPr>
          <p:cNvSpPr txBox="1"/>
          <p:nvPr/>
        </p:nvSpPr>
        <p:spPr>
          <a:xfrm>
            <a:off x="6456584" y="3812318"/>
            <a:ext cx="81112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200">
                <a:solidFill>
                  <a:schemeClr val="bg1"/>
                </a:solidFill>
                <a:latin typeface="Arial"/>
                <a:cs typeface="Arial"/>
              </a:rPr>
              <a:t>4 Dept.</a:t>
            </a:r>
            <a:endParaRPr lang="nb-NO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kstSylinder 150">
            <a:extLst>
              <a:ext uri="{FF2B5EF4-FFF2-40B4-BE49-F238E27FC236}">
                <a16:creationId xmlns:a16="http://schemas.microsoft.com/office/drawing/2014/main" id="{A746EE51-0878-7744-44ED-5B632E249198}"/>
              </a:ext>
            </a:extLst>
          </p:cNvPr>
          <p:cNvSpPr txBox="1"/>
          <p:nvPr/>
        </p:nvSpPr>
        <p:spPr>
          <a:xfrm>
            <a:off x="7277422" y="3812317"/>
            <a:ext cx="81112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200">
                <a:solidFill>
                  <a:schemeClr val="bg1"/>
                </a:solidFill>
                <a:latin typeface="Arial"/>
                <a:cs typeface="Arial"/>
              </a:rPr>
              <a:t>2 Dept.</a:t>
            </a:r>
            <a:endParaRPr lang="nb-NO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kstSylinder 122">
            <a:extLst>
              <a:ext uri="{FF2B5EF4-FFF2-40B4-BE49-F238E27FC236}">
                <a16:creationId xmlns:a16="http://schemas.microsoft.com/office/drawing/2014/main" id="{3FD9FDCE-CB7E-2664-5425-736CAE153596}"/>
              </a:ext>
            </a:extLst>
          </p:cNvPr>
          <p:cNvSpPr txBox="1"/>
          <p:nvPr/>
        </p:nvSpPr>
        <p:spPr>
          <a:xfrm>
            <a:off x="345677" y="4257558"/>
            <a:ext cx="854313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2400">
                <a:solidFill>
                  <a:schemeClr val="bg1"/>
                </a:solidFill>
                <a:latin typeface="Arial"/>
                <a:cs typeface="Arial"/>
              </a:rPr>
              <a:t>55 Departments </a:t>
            </a:r>
            <a:r>
              <a:rPr lang="nb-NO" sz="2400" b="1">
                <a:solidFill>
                  <a:schemeClr val="bg1"/>
                </a:solidFill>
                <a:latin typeface="Arial"/>
                <a:cs typeface="Arial"/>
              </a:rPr>
              <a:t>(5 in Ålesund)</a:t>
            </a:r>
          </a:p>
        </p:txBody>
      </p:sp>
      <p:grpSp>
        <p:nvGrpSpPr>
          <p:cNvPr id="83" name="Gruppe 107">
            <a:extLst>
              <a:ext uri="{FF2B5EF4-FFF2-40B4-BE49-F238E27FC236}">
                <a16:creationId xmlns:a16="http://schemas.microsoft.com/office/drawing/2014/main" id="{A6123F85-5263-7A7B-1786-A9A397B61B4A}"/>
              </a:ext>
            </a:extLst>
          </p:cNvPr>
          <p:cNvGrpSpPr/>
          <p:nvPr/>
        </p:nvGrpSpPr>
        <p:grpSpPr>
          <a:xfrm>
            <a:off x="3222116" y="1332624"/>
            <a:ext cx="714902" cy="543147"/>
            <a:chOff x="4967955" y="2143807"/>
            <a:chExt cx="710232" cy="709895"/>
          </a:xfrm>
          <a:solidFill>
            <a:schemeClr val="bg1">
              <a:lumMod val="85000"/>
            </a:schemeClr>
          </a:solidFill>
        </p:grpSpPr>
        <p:sp>
          <p:nvSpPr>
            <p:cNvPr id="84" name="Rektangel 108">
              <a:extLst>
                <a:ext uri="{FF2B5EF4-FFF2-40B4-BE49-F238E27FC236}">
                  <a16:creationId xmlns:a16="http://schemas.microsoft.com/office/drawing/2014/main" id="{763EA989-40B0-53CF-4FA9-EC7B7DE5FADF}"/>
                </a:ext>
              </a:extLst>
            </p:cNvPr>
            <p:cNvSpPr/>
            <p:nvPr/>
          </p:nvSpPr>
          <p:spPr>
            <a:xfrm>
              <a:off x="4967955" y="2143807"/>
              <a:ext cx="710232" cy="70989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kstSylinder 109">
              <a:extLst>
                <a:ext uri="{FF2B5EF4-FFF2-40B4-BE49-F238E27FC236}">
                  <a16:creationId xmlns:a16="http://schemas.microsoft.com/office/drawing/2014/main" id="{816B0E32-334B-7FED-0BDE-656FB9F71AE6}"/>
                </a:ext>
              </a:extLst>
            </p:cNvPr>
            <p:cNvSpPr txBox="1"/>
            <p:nvPr/>
          </p:nvSpPr>
          <p:spPr>
            <a:xfrm>
              <a:off x="4974693" y="2143807"/>
              <a:ext cx="686765" cy="6033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342892"/>
              <a:r>
                <a:rPr lang="nb-NO" sz="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Pro-</a:t>
              </a:r>
              <a:r>
                <a:rPr lang="nb-NO" sz="80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Rector</a:t>
              </a:r>
              <a:r>
                <a:rPr lang="nb-NO" sz="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</a:t>
              </a:r>
            </a:p>
            <a:p>
              <a:pPr algn="ctr" defTabSz="342892"/>
              <a:r>
                <a:rPr lang="nb-NO" sz="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</a:p>
          </p:txBody>
        </p:sp>
      </p:grpSp>
      <p:sp>
        <p:nvSpPr>
          <p:cNvPr id="86" name="Rektangel 121">
            <a:extLst>
              <a:ext uri="{FF2B5EF4-FFF2-40B4-BE49-F238E27FC236}">
                <a16:creationId xmlns:a16="http://schemas.microsoft.com/office/drawing/2014/main" id="{871D1D60-EEDC-4CF1-A6B4-D039E2900E71}"/>
              </a:ext>
            </a:extLst>
          </p:cNvPr>
          <p:cNvSpPr/>
          <p:nvPr/>
        </p:nvSpPr>
        <p:spPr>
          <a:xfrm>
            <a:off x="5828054" y="1328753"/>
            <a:ext cx="758153" cy="532421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nb-NO" sz="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kstSylinder 122">
            <a:extLst>
              <a:ext uri="{FF2B5EF4-FFF2-40B4-BE49-F238E27FC236}">
                <a16:creationId xmlns:a16="http://schemas.microsoft.com/office/drawing/2014/main" id="{6B26196F-3A8E-BA3F-B6A1-CD9353C82EF8}"/>
              </a:ext>
            </a:extLst>
          </p:cNvPr>
          <p:cNvSpPr txBox="1"/>
          <p:nvPr/>
        </p:nvSpPr>
        <p:spPr>
          <a:xfrm>
            <a:off x="5813308" y="1306014"/>
            <a:ext cx="802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/>
            <a:r>
              <a:rPr lang="nb-NO" sz="8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r>
              <a:rPr lang="nb-NO" sz="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8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nb-NO" sz="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sz="8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endParaRPr lang="nb-NO" sz="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FD7BB2E2-EEC2-8489-0239-3DE220B973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386" y="266546"/>
            <a:ext cx="2055835" cy="39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2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nu_blaa_stripe_bunn_nn_16_9" id="{EBE1AC35-47D0-344B-B7C3-CDF8C77E45F0}" vid="{9DE0281C-E8E9-B248-856D-8D0634A25C4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B6F9915BCC67418AFDA2012F1599B4" ma:contentTypeVersion="18" ma:contentTypeDescription="Create a new document." ma:contentTypeScope="" ma:versionID="ea0897c8fc3f60ba212e12b92ca63d74">
  <xsd:schema xmlns:xsd="http://www.w3.org/2001/XMLSchema" xmlns:xs="http://www.w3.org/2001/XMLSchema" xmlns:p="http://schemas.microsoft.com/office/2006/metadata/properties" xmlns:ns2="0936c2fa-3a64-4327-b86f-4830af5bc4a9" xmlns:ns3="a619aa50-609f-423d-9065-e2c51a35aadd" targetNamespace="http://schemas.microsoft.com/office/2006/metadata/properties" ma:root="true" ma:fieldsID="4e7de96b7f38aa23f64728e6e482f068" ns2:_="" ns3:_="">
    <xsd:import namespace="0936c2fa-3a64-4327-b86f-4830af5bc4a9"/>
    <xsd:import namespace="a619aa50-609f-423d-9065-e2c51a35aa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36c2fa-3a64-4327-b86f-4830af5bc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e7bc199-5fe5-462f-a3d8-26f806c1f4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19aa50-609f-423d-9065-e2c51a35aa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cf03426-7457-4a49-9f98-c86bb36d7818}" ma:internalName="TaxCatchAll" ma:showField="CatchAllData" ma:web="a619aa50-609f-423d-9065-e2c51a35aa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619aa50-609f-423d-9065-e2c51a35aadd">
      <UserInfo>
        <DisplayName>Steffen Savland</DisplayName>
        <AccountId>167</AccountId>
        <AccountType/>
      </UserInfo>
    </SharedWithUsers>
    <TaxCatchAll xmlns="a619aa50-609f-423d-9065-e2c51a35aadd" xsi:nil="true"/>
    <lcf76f155ced4ddcb4097134ff3c332f xmlns="0936c2fa-3a64-4327-b86f-4830af5bc4a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30A835-9EBA-4FA2-89E1-6F1637B1EB36}">
  <ds:schemaRefs>
    <ds:schemaRef ds:uri="0936c2fa-3a64-4327-b86f-4830af5bc4a9"/>
    <ds:schemaRef ds:uri="a619aa50-609f-423d-9065-e2c51a35aad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73BB083-0B02-4B8F-A1C0-038EDB29FE9C}">
  <ds:schemaRefs>
    <ds:schemaRef ds:uri="0936c2fa-3a64-4327-b86f-4830af5bc4a9"/>
    <ds:schemaRef ds:uri="a619aa50-609f-423d-9065-e2c51a35aad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AE87803-727B-4B94-BB36-7FAA53FA7F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ntnu_blaa_stripe_bunn_nn_16_9</Template>
  <TotalTime>0</TotalTime>
  <Application>Microsoft Office PowerPoint</Application>
  <PresentationFormat>On-screen Show (16:9)</PresentationFormat>
  <Slides>13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Office-tema</vt:lpstr>
      <vt:lpstr>Welcome  to us!</vt:lpstr>
      <vt:lpstr>One University, Three Cities </vt:lpstr>
      <vt:lpstr>The University Here: NTNU in Ålesund</vt:lpstr>
      <vt:lpstr>The City of Ålesund</vt:lpstr>
      <vt:lpstr>Campus Ålesund in the Knowledge Hub</vt:lpstr>
      <vt:lpstr>Education in Ålesund</vt:lpstr>
      <vt:lpstr>Life-long Learning</vt:lpstr>
      <vt:lpstr>Focus Areas at NTNU in Ålesund for 2025 </vt:lpstr>
      <vt:lpstr>PowerPoint Presentation</vt:lpstr>
      <vt:lpstr>PowerPoint Presentation</vt:lpstr>
      <vt:lpstr>NTNU’s Mission and Responsibility</vt:lpstr>
      <vt:lpstr>10 reasons – in addition to studies – to choose  NTNU in Ålesund (according to our students)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NTNU</dc:title>
  <dc:creator>Eli Anne Tvergrov</dc:creator>
  <cp:revision>1</cp:revision>
  <cp:lastPrinted>2024-01-17T09:22:14Z</cp:lastPrinted>
  <dcterms:created xsi:type="dcterms:W3CDTF">2023-10-25T07:30:33Z</dcterms:created>
  <dcterms:modified xsi:type="dcterms:W3CDTF">2024-01-19T13:31:30Z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0x010100D2B6F9915BCC67418AFDA2012F1599B4</vt:lpwstr>
  </property>
  <property fmtid="{D5CDD505-2E9C-101B-9397-08002B2CF9AE}" pid="3" name="MediaServiceImageTags">
    <vt:lpwstr/>
  </property>
</Properties>
</file>