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6" r:id="rId5"/>
    <p:sldId id="257" r:id="rId6"/>
    <p:sldId id="258" r:id="rId7"/>
    <p:sldId id="259" r:id="rId8"/>
    <p:sldId id="260" r:id="rId9"/>
    <p:sldId id="276" r:id="rId10"/>
    <p:sldId id="277" r:id="rId11"/>
    <p:sldId id="261" r:id="rId12"/>
    <p:sldId id="280" r:id="rId13"/>
    <p:sldId id="278" r:id="rId14"/>
    <p:sldId id="272" r:id="rId15"/>
  </p:sldIdLst>
  <p:sldSz cx="9144000" cy="5143500" type="screen16x9"/>
  <p:notesSz cx="6858000" cy="9144000"/>
  <p:custDataLst>
    <p:tags r:id="rId17"/>
  </p:custDataLst>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AC76"/>
    <a:srgbClr val="0D4788"/>
    <a:srgbClr val="0D347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07" autoAdjust="0"/>
  </p:normalViewPr>
  <p:slideViewPr>
    <p:cSldViewPr snapToGrid="0">
      <p:cViewPr>
        <p:scale>
          <a:sx n="132" d="100"/>
          <a:sy n="132" d="100"/>
        </p:scale>
        <p:origin x="660" y="-234"/>
      </p:cViewPr>
      <p:guideLst>
        <p:guide orient="horz" pos="162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C5A50-DB88-4EF8-8159-B7451D8C7208}" type="datetimeFigureOut">
              <a:rPr lang="nb-NO" smtClean="0"/>
              <a:t>26.09.2021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2B57C-7064-42E6-BD46-46BFE41CD397}" type="slidenum">
              <a:rPr lang="nb-NO" smtClean="0"/>
              <a:t>‹#›</a:t>
            </a:fld>
            <a:endParaRPr lang="nb-NO"/>
          </a:p>
        </p:txBody>
      </p:sp>
    </p:spTree>
    <p:extLst>
      <p:ext uri="{BB962C8B-B14F-4D97-AF65-F5344CB8AC3E}">
        <p14:creationId xmlns:p14="http://schemas.microsoft.com/office/powerpoint/2010/main" val="355501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egjeringen.no/no/tema/Koronasituasjonen/plan-for-gradvis-gjenapning/id2842645/"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cs typeface="Calibri"/>
              </a:rPr>
              <a:t>Se detaljer I den nasjonale gjenåpningsplanen på: </a:t>
            </a:r>
            <a:r>
              <a:rPr lang="nb-NO">
                <a:hlinkClick r:id="rId3"/>
              </a:rPr>
              <a:t>https://www.regjeringen.no/no/tema/Koronasituasjonen/plan-for-gradvis-gjenapning/id2842645/</a:t>
            </a:r>
            <a:r>
              <a:rPr lang="nb-NO"/>
              <a:t> </a:t>
            </a:r>
          </a:p>
        </p:txBody>
      </p:sp>
      <p:sp>
        <p:nvSpPr>
          <p:cNvPr id="4" name="Plassholder for lysbildenummer 3"/>
          <p:cNvSpPr>
            <a:spLocks noGrp="1"/>
          </p:cNvSpPr>
          <p:nvPr>
            <p:ph type="sldNum" sz="quarter" idx="5"/>
          </p:nvPr>
        </p:nvSpPr>
        <p:spPr/>
        <p:txBody>
          <a:bodyPr/>
          <a:lstStyle/>
          <a:p>
            <a:fld id="{B812B57C-7064-42E6-BD46-46BFE41CD397}" type="slidenum">
              <a:rPr lang="nb-NO" smtClean="0"/>
              <a:t>2</a:t>
            </a:fld>
            <a:endParaRPr lang="nb-NO"/>
          </a:p>
        </p:txBody>
      </p:sp>
    </p:spTree>
    <p:extLst>
      <p:ext uri="{BB962C8B-B14F-4D97-AF65-F5344CB8AC3E}">
        <p14:creationId xmlns:p14="http://schemas.microsoft.com/office/powerpoint/2010/main" val="242166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4</a:t>
            </a:fld>
            <a:endParaRPr lang="nb-NO"/>
          </a:p>
        </p:txBody>
      </p:sp>
    </p:spTree>
    <p:extLst>
      <p:ext uri="{BB962C8B-B14F-4D97-AF65-F5344CB8AC3E}">
        <p14:creationId xmlns:p14="http://schemas.microsoft.com/office/powerpoint/2010/main" val="536724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5</a:t>
            </a:fld>
            <a:endParaRPr lang="nb-NO"/>
          </a:p>
        </p:txBody>
      </p:sp>
    </p:spTree>
    <p:extLst>
      <p:ext uri="{BB962C8B-B14F-4D97-AF65-F5344CB8AC3E}">
        <p14:creationId xmlns:p14="http://schemas.microsoft.com/office/powerpoint/2010/main" val="480419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B812B57C-7064-42E6-BD46-46BFE41CD397}" type="slidenum">
              <a:rPr lang="nb-NO" smtClean="0"/>
              <a:t>8</a:t>
            </a:fld>
            <a:endParaRPr lang="nb-NO"/>
          </a:p>
        </p:txBody>
      </p:sp>
    </p:spTree>
    <p:extLst>
      <p:ext uri="{BB962C8B-B14F-4D97-AF65-F5344CB8AC3E}">
        <p14:creationId xmlns:p14="http://schemas.microsoft.com/office/powerpoint/2010/main" val="3302573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368315" y="2008061"/>
            <a:ext cx="7772400" cy="646331"/>
          </a:xfrm>
        </p:spPr>
        <p:txBody>
          <a:bodyPr anchor="t" anchorCtr="0"/>
          <a:lstStyle/>
          <a:p>
            <a:r>
              <a:rPr lang="nb-NO"/>
              <a:t>Klikk for å redigere tittelstil</a:t>
            </a:r>
          </a:p>
        </p:txBody>
      </p:sp>
      <p:sp>
        <p:nvSpPr>
          <p:cNvPr id="3" name="Undertittel 2"/>
          <p:cNvSpPr>
            <a:spLocks noGrp="1"/>
          </p:cNvSpPr>
          <p:nvPr>
            <p:ph type="subTitle" idx="1" hasCustomPrompt="1"/>
          </p:nvPr>
        </p:nvSpPr>
        <p:spPr>
          <a:xfrm>
            <a:off x="368315" y="2733866"/>
            <a:ext cx="7772400" cy="131445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Tree>
    <p:extLst>
      <p:ext uri="{BB962C8B-B14F-4D97-AF65-F5344CB8AC3E}">
        <p14:creationId xmlns:p14="http://schemas.microsoft.com/office/powerpoint/2010/main" val="100015959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p>
            <a:r>
              <a:rPr lang="nb-NO"/>
              <a:t>Klikk for å redigere tittelstil</a:t>
            </a:r>
          </a:p>
        </p:txBody>
      </p:sp>
      <p:sp>
        <p:nvSpPr>
          <p:cNvPr id="3" name="Plassholder for loddrett tekst 2"/>
          <p:cNvSpPr>
            <a:spLocks noGrp="1"/>
          </p:cNvSpPr>
          <p:nvPr>
            <p:ph type="body" orient="vert" idx="1" hasCustomPrompt="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98385065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hasCustomPrompt="1"/>
          </p:nvPr>
        </p:nvSpPr>
        <p:spPr>
          <a:xfrm>
            <a:off x="7394138" y="205979"/>
            <a:ext cx="1292662" cy="4388644"/>
          </a:xfrm>
        </p:spPr>
        <p:txBody>
          <a:bodyPr vert="eaVert"/>
          <a:lstStyle/>
          <a:p>
            <a:r>
              <a:rPr lang="nb-NO"/>
              <a:t>Klikk for å redigere tittelstil</a:t>
            </a:r>
          </a:p>
        </p:txBody>
      </p:sp>
      <p:sp>
        <p:nvSpPr>
          <p:cNvPr id="3" name="Plassholder for loddrett tekst 2"/>
          <p:cNvSpPr>
            <a:spLocks noGrp="1"/>
          </p:cNvSpPr>
          <p:nvPr>
            <p:ph type="body" orient="vert" idx="1" hasCustomPrompt="1"/>
          </p:nvPr>
        </p:nvSpPr>
        <p:spPr>
          <a:xfrm>
            <a:off x="457200" y="205979"/>
            <a:ext cx="6019800" cy="438864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03183196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37F6-C850-4256-9C23-4E5E3108BC77}"/>
              </a:ext>
            </a:extLst>
          </p:cNvPr>
          <p:cNvSpPr>
            <a:spLocks noGrp="1"/>
          </p:cNvSpPr>
          <p:nvPr>
            <p:ph type="title"/>
          </p:nvPr>
        </p:nvSpPr>
        <p:spPr/>
        <p:txBody>
          <a:bodyPr/>
          <a:lstStyle/>
          <a:p>
            <a:r>
              <a:rPr lang="nb-NO"/>
              <a:t>Click to edit Master title style</a:t>
            </a:r>
          </a:p>
        </p:txBody>
      </p:sp>
      <p:sp>
        <p:nvSpPr>
          <p:cNvPr id="3" name="Content Placeholder 2">
            <a:extLst>
              <a:ext uri="{FF2B5EF4-FFF2-40B4-BE49-F238E27FC236}">
                <a16:creationId xmlns:a16="http://schemas.microsoft.com/office/drawing/2014/main" id="{92774705-3C22-4C93-840C-F12A3AA1BA6F}"/>
              </a:ext>
            </a:extLst>
          </p:cNvPr>
          <p:cNvSpPr>
            <a:spLocks noGrp="1"/>
          </p:cNvSpPr>
          <p:nvPr>
            <p:ph idx="1"/>
          </p:nvPr>
        </p:nvSpPr>
        <p:spPr/>
        <p:txBody>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Date Placeholder 3">
            <a:extLst>
              <a:ext uri="{FF2B5EF4-FFF2-40B4-BE49-F238E27FC236}">
                <a16:creationId xmlns:a16="http://schemas.microsoft.com/office/drawing/2014/main" id="{752949F9-4D41-4C25-AA5E-37E536A8F2C7}"/>
              </a:ext>
            </a:extLst>
          </p:cNvPr>
          <p:cNvSpPr>
            <a:spLocks noGrp="1"/>
          </p:cNvSpPr>
          <p:nvPr>
            <p:ph type="dt" sz="half" idx="10"/>
          </p:nvPr>
        </p:nvSpPr>
        <p:spPr/>
        <p:txBody>
          <a:bodyPr/>
          <a:lstStyle/>
          <a:p>
            <a:fld id="{B1C55CFD-8CDB-4133-AEFC-0F8B45EA048B}" type="datetimeFigureOut">
              <a:rPr lang="nb-NO" smtClean="0"/>
              <a:t>26.09.2021</a:t>
            </a:fld>
            <a:endParaRPr lang="nb-NO"/>
          </a:p>
        </p:txBody>
      </p:sp>
      <p:sp>
        <p:nvSpPr>
          <p:cNvPr id="5" name="Footer Placeholder 4">
            <a:extLst>
              <a:ext uri="{FF2B5EF4-FFF2-40B4-BE49-F238E27FC236}">
                <a16:creationId xmlns:a16="http://schemas.microsoft.com/office/drawing/2014/main" id="{6E97C8B5-22B3-4CEB-A66C-AC3286C77827}"/>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BF4F9E05-5358-4357-B531-1A1113175E23}"/>
              </a:ext>
            </a:extLst>
          </p:cNvPr>
          <p:cNvSpPr>
            <a:spLocks noGrp="1"/>
          </p:cNvSpPr>
          <p:nvPr>
            <p:ph type="sldNum" sz="quarter" idx="12"/>
          </p:nvPr>
        </p:nvSpPr>
        <p:spPr/>
        <p:txBody>
          <a:bodyPr/>
          <a:lstStyle/>
          <a:p>
            <a:fld id="{89DA88C3-D22F-4D5A-A9F9-A16D3503A212}" type="slidenum">
              <a:rPr lang="nb-NO" smtClean="0"/>
              <a:t>‹#›</a:t>
            </a:fld>
            <a:endParaRPr lang="nb-NO"/>
          </a:p>
        </p:txBody>
      </p:sp>
    </p:spTree>
    <p:extLst>
      <p:ext uri="{BB962C8B-B14F-4D97-AF65-F5344CB8AC3E}">
        <p14:creationId xmlns:p14="http://schemas.microsoft.com/office/powerpoint/2010/main" val="216634165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14" name="Plassholder for lysbildenummer 5"/>
          <p:cNvSpPr txBox="1"/>
          <p:nvPr userDrawn="1"/>
        </p:nvSpPr>
        <p:spPr>
          <a:xfrm>
            <a:off x="115120" y="4838278"/>
            <a:ext cx="342081" cy="189077"/>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b="1" i="0" smtClean="0">
                <a:solidFill>
                  <a:schemeClr val="bg1"/>
                </a:solidFill>
                <a:latin typeface="Arial"/>
                <a:cs typeface="Arial"/>
              </a:rPr>
              <a:pPr algn="ctr"/>
              <a:t>‹#›</a:t>
            </a:fld>
            <a:endParaRPr lang="nb-NO" b="1" i="0">
              <a:solidFill>
                <a:schemeClr val="bg1"/>
              </a:solidFill>
              <a:latin typeface="Arial"/>
              <a:cs typeface="Arial"/>
            </a:endParaRPr>
          </a:p>
        </p:txBody>
      </p:sp>
      <p:sp>
        <p:nvSpPr>
          <p:cNvPr id="5" name="Tittel 1">
            <a:extLst>
              <a:ext uri="{FF2B5EF4-FFF2-40B4-BE49-F238E27FC236}">
                <a16:creationId xmlns:a16="http://schemas.microsoft.com/office/drawing/2014/main" id="{EDDF0375-0873-B843-9EC0-A06479A80FA9}"/>
              </a:ext>
            </a:extLst>
          </p:cNvPr>
          <p:cNvSpPr>
            <a:spLocks noGrp="1"/>
          </p:cNvSpPr>
          <p:nvPr>
            <p:ph type="title" hasCustomPrompt="1"/>
          </p:nvPr>
        </p:nvSpPr>
        <p:spPr>
          <a:xfrm>
            <a:off x="301385" y="298339"/>
            <a:ext cx="8418747" cy="648512"/>
          </a:xfrm>
          <a:prstGeom prst="rect">
            <a:avLst/>
          </a:prstGeom>
        </p:spPr>
        <p:txBody>
          <a:bodyPr wrap="square" lIns="90000" tIns="46800" rIns="90000" bIns="46800" anchor="t" anchorCtr="0">
            <a:spAutoFit/>
          </a:bodyPr>
          <a:lstStyle/>
          <a:p>
            <a:r>
              <a:rPr lang="nb-NO"/>
              <a:t>Klikk for å redigere tittelstil</a:t>
            </a:r>
          </a:p>
        </p:txBody>
      </p:sp>
      <p:sp>
        <p:nvSpPr>
          <p:cNvPr id="6" name="Plassholder for innhold 2">
            <a:extLst>
              <a:ext uri="{FF2B5EF4-FFF2-40B4-BE49-F238E27FC236}">
                <a16:creationId xmlns:a16="http://schemas.microsoft.com/office/drawing/2014/main" id="{DE8648CE-2671-CD47-B4B1-0ED8BB6803AF}"/>
              </a:ext>
            </a:extLst>
          </p:cNvPr>
          <p:cNvSpPr>
            <a:spLocks noGrp="1"/>
          </p:cNvSpPr>
          <p:nvPr>
            <p:ph idx="1" hasCustomPrompt="1"/>
          </p:nvPr>
        </p:nvSpPr>
        <p:spPr>
          <a:xfrm>
            <a:off x="301385" y="1010266"/>
            <a:ext cx="8418747" cy="3613774"/>
          </a:xfrm>
          <a:prstGeom prst="rect">
            <a:avLst/>
          </a:prstGeom>
        </p:spPr>
        <p:txBody>
          <a:bodyPr lIns="90000" tIns="46800" rIns="90000" bIns="46800">
            <a:no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06001982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722313" y="3305176"/>
            <a:ext cx="7772400" cy="1323439"/>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hasCustomPrompt="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7" name="Plassholder for lysbildenummer 5"/>
          <p:cNvSpPr>
            <a:spLocks noGrp="1"/>
          </p:cNvSpPr>
          <p:nvPr>
            <p:ph type="sldNum" sz="quarter" idx="12"/>
          </p:nvPr>
        </p:nvSpPr>
        <p:spPr>
          <a:xfrm>
            <a:off x="8241294" y="4815936"/>
            <a:ext cx="426966" cy="273844"/>
          </a:xfrm>
          <a:prstGeom prst="rect">
            <a:avLst/>
          </a:prstGeom>
        </p:spPr>
        <p:txBody>
          <a:bodyPr/>
          <a:lstStyle>
            <a:lvl1pPr>
              <a:defRPr sz="1000"/>
            </a:lvl1pPr>
          </a:lstStyle>
          <a:p>
            <a:pPr algn="r"/>
            <a:fld id="{91853A39-49B3-554A-AE82-85611CEBD8E3}" type="slidenum">
              <a:rPr lang="nb-NO" smtClean="0">
                <a:latin typeface="Arial"/>
                <a:cs typeface="Arial"/>
              </a:rPr>
              <a:pPr algn="r"/>
              <a:t>‹#›</a:t>
            </a:fld>
            <a:endParaRPr lang="nb-NO">
              <a:latin typeface="Arial"/>
              <a:cs typeface="Arial"/>
            </a:endParaRPr>
          </a:p>
        </p:txBody>
      </p:sp>
    </p:spTree>
    <p:extLst>
      <p:ext uri="{BB962C8B-B14F-4D97-AF65-F5344CB8AC3E}">
        <p14:creationId xmlns:p14="http://schemas.microsoft.com/office/powerpoint/2010/main" val="298246049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p>
            <a:r>
              <a:rPr lang="nb-NO"/>
              <a:t>Klikk for å redigere tittelstil</a:t>
            </a:r>
          </a:p>
        </p:txBody>
      </p:sp>
      <p:sp>
        <p:nvSpPr>
          <p:cNvPr id="3" name="Plassholder for innhold 2"/>
          <p:cNvSpPr>
            <a:spLocks noGrp="1"/>
          </p:cNvSpPr>
          <p:nvPr>
            <p:ph sz="half" idx="1" hasCustomPrompt="1"/>
          </p:nvPr>
        </p:nvSpPr>
        <p:spPr>
          <a:xfrm>
            <a:off x="249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hasCustomPrompt="1"/>
          </p:nvPr>
        </p:nvSpPr>
        <p:spPr>
          <a:xfrm>
            <a:off x="4440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37291424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7" name="Tittel 1">
            <a:extLst>
              <a:ext uri="{FF2B5EF4-FFF2-40B4-BE49-F238E27FC236}">
                <a16:creationId xmlns:a16="http://schemas.microsoft.com/office/drawing/2014/main" id="{15AB0DDD-5101-CF40-8356-9C539FE928C5}"/>
              </a:ext>
            </a:extLst>
          </p:cNvPr>
          <p:cNvSpPr>
            <a:spLocks noGrp="1"/>
          </p:cNvSpPr>
          <p:nvPr>
            <p:ph type="title" hasCustomPrompt="1"/>
          </p:nvPr>
        </p:nvSpPr>
        <p:spPr>
          <a:xfrm>
            <a:off x="280219" y="205979"/>
            <a:ext cx="8229600" cy="646331"/>
          </a:xfrm>
        </p:spPr>
        <p:txBody>
          <a:bodyPr/>
          <a:lstStyle>
            <a:lvl1pPr>
              <a:defRPr/>
            </a:lvl1pPr>
          </a:lstStyle>
          <a:p>
            <a:r>
              <a:rPr lang="nb-NO"/>
              <a:t>Klikk for å redigere tittelstil</a:t>
            </a:r>
          </a:p>
        </p:txBody>
      </p:sp>
      <p:sp>
        <p:nvSpPr>
          <p:cNvPr id="8" name="Plassholder for innhold 3">
            <a:extLst>
              <a:ext uri="{FF2B5EF4-FFF2-40B4-BE49-F238E27FC236}">
                <a16:creationId xmlns:a16="http://schemas.microsoft.com/office/drawing/2014/main" id="{234AFF7B-7C34-7B47-812A-63DDBA93AB47}"/>
              </a:ext>
            </a:extLst>
          </p:cNvPr>
          <p:cNvSpPr>
            <a:spLocks noGrp="1"/>
          </p:cNvSpPr>
          <p:nvPr>
            <p:ph sz="half" idx="2" hasCustomPrompt="1"/>
          </p:nvPr>
        </p:nvSpPr>
        <p:spPr>
          <a:xfrm>
            <a:off x="280219" y="1444342"/>
            <a:ext cx="4040188"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9" name="Plassholder for tekst 4">
            <a:extLst>
              <a:ext uri="{FF2B5EF4-FFF2-40B4-BE49-F238E27FC236}">
                <a16:creationId xmlns:a16="http://schemas.microsoft.com/office/drawing/2014/main" id="{47B44B46-B0BE-A64D-8CD4-1109D4692A49}"/>
              </a:ext>
            </a:extLst>
          </p:cNvPr>
          <p:cNvSpPr>
            <a:spLocks noGrp="1"/>
          </p:cNvSpPr>
          <p:nvPr>
            <p:ph type="body" sz="quarter" idx="3" hasCustomPrompt="1"/>
          </p:nvPr>
        </p:nvSpPr>
        <p:spPr>
          <a:xfrm>
            <a:off x="4468045" y="964522"/>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
        <p:nvSpPr>
          <p:cNvPr id="10" name="Plassholder for innhold 5">
            <a:extLst>
              <a:ext uri="{FF2B5EF4-FFF2-40B4-BE49-F238E27FC236}">
                <a16:creationId xmlns:a16="http://schemas.microsoft.com/office/drawing/2014/main" id="{1C4D38D1-6ECD-794C-8B46-83AEE26790A5}"/>
              </a:ext>
            </a:extLst>
          </p:cNvPr>
          <p:cNvSpPr>
            <a:spLocks noGrp="1"/>
          </p:cNvSpPr>
          <p:nvPr>
            <p:ph sz="quarter" idx="4" hasCustomPrompt="1"/>
          </p:nvPr>
        </p:nvSpPr>
        <p:spPr>
          <a:xfrm>
            <a:off x="4468045" y="1444342"/>
            <a:ext cx="4041775"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4">
            <a:extLst>
              <a:ext uri="{FF2B5EF4-FFF2-40B4-BE49-F238E27FC236}">
                <a16:creationId xmlns:a16="http://schemas.microsoft.com/office/drawing/2014/main" id="{BD8E673F-9EC8-124B-9ACB-8BF4AAF39D9D}"/>
              </a:ext>
            </a:extLst>
          </p:cNvPr>
          <p:cNvSpPr>
            <a:spLocks noGrp="1"/>
          </p:cNvSpPr>
          <p:nvPr>
            <p:ph type="body" sz="quarter" idx="10" hasCustomPrompt="1"/>
          </p:nvPr>
        </p:nvSpPr>
        <p:spPr>
          <a:xfrm>
            <a:off x="280218" y="964521"/>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Tree>
    <p:extLst>
      <p:ext uri="{BB962C8B-B14F-4D97-AF65-F5344CB8AC3E}">
        <p14:creationId xmlns:p14="http://schemas.microsoft.com/office/powerpoint/2010/main" val="7022366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p>
            <a:r>
              <a:rPr lang="nb-NO"/>
              <a:t>Klikk for å redigere tittelstil</a:t>
            </a:r>
          </a:p>
        </p:txBody>
      </p:sp>
    </p:spTree>
    <p:extLst>
      <p:ext uri="{BB962C8B-B14F-4D97-AF65-F5344CB8AC3E}">
        <p14:creationId xmlns:p14="http://schemas.microsoft.com/office/powerpoint/2010/main" val="317224962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971850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457201" y="368439"/>
            <a:ext cx="3008313" cy="707886"/>
          </a:xfrm>
        </p:spPr>
        <p:txBody>
          <a:bodyPr anchor="b"/>
          <a:lstStyle>
            <a:lvl1pPr algn="l">
              <a:defRPr sz="2000" b="1"/>
            </a:lvl1pPr>
          </a:lstStyle>
          <a:p>
            <a:r>
              <a:rPr lang="nb-NO"/>
              <a:t>Klikk for å redigere tittelstil</a:t>
            </a:r>
          </a:p>
        </p:txBody>
      </p:sp>
      <p:sp>
        <p:nvSpPr>
          <p:cNvPr id="3" name="Plassholder for innhold 2"/>
          <p:cNvSpPr>
            <a:spLocks noGrp="1"/>
          </p:cNvSpPr>
          <p:nvPr>
            <p:ph idx="1" hasCustomPrompt="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hasCustomPrompt="1"/>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159648620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792288" y="3625394"/>
            <a:ext cx="5486400" cy="400110"/>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hasCustomPrompt="1"/>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353223685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249043" y="205979"/>
            <a:ext cx="8552985" cy="646331"/>
          </a:xfrm>
          <a:prstGeom prst="rect">
            <a:avLst/>
          </a:prstGeom>
        </p:spPr>
        <p:txBody>
          <a:bodyPr vert="horz" lIns="91440" tIns="45720" rIns="91440" bIns="45720" rtlCol="0" anchor="t" anchorCtr="0">
            <a:spAutoFit/>
          </a:bodyPr>
          <a:lstStyle/>
          <a:p>
            <a:r>
              <a:rPr lang="nb-NO"/>
              <a:t>Klikk for å redigere tittelstil</a:t>
            </a:r>
          </a:p>
        </p:txBody>
      </p:sp>
      <p:sp>
        <p:nvSpPr>
          <p:cNvPr id="3" name="Plassholder for tekst 2"/>
          <p:cNvSpPr>
            <a:spLocks noGrp="1"/>
          </p:cNvSpPr>
          <p:nvPr>
            <p:ph type="body" idx="1"/>
          </p:nvPr>
        </p:nvSpPr>
        <p:spPr>
          <a:xfrm>
            <a:off x="249043" y="952901"/>
            <a:ext cx="8552985" cy="364172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5" name="Bilde 4" descr="hor_blaa_stripe.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4783836"/>
            <a:ext cx="9144000" cy="359664"/>
          </a:xfrm>
          <a:prstGeom prst="rect">
            <a:avLst/>
          </a:prstGeom>
        </p:spPr>
      </p:pic>
    </p:spTree>
    <p:extLst>
      <p:ext uri="{BB962C8B-B14F-4D97-AF65-F5344CB8AC3E}">
        <p14:creationId xmlns:p14="http://schemas.microsoft.com/office/powerpoint/2010/main" val="5777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ransition/>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nnsida.ntnu.no/tilrettelegg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egjeringen.no/no/tema/utenrikssaker/reiseinformasjon/korona_info/id2691821/?expand=factbox272444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517126" y="1001374"/>
            <a:ext cx="7787952" cy="1189909"/>
          </a:xfrm>
        </p:spPr>
        <p:txBody>
          <a:bodyPr/>
          <a:lstStyle/>
          <a:p>
            <a:pPr>
              <a:defRPr b="0" i="0"/>
            </a:pPr>
            <a:r>
              <a:rPr lang="2057" b="1" dirty="0">
                <a:latin typeface="Arial" panose="020B0604020202020204" pitchFamily="34" charset="0"/>
                <a:cs typeface="+mn-cs"/>
                <a:sym typeface="Arial"/>
              </a:rPr>
              <a:t>Reopening plan for NTNU as at </a:t>
            </a:r>
            <a:br>
              <a:rPr lang="en-GB" b="1" dirty="0">
                <a:latin typeface="Arial" panose="020B0604020202020204" pitchFamily="34" charset="0"/>
                <a:cs typeface="+mn-cs"/>
                <a:sym typeface="Arial"/>
              </a:rPr>
            </a:br>
            <a:r>
              <a:rPr lang="2057" b="1" dirty="0">
                <a:latin typeface="Arial" panose="020B0604020202020204" pitchFamily="34" charset="0"/>
                <a:cs typeface="+mn-cs"/>
                <a:sym typeface="Arial"/>
              </a:rPr>
              <a:t>25 September 2021 (Version 10) </a:t>
            </a:r>
          </a:p>
        </p:txBody>
      </p:sp>
      <p:sp>
        <p:nvSpPr>
          <p:cNvPr id="3" name="Undertittel 2"/>
          <p:cNvSpPr>
            <a:spLocks noGrp="1"/>
          </p:cNvSpPr>
          <p:nvPr>
            <p:ph type="subTitle" idx="1"/>
          </p:nvPr>
        </p:nvSpPr>
        <p:spPr>
          <a:xfrm>
            <a:off x="515352" y="2355420"/>
            <a:ext cx="7772400" cy="1314450"/>
          </a:xfrm>
        </p:spPr>
        <p:txBody>
          <a:bodyPr vert="horz" lIns="91440" tIns="45720" rIns="91440" bIns="45720" rtlCol="0" anchor="t">
            <a:normAutofit/>
          </a:bodyPr>
          <a:lstStyle/>
          <a:p>
            <a:pPr>
              <a:defRPr b="0" i="0"/>
            </a:pPr>
            <a:r>
              <a:rPr lang="2057" sz="1600" dirty="0">
                <a:latin typeface="Arial" panose="020B0604020202020204" pitchFamily="34" charset="0"/>
                <a:cs typeface="+mn-cs"/>
                <a:sym typeface="Arial"/>
              </a:rPr>
              <a:t>From the Central Emergency Response Management</a:t>
            </a:r>
          </a:p>
        </p:txBody>
      </p:sp>
      <p:sp>
        <p:nvSpPr>
          <p:cNvPr id="7" name="TekstSylinder 6">
            <a:extLst>
              <a:ext uri="{FF2B5EF4-FFF2-40B4-BE49-F238E27FC236}">
                <a16:creationId xmlns:a16="http://schemas.microsoft.com/office/drawing/2014/main" id="{02E93105-4AEF-5144-BDE5-9DB9B1670EF5}"/>
              </a:ext>
            </a:extLst>
          </p:cNvPr>
          <p:cNvSpPr txBox="1"/>
          <p:nvPr/>
        </p:nvSpPr>
        <p:spPr>
          <a:xfrm rot="16200000">
            <a:off x="7125512" y="1687833"/>
            <a:ext cx="3271251" cy="366126"/>
          </a:xfrm>
          <a:prstGeom prst="rect">
            <a:avLst/>
          </a:prstGeom>
          <a:noFill/>
        </p:spPr>
        <p:txBody>
          <a:bodyPr wrap="square" rtlCol="0">
            <a:spAutoFit/>
          </a:bodyPr>
          <a:lstStyle/>
          <a:p>
            <a:pPr>
              <a:defRPr b="0" i="0"/>
            </a:pPr>
            <a:r>
              <a:rPr lang="2057">
                <a:solidFill>
                  <a:srgbClr val="0D4788"/>
                </a:solidFill>
                <a:latin typeface="Arial" panose="020B0604020202020204" pitchFamily="34" charset="0"/>
                <a:sym typeface="Arial"/>
              </a:rPr>
              <a:t>Knowledge for a Better World </a:t>
            </a:r>
          </a:p>
        </p:txBody>
      </p:sp>
    </p:spTree>
    <p:extLst>
      <p:ext uri="{BB962C8B-B14F-4D97-AF65-F5344CB8AC3E}">
        <p14:creationId xmlns:p14="http://schemas.microsoft.com/office/powerpoint/2010/main" val="324310205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6392DE9-B35B-4A1D-81B9-92F893E92287}"/>
              </a:ext>
            </a:extLst>
          </p:cNvPr>
          <p:cNvSpPr>
            <a:spLocks noGrp="1"/>
          </p:cNvSpPr>
          <p:nvPr>
            <p:ph type="title"/>
          </p:nvPr>
        </p:nvSpPr>
        <p:spPr>
          <a:xfrm>
            <a:off x="301385" y="298339"/>
            <a:ext cx="8435592" cy="459819"/>
          </a:xfrm>
        </p:spPr>
        <p:txBody>
          <a:bodyPr/>
          <a:lstStyle/>
          <a:p>
            <a:pPr>
              <a:defRPr b="0" i="0"/>
            </a:pPr>
            <a:r>
              <a:rPr lang="2057" sz="2400" b="1">
                <a:latin typeface="Arial" panose="020B0604020202020204" pitchFamily="34" charset="0"/>
                <a:cs typeface="+mn-cs"/>
                <a:sym typeface="Arial"/>
              </a:rPr>
              <a:t>Protection of unvaccinated people and other risk groups </a:t>
            </a:r>
          </a:p>
        </p:txBody>
      </p:sp>
      <p:sp>
        <p:nvSpPr>
          <p:cNvPr id="3" name="Plassholder for innhold 2">
            <a:extLst>
              <a:ext uri="{FF2B5EF4-FFF2-40B4-BE49-F238E27FC236}">
                <a16:creationId xmlns:a16="http://schemas.microsoft.com/office/drawing/2014/main" id="{0ADB02CD-14D3-4BBC-8F9C-FD25B0677929}"/>
              </a:ext>
            </a:extLst>
          </p:cNvPr>
          <p:cNvSpPr>
            <a:spLocks noGrp="1"/>
          </p:cNvSpPr>
          <p:nvPr>
            <p:ph idx="1"/>
          </p:nvPr>
        </p:nvSpPr>
        <p:spPr>
          <a:xfrm>
            <a:off x="301385" y="914400"/>
            <a:ext cx="8418747" cy="3709640"/>
          </a:xfrm>
        </p:spPr>
        <p:txBody>
          <a:bodyPr/>
          <a:lstStyle/>
          <a:p>
            <a:pPr>
              <a:defRPr b="0" i="0"/>
            </a:pPr>
            <a:r>
              <a:rPr lang="2057" sz="2000" kern="0" dirty="0">
                <a:solidFill>
                  <a:schemeClr val="tx1">
                    <a:lumMod val="100000"/>
                  </a:schemeClr>
                </a:solidFill>
                <a:latin typeface="Arial" panose="020B0604020202020204" pitchFamily="34" charset="0"/>
                <a:cs typeface="+mn-cs"/>
                <a:sym typeface="Arial"/>
              </a:rPr>
              <a:t>Although the percentage of students and staff who are fully vaccinated is increasing steadily and the restrictions at NTNU are gradually being removed, it is important to consider those who are unprotected or in risk groups. The vaccine protects against severe illness, but not against spreading infection. </a:t>
            </a:r>
          </a:p>
          <a:p>
            <a:pPr>
              <a:defRPr b="0" i="0"/>
            </a:pPr>
            <a:r>
              <a:rPr lang="2057" sz="2000" kern="0" dirty="0">
                <a:solidFill>
                  <a:schemeClr val="tx1">
                    <a:lumMod val="100000"/>
                  </a:schemeClr>
                </a:solidFill>
                <a:effectLst/>
                <a:latin typeface="Arial" panose="020B0604020202020204" pitchFamily="34" charset="0"/>
                <a:cs typeface="+mn-cs"/>
                <a:sym typeface="Arial"/>
              </a:rPr>
              <a:t>Students and staff who need special adaptations for documented medical reasons are asked to discuss this with their </a:t>
            </a:r>
            <a:r>
              <a:rPr lang="nb-NO" sz="2000" kern="0" dirty="0">
                <a:solidFill>
                  <a:schemeClr val="tx1">
                    <a:lumMod val="100000"/>
                  </a:schemeClr>
                </a:solidFill>
                <a:effectLst/>
                <a:latin typeface="Arial" panose="020B0604020202020204" pitchFamily="34" charset="0"/>
                <a:cs typeface="+mn-cs"/>
                <a:sym typeface="Arial"/>
              </a:rPr>
              <a:t>student adviser </a:t>
            </a:r>
            <a:r>
              <a:rPr lang="2057" sz="2000" kern="0" dirty="0">
                <a:solidFill>
                  <a:schemeClr val="tx1">
                    <a:lumMod val="100000"/>
                  </a:schemeClr>
                </a:solidFill>
                <a:effectLst/>
                <a:latin typeface="Arial" panose="020B0604020202020204" pitchFamily="34" charset="0"/>
                <a:cs typeface="+mn-cs"/>
                <a:sym typeface="Arial"/>
              </a:rPr>
              <a:t>or line manager. Adaptations will be made according to the </a:t>
            </a:r>
            <a:r>
              <a:rPr lang="2057" sz="2000" kern="0" dirty="0">
                <a:solidFill>
                  <a:schemeClr val="tx1">
                    <a:lumMod val="100000"/>
                  </a:schemeClr>
                </a:solidFill>
                <a:effectLst/>
                <a:latin typeface="Arial" panose="020B0604020202020204" pitchFamily="34" charset="0"/>
                <a:cs typeface="+mn-cs"/>
                <a:sym typeface="Arial"/>
                <a:hlinkClick r:id="rId2"/>
              </a:rPr>
              <a:t>same guidelines as for other types of illness or disability.</a:t>
            </a:r>
            <a:endParaRPr lang="nb-NO" sz="2000" kern="0" dirty="0">
              <a:solidFill>
                <a:schemeClr val="tx1">
                  <a:lumMod val="100000"/>
                </a:schemeClr>
              </a:solidFill>
              <a:effectLst/>
              <a:latin typeface="Arial" panose="020B0604020202020204" pitchFamily="34" charset="0"/>
              <a:cs typeface="+mn-cs"/>
              <a:sym typeface="Arial"/>
            </a:endParaRPr>
          </a:p>
        </p:txBody>
      </p:sp>
    </p:spTree>
    <p:extLst>
      <p:ext uri="{BB962C8B-B14F-4D97-AF65-F5344CB8AC3E}">
        <p14:creationId xmlns:p14="http://schemas.microsoft.com/office/powerpoint/2010/main" val="196971936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61AD2-DB2E-477A-B9C4-DF8315D6731E}"/>
              </a:ext>
            </a:extLst>
          </p:cNvPr>
          <p:cNvSpPr>
            <a:spLocks noGrp="1"/>
          </p:cNvSpPr>
          <p:nvPr>
            <p:ph type="title"/>
          </p:nvPr>
        </p:nvSpPr>
        <p:spPr/>
        <p:txBody>
          <a:bodyPr/>
          <a:lstStyle/>
          <a:p>
            <a:pPr>
              <a:defRPr b="0" i="0"/>
            </a:pPr>
            <a:r>
              <a:rPr lang="2057" sz="2800" b="1" kern="0">
                <a:solidFill>
                  <a:schemeClr val="tx1">
                    <a:lumMod val="100000"/>
                  </a:schemeClr>
                </a:solidFill>
                <a:latin typeface="Arial" panose="020B0604020202020204" pitchFamily="34" charset="0"/>
                <a:cs typeface="+mn-cs"/>
                <a:sym typeface="Arial"/>
              </a:rPr>
              <a:t>Exams in autumn 2021 </a:t>
            </a:r>
            <a:br>
              <a:rPr lang="2057" sz="2800" b="1" kern="0">
                <a:solidFill>
                  <a:schemeClr val="tx1">
                    <a:lumMod val="100000"/>
                  </a:schemeClr>
                </a:solidFill>
                <a:latin typeface="Arial" panose="020B0604020202020204" pitchFamily="34" charset="0"/>
                <a:cs typeface="+mn-cs"/>
                <a:sym typeface="Arial"/>
              </a:rPr>
            </a:br>
            <a:r>
              <a:rPr lang="2057" sz="2100" b="0" kern="0">
                <a:solidFill>
                  <a:schemeClr val="tx1">
                    <a:lumMod val="100000"/>
                  </a:schemeClr>
                </a:solidFill>
                <a:latin typeface="Arial" panose="020B0604020202020204" pitchFamily="34" charset="0"/>
                <a:cs typeface="+mn-cs"/>
                <a:sym typeface="Arial"/>
              </a:rPr>
              <a:t>(main period 29 November – 21 December)</a:t>
            </a:r>
          </a:p>
        </p:txBody>
      </p:sp>
      <p:sp>
        <p:nvSpPr>
          <p:cNvPr id="3" name="Content Placeholder 2">
            <a:extLst>
              <a:ext uri="{FF2B5EF4-FFF2-40B4-BE49-F238E27FC236}">
                <a16:creationId xmlns:a16="http://schemas.microsoft.com/office/drawing/2014/main" id="{BC671628-D95C-4697-965D-2A5464277EC4}"/>
              </a:ext>
            </a:extLst>
          </p:cNvPr>
          <p:cNvSpPr>
            <a:spLocks noGrp="1"/>
          </p:cNvSpPr>
          <p:nvPr>
            <p:ph idx="1"/>
          </p:nvPr>
        </p:nvSpPr>
        <p:spPr>
          <a:xfrm>
            <a:off x="301384" y="1325576"/>
            <a:ext cx="8418747" cy="3613774"/>
          </a:xfrm>
        </p:spPr>
        <p:txBody>
          <a:bodyPr vert="horz" lIns="91440" tIns="45720" rIns="91440" bIns="45720" rtlCol="0" anchor="t">
            <a:normAutofit/>
          </a:bodyPr>
          <a:lstStyle/>
          <a:p>
            <a:pPr lvl="0">
              <a:defRPr b="0" i="0"/>
            </a:pPr>
            <a:r>
              <a:rPr lang="2057" sz="2000" dirty="0">
                <a:latin typeface="Arial" panose="020B0604020202020204" pitchFamily="34" charset="0"/>
                <a:cs typeface="+mn-cs"/>
                <a:sym typeface="Arial"/>
              </a:rPr>
              <a:t>The exam period has been extended until 7 January 2022. Exams for some courses will thus be held during the first week in January. </a:t>
            </a:r>
          </a:p>
          <a:p>
            <a:pPr lvl="0">
              <a:defRPr b="0" i="0"/>
            </a:pPr>
            <a:r>
              <a:rPr lang="2057" sz="2000" dirty="0">
                <a:latin typeface="Arial" panose="020B0604020202020204" pitchFamily="34" charset="0"/>
                <a:cs typeface="+mn-cs"/>
                <a:sym typeface="Arial"/>
              </a:rPr>
              <a:t>There will be digital and analogue exams written on campus as well as digital home exams.</a:t>
            </a:r>
          </a:p>
          <a:p>
            <a:pPr lvl="0">
              <a:defRPr b="0" i="0"/>
            </a:pPr>
            <a:r>
              <a:rPr lang="2057" sz="2000" dirty="0">
                <a:latin typeface="Arial" panose="020B0604020202020204" pitchFamily="34" charset="0"/>
                <a:cs typeface="+mn-cs"/>
                <a:sym typeface="Arial"/>
              </a:rPr>
              <a:t>Capacity in Trondheim has been reduced by 20% because parts of the exam buildings are being used as a vaccination centre.</a:t>
            </a:r>
          </a:p>
          <a:p>
            <a:pPr lvl="0">
              <a:defRPr b="0" i="0"/>
            </a:pPr>
            <a:r>
              <a:rPr lang="2057" sz="2000" dirty="0">
                <a:latin typeface="Arial" panose="020B0604020202020204" pitchFamily="34" charset="0"/>
                <a:cs typeface="+mn-cs"/>
                <a:sym typeface="Arial"/>
              </a:rPr>
              <a:t>The exam schedule was published at the start of the semester (week 33/34).</a:t>
            </a:r>
          </a:p>
        </p:txBody>
      </p:sp>
    </p:spTree>
    <p:extLst>
      <p:ext uri="{BB962C8B-B14F-4D97-AF65-F5344CB8AC3E}">
        <p14:creationId xmlns:p14="http://schemas.microsoft.com/office/powerpoint/2010/main" val="332795477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B6F7FE-1C5B-314E-9EB6-C3D6F936303D}"/>
              </a:ext>
            </a:extLst>
          </p:cNvPr>
          <p:cNvSpPr>
            <a:spLocks noGrp="1"/>
          </p:cNvSpPr>
          <p:nvPr>
            <p:ph type="title"/>
          </p:nvPr>
        </p:nvSpPr>
        <p:spPr>
          <a:xfrm>
            <a:off x="301385" y="183139"/>
            <a:ext cx="8435592" cy="520840"/>
          </a:xfrm>
        </p:spPr>
        <p:txBody>
          <a:bodyPr/>
          <a:lstStyle/>
          <a:p>
            <a:pPr>
              <a:defRPr b="0" i="0"/>
            </a:pPr>
            <a:r>
              <a:rPr lang="2057" sz="2800" b="1">
                <a:latin typeface="Arial" panose="020B0604020202020204" pitchFamily="34" charset="0"/>
                <a:cs typeface="+mn-cs"/>
                <a:sym typeface="Arial"/>
              </a:rPr>
              <a:t>The Government’s reopening plan for Norway</a:t>
            </a:r>
          </a:p>
        </p:txBody>
      </p:sp>
      <p:sp>
        <p:nvSpPr>
          <p:cNvPr id="3" name="Plassholder for innhold 2">
            <a:extLst>
              <a:ext uri="{FF2B5EF4-FFF2-40B4-BE49-F238E27FC236}">
                <a16:creationId xmlns:a16="http://schemas.microsoft.com/office/drawing/2014/main" id="{8B10C514-EF45-4E45-AC21-B580BE9D8E1F}"/>
              </a:ext>
            </a:extLst>
          </p:cNvPr>
          <p:cNvSpPr>
            <a:spLocks noGrp="1"/>
          </p:cNvSpPr>
          <p:nvPr>
            <p:ph idx="1"/>
          </p:nvPr>
        </p:nvSpPr>
        <p:spPr>
          <a:xfrm>
            <a:off x="301385" y="830266"/>
            <a:ext cx="8547415" cy="3613774"/>
          </a:xfrm>
        </p:spPr>
        <p:txBody>
          <a:bodyPr vert="horz" lIns="90000" tIns="46800" rIns="90000" bIns="46800" rtlCol="0" anchor="t">
            <a:noAutofit/>
          </a:bodyPr>
          <a:lstStyle/>
          <a:p>
            <a:pPr marL="0" indent="0">
              <a:buNone/>
              <a:defRPr b="0" i="0"/>
            </a:pPr>
            <a:r>
              <a:rPr lang="2057" sz="1600" b="1" kern="0">
                <a:solidFill>
                  <a:schemeClr val="bg1">
                    <a:lumMod val="100000"/>
                  </a:schemeClr>
                </a:solidFill>
                <a:highlight>
                  <a:srgbClr val="808000"/>
                </a:highlight>
                <a:latin typeface="Arial" panose="020B0604020202020204" pitchFamily="34" charset="0"/>
                <a:cs typeface="+mn-cs"/>
                <a:sym typeface="Arial"/>
              </a:rPr>
              <a:t>Step  1 from 16  April</a:t>
            </a:r>
            <a:r>
              <a:rPr lang="2057" sz="1600" kern="0">
                <a:solidFill>
                  <a:schemeClr val="tx1">
                    <a:lumMod val="100000"/>
                  </a:schemeClr>
                </a:solidFill>
                <a:latin typeface="Arial" panose="020B0604020202020204" pitchFamily="34" charset="0"/>
                <a:cs typeface="+mn-cs"/>
                <a:sym typeface="Arial"/>
              </a:rPr>
              <a:t> : Easing the restrictions introduced before Easter</a:t>
            </a:r>
          </a:p>
          <a:p>
            <a:pPr marL="457200" lvl="1" indent="0">
              <a:buNone/>
              <a:defRPr b="0" i="0"/>
            </a:pPr>
            <a:r>
              <a:rPr lang="2057" sz="1200">
                <a:latin typeface="Arial" panose="020B0604020202020204" pitchFamily="34" charset="0"/>
                <a:cs typeface="+mn-cs"/>
                <a:sym typeface="Arial"/>
              </a:rPr>
              <a:t>Change back to 1 metre social distancing, limited serving of alcohol permitted, more people attending events in person, etc.</a:t>
            </a:r>
          </a:p>
          <a:p>
            <a:pPr marL="0" indent="0">
              <a:buNone/>
              <a:defRPr b="0" i="0"/>
            </a:pPr>
            <a:r>
              <a:rPr lang="2057" sz="1600" b="1" kern="0">
                <a:solidFill>
                  <a:schemeClr val="bg1">
                    <a:lumMod val="100000"/>
                  </a:schemeClr>
                </a:solidFill>
                <a:highlight>
                  <a:srgbClr val="BBAC76"/>
                </a:highlight>
                <a:latin typeface="Arial" panose="020B0604020202020204" pitchFamily="34" charset="0"/>
                <a:cs typeface="+mn-cs"/>
                <a:sym typeface="Arial"/>
              </a:rPr>
              <a:t>Step 2 from May 27:</a:t>
            </a:r>
            <a:r>
              <a:rPr lang="2057" sz="1600" kern="0">
                <a:solidFill>
                  <a:schemeClr val="tx1">
                    <a:lumMod val="100000"/>
                  </a:schemeClr>
                </a:solidFill>
                <a:latin typeface="Arial" panose="020B0604020202020204" pitchFamily="34" charset="0"/>
                <a:cs typeface="+mn-cs"/>
                <a:sym typeface="Arial"/>
              </a:rPr>
              <a:t> Further easing of restrictions </a:t>
            </a:r>
          </a:p>
          <a:p>
            <a:pPr marL="457200" lvl="1" indent="0">
              <a:buNone/>
              <a:defRPr b="0" i="0"/>
            </a:pPr>
            <a:r>
              <a:rPr lang="2057" sz="1200">
                <a:latin typeface="Arial" panose="020B0604020202020204" pitchFamily="34" charset="0"/>
                <a:cs typeface="+mn-cs"/>
                <a:sym typeface="Arial"/>
              </a:rPr>
              <a:t>More in-person teaching, even more guests allowed in private homes and at events, longer hours for serving of alcohol, more scope for recreational sports, etc.</a:t>
            </a:r>
          </a:p>
          <a:p>
            <a:pPr marL="0" indent="0">
              <a:buNone/>
              <a:defRPr b="0" i="0"/>
            </a:pPr>
            <a:r>
              <a:rPr lang="2057" sz="1600" b="1" kern="0">
                <a:solidFill>
                  <a:schemeClr val="bg1">
                    <a:lumMod val="100000"/>
                  </a:schemeClr>
                </a:solidFill>
                <a:highlight>
                  <a:srgbClr val="008000"/>
                </a:highlight>
                <a:latin typeface="Arial" panose="020B0604020202020204" pitchFamily="34" charset="0"/>
                <a:cs typeface="+mn-cs"/>
                <a:sym typeface="Arial"/>
              </a:rPr>
              <a:t>Step 3 from 20 June: </a:t>
            </a:r>
            <a:r>
              <a:rPr lang="2057" sz="1600" b="1" kern="0">
                <a:solidFill>
                  <a:schemeClr val="tx1">
                    <a:lumMod val="100000"/>
                  </a:schemeClr>
                </a:solidFill>
                <a:latin typeface="Arial" panose="020B0604020202020204" pitchFamily="34" charset="0"/>
                <a:cs typeface="+mn-cs"/>
                <a:sym typeface="Arial"/>
              </a:rPr>
              <a:t> </a:t>
            </a:r>
            <a:r>
              <a:rPr lang="2057" sz="1600" kern="0">
                <a:solidFill>
                  <a:schemeClr val="tx1">
                    <a:lumMod val="100000"/>
                  </a:schemeClr>
                </a:solidFill>
                <a:latin typeface="Arial" panose="020B0604020202020204" pitchFamily="34" charset="0"/>
                <a:cs typeface="+mn-cs"/>
                <a:sym typeface="Arial"/>
              </a:rPr>
              <a:t>Opening in more areas </a:t>
            </a:r>
          </a:p>
          <a:p>
            <a:pPr marL="457200" lvl="1" indent="0">
              <a:buNone/>
              <a:defRPr b="0" i="0"/>
            </a:pPr>
            <a:r>
              <a:rPr lang="2057" sz="1200">
                <a:latin typeface="Arial" panose="020B0604020202020204" pitchFamily="34" charset="0"/>
                <a:cs typeface="+mn-cs"/>
                <a:sym typeface="Arial"/>
              </a:rPr>
              <a:t>Frequent use of rapid tests and Covid-19 certificates, competitions in recreational sports, more travel abroad, more scope for cross-border workers, etc.</a:t>
            </a:r>
          </a:p>
          <a:p>
            <a:pPr marL="0" indent="0">
              <a:buNone/>
              <a:defRPr b="0" i="0"/>
            </a:pPr>
            <a:r>
              <a:rPr lang="2057" sz="1600" b="1" kern="0">
                <a:solidFill>
                  <a:schemeClr val="tx1">
                    <a:lumMod val="100000"/>
                  </a:schemeClr>
                </a:solidFill>
                <a:highlight>
                  <a:srgbClr val="00FF00"/>
                </a:highlight>
                <a:latin typeface="Arial" panose="020B0604020202020204" pitchFamily="34" charset="0"/>
                <a:cs typeface="+mn-cs"/>
                <a:sym typeface="Arial"/>
              </a:rPr>
              <a:t>Almost normal everyday life, with increased preparedness, from 25 September</a:t>
            </a:r>
            <a:r>
              <a:rPr lang="2057" sz="1600" b="1" kern="0">
                <a:solidFill>
                  <a:srgbClr val="FF0000">
                    <a:lumMod val="100000"/>
                  </a:srgbClr>
                </a:solidFill>
                <a:highlight>
                  <a:srgbClr val="00FF00"/>
                </a:highlight>
                <a:latin typeface="Arial" panose="020B0604020202020204" pitchFamily="34" charset="0"/>
                <a:cs typeface="+mn-cs"/>
                <a:sym typeface="Arial"/>
              </a:rPr>
              <a:t>:</a:t>
            </a:r>
            <a:r>
              <a:rPr lang="2057" sz="1600" b="1" kern="0">
                <a:solidFill>
                  <a:srgbClr val="FF0000">
                    <a:lumMod val="100000"/>
                  </a:srgbClr>
                </a:solidFill>
                <a:latin typeface="Arial" panose="020B0604020202020204" pitchFamily="34" charset="0"/>
                <a:cs typeface="+mn-cs"/>
                <a:sym typeface="Arial"/>
              </a:rPr>
              <a:t> </a:t>
            </a:r>
          </a:p>
          <a:p>
            <a:pPr marL="0" indent="0">
              <a:buNone/>
              <a:defRPr b="0" i="0"/>
            </a:pPr>
            <a:r>
              <a:rPr lang="2057" sz="1600" kern="0">
                <a:solidFill>
                  <a:srgbClr val="FF0000">
                    <a:lumMod val="100000"/>
                  </a:srgbClr>
                </a:solidFill>
                <a:latin typeface="Arial" panose="020B0604020202020204" pitchFamily="34" charset="0"/>
                <a:cs typeface="+mn-cs"/>
                <a:sym typeface="Arial"/>
              </a:rPr>
              <a:t>	</a:t>
            </a:r>
            <a:r>
              <a:rPr lang="2057" sz="1200" kern="0">
                <a:solidFill>
                  <a:schemeClr val="tx1">
                    <a:lumMod val="100000"/>
                  </a:schemeClr>
                </a:solidFill>
                <a:latin typeface="Arial" panose="020B0604020202020204" pitchFamily="34" charset="0"/>
                <a:cs typeface="+mn-cs"/>
                <a:sym typeface="Arial"/>
              </a:rPr>
              <a:t>Continued measures to prevent infection, entry restrictions from some countries. </a:t>
            </a:r>
          </a:p>
          <a:p>
            <a:pPr marL="57150" indent="0">
              <a:buNone/>
            </a:pPr>
            <a:endParaRPr lang="nb-NO" sz="1200">
              <a:latin typeface="Arial" panose="020B0604020202020204" pitchFamily="34" charset="0"/>
              <a:cs typeface="+mn-cs"/>
              <a:sym typeface="Arial"/>
            </a:endParaRPr>
          </a:p>
          <a:p>
            <a:pPr marL="57150" indent="0">
              <a:buNone/>
              <a:defRPr b="0" i="0"/>
            </a:pPr>
            <a:r>
              <a:rPr lang="2057" sz="1200">
                <a:latin typeface="Arial" panose="020B0604020202020204" pitchFamily="34" charset="0"/>
                <a:cs typeface="+mn-cs"/>
                <a:sym typeface="Arial"/>
              </a:rPr>
              <a:t>Data and not dates control the time between each step. The conditions for moving from one step to the next are that there is no negative trend in infection rates, that the public health service has good capacity and that the vaccination plan is followed. </a:t>
            </a:r>
          </a:p>
        </p:txBody>
      </p:sp>
    </p:spTree>
    <p:extLst>
      <p:ext uri="{BB962C8B-B14F-4D97-AF65-F5344CB8AC3E}">
        <p14:creationId xmlns:p14="http://schemas.microsoft.com/office/powerpoint/2010/main" val="35808939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F39D7C4C-0F9F-4FA4-A9E9-5EFCF4E35054}"/>
              </a:ext>
            </a:extLst>
          </p:cNvPr>
          <p:cNvSpPr>
            <a:spLocks noGrp="1"/>
          </p:cNvSpPr>
          <p:nvPr>
            <p:ph idx="1"/>
          </p:nvPr>
        </p:nvSpPr>
        <p:spPr>
          <a:xfrm>
            <a:off x="403438" y="1010266"/>
            <a:ext cx="8316694" cy="2447180"/>
          </a:xfrm>
        </p:spPr>
        <p:txBody>
          <a:bodyPr vert="horz" lIns="90000" tIns="46800" rIns="90000" bIns="46800" rtlCol="0" anchor="t">
            <a:noAutofit/>
          </a:bodyPr>
          <a:lstStyle/>
          <a:p>
            <a:pPr>
              <a:defRPr b="0" i="0"/>
            </a:pPr>
            <a:r>
              <a:rPr lang="2057">
                <a:latin typeface="Arial" panose="020B0604020202020204" pitchFamily="34" charset="0"/>
                <a:cs typeface="+mn-cs"/>
                <a:sym typeface="Arial"/>
              </a:rPr>
              <a:t>About 50% in-person teaching</a:t>
            </a:r>
          </a:p>
          <a:p>
            <a:pPr>
              <a:defRPr b="0" i="0"/>
            </a:pPr>
            <a:r>
              <a:rPr lang="2057">
                <a:latin typeface="Arial" panose="020B0604020202020204" pitchFamily="34" charset="0"/>
                <a:cs typeface="+mn-cs"/>
                <a:sym typeface="Arial"/>
              </a:rPr>
              <a:t>Maximum 200 at lectures and 50 in group teaching </a:t>
            </a:r>
          </a:p>
          <a:p>
            <a:pPr>
              <a:defRPr b="0" i="0"/>
            </a:pPr>
            <a:r>
              <a:rPr lang="2057">
                <a:latin typeface="Arial" panose="020B0604020202020204" pitchFamily="34" charset="0"/>
                <a:cs typeface="+mn-cs"/>
                <a:sym typeface="Arial"/>
              </a:rPr>
              <a:t>Continued working from home for those who can </a:t>
            </a:r>
          </a:p>
          <a:p>
            <a:pPr>
              <a:defRPr b="0" i="0"/>
            </a:pPr>
            <a:r>
              <a:rPr lang="2057">
                <a:latin typeface="Arial" panose="020B0604020202020204" pitchFamily="34" charset="0"/>
                <a:cs typeface="+mn-cs"/>
                <a:sym typeface="Arial"/>
              </a:rPr>
              <a:t>Cautious reopening of social activities on campus</a:t>
            </a:r>
          </a:p>
          <a:p>
            <a:pPr>
              <a:defRPr b="0" i="0"/>
            </a:pPr>
            <a:r>
              <a:rPr lang="2057">
                <a:latin typeface="Arial" panose="020B0604020202020204" pitchFamily="34" charset="0"/>
                <a:cs typeface="+mn-cs"/>
                <a:sym typeface="Arial"/>
              </a:rPr>
              <a:t>Focus on psychosocial initiatives for students</a:t>
            </a:r>
          </a:p>
        </p:txBody>
      </p:sp>
      <p:sp>
        <p:nvSpPr>
          <p:cNvPr id="2" name="Tittel 1">
            <a:extLst>
              <a:ext uri="{FF2B5EF4-FFF2-40B4-BE49-F238E27FC236}">
                <a16:creationId xmlns:a16="http://schemas.microsoft.com/office/drawing/2014/main" id="{A28937FA-2242-455E-BA60-FC7A7CBE365C}"/>
              </a:ext>
            </a:extLst>
          </p:cNvPr>
          <p:cNvSpPr>
            <a:spLocks noGrp="1"/>
          </p:cNvSpPr>
          <p:nvPr>
            <p:ph type="title"/>
          </p:nvPr>
        </p:nvSpPr>
        <p:spPr>
          <a:xfrm>
            <a:off x="301385" y="298339"/>
            <a:ext cx="8802086" cy="947987"/>
          </a:xfrm>
        </p:spPr>
        <p:txBody>
          <a:bodyPr/>
          <a:lstStyle/>
          <a:p>
            <a:pPr>
              <a:defRPr b="0" i="0"/>
            </a:pPr>
            <a:r>
              <a:rPr lang="2057" sz="2800" b="1" kern="0">
                <a:solidFill>
                  <a:schemeClr val="tx1">
                    <a:lumMod val="100000"/>
                  </a:schemeClr>
                </a:solidFill>
                <a:latin typeface="Arial" panose="020B0604020202020204" pitchFamily="34" charset="0"/>
                <a:cs typeface="+mn-cs"/>
                <a:sym typeface="Arial"/>
              </a:rPr>
              <a:t>NTNU’s reopening plan - </a:t>
            </a:r>
            <a:r>
              <a:rPr lang="2057" sz="2800" b="1" kern="0">
                <a:solidFill>
                  <a:schemeClr val="bg1">
                    <a:lumMod val="100000"/>
                  </a:schemeClr>
                </a:solidFill>
                <a:highlight>
                  <a:srgbClr val="808000"/>
                </a:highlight>
                <a:latin typeface="Arial" panose="020B0604020202020204" pitchFamily="34" charset="0"/>
                <a:cs typeface="+mn-cs"/>
                <a:sym typeface="Arial"/>
              </a:rPr>
              <a:t>Step 1</a:t>
            </a:r>
            <a:r>
              <a:rPr lang="2057" sz="2800" b="0" kern="0">
                <a:solidFill>
                  <a:schemeClr val="tx1">
                    <a:lumMod val="100000"/>
                  </a:schemeClr>
                </a:solidFill>
                <a:latin typeface="Arial" panose="020B0604020202020204" pitchFamily="34" charset="0"/>
                <a:cs typeface="+mn-cs"/>
                <a:sym typeface="Arial"/>
              </a:rPr>
              <a:t> (from 19 April)</a:t>
            </a:r>
            <a:br>
              <a:rPr lang="2057" sz="2800" b="0" kern="0">
                <a:solidFill>
                  <a:schemeClr val="tx1">
                    <a:lumMod val="100000"/>
                  </a:schemeClr>
                </a:solidFill>
                <a:latin typeface="Arial" panose="020B0604020202020204" pitchFamily="34" charset="0"/>
                <a:cs typeface="+mn-cs"/>
                <a:sym typeface="Arial"/>
              </a:rPr>
            </a:br>
            <a:endParaRPr lang="nb-NO" sz="2800" b="0" kern="0">
              <a:solidFill>
                <a:schemeClr val="tx1">
                  <a:lumMod val="100000"/>
                </a:schemeClr>
              </a:solidFill>
              <a:latin typeface="Arial" panose="020B0604020202020204" pitchFamily="34" charset="0"/>
              <a:cs typeface="+mn-cs"/>
              <a:sym typeface="Arial"/>
            </a:endParaRPr>
          </a:p>
        </p:txBody>
      </p:sp>
      <p:cxnSp>
        <p:nvCxnSpPr>
          <p:cNvPr id="5" name="Rett linje 4">
            <a:extLst>
              <a:ext uri="{FF2B5EF4-FFF2-40B4-BE49-F238E27FC236}">
                <a16:creationId xmlns:a16="http://schemas.microsoft.com/office/drawing/2014/main" id="{36B21255-996F-4EE8-A26A-82AABDD571C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 name="Rett linje 5">
            <a:extLst>
              <a:ext uri="{FF2B5EF4-FFF2-40B4-BE49-F238E27FC236}">
                <a16:creationId xmlns:a16="http://schemas.microsoft.com/office/drawing/2014/main" id="{61546C04-E757-4E0B-BDFA-A2010A939D35}"/>
              </a:ext>
            </a:extLst>
          </p:cNvPr>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263966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FACBFA-95A0-4BB1-87A2-467D36F3EC7C}"/>
              </a:ext>
            </a:extLst>
          </p:cNvPr>
          <p:cNvSpPr>
            <a:spLocks noGrp="1"/>
          </p:cNvSpPr>
          <p:nvPr>
            <p:ph type="title"/>
          </p:nvPr>
        </p:nvSpPr>
        <p:spPr>
          <a:xfrm>
            <a:off x="301385" y="298339"/>
            <a:ext cx="8435592" cy="520840"/>
          </a:xfrm>
        </p:spPr>
        <p:txBody>
          <a:bodyPr/>
          <a:lstStyle/>
          <a:p>
            <a:pPr>
              <a:defRPr b="0" i="0"/>
            </a:pPr>
            <a:r>
              <a:rPr lang="2057" sz="2800" b="1" kern="0">
                <a:solidFill>
                  <a:schemeClr val="bg1">
                    <a:lumMod val="100000"/>
                  </a:schemeClr>
                </a:solidFill>
                <a:highlight>
                  <a:srgbClr val="BBAC76"/>
                </a:highlight>
                <a:latin typeface="Arial" panose="020B0604020202020204" pitchFamily="34" charset="0"/>
                <a:cs typeface="+mn-cs"/>
                <a:sym typeface="Arial"/>
              </a:rPr>
              <a:t>Step 2</a:t>
            </a:r>
            <a:r>
              <a:rPr lang="2057" sz="2800" b="0" kern="0">
                <a:solidFill>
                  <a:schemeClr val="bg1">
                    <a:lumMod val="100000"/>
                  </a:schemeClr>
                </a:solidFill>
                <a:latin typeface="Arial" panose="020B0604020202020204" pitchFamily="34" charset="0"/>
                <a:cs typeface="+mn-cs"/>
                <a:sym typeface="Arial"/>
              </a:rPr>
              <a:t> </a:t>
            </a:r>
            <a:r>
              <a:rPr lang="2057" sz="2800" b="1" kern="0">
                <a:solidFill>
                  <a:schemeClr val="bg1">
                    <a:lumMod val="100000"/>
                  </a:schemeClr>
                </a:solidFill>
                <a:latin typeface="Arial" panose="020B0604020202020204" pitchFamily="34" charset="0"/>
                <a:cs typeface="+mn-cs"/>
                <a:sym typeface="Arial"/>
              </a:rPr>
              <a:t>at NTNU </a:t>
            </a:r>
            <a:r>
              <a:rPr lang="2057" sz="2800" b="0" kern="0">
                <a:solidFill>
                  <a:schemeClr val="tx1">
                    <a:lumMod val="100000"/>
                  </a:schemeClr>
                </a:solidFill>
                <a:latin typeface="Arial" panose="020B0604020202020204" pitchFamily="34" charset="0"/>
                <a:cs typeface="+mn-cs"/>
                <a:sym typeface="Arial"/>
              </a:rPr>
              <a:t>(from 27 May) </a:t>
            </a:r>
          </a:p>
        </p:txBody>
      </p:sp>
      <p:sp>
        <p:nvSpPr>
          <p:cNvPr id="3" name="Plassholder for innhold 2">
            <a:extLst>
              <a:ext uri="{FF2B5EF4-FFF2-40B4-BE49-F238E27FC236}">
                <a16:creationId xmlns:a16="http://schemas.microsoft.com/office/drawing/2014/main" id="{35B03188-E14E-4118-9FBE-1B61539CD99D}"/>
              </a:ext>
            </a:extLst>
          </p:cNvPr>
          <p:cNvSpPr>
            <a:spLocks noGrp="1"/>
          </p:cNvSpPr>
          <p:nvPr>
            <p:ph idx="1"/>
          </p:nvPr>
        </p:nvSpPr>
        <p:spPr>
          <a:xfrm>
            <a:off x="301385" y="950771"/>
            <a:ext cx="8616986" cy="3501586"/>
          </a:xfrm>
        </p:spPr>
        <p:txBody>
          <a:bodyPr vert="horz" lIns="90000" tIns="46800" rIns="90000" bIns="46800" rtlCol="0" anchor="t">
            <a:noAutofit/>
          </a:bodyPr>
          <a:lstStyle/>
          <a:p>
            <a:pPr>
              <a:defRPr b="0" i="0"/>
            </a:pPr>
            <a:r>
              <a:rPr lang="2057" sz="1800" kern="0">
                <a:solidFill>
                  <a:schemeClr val="tx1">
                    <a:lumMod val="100000"/>
                  </a:schemeClr>
                </a:solidFill>
                <a:latin typeface="Arial" panose="020B0604020202020204" pitchFamily="34" charset="0"/>
                <a:cs typeface="+mn-cs"/>
                <a:sym typeface="Arial"/>
              </a:rPr>
              <a:t>More teaching in person </a:t>
            </a:r>
          </a:p>
          <a:p>
            <a:pPr>
              <a:defRPr b="0" i="0"/>
            </a:pPr>
            <a:r>
              <a:rPr lang="2057" sz="1800" kern="0">
                <a:solidFill>
                  <a:schemeClr val="tx1">
                    <a:lumMod val="100000"/>
                  </a:schemeClr>
                </a:solidFill>
                <a:latin typeface="Arial" panose="020B0604020202020204" pitchFamily="34" charset="0"/>
                <a:cs typeface="+mn-cs"/>
                <a:sym typeface="Arial"/>
              </a:rPr>
              <a:t>Increased use of regular testing and mass testing.</a:t>
            </a:r>
          </a:p>
          <a:p>
            <a:pPr>
              <a:defRPr b="0" i="0"/>
            </a:pPr>
            <a:r>
              <a:rPr lang="2057" sz="1800">
                <a:latin typeface="Arial" panose="020B0604020202020204" pitchFamily="34" charset="0"/>
                <a:cs typeface="+mn-cs"/>
                <a:sym typeface="Arial"/>
              </a:rPr>
              <a:t>Online exams take place (11 May - 11 June) </a:t>
            </a:r>
          </a:p>
          <a:p>
            <a:pPr>
              <a:defRPr b="0" i="0"/>
            </a:pPr>
            <a:r>
              <a:rPr lang="2057" sz="1800">
                <a:latin typeface="Arial" panose="020B0604020202020204" pitchFamily="34" charset="0"/>
                <a:cs typeface="+mn-cs"/>
                <a:sym typeface="Arial"/>
              </a:rPr>
              <a:t>Continued working from home for everyone who has the opportunity and/or flexible working hours.</a:t>
            </a:r>
          </a:p>
          <a:p>
            <a:pPr>
              <a:defRPr b="0" i="0"/>
            </a:pPr>
            <a:r>
              <a:rPr lang="2057" sz="1800">
                <a:latin typeface="Arial" panose="020B0604020202020204" pitchFamily="34" charset="0"/>
                <a:cs typeface="+mn-cs"/>
                <a:sym typeface="Arial"/>
              </a:rPr>
              <a:t>More people present at social events for students and staff (indoors maximum 10 without fixed seating, 100 with fixed seating). </a:t>
            </a:r>
          </a:p>
          <a:p>
            <a:pPr>
              <a:defRPr b="0" i="0"/>
            </a:pPr>
            <a:r>
              <a:rPr lang="2057" sz="1800">
                <a:latin typeface="Arial" panose="020B0604020202020204" pitchFamily="34" charset="0"/>
                <a:cs typeface="+mn-cs"/>
                <a:sym typeface="Arial"/>
              </a:rPr>
              <a:t>Separate rules for outdoor activities.</a:t>
            </a:r>
          </a:p>
          <a:p>
            <a:pPr>
              <a:defRPr b="0" i="0"/>
            </a:pPr>
            <a:r>
              <a:rPr lang="2057" sz="1800">
                <a:latin typeface="Arial" panose="020B0604020202020204" pitchFamily="34" charset="0"/>
                <a:cs typeface="+mn-cs"/>
                <a:sym typeface="Arial"/>
              </a:rPr>
              <a:t>Mandatory face masks in many places in Trondheim municipality from 20 May.</a:t>
            </a:r>
          </a:p>
          <a:p>
            <a:pPr>
              <a:defRPr b="0" i="0"/>
            </a:pPr>
            <a:r>
              <a:rPr lang="2057" sz="1800">
                <a:latin typeface="Arial" panose="020B0604020202020204" pitchFamily="34" charset="0"/>
                <a:cs typeface="+mn-cs"/>
                <a:sym typeface="Arial"/>
              </a:rPr>
              <a:t>Travel within Norway is possible. Travel abroad is still not advised.</a:t>
            </a:r>
          </a:p>
          <a:p>
            <a:pPr>
              <a:defRPr b="0" i="0"/>
            </a:pPr>
            <a:r>
              <a:rPr lang="2057" sz="1800">
                <a:latin typeface="Arial" panose="020B0604020202020204" pitchFamily="34" charset="0"/>
                <a:cs typeface="+mn-cs"/>
                <a:sym typeface="Arial"/>
              </a:rPr>
              <a:t>Strict entry restrictions still apply to foreigners who are not resident in Norway. </a:t>
            </a:r>
          </a:p>
          <a:p>
            <a:pPr>
              <a:defRPr b="0" i="0"/>
            </a:pPr>
            <a:r>
              <a:rPr lang="2057" sz="1800">
                <a:latin typeface="Arial" panose="020B0604020202020204" pitchFamily="34" charset="0"/>
                <a:cs typeface="+mn-cs"/>
                <a:sym typeface="Arial"/>
              </a:rPr>
              <a:t>Continued focus on psychosocial measures for students.</a:t>
            </a:r>
          </a:p>
        </p:txBody>
      </p:sp>
      <p:cxnSp>
        <p:nvCxnSpPr>
          <p:cNvPr id="6" name="Rett linje 5">
            <a:extLst>
              <a:ext uri="{FF2B5EF4-FFF2-40B4-BE49-F238E27FC236}">
                <a16:creationId xmlns:a16="http://schemas.microsoft.com/office/drawing/2014/main" id="{069BBD26-7187-4FE4-B21F-F82A37AF07D6}"/>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Rett linje 6">
            <a:extLst>
              <a:ext uri="{FF2B5EF4-FFF2-40B4-BE49-F238E27FC236}">
                <a16:creationId xmlns:a16="http://schemas.microsoft.com/office/drawing/2014/main" id="{3AD50891-01A8-4191-8BD0-180BA15DAE7D}"/>
              </a:ext>
            </a:extLst>
          </p:cNvPr>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779181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5198F3-A505-430E-A4AF-E8204BBBD837}"/>
              </a:ext>
            </a:extLst>
          </p:cNvPr>
          <p:cNvSpPr>
            <a:spLocks noGrp="1"/>
          </p:cNvSpPr>
          <p:nvPr>
            <p:ph type="title"/>
          </p:nvPr>
        </p:nvSpPr>
        <p:spPr>
          <a:xfrm>
            <a:off x="301385" y="298339"/>
            <a:ext cx="8435592" cy="520840"/>
          </a:xfrm>
        </p:spPr>
        <p:txBody>
          <a:bodyPr/>
          <a:lstStyle/>
          <a:p>
            <a:pPr>
              <a:defRPr b="0" i="0"/>
            </a:pPr>
            <a:r>
              <a:rPr lang="2057" sz="2800" b="1" kern="0">
                <a:solidFill>
                  <a:schemeClr val="bg1">
                    <a:lumMod val="100000"/>
                  </a:schemeClr>
                </a:solidFill>
                <a:highlight>
                  <a:srgbClr val="008000"/>
                </a:highlight>
                <a:latin typeface="Arial" panose="020B0604020202020204" pitchFamily="34" charset="0"/>
                <a:cs typeface="+mn-cs"/>
                <a:sym typeface="Arial"/>
              </a:rPr>
              <a:t>Step 3</a:t>
            </a:r>
            <a:r>
              <a:rPr lang="2057" sz="2800" b="1" kern="0">
                <a:solidFill>
                  <a:schemeClr val="tx1">
                    <a:lumMod val="100000"/>
                  </a:schemeClr>
                </a:solidFill>
                <a:latin typeface="Arial" panose="020B0604020202020204" pitchFamily="34" charset="0"/>
                <a:cs typeface="+mn-cs"/>
                <a:sym typeface="Arial"/>
              </a:rPr>
              <a:t> at NTNU </a:t>
            </a:r>
            <a:r>
              <a:rPr lang="2057" sz="2800" b="0" kern="0">
                <a:solidFill>
                  <a:schemeClr val="tx1">
                    <a:lumMod val="100000"/>
                  </a:schemeClr>
                </a:solidFill>
                <a:latin typeface="Arial" panose="020B0604020202020204" pitchFamily="34" charset="0"/>
                <a:cs typeface="+mn-cs"/>
                <a:sym typeface="Arial"/>
              </a:rPr>
              <a:t>(from 22 June) </a:t>
            </a:r>
          </a:p>
        </p:txBody>
      </p:sp>
      <p:sp>
        <p:nvSpPr>
          <p:cNvPr id="3" name="Plassholder for innhold 2">
            <a:extLst>
              <a:ext uri="{FF2B5EF4-FFF2-40B4-BE49-F238E27FC236}">
                <a16:creationId xmlns:a16="http://schemas.microsoft.com/office/drawing/2014/main" id="{74592891-0B5D-4862-8798-8235C1E3A925}"/>
              </a:ext>
            </a:extLst>
          </p:cNvPr>
          <p:cNvSpPr>
            <a:spLocks noGrp="1"/>
          </p:cNvSpPr>
          <p:nvPr>
            <p:ph idx="1"/>
          </p:nvPr>
        </p:nvSpPr>
        <p:spPr>
          <a:xfrm>
            <a:off x="301385" y="990913"/>
            <a:ext cx="8541230" cy="3854248"/>
          </a:xfrm>
        </p:spPr>
        <p:txBody>
          <a:bodyPr vert="horz" lIns="90000" tIns="46800" rIns="90000" bIns="46800" rtlCol="0" anchor="t">
            <a:noAutofit/>
          </a:bodyPr>
          <a:lstStyle/>
          <a:p>
            <a:pPr>
              <a:defRPr b="0" i="0"/>
            </a:pPr>
            <a:r>
              <a:rPr lang="2057" sz="1600">
                <a:latin typeface="Arial" panose="020B0604020202020204" pitchFamily="34" charset="0"/>
                <a:cs typeface="+mn-cs"/>
                <a:sym typeface="Arial"/>
              </a:rPr>
              <a:t>Increased in-person teaching where relevant (up to about 80% of normal capacity). </a:t>
            </a:r>
          </a:p>
          <a:p>
            <a:pPr>
              <a:defRPr b="0" i="0"/>
            </a:pPr>
            <a:r>
              <a:rPr lang="2057" sz="1600">
                <a:latin typeface="Arial" panose="020B0604020202020204" pitchFamily="34" charset="0"/>
                <a:cs typeface="+mn-cs"/>
                <a:sym typeface="Arial"/>
              </a:rPr>
              <a:t>One-metre distancing rule in teaching spaces removed from 21 September.</a:t>
            </a:r>
          </a:p>
          <a:p>
            <a:pPr>
              <a:defRPr b="0" i="0"/>
            </a:pPr>
            <a:r>
              <a:rPr lang="2057" sz="1600" kern="0">
                <a:solidFill>
                  <a:schemeClr val="tx1">
                    <a:lumMod val="100000"/>
                  </a:schemeClr>
                </a:solidFill>
                <a:latin typeface="Arial" panose="020B0604020202020204" pitchFamily="34" charset="0"/>
                <a:cs typeface="+mn-cs"/>
                <a:sym typeface="Arial"/>
              </a:rPr>
              <a:t>Campus is main workplace for all staff from 21 September. </a:t>
            </a:r>
          </a:p>
          <a:p>
            <a:pPr>
              <a:defRPr b="0" i="0"/>
            </a:pPr>
            <a:r>
              <a:rPr lang="2057" sz="1600">
                <a:latin typeface="Arial" panose="020B0604020202020204" pitchFamily="34" charset="0"/>
                <a:cs typeface="+mn-cs"/>
                <a:sym typeface="Arial"/>
              </a:rPr>
              <a:t>General measures to prevent infection and use of Check-in.</a:t>
            </a:r>
          </a:p>
          <a:p>
            <a:pPr>
              <a:defRPr b="0" i="0"/>
            </a:pPr>
            <a:r>
              <a:rPr lang="2057" sz="1600">
                <a:latin typeface="Arial" panose="020B0604020202020204" pitchFamily="34" charset="0"/>
                <a:cs typeface="+mn-cs"/>
                <a:sym typeface="Arial"/>
              </a:rPr>
              <a:t>Holding events outdoors rather than indoors is still recommended.</a:t>
            </a:r>
          </a:p>
          <a:p>
            <a:pPr lvl="1">
              <a:defRPr b="0" i="0"/>
            </a:pPr>
            <a:r>
              <a:rPr lang="2057" sz="1200">
                <a:latin typeface="Arial" panose="020B0604020202020204" pitchFamily="34" charset="0"/>
                <a:cs typeface="+mn-cs"/>
                <a:sym typeface="Arial"/>
              </a:rPr>
              <a:t>Indoors: Up to 400 people at events without fixed places, 1000 with fixed places. If pre-event testing and Covid-19 certificates are used, the number can be increased by 50 per cent.</a:t>
            </a:r>
          </a:p>
          <a:p>
            <a:pPr lvl="1">
              <a:defRPr b="0" i="0"/>
            </a:pPr>
            <a:r>
              <a:rPr lang="2057" sz="1200" kern="0">
                <a:solidFill>
                  <a:schemeClr val="tx1">
                    <a:lumMod val="100000"/>
                  </a:schemeClr>
                </a:solidFill>
                <a:latin typeface="Arial" panose="020B0604020202020204" pitchFamily="34" charset="0"/>
                <a:cs typeface="+mn-cs"/>
                <a:sym typeface="Arial"/>
              </a:rPr>
              <a:t>Risk assessments must be done for events on campus. </a:t>
            </a:r>
            <a:endParaRPr lang="nb-NO" sz="1200" kern="0">
              <a:solidFill>
                <a:schemeClr val="tx1">
                  <a:lumMod val="100000"/>
                </a:schemeClr>
              </a:solidFill>
              <a:latin typeface="Arial" panose="020B0604020202020204" pitchFamily="34" charset="0"/>
              <a:cs typeface="+mn-cs"/>
              <a:sym typeface="Arial"/>
            </a:endParaRPr>
          </a:p>
          <a:p>
            <a:pPr>
              <a:defRPr b="0" i="0"/>
            </a:pPr>
            <a:r>
              <a:rPr lang="2057" sz="1600">
                <a:latin typeface="Arial" panose="020B0604020202020204" pitchFamily="34" charset="0"/>
                <a:cs typeface="+mn-cs"/>
                <a:sym typeface="Arial"/>
              </a:rPr>
              <a:t>International students were allowed to enter Norway from 1 August. PhD students could enter from 15 August. </a:t>
            </a:r>
          </a:p>
          <a:p>
            <a:pPr>
              <a:defRPr b="0" i="0"/>
            </a:pPr>
            <a:r>
              <a:rPr lang="2057" sz="1600" kern="0">
                <a:solidFill>
                  <a:schemeClr val="tx1">
                    <a:lumMod val="100000"/>
                  </a:schemeClr>
                </a:solidFill>
                <a:latin typeface="Arial" panose="020B0604020202020204" pitchFamily="34" charset="0"/>
                <a:cs typeface="+mn-cs"/>
                <a:sym typeface="Arial"/>
              </a:rPr>
              <a:t>Travel restrictions still</a:t>
            </a:r>
            <a:r>
              <a:rPr lang="2057" sz="1600" kern="0">
                <a:solidFill>
                  <a:srgbClr val="FF0000">
                    <a:lumMod val="100000"/>
                  </a:srgbClr>
                </a:solidFill>
                <a:latin typeface="Arial" panose="020B0604020202020204" pitchFamily="34" charset="0"/>
                <a:cs typeface="+mn-cs"/>
                <a:sym typeface="Arial"/>
                <a:hlinkClick r:id="rId3">
                  <a:extLst>
                    <a:ext uri="{A12FA001-AC4F-418D-AE19-62706E023703}">
                      <ahyp:hlinkClr xmlns:ahyp="http://schemas.microsoft.com/office/drawing/2018/hyperlinkcolor" val="tx"/>
                    </a:ext>
                  </a:extLst>
                </a:hlinkClick>
              </a:rPr>
              <a:t> in place for particularly hard-hit countries. </a:t>
            </a:r>
            <a:endParaRPr lang="nb-NO" sz="1600" strike="sngStrike" kern="0">
              <a:solidFill>
                <a:srgbClr val="FF0000">
                  <a:lumMod val="100000"/>
                </a:srgbClr>
              </a:solidFill>
              <a:latin typeface="Arial" panose="020B0604020202020204" pitchFamily="34" charset="0"/>
              <a:cs typeface="+mn-cs"/>
              <a:sym typeface="Arial"/>
            </a:endParaRPr>
          </a:p>
        </p:txBody>
      </p:sp>
      <p:cxnSp>
        <p:nvCxnSpPr>
          <p:cNvPr id="4" name="Rett linje 3">
            <a:extLst>
              <a:ext uri="{FF2B5EF4-FFF2-40B4-BE49-F238E27FC236}">
                <a16:creationId xmlns:a16="http://schemas.microsoft.com/office/drawing/2014/main" id="{90FEF0B9-0DD2-423A-9EC4-6DB812302828}"/>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Rett linje 4">
            <a:extLst>
              <a:ext uri="{FF2B5EF4-FFF2-40B4-BE49-F238E27FC236}">
                <a16:creationId xmlns:a16="http://schemas.microsoft.com/office/drawing/2014/main" id="{6C25F182-07D9-45C4-AD5B-CB17574ADB4F}"/>
              </a:ext>
            </a:extLst>
          </p:cNvPr>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59920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62626" y="213489"/>
            <a:ext cx="8435594" cy="520840"/>
          </a:xfrm>
        </p:spPr>
        <p:txBody>
          <a:bodyPr/>
          <a:lstStyle/>
          <a:p>
            <a:pPr>
              <a:defRPr b="0" i="0"/>
            </a:pPr>
            <a:r>
              <a:rPr lang="2057" sz="2800" b="1">
                <a:latin typeface="Arial" panose="020B0604020202020204" pitchFamily="34" charset="0"/>
                <a:cs typeface="+mn-cs"/>
                <a:sym typeface="Arial"/>
              </a:rPr>
              <a:t>Gradual phasing out of restrictions at NTNU - 1</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4" y="880779"/>
            <a:ext cx="8626859" cy="3613774"/>
          </a:xfrm>
        </p:spPr>
        <p:txBody>
          <a:bodyPr/>
          <a:lstStyle/>
          <a:p>
            <a:pPr marL="0" indent="0">
              <a:buNone/>
              <a:defRPr b="0" i="0"/>
            </a:pPr>
            <a:r>
              <a:rPr lang="2057" sz="1400">
                <a:latin typeface="Arial" panose="020B0604020202020204" pitchFamily="34" charset="0"/>
                <a:cs typeface="+mn-cs"/>
                <a:sym typeface="Arial"/>
              </a:rPr>
              <a:t>The infection situation is still uncertain in all three university cities and local outbreaks may cause restrictions to be reintroduced or extended at short notice. Unless the infection situation gets worse, there will be no new rounds of mass testing (rapid tests) of students or staff. </a:t>
            </a:r>
          </a:p>
          <a:p>
            <a:pPr marL="0" indent="0">
              <a:buNone/>
            </a:pPr>
            <a:endParaRPr lang="nb-NO" sz="1400">
              <a:latin typeface="Arial" panose="020B0604020202020204" pitchFamily="34" charset="0"/>
              <a:cs typeface="+mn-cs"/>
              <a:sym typeface="Arial"/>
            </a:endParaRPr>
          </a:p>
          <a:p>
            <a:pPr marL="0" indent="0">
              <a:buNone/>
              <a:defRPr b="0" i="0"/>
            </a:pPr>
            <a:r>
              <a:rPr lang="2057" sz="1400" u="sng">
                <a:latin typeface="Arial" panose="020B0604020202020204" pitchFamily="34" charset="0"/>
                <a:cs typeface="+mn-cs"/>
                <a:sym typeface="Arial"/>
              </a:rPr>
              <a:t>To be lifted from Tuesday 21 September: </a:t>
            </a:r>
          </a:p>
          <a:p>
            <a:pPr>
              <a:defRPr b="0" i="0"/>
            </a:pPr>
            <a:r>
              <a:rPr lang="2057" sz="1400" b="1">
                <a:latin typeface="Arial" panose="020B0604020202020204" pitchFamily="34" charset="0"/>
                <a:cs typeface="+mn-cs"/>
                <a:sym typeface="Arial"/>
              </a:rPr>
              <a:t>The recommendation to cancel large student events in Trondheim.</a:t>
            </a:r>
          </a:p>
          <a:p>
            <a:pPr>
              <a:defRPr b="0" i="0"/>
            </a:pPr>
            <a:r>
              <a:rPr lang="2057" sz="1400" b="1" kern="0">
                <a:solidFill>
                  <a:schemeClr val="tx1">
                    <a:lumMod val="100000"/>
                  </a:schemeClr>
                </a:solidFill>
                <a:latin typeface="Arial" panose="020B0604020202020204" pitchFamily="34" charset="0"/>
                <a:cs typeface="+mn-cs"/>
                <a:sym typeface="Arial"/>
              </a:rPr>
              <a:t>Restrictions on events and stands on campus.  </a:t>
            </a:r>
            <a:r>
              <a:rPr lang="2057" sz="1400" b="0" kern="0">
                <a:solidFill>
                  <a:schemeClr val="tx1">
                    <a:lumMod val="100000"/>
                  </a:schemeClr>
                </a:solidFill>
                <a:latin typeface="Arial" panose="020B0604020202020204" pitchFamily="34" charset="0"/>
                <a:cs typeface="+mn-cs"/>
                <a:sym typeface="Arial"/>
              </a:rPr>
              <a:t>As long as the infection situation does not get worse, the ordinary rules in effect before the pandemic will apply. The following requirements must still be met until the end of phase three in the national reopening plan:</a:t>
            </a:r>
          </a:p>
          <a:p>
            <a:pPr lvl="1">
              <a:defRPr b="0" i="0"/>
            </a:pPr>
            <a:r>
              <a:rPr lang="2057" sz="1200" kern="0">
                <a:solidFill>
                  <a:schemeClr val="tx1">
                    <a:lumMod val="100000"/>
                  </a:schemeClr>
                </a:solidFill>
                <a:latin typeface="Arial" panose="020B0604020202020204" pitchFamily="34" charset="0"/>
                <a:cs typeface="+mn-cs"/>
                <a:sym typeface="Arial"/>
              </a:rPr>
              <a:t>General measures to prevent infection must be followed.</a:t>
            </a:r>
          </a:p>
          <a:p>
            <a:pPr lvl="1">
              <a:defRPr b="0" i="0"/>
            </a:pPr>
            <a:r>
              <a:rPr lang="2057" sz="1200" kern="0">
                <a:solidFill>
                  <a:schemeClr val="tx1">
                    <a:lumMod val="100000"/>
                  </a:schemeClr>
                </a:solidFill>
                <a:latin typeface="Arial" panose="020B0604020202020204" pitchFamily="34" charset="0"/>
                <a:cs typeface="+mn-cs"/>
                <a:sym typeface="Arial"/>
              </a:rPr>
              <a:t>Risk analysis must be carried out (the form can be downloaded from this website). </a:t>
            </a:r>
          </a:p>
          <a:p>
            <a:pPr lvl="1">
              <a:defRPr b="0" i="0"/>
            </a:pPr>
            <a:r>
              <a:rPr lang="2057" sz="1200">
                <a:latin typeface="Arial" panose="020B0604020202020204" pitchFamily="34" charset="0"/>
                <a:cs typeface="+mn-cs"/>
                <a:sym typeface="Arial"/>
              </a:rPr>
              <a:t>Alcohol use is not permitted on NTNU’s premises on campus. </a:t>
            </a:r>
          </a:p>
        </p:txBody>
      </p:sp>
      <p:cxnSp>
        <p:nvCxnSpPr>
          <p:cNvPr id="4" name="Rett linje 3">
            <a:extLst>
              <a:ext uri="{FF2B5EF4-FFF2-40B4-BE49-F238E27FC236}">
                <a16:creationId xmlns:a16="http://schemas.microsoft.com/office/drawing/2014/main" id="{99DBE202-A1CB-4519-A656-CD9527358BA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Rett linje 4">
            <a:extLst>
              <a:ext uri="{FF2B5EF4-FFF2-40B4-BE49-F238E27FC236}">
                <a16:creationId xmlns:a16="http://schemas.microsoft.com/office/drawing/2014/main" id="{A37E4D59-96A8-4E82-99F8-2730D98BCE73}"/>
              </a:ext>
            </a:extLst>
          </p:cNvPr>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055388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35592" cy="520840"/>
          </a:xfrm>
        </p:spPr>
        <p:txBody>
          <a:bodyPr/>
          <a:lstStyle/>
          <a:p>
            <a:pPr>
              <a:defRPr b="0" i="0"/>
            </a:pPr>
            <a:r>
              <a:rPr lang="2057" sz="2800" b="1">
                <a:latin typeface="Arial" panose="020B0604020202020204" pitchFamily="34" charset="0"/>
                <a:cs typeface="+mn-cs"/>
                <a:sym typeface="Arial"/>
              </a:rPr>
              <a:t>Gradual phasing out of restrictions at NTNU - 2</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defRPr b="0" i="0"/>
            </a:pPr>
            <a:r>
              <a:rPr lang="2057" sz="1400" u="sng">
                <a:latin typeface="Arial" panose="020B0604020202020204" pitchFamily="34" charset="0"/>
                <a:cs typeface="+mn-cs"/>
                <a:sym typeface="Arial"/>
              </a:rPr>
              <a:t>To be lifted from Tuesday 21 September - continued: </a:t>
            </a:r>
          </a:p>
          <a:p>
            <a:pPr>
              <a:defRPr b="0" i="0"/>
            </a:pPr>
            <a:r>
              <a:rPr lang="2057" sz="1400" b="1" kern="0">
                <a:solidFill>
                  <a:schemeClr val="tx1">
                    <a:lumMod val="100000"/>
                  </a:schemeClr>
                </a:solidFill>
                <a:latin typeface="Arial" panose="020B0604020202020204" pitchFamily="34" charset="0"/>
                <a:cs typeface="+mn-cs"/>
                <a:sym typeface="Arial"/>
              </a:rPr>
              <a:t>One-metre distancing in teaching situations. </a:t>
            </a:r>
            <a:r>
              <a:rPr lang="2057" sz="1400" b="0" kern="0">
                <a:solidFill>
                  <a:schemeClr val="tx1">
                    <a:lumMod val="100000"/>
                  </a:schemeClr>
                </a:solidFill>
                <a:latin typeface="Arial" panose="020B0604020202020204" pitchFamily="34" charset="0"/>
                <a:cs typeface="+mn-cs"/>
                <a:sym typeface="Arial"/>
              </a:rPr>
              <a:t>But one should still keep a distance of at least one metre in rooms where there is no teaching (reading rooms, cafeterias and common areas) - see the advice from the Norwegian Institute of Public Health. </a:t>
            </a:r>
            <a:endParaRPr lang="nb-NO" sz="1400" kern="0">
              <a:solidFill>
                <a:schemeClr val="tx1">
                  <a:lumMod val="100000"/>
                </a:schemeClr>
              </a:solidFill>
              <a:latin typeface="Arial" panose="020B0604020202020204" pitchFamily="34" charset="0"/>
              <a:cs typeface="+mn-cs"/>
              <a:sym typeface="Arial"/>
            </a:endParaRPr>
          </a:p>
          <a:p>
            <a:pPr>
              <a:defRPr b="0" i="0"/>
            </a:pPr>
            <a:r>
              <a:rPr lang="2057" sz="1400" b="1" kern="0">
                <a:solidFill>
                  <a:schemeClr val="tx1">
                    <a:lumMod val="100000"/>
                  </a:schemeClr>
                </a:solidFill>
                <a:latin typeface="Arial" panose="020B0604020202020204" pitchFamily="34" charset="0"/>
                <a:cs typeface="+mn-cs"/>
                <a:sym typeface="Arial"/>
              </a:rPr>
              <a:t>Arrangements for working from home</a:t>
            </a:r>
            <a:r>
              <a:rPr lang="2057" sz="1400" b="0" kern="0">
                <a:solidFill>
                  <a:schemeClr val="tx1">
                    <a:lumMod val="100000"/>
                  </a:schemeClr>
                </a:solidFill>
                <a:latin typeface="Arial" panose="020B0604020202020204" pitchFamily="34" charset="0"/>
                <a:cs typeface="+mn-cs"/>
                <a:sym typeface="Arial"/>
              </a:rPr>
              <a:t> The current scheme will end when it is no longer necessary to provide for working from home for staff in Trondheim who use public transport to get to work.  The main rule from 21 September will be that staff have a permanent workplace on NTNU’s premises. </a:t>
            </a:r>
          </a:p>
          <a:p>
            <a:endParaRPr lang="nb-NO" sz="1400" b="1">
              <a:latin typeface="Arial" panose="020B0604020202020204" pitchFamily="34" charset="0"/>
              <a:cs typeface="+mn-cs"/>
              <a:sym typeface="Arial"/>
            </a:endParaRPr>
          </a:p>
          <a:p>
            <a:pPr marL="0" indent="0">
              <a:buNone/>
              <a:defRPr b="0" i="0"/>
            </a:pPr>
            <a:r>
              <a:rPr lang="2057" sz="1400" u="sng">
                <a:latin typeface="Arial" panose="020B0604020202020204" pitchFamily="34" charset="0"/>
                <a:cs typeface="+mn-cs"/>
                <a:sym typeface="Arial"/>
              </a:rPr>
              <a:t>To end when phase three of the national reopening ends (probably at the end of September):  </a:t>
            </a:r>
          </a:p>
          <a:p>
            <a:pPr>
              <a:defRPr b="0" i="0"/>
            </a:pPr>
            <a:r>
              <a:rPr lang="2057" sz="1400" b="1" kern="0">
                <a:solidFill>
                  <a:schemeClr val="tx1">
                    <a:lumMod val="100000"/>
                  </a:schemeClr>
                </a:solidFill>
                <a:latin typeface="Arial" panose="020B0604020202020204" pitchFamily="34" charset="0"/>
                <a:cs typeface="+mn-cs"/>
                <a:sym typeface="Arial"/>
              </a:rPr>
              <a:t>Recommendations on face masks.  </a:t>
            </a:r>
            <a:r>
              <a:rPr lang="2057" sz="1400" b="0" kern="0">
                <a:solidFill>
                  <a:schemeClr val="tx1">
                    <a:lumMod val="100000"/>
                  </a:schemeClr>
                </a:solidFill>
                <a:latin typeface="Arial" panose="020B0604020202020204" pitchFamily="34" charset="0"/>
                <a:cs typeface="+mn-cs"/>
                <a:sym typeface="Arial"/>
              </a:rPr>
              <a:t>Applies where you cannot keep a distance of one metre and where crowding may occur. </a:t>
            </a:r>
          </a:p>
          <a:p>
            <a:pPr>
              <a:defRPr b="0" i="0"/>
            </a:pPr>
            <a:r>
              <a:rPr lang="2057" sz="1400" b="1" kern="0">
                <a:solidFill>
                  <a:schemeClr val="tx1">
                    <a:lumMod val="100000"/>
                  </a:schemeClr>
                </a:solidFill>
                <a:latin typeface="Arial" panose="020B0604020202020204" pitchFamily="34" charset="0"/>
                <a:cs typeface="+mn-cs"/>
                <a:sym typeface="Arial"/>
              </a:rPr>
              <a:t>Ban on alcohol use on NTNU’s premises. </a:t>
            </a:r>
            <a:r>
              <a:rPr lang="2057" sz="1400" b="0" kern="0">
                <a:solidFill>
                  <a:schemeClr val="tx1">
                    <a:lumMod val="100000"/>
                  </a:schemeClr>
                </a:solidFill>
                <a:latin typeface="Arial" panose="020B0604020202020204" pitchFamily="34" charset="0"/>
                <a:cs typeface="+mn-cs"/>
                <a:sym typeface="Arial"/>
              </a:rPr>
              <a:t>NTNU will revert to the scheme that applied before the pandemic, where alcohol can be served at closed events after an application to the Campus Services Division. </a:t>
            </a:r>
          </a:p>
          <a:p>
            <a:pPr marL="0" indent="0">
              <a:buNone/>
            </a:pPr>
            <a:endParaRPr lang="nb-NO" sz="1400"/>
          </a:p>
        </p:txBody>
      </p:sp>
      <p:cxnSp>
        <p:nvCxnSpPr>
          <p:cNvPr id="4" name="Rett linje 3">
            <a:extLst>
              <a:ext uri="{FF2B5EF4-FFF2-40B4-BE49-F238E27FC236}">
                <a16:creationId xmlns:a16="http://schemas.microsoft.com/office/drawing/2014/main" id="{D83F982C-1862-4879-A5D6-57A0BF0061C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Rett linje 4">
            <a:extLst>
              <a:ext uri="{FF2B5EF4-FFF2-40B4-BE49-F238E27FC236}">
                <a16:creationId xmlns:a16="http://schemas.microsoft.com/office/drawing/2014/main" id="{6796C32F-432D-415C-9301-74D428BA71AC}"/>
              </a:ext>
            </a:extLst>
          </p:cNvPr>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4891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63579A7-37FE-44DD-BCAE-ED4F64D5A0FA}"/>
              </a:ext>
            </a:extLst>
          </p:cNvPr>
          <p:cNvSpPr>
            <a:spLocks noGrp="1"/>
          </p:cNvSpPr>
          <p:nvPr>
            <p:ph type="title"/>
          </p:nvPr>
        </p:nvSpPr>
        <p:spPr>
          <a:xfrm>
            <a:off x="301385" y="298339"/>
            <a:ext cx="8710382" cy="947987"/>
          </a:xfrm>
        </p:spPr>
        <p:txBody>
          <a:bodyPr/>
          <a:lstStyle/>
          <a:p>
            <a:pPr>
              <a:defRPr b="0" i="0"/>
            </a:pPr>
            <a:r>
              <a:rPr lang="2057" sz="2800" b="1" kern="0" dirty="0">
                <a:solidFill>
                  <a:schemeClr val="tx1">
                    <a:lumMod val="100000"/>
                  </a:schemeClr>
                </a:solidFill>
                <a:highlight>
                  <a:srgbClr val="00FF00"/>
                </a:highlight>
                <a:latin typeface="Arial" panose="020B0604020202020204" pitchFamily="34" charset="0"/>
                <a:cs typeface="+mn-cs"/>
                <a:sym typeface="Arial"/>
              </a:rPr>
              <a:t>Almost normal,</a:t>
            </a:r>
            <a:r>
              <a:rPr lang="2057" sz="2800" b="1" kern="0" dirty="0">
                <a:solidFill>
                  <a:schemeClr val="tx1">
                    <a:lumMod val="100000"/>
                  </a:schemeClr>
                </a:solidFill>
                <a:latin typeface="Arial" panose="020B0604020202020204" pitchFamily="34" charset="0"/>
                <a:cs typeface="+mn-cs"/>
                <a:sym typeface="Arial"/>
              </a:rPr>
              <a:t> with increased preparedness</a:t>
            </a:r>
            <a:r>
              <a:rPr lang="2057" sz="2800" b="0" kern="0" dirty="0">
                <a:solidFill>
                  <a:schemeClr val="tx1">
                    <a:lumMod val="100000"/>
                  </a:schemeClr>
                </a:solidFill>
                <a:latin typeface="Arial" panose="020B0604020202020204" pitchFamily="34" charset="0"/>
                <a:cs typeface="+mn-cs"/>
                <a:sym typeface="Arial"/>
              </a:rPr>
              <a:t> </a:t>
            </a:r>
            <a:br>
              <a:rPr lang="2057" sz="2800" b="1" kern="0" dirty="0">
                <a:solidFill>
                  <a:schemeClr val="tx1">
                    <a:lumMod val="100000"/>
                  </a:schemeClr>
                </a:solidFill>
                <a:latin typeface="Arial" panose="020B0604020202020204" pitchFamily="34" charset="0"/>
                <a:cs typeface="+mn-cs"/>
                <a:sym typeface="Arial"/>
              </a:rPr>
            </a:br>
            <a:r>
              <a:rPr lang="2057" sz="2800" b="0" kern="0" dirty="0">
                <a:solidFill>
                  <a:schemeClr val="tx1">
                    <a:lumMod val="100000"/>
                  </a:schemeClr>
                </a:solidFill>
                <a:latin typeface="Arial" panose="020B0604020202020204" pitchFamily="34" charset="0"/>
                <a:cs typeface="+mn-cs"/>
                <a:sym typeface="Arial"/>
              </a:rPr>
              <a:t>(from 25 September)</a:t>
            </a:r>
          </a:p>
        </p:txBody>
      </p:sp>
      <p:sp>
        <p:nvSpPr>
          <p:cNvPr id="3" name="Plassholder for innhold 2">
            <a:extLst>
              <a:ext uri="{FF2B5EF4-FFF2-40B4-BE49-F238E27FC236}">
                <a16:creationId xmlns:a16="http://schemas.microsoft.com/office/drawing/2014/main" id="{C1046088-D28D-4F81-B26E-16FAE0C0AD60}"/>
              </a:ext>
            </a:extLst>
          </p:cNvPr>
          <p:cNvSpPr>
            <a:spLocks noGrp="1"/>
          </p:cNvSpPr>
          <p:nvPr>
            <p:ph idx="1"/>
          </p:nvPr>
        </p:nvSpPr>
        <p:spPr>
          <a:xfrm>
            <a:off x="301385" y="1371600"/>
            <a:ext cx="8576609" cy="2677830"/>
          </a:xfrm>
        </p:spPr>
        <p:txBody>
          <a:bodyPr vert="horz" lIns="90000" tIns="46800" rIns="90000" bIns="46800" rtlCol="0" anchor="t">
            <a:noAutofit/>
          </a:bodyPr>
          <a:lstStyle/>
          <a:p>
            <a:pPr>
              <a:defRPr b="0" i="0"/>
            </a:pPr>
            <a:r>
              <a:rPr lang="2057" sz="1400" dirty="0">
                <a:latin typeface="Arial" panose="020B0604020202020204" pitchFamily="34" charset="0"/>
                <a:cs typeface="+mn-cs"/>
                <a:sym typeface="Arial"/>
              </a:rPr>
              <a:t>National measures such as the one-metre rule have been lifted. Emergency response capacity will be maintained. </a:t>
            </a:r>
          </a:p>
          <a:p>
            <a:pPr>
              <a:defRPr b="0" i="0"/>
            </a:pPr>
            <a:r>
              <a:rPr lang="2057" sz="1400" dirty="0">
                <a:latin typeface="Arial" panose="020B0604020202020204" pitchFamily="34" charset="0"/>
                <a:cs typeface="+mn-cs"/>
                <a:sym typeface="Arial"/>
              </a:rPr>
              <a:t>Less focus on contact tracing, greater focus on testing. </a:t>
            </a:r>
          </a:p>
          <a:p>
            <a:pPr>
              <a:defRPr b="0" i="0"/>
            </a:pPr>
            <a:r>
              <a:rPr lang="2057" sz="1400" kern="0" dirty="0">
                <a:solidFill>
                  <a:schemeClr val="tx1">
                    <a:lumMod val="100000"/>
                  </a:schemeClr>
                </a:solidFill>
                <a:latin typeface="Arial" panose="020B0604020202020204" pitchFamily="34" charset="0"/>
                <a:cs typeface="+mn-cs"/>
                <a:sym typeface="Arial"/>
              </a:rPr>
              <a:t>General advice on preventing infection still applies: Wash your hands often, cough into a tissue or your elbow, and stay home if you feel sick.. </a:t>
            </a:r>
          </a:p>
          <a:p>
            <a:pPr>
              <a:defRPr b="0" i="0"/>
            </a:pPr>
            <a:r>
              <a:rPr lang="2057" sz="1400" dirty="0">
                <a:latin typeface="Arial" panose="020B0604020202020204" pitchFamily="34" charset="0"/>
                <a:cs typeface="+mn-cs"/>
                <a:sym typeface="Arial"/>
              </a:rPr>
              <a:t>Increased capacity in auditoriums, laboratories and group rooms makes it possible to increase the proportion of in-person teaching. Fewer subjects with hybrid teaching. Online teaching methods used where they are best suited. </a:t>
            </a:r>
          </a:p>
          <a:p>
            <a:pPr>
              <a:defRPr b="0" i="0"/>
            </a:pPr>
            <a:r>
              <a:rPr lang="2057" sz="1600" dirty="0">
                <a:effectLst/>
                <a:latin typeface="Arial" panose="020B0604020202020204" pitchFamily="34" charset="0"/>
                <a:ea typeface="Calibri" panose="020F0502020204030204" pitchFamily="34" charset="0"/>
                <a:cs typeface="+mn-cs"/>
                <a:sym typeface="Arial"/>
              </a:rPr>
              <a:t>Courses that are fully online and have not been allocated a teaching space this semester will need to continue online for the rest of the autumn in most cases. </a:t>
            </a:r>
          </a:p>
          <a:p>
            <a:pPr>
              <a:defRPr b="0" i="0"/>
            </a:pPr>
            <a:r>
              <a:rPr lang="2057" sz="1400" dirty="0">
                <a:latin typeface="Arial" panose="020B0604020202020204" pitchFamily="34" charset="0"/>
                <a:cs typeface="+mn-cs"/>
                <a:sym typeface="Arial"/>
              </a:rPr>
              <a:t>All reading rooms, meeting rooms and other rooms on campus will be fully available. </a:t>
            </a:r>
          </a:p>
          <a:p>
            <a:pPr>
              <a:defRPr b="0" i="0"/>
            </a:pPr>
            <a:r>
              <a:rPr lang="2057" sz="1400" dirty="0">
                <a:latin typeface="Arial" panose="020B0604020202020204" pitchFamily="34" charset="0"/>
                <a:cs typeface="+mn-cs"/>
                <a:sym typeface="Arial"/>
              </a:rPr>
              <a:t>Exams will be held as planned previously with a mix of exams on campus and at home.</a:t>
            </a:r>
          </a:p>
        </p:txBody>
      </p:sp>
    </p:spTree>
    <p:extLst>
      <p:ext uri="{BB962C8B-B14F-4D97-AF65-F5344CB8AC3E}">
        <p14:creationId xmlns:p14="http://schemas.microsoft.com/office/powerpoint/2010/main" val="17095190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35592" cy="520840"/>
          </a:xfrm>
        </p:spPr>
        <p:txBody>
          <a:bodyPr/>
          <a:lstStyle/>
          <a:p>
            <a:pPr>
              <a:defRPr b="0" i="0"/>
            </a:pPr>
            <a:r>
              <a:rPr lang="2057" sz="2800" b="1">
                <a:latin typeface="Arial" panose="020B0604020202020204" pitchFamily="34" charset="0"/>
                <a:cs typeface="+mn-cs"/>
                <a:sym typeface="Arial"/>
              </a:rPr>
              <a:t>The last restrictions to be lifted at NTNU </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defRPr b="0" i="0"/>
            </a:pPr>
            <a:r>
              <a:rPr lang="2057" sz="1600" u="sng" dirty="0">
                <a:latin typeface="Arial" panose="020B0604020202020204" pitchFamily="34" charset="0"/>
                <a:cs typeface="+mn-cs"/>
                <a:sym typeface="Arial"/>
              </a:rPr>
              <a:t>To end on about 31 October: </a:t>
            </a:r>
          </a:p>
          <a:p>
            <a:pPr>
              <a:defRPr b="0" i="0"/>
            </a:pPr>
            <a:r>
              <a:rPr lang="2057" sz="1600" b="1" kern="0" dirty="0">
                <a:solidFill>
                  <a:schemeClr val="tx1">
                    <a:lumMod val="100000"/>
                  </a:schemeClr>
                </a:solidFill>
                <a:latin typeface="Arial" panose="020B0604020202020204" pitchFamily="34" charset="0"/>
                <a:cs typeface="+mn-cs"/>
                <a:sym typeface="Arial"/>
              </a:rPr>
              <a:t>Use of Check-in. </a:t>
            </a:r>
            <a:r>
              <a:rPr lang="2057" sz="1600" b="0" kern="0" dirty="0">
                <a:solidFill>
                  <a:schemeClr val="tx1">
                    <a:lumMod val="100000"/>
                  </a:schemeClr>
                </a:solidFill>
                <a:latin typeface="Arial" panose="020B0604020202020204" pitchFamily="34" charset="0"/>
                <a:cs typeface="+mn-cs"/>
                <a:sym typeface="Arial"/>
              </a:rPr>
              <a:t>The requirement for QR registration in all rooms will last until the end of October, because there is still a risk of minor outbreaks on the campuses in autumn.  </a:t>
            </a:r>
          </a:p>
          <a:p>
            <a:pPr marL="0" indent="0">
              <a:buNone/>
            </a:pPr>
            <a:endParaRPr lang="nb-NO" sz="1600" u="sng" dirty="0">
              <a:latin typeface="Arial" panose="020B0604020202020204" pitchFamily="34" charset="0"/>
              <a:cs typeface="+mn-cs"/>
              <a:sym typeface="Arial"/>
            </a:endParaRPr>
          </a:p>
          <a:p>
            <a:pPr marL="0" indent="0">
              <a:buNone/>
              <a:defRPr b="0" i="0"/>
            </a:pPr>
            <a:r>
              <a:rPr lang="2057" sz="1600" u="sng" dirty="0">
                <a:latin typeface="Arial" panose="020B0604020202020204" pitchFamily="34" charset="0"/>
                <a:cs typeface="+mn-cs"/>
                <a:sym typeface="Arial"/>
              </a:rPr>
              <a:t>To be lifted later this autumn: </a:t>
            </a:r>
          </a:p>
          <a:p>
            <a:pPr>
              <a:defRPr b="0" i="0"/>
            </a:pPr>
            <a:r>
              <a:rPr lang="2057" sz="1600" b="1" kern="0" dirty="0">
                <a:solidFill>
                  <a:schemeClr val="tx1">
                    <a:lumMod val="100000"/>
                  </a:schemeClr>
                </a:solidFill>
                <a:latin typeface="Arial" panose="020B0604020202020204" pitchFamily="34" charset="0"/>
                <a:cs typeface="+mn-cs"/>
                <a:sym typeface="Arial"/>
              </a:rPr>
              <a:t>Testing of students who are about to start practical training or excursions. </a:t>
            </a:r>
            <a:r>
              <a:rPr lang="2057" sz="1600" b="0" kern="0" dirty="0">
                <a:solidFill>
                  <a:schemeClr val="tx1">
                    <a:lumMod val="100000"/>
                  </a:schemeClr>
                </a:solidFill>
                <a:latin typeface="Arial" panose="020B0604020202020204" pitchFamily="34" charset="0"/>
                <a:cs typeface="+mn-cs"/>
                <a:sym typeface="Arial"/>
              </a:rPr>
              <a:t>The need will be assessed in the academic communities and the scheme will continue until all students have had the opportunity to get fully vaccinated, and probably longer than that. </a:t>
            </a:r>
          </a:p>
          <a:p>
            <a:pPr marL="0" indent="0">
              <a:buNone/>
            </a:pPr>
            <a:endParaRPr lang="nb-NO" sz="1600" dirty="0"/>
          </a:p>
        </p:txBody>
      </p:sp>
    </p:spTree>
    <p:extLst>
      <p:ext uri="{BB962C8B-B14F-4D97-AF65-F5344CB8AC3E}">
        <p14:creationId xmlns:p14="http://schemas.microsoft.com/office/powerpoint/2010/main" val="118708706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8.04.09"/>
  <p:tag name="AS_TITLE" val="Aspose.Slides for .NET 4.0 Client Profile"/>
  <p:tag name="AS_VERSION" val="18.4"/>
</p:tagLst>
</file>

<file path=ppt/theme/theme1.xml><?xml version="1.0" encoding="utf-8"?>
<a:theme xmlns:a="http://schemas.openxmlformats.org/drawingml/2006/main" name="Office-tema">
  <a:themeElements>
    <a:clrScheme name="NTNU FARGER UU">
      <a:dk1>
        <a:srgbClr val="000000"/>
      </a:dk1>
      <a:lt1>
        <a:srgbClr val="FFFFFF"/>
      </a:lt1>
      <a:dk2>
        <a:srgbClr val="014693"/>
      </a:dk2>
      <a:lt2>
        <a:srgbClr val="D6D7D6"/>
      </a:lt2>
      <a:accent1>
        <a:srgbClr val="B6C8E9"/>
      </a:accent1>
      <a:accent2>
        <a:srgbClr val="014693"/>
      </a:accent2>
      <a:accent3>
        <a:srgbClr val="BCD024"/>
      </a:accent3>
      <a:accent4>
        <a:srgbClr val="B01B81"/>
      </a:accent4>
      <a:accent5>
        <a:srgbClr val="F7D019"/>
      </a:accent5>
      <a:accent6>
        <a:srgbClr val="ED8013"/>
      </a:accent6>
      <a:hlink>
        <a:srgbClr val="3D2A68"/>
      </a:hlink>
      <a:folHlink>
        <a:srgbClr val="338C8F"/>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3B7B0"/>
        </a:solidFill>
        <a:ln>
          <a:noFill/>
        </a:ln>
        <a:effectLst>
          <a:outerShdw blurRad="114300" dist="12700" dir="5400000" rotWithShape="0">
            <a:srgbClr val="000000">
              <a:alpha val="35000"/>
            </a:srgbClr>
          </a:outerShdw>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be51df3-bf77-4486-be94-f0e1fcca58ba">
      <UserInfo>
        <DisplayName>Arve Johansen</DisplayName>
        <AccountId>15</AccountId>
        <AccountType/>
      </UserInfo>
      <UserInfo>
        <DisplayName>Lise M. Konow Linnerud</DisplayName>
        <AccountId>54</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134EA1E386FE3429DEF27A24B08E2D1" ma:contentTypeVersion="10" ma:contentTypeDescription="Create a new document." ma:contentTypeScope="" ma:versionID="8391573e54c0a96d73971c69aad8dfd9">
  <xsd:schema xmlns:xsd="http://www.w3.org/2001/XMLSchema" xmlns:xs="http://www.w3.org/2001/XMLSchema" xmlns:p="http://schemas.microsoft.com/office/2006/metadata/properties" xmlns:ns2="f852edba-588a-4c06-b0d4-0251b3c94dcd" xmlns:ns3="9be51df3-bf77-4486-be94-f0e1fcca58ba" targetNamespace="http://schemas.microsoft.com/office/2006/metadata/properties" ma:root="true" ma:fieldsID="e92fa2fb50b7cfb23f11b066f8c4addf" ns2:_="" ns3:_="">
    <xsd:import namespace="f852edba-588a-4c06-b0d4-0251b3c94dcd"/>
    <xsd:import namespace="9be51df3-bf77-4486-be94-f0e1fcca58b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52edba-588a-4c06-b0d4-0251b3c94d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e51df3-bf77-4486-be94-f0e1fcca58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ECF4B1-238A-45DC-8DF8-3D336DC12CE1}">
  <ds:schemaRefs>
    <ds:schemaRef ds:uri="f852edba-588a-4c06-b0d4-0251b3c94dcd"/>
    <ds:schemaRef ds:uri="9be51df3-bf77-4486-be94-f0e1fcca58b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D306DB6-52AA-49E1-B3FF-53F9A8D6FFF2}">
  <ds:schemaRefs>
    <ds:schemaRef ds:uri="http://schemas.microsoft.com/sharepoint/v3/contenttype/forms"/>
  </ds:schemaRefs>
</ds:datastoreItem>
</file>

<file path=customXml/itemProps3.xml><?xml version="1.0" encoding="utf-8"?>
<ds:datastoreItem xmlns:ds="http://schemas.openxmlformats.org/officeDocument/2006/customXml" ds:itemID="{4D8449DB-2EED-41FB-A571-05154D4675A5}">
  <ds:schemaRefs>
    <ds:schemaRef ds:uri="9be51df3-bf77-4486-be94-f0e1fcca58ba"/>
    <ds:schemaRef ds:uri="f852edba-588a-4c06-b0d4-0251b3c94d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1386</Words>
  <Application>Microsoft Office PowerPoint</Application>
  <PresentationFormat>Skjermfremvisning (16:9)</PresentationFormat>
  <Paragraphs>85</Paragraphs>
  <Slides>11</Slides>
  <Notes>4</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11</vt:i4>
      </vt:variant>
    </vt:vector>
  </HeadingPairs>
  <TitlesOfParts>
    <vt:vector size="14" baseType="lpstr">
      <vt:lpstr>Arial</vt:lpstr>
      <vt:lpstr>Calibri</vt:lpstr>
      <vt:lpstr>Office-tema</vt:lpstr>
      <vt:lpstr>Reopening plan for NTNU as at  25 September 2021 (Version 10) </vt:lpstr>
      <vt:lpstr>The Government’s reopening plan for Norway</vt:lpstr>
      <vt:lpstr>NTNU’s reopening plan - Step 1 (from 19 April) </vt:lpstr>
      <vt:lpstr>Step 2 at NTNU (from 27 May) </vt:lpstr>
      <vt:lpstr>Step 3 at NTNU (from 22 June) </vt:lpstr>
      <vt:lpstr>Gradual phasing out of restrictions at NTNU - 1</vt:lpstr>
      <vt:lpstr>Gradual phasing out of restrictions at NTNU - 2</vt:lpstr>
      <vt:lpstr>Almost normal, with increased preparedness  (from 25 September)</vt:lpstr>
      <vt:lpstr>The last restrictions to be lifted at NTNU </vt:lpstr>
      <vt:lpstr>Protection of unvaccinated people and other risk groups </vt:lpstr>
      <vt:lpstr>Exams in autumn 2021  (main period 29 November – 21 December)</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Kolbjørn Skarpnes</dc:creator>
  <cp:lastModifiedBy>Jan Erik Kaarø</cp:lastModifiedBy>
  <cp:revision>439</cp:revision>
  <dcterms:created xsi:type="dcterms:W3CDTF">2013-06-10T16:56:09Z</dcterms:created>
  <dcterms:modified xsi:type="dcterms:W3CDTF">2021-09-26T18:38:35Z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0x0101006134EA1E386FE3429DEF27A24B08E2D1</vt:lpwstr>
  </property>
</Properties>
</file>