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256" r:id="rId5"/>
    <p:sldId id="257" r:id="rId6"/>
    <p:sldId id="258" r:id="rId7"/>
    <p:sldId id="259" r:id="rId8"/>
    <p:sldId id="260" r:id="rId9"/>
    <p:sldId id="276" r:id="rId10"/>
    <p:sldId id="277" r:id="rId11"/>
    <p:sldId id="261" r:id="rId12"/>
    <p:sldId id="280" r:id="rId13"/>
    <p:sldId id="278" r:id="rId14"/>
    <p:sldId id="272" r:id="rId15"/>
  </p:sldIdLst>
  <p:sldSz cx="9144000" cy="5143500" type="screen16x9"/>
  <p:notesSz cx="6858000" cy="9144000"/>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AC76"/>
    <a:srgbClr val="0D4788"/>
    <a:srgbClr val="0D347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507" autoAdjust="0"/>
  </p:normalViewPr>
  <p:slideViewPr>
    <p:cSldViewPr snapToGrid="0">
      <p:cViewPr varScale="1">
        <p:scale>
          <a:sx n="121" d="100"/>
          <a:sy n="121" d="100"/>
        </p:scale>
        <p:origin x="234"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AC5A50-DB88-4EF8-8159-B7451D8C7208}" type="datetimeFigureOut">
              <a:rPr lang="nb-NO" smtClean="0"/>
              <a:t>26.09.2021</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12B57C-7064-42E6-BD46-46BFE41CD397}" type="slidenum">
              <a:rPr lang="nb-NO" smtClean="0"/>
              <a:t>‹#›</a:t>
            </a:fld>
            <a:endParaRPr lang="nb-NO"/>
          </a:p>
        </p:txBody>
      </p:sp>
    </p:spTree>
    <p:extLst>
      <p:ext uri="{BB962C8B-B14F-4D97-AF65-F5344CB8AC3E}">
        <p14:creationId xmlns:p14="http://schemas.microsoft.com/office/powerpoint/2010/main" val="355501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regjeringen.no/no/tema/Koronasituasjonen/plan-for-gradvis-gjenapning/id2842645/"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US" dirty="0">
                <a:cs typeface="Calibri"/>
              </a:rPr>
              <a:t>Se </a:t>
            </a:r>
            <a:r>
              <a:rPr lang="en-US" dirty="0" err="1">
                <a:cs typeface="Calibri"/>
              </a:rPr>
              <a:t>detaljer</a:t>
            </a:r>
            <a:r>
              <a:rPr lang="en-US" dirty="0">
                <a:cs typeface="Calibri"/>
              </a:rPr>
              <a:t> I den </a:t>
            </a:r>
            <a:r>
              <a:rPr lang="en-US" dirty="0" err="1">
                <a:cs typeface="Calibri"/>
              </a:rPr>
              <a:t>nasjonale</a:t>
            </a:r>
            <a:r>
              <a:rPr lang="en-US" dirty="0">
                <a:cs typeface="Calibri"/>
              </a:rPr>
              <a:t> </a:t>
            </a:r>
            <a:r>
              <a:rPr lang="en-US" dirty="0" err="1">
                <a:cs typeface="Calibri"/>
              </a:rPr>
              <a:t>gjenåpningsplanen</a:t>
            </a:r>
            <a:r>
              <a:rPr lang="en-US" dirty="0">
                <a:cs typeface="Calibri"/>
              </a:rPr>
              <a:t> </a:t>
            </a:r>
            <a:r>
              <a:rPr lang="en-US" dirty="0" err="1">
                <a:cs typeface="Calibri"/>
              </a:rPr>
              <a:t>på</a:t>
            </a:r>
            <a:r>
              <a:rPr lang="en-US" dirty="0">
                <a:cs typeface="Calibri"/>
              </a:rPr>
              <a:t>: </a:t>
            </a:r>
            <a:r>
              <a:rPr lang="en-US" dirty="0">
                <a:hlinkClick r:id="rId3"/>
              </a:rPr>
              <a:t>https://www.regjeringen.no/no/tema/Koronasituasjonen/plan-for-gradvis-gjenapning/id2842645/</a:t>
            </a:r>
            <a:r>
              <a:rPr lang="en-US" dirty="0"/>
              <a:t> </a:t>
            </a:r>
            <a:endParaRPr lang="nb-NO" dirty="0"/>
          </a:p>
        </p:txBody>
      </p:sp>
      <p:sp>
        <p:nvSpPr>
          <p:cNvPr id="4" name="Plassholder for lysbildenummer 3"/>
          <p:cNvSpPr>
            <a:spLocks noGrp="1"/>
          </p:cNvSpPr>
          <p:nvPr>
            <p:ph type="sldNum" sz="quarter" idx="5"/>
          </p:nvPr>
        </p:nvSpPr>
        <p:spPr/>
        <p:txBody>
          <a:bodyPr/>
          <a:lstStyle/>
          <a:p>
            <a:fld id="{B812B57C-7064-42E6-BD46-46BFE41CD397}" type="slidenum">
              <a:rPr lang="nb-NO" smtClean="0"/>
              <a:t>2</a:t>
            </a:fld>
            <a:endParaRPr lang="nb-NO"/>
          </a:p>
        </p:txBody>
      </p:sp>
    </p:spTree>
    <p:extLst>
      <p:ext uri="{BB962C8B-B14F-4D97-AF65-F5344CB8AC3E}">
        <p14:creationId xmlns:p14="http://schemas.microsoft.com/office/powerpoint/2010/main" val="2421660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cs typeface="Calibri"/>
            </a:endParaRPr>
          </a:p>
        </p:txBody>
      </p:sp>
      <p:sp>
        <p:nvSpPr>
          <p:cNvPr id="4" name="Plassholder for lysbildenummer 3"/>
          <p:cNvSpPr>
            <a:spLocks noGrp="1"/>
          </p:cNvSpPr>
          <p:nvPr>
            <p:ph type="sldNum" sz="quarter" idx="5"/>
          </p:nvPr>
        </p:nvSpPr>
        <p:spPr/>
        <p:txBody>
          <a:bodyPr/>
          <a:lstStyle/>
          <a:p>
            <a:fld id="{B812B57C-7064-42E6-BD46-46BFE41CD397}" type="slidenum">
              <a:rPr lang="nb-NO" smtClean="0"/>
              <a:t>4</a:t>
            </a:fld>
            <a:endParaRPr lang="nb-NO"/>
          </a:p>
        </p:txBody>
      </p:sp>
    </p:spTree>
    <p:extLst>
      <p:ext uri="{BB962C8B-B14F-4D97-AF65-F5344CB8AC3E}">
        <p14:creationId xmlns:p14="http://schemas.microsoft.com/office/powerpoint/2010/main" val="536724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dirty="0">
              <a:cs typeface="Calibri"/>
            </a:endParaRPr>
          </a:p>
        </p:txBody>
      </p:sp>
      <p:sp>
        <p:nvSpPr>
          <p:cNvPr id="4" name="Plassholder for lysbildenummer 3"/>
          <p:cNvSpPr>
            <a:spLocks noGrp="1"/>
          </p:cNvSpPr>
          <p:nvPr>
            <p:ph type="sldNum" sz="quarter" idx="5"/>
          </p:nvPr>
        </p:nvSpPr>
        <p:spPr/>
        <p:txBody>
          <a:bodyPr/>
          <a:lstStyle/>
          <a:p>
            <a:fld id="{B812B57C-7064-42E6-BD46-46BFE41CD397}" type="slidenum">
              <a:rPr lang="nb-NO" smtClean="0"/>
              <a:t>5</a:t>
            </a:fld>
            <a:endParaRPr lang="nb-NO"/>
          </a:p>
        </p:txBody>
      </p:sp>
    </p:spTree>
    <p:extLst>
      <p:ext uri="{BB962C8B-B14F-4D97-AF65-F5344CB8AC3E}">
        <p14:creationId xmlns:p14="http://schemas.microsoft.com/office/powerpoint/2010/main" val="480419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B812B57C-7064-42E6-BD46-46BFE41CD397}" type="slidenum">
              <a:rPr lang="nb-NO" smtClean="0"/>
              <a:t>8</a:t>
            </a:fld>
            <a:endParaRPr lang="nb-NO"/>
          </a:p>
        </p:txBody>
      </p:sp>
    </p:spTree>
    <p:extLst>
      <p:ext uri="{BB962C8B-B14F-4D97-AF65-F5344CB8AC3E}">
        <p14:creationId xmlns:p14="http://schemas.microsoft.com/office/powerpoint/2010/main" val="3302573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368315" y="2008061"/>
            <a:ext cx="7772400" cy="675821"/>
          </a:xfrm>
        </p:spPr>
        <p:txBody>
          <a:bodyPr anchor="t" anchorCtr="0"/>
          <a:lstStyle/>
          <a:p>
            <a:r>
              <a:rPr lang="nb-NO"/>
              <a:t>Klikk for å redigere tittelstil</a:t>
            </a:r>
          </a:p>
        </p:txBody>
      </p:sp>
      <p:sp>
        <p:nvSpPr>
          <p:cNvPr id="3" name="Undertittel 2"/>
          <p:cNvSpPr>
            <a:spLocks noGrp="1"/>
          </p:cNvSpPr>
          <p:nvPr>
            <p:ph type="subTitle" idx="1"/>
          </p:nvPr>
        </p:nvSpPr>
        <p:spPr>
          <a:xfrm>
            <a:off x="368315" y="2733866"/>
            <a:ext cx="7772400" cy="131445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p>
        </p:txBody>
      </p:sp>
    </p:spTree>
    <p:extLst>
      <p:ext uri="{BB962C8B-B14F-4D97-AF65-F5344CB8AC3E}">
        <p14:creationId xmlns:p14="http://schemas.microsoft.com/office/powerpoint/2010/main" val="1000159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983850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05979"/>
            <a:ext cx="2057400" cy="4388644"/>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457200" y="205979"/>
            <a:ext cx="6019800" cy="4388644"/>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031831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D37F6-C850-4256-9C23-4E5E3108BC77}"/>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92774705-3C22-4C93-840C-F12A3AA1BA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a:extLst>
              <a:ext uri="{FF2B5EF4-FFF2-40B4-BE49-F238E27FC236}">
                <a16:creationId xmlns:a16="http://schemas.microsoft.com/office/drawing/2014/main" id="{752949F9-4D41-4C25-AA5E-37E536A8F2C7}"/>
              </a:ext>
            </a:extLst>
          </p:cNvPr>
          <p:cNvSpPr>
            <a:spLocks noGrp="1"/>
          </p:cNvSpPr>
          <p:nvPr>
            <p:ph type="dt" sz="half" idx="10"/>
          </p:nvPr>
        </p:nvSpPr>
        <p:spPr/>
        <p:txBody>
          <a:bodyPr/>
          <a:lstStyle/>
          <a:p>
            <a:fld id="{B1C55CFD-8CDB-4133-AEFC-0F8B45EA048B}" type="datetimeFigureOut">
              <a:rPr lang="nb-NO" smtClean="0"/>
              <a:t>26.09.2021</a:t>
            </a:fld>
            <a:endParaRPr lang="nb-NO"/>
          </a:p>
        </p:txBody>
      </p:sp>
      <p:sp>
        <p:nvSpPr>
          <p:cNvPr id="5" name="Footer Placeholder 4">
            <a:extLst>
              <a:ext uri="{FF2B5EF4-FFF2-40B4-BE49-F238E27FC236}">
                <a16:creationId xmlns:a16="http://schemas.microsoft.com/office/drawing/2014/main" id="{6E97C8B5-22B3-4CEB-A66C-AC3286C77827}"/>
              </a:ext>
            </a:extLst>
          </p:cNvPr>
          <p:cNvSpPr>
            <a:spLocks noGrp="1"/>
          </p:cNvSpPr>
          <p:nvPr>
            <p:ph type="ftr" sz="quarter" idx="11"/>
          </p:nvPr>
        </p:nvSpPr>
        <p:spPr/>
        <p:txBody>
          <a:bodyPr/>
          <a:lstStyle/>
          <a:p>
            <a:endParaRPr lang="nb-NO"/>
          </a:p>
        </p:txBody>
      </p:sp>
      <p:sp>
        <p:nvSpPr>
          <p:cNvPr id="6" name="Slide Number Placeholder 5">
            <a:extLst>
              <a:ext uri="{FF2B5EF4-FFF2-40B4-BE49-F238E27FC236}">
                <a16:creationId xmlns:a16="http://schemas.microsoft.com/office/drawing/2014/main" id="{BF4F9E05-5358-4357-B531-1A1113175E23}"/>
              </a:ext>
            </a:extLst>
          </p:cNvPr>
          <p:cNvSpPr>
            <a:spLocks noGrp="1"/>
          </p:cNvSpPr>
          <p:nvPr>
            <p:ph type="sldNum" sz="quarter" idx="12"/>
          </p:nvPr>
        </p:nvSpPr>
        <p:spPr/>
        <p:txBody>
          <a:bodyPr/>
          <a:lstStyle/>
          <a:p>
            <a:fld id="{89DA88C3-D22F-4D5A-A9F9-A16D3503A212}" type="slidenum">
              <a:rPr lang="nb-NO" smtClean="0"/>
              <a:t>‹#›</a:t>
            </a:fld>
            <a:endParaRPr lang="nb-NO"/>
          </a:p>
        </p:txBody>
      </p:sp>
    </p:spTree>
    <p:extLst>
      <p:ext uri="{BB962C8B-B14F-4D97-AF65-F5344CB8AC3E}">
        <p14:creationId xmlns:p14="http://schemas.microsoft.com/office/powerpoint/2010/main" val="2166341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14" name="Plassholder for lysbildenummer 5"/>
          <p:cNvSpPr txBox="1">
            <a:spLocks/>
          </p:cNvSpPr>
          <p:nvPr userDrawn="1"/>
        </p:nvSpPr>
        <p:spPr>
          <a:xfrm>
            <a:off x="115120" y="4838278"/>
            <a:ext cx="342081" cy="189077"/>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b="1" i="0" smtClean="0">
                <a:solidFill>
                  <a:schemeClr val="bg1"/>
                </a:solidFill>
                <a:latin typeface="Arial"/>
                <a:cs typeface="Arial"/>
              </a:rPr>
              <a:pPr algn="ctr"/>
              <a:t>‹#›</a:t>
            </a:fld>
            <a:endParaRPr lang="nb-NO" b="1" i="0">
              <a:solidFill>
                <a:schemeClr val="bg1"/>
              </a:solidFill>
              <a:latin typeface="Arial"/>
              <a:cs typeface="Arial"/>
            </a:endParaRPr>
          </a:p>
        </p:txBody>
      </p:sp>
      <p:sp>
        <p:nvSpPr>
          <p:cNvPr id="5" name="Tittel 1">
            <a:extLst>
              <a:ext uri="{FF2B5EF4-FFF2-40B4-BE49-F238E27FC236}">
                <a16:creationId xmlns:a16="http://schemas.microsoft.com/office/drawing/2014/main" id="{EDDF0375-0873-B843-9EC0-A06479A80FA9}"/>
              </a:ext>
            </a:extLst>
          </p:cNvPr>
          <p:cNvSpPr>
            <a:spLocks noGrp="1"/>
          </p:cNvSpPr>
          <p:nvPr>
            <p:ph type="title"/>
          </p:nvPr>
        </p:nvSpPr>
        <p:spPr>
          <a:xfrm>
            <a:off x="301385" y="298339"/>
            <a:ext cx="8418747" cy="648512"/>
          </a:xfrm>
          <a:prstGeom prst="rect">
            <a:avLst/>
          </a:prstGeom>
        </p:spPr>
        <p:txBody>
          <a:bodyPr wrap="square" lIns="90000" tIns="46800" rIns="90000" bIns="46800" anchor="t" anchorCtr="0">
            <a:spAutoFit/>
          </a:bodyPr>
          <a:lstStyle/>
          <a:p>
            <a:r>
              <a:rPr lang="nb-NO"/>
              <a:t>Klikk for å redigere tittelstil</a:t>
            </a:r>
          </a:p>
        </p:txBody>
      </p:sp>
      <p:sp>
        <p:nvSpPr>
          <p:cNvPr id="6" name="Plassholder for innhold 2">
            <a:extLst>
              <a:ext uri="{FF2B5EF4-FFF2-40B4-BE49-F238E27FC236}">
                <a16:creationId xmlns:a16="http://schemas.microsoft.com/office/drawing/2014/main" id="{DE8648CE-2671-CD47-B4B1-0ED8BB6803AF}"/>
              </a:ext>
            </a:extLst>
          </p:cNvPr>
          <p:cNvSpPr>
            <a:spLocks noGrp="1"/>
          </p:cNvSpPr>
          <p:nvPr>
            <p:ph idx="1"/>
          </p:nvPr>
        </p:nvSpPr>
        <p:spPr>
          <a:xfrm>
            <a:off x="301385" y="1010266"/>
            <a:ext cx="8418747" cy="3613774"/>
          </a:xfrm>
          <a:prstGeom prst="rect">
            <a:avLst/>
          </a:prstGeom>
        </p:spPr>
        <p:txBody>
          <a:bodyPr lIns="90000" tIns="46800" rIns="90000" bIns="46800">
            <a:no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060019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3305176"/>
            <a:ext cx="7772400" cy="1021556"/>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7" name="Plassholder for lysbildenummer 5"/>
          <p:cNvSpPr>
            <a:spLocks noGrp="1"/>
          </p:cNvSpPr>
          <p:nvPr>
            <p:ph type="sldNum" sz="quarter" idx="12"/>
          </p:nvPr>
        </p:nvSpPr>
        <p:spPr>
          <a:xfrm>
            <a:off x="8241294" y="4815936"/>
            <a:ext cx="426966" cy="273844"/>
          </a:xfrm>
          <a:prstGeom prst="rect">
            <a:avLst/>
          </a:prstGeom>
        </p:spPr>
        <p:txBody>
          <a:bodyPr/>
          <a:lstStyle>
            <a:lvl1pPr>
              <a:defRPr sz="1000"/>
            </a:lvl1pPr>
          </a:lstStyle>
          <a:p>
            <a:pPr algn="r"/>
            <a:fld id="{91853A39-49B3-554A-AE82-85611CEBD8E3}" type="slidenum">
              <a:rPr lang="nb-NO" smtClean="0">
                <a:latin typeface="Arial"/>
                <a:cs typeface="Arial"/>
              </a:rPr>
              <a:pPr algn="r"/>
              <a:t>‹#›</a:t>
            </a:fld>
            <a:endParaRPr lang="nb-NO">
              <a:latin typeface="Arial"/>
              <a:cs typeface="Arial"/>
            </a:endParaRPr>
          </a:p>
        </p:txBody>
      </p:sp>
    </p:spTree>
    <p:extLst>
      <p:ext uri="{BB962C8B-B14F-4D97-AF65-F5344CB8AC3E}">
        <p14:creationId xmlns:p14="http://schemas.microsoft.com/office/powerpoint/2010/main" val="298246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249043"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440043"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37291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7" name="Tittel 1">
            <a:extLst>
              <a:ext uri="{FF2B5EF4-FFF2-40B4-BE49-F238E27FC236}">
                <a16:creationId xmlns:a16="http://schemas.microsoft.com/office/drawing/2014/main" id="{15AB0DDD-5101-CF40-8356-9C539FE928C5}"/>
              </a:ext>
            </a:extLst>
          </p:cNvPr>
          <p:cNvSpPr>
            <a:spLocks noGrp="1"/>
          </p:cNvSpPr>
          <p:nvPr>
            <p:ph type="title"/>
          </p:nvPr>
        </p:nvSpPr>
        <p:spPr>
          <a:xfrm>
            <a:off x="280219" y="205979"/>
            <a:ext cx="8229600" cy="646331"/>
          </a:xfrm>
        </p:spPr>
        <p:txBody>
          <a:bodyPr/>
          <a:lstStyle>
            <a:lvl1pPr>
              <a:defRPr/>
            </a:lvl1pPr>
          </a:lstStyle>
          <a:p>
            <a:r>
              <a:rPr lang="nb-NO"/>
              <a:t>Klikk for å redigere tittelstil</a:t>
            </a:r>
          </a:p>
        </p:txBody>
      </p:sp>
      <p:sp>
        <p:nvSpPr>
          <p:cNvPr id="8" name="Plassholder for innhold 3">
            <a:extLst>
              <a:ext uri="{FF2B5EF4-FFF2-40B4-BE49-F238E27FC236}">
                <a16:creationId xmlns:a16="http://schemas.microsoft.com/office/drawing/2014/main" id="{234AFF7B-7C34-7B47-812A-63DDBA93AB47}"/>
              </a:ext>
            </a:extLst>
          </p:cNvPr>
          <p:cNvSpPr>
            <a:spLocks noGrp="1"/>
          </p:cNvSpPr>
          <p:nvPr>
            <p:ph sz="half" idx="2"/>
          </p:nvPr>
        </p:nvSpPr>
        <p:spPr>
          <a:xfrm>
            <a:off x="280219" y="1444342"/>
            <a:ext cx="4040188" cy="33636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9" name="Plassholder for tekst 4">
            <a:extLst>
              <a:ext uri="{FF2B5EF4-FFF2-40B4-BE49-F238E27FC236}">
                <a16:creationId xmlns:a16="http://schemas.microsoft.com/office/drawing/2014/main" id="{47B44B46-B0BE-A64D-8CD4-1109D4692A49}"/>
              </a:ext>
            </a:extLst>
          </p:cNvPr>
          <p:cNvSpPr>
            <a:spLocks noGrp="1"/>
          </p:cNvSpPr>
          <p:nvPr>
            <p:ph type="body" sz="quarter" idx="3"/>
          </p:nvPr>
        </p:nvSpPr>
        <p:spPr>
          <a:xfrm>
            <a:off x="4468045" y="964522"/>
            <a:ext cx="4041775" cy="47982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a:t>
            </a:r>
          </a:p>
        </p:txBody>
      </p:sp>
      <p:sp>
        <p:nvSpPr>
          <p:cNvPr id="10" name="Plassholder for innhold 5">
            <a:extLst>
              <a:ext uri="{FF2B5EF4-FFF2-40B4-BE49-F238E27FC236}">
                <a16:creationId xmlns:a16="http://schemas.microsoft.com/office/drawing/2014/main" id="{1C4D38D1-6ECD-794C-8B46-83AEE26790A5}"/>
              </a:ext>
            </a:extLst>
          </p:cNvPr>
          <p:cNvSpPr>
            <a:spLocks noGrp="1"/>
          </p:cNvSpPr>
          <p:nvPr>
            <p:ph sz="quarter" idx="4"/>
          </p:nvPr>
        </p:nvSpPr>
        <p:spPr>
          <a:xfrm>
            <a:off x="4468045" y="1444342"/>
            <a:ext cx="4041775" cy="33636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4">
            <a:extLst>
              <a:ext uri="{FF2B5EF4-FFF2-40B4-BE49-F238E27FC236}">
                <a16:creationId xmlns:a16="http://schemas.microsoft.com/office/drawing/2014/main" id="{BD8E673F-9EC8-124B-9ACB-8BF4AAF39D9D}"/>
              </a:ext>
            </a:extLst>
          </p:cNvPr>
          <p:cNvSpPr>
            <a:spLocks noGrp="1"/>
          </p:cNvSpPr>
          <p:nvPr>
            <p:ph type="body" sz="quarter" idx="10"/>
          </p:nvPr>
        </p:nvSpPr>
        <p:spPr>
          <a:xfrm>
            <a:off x="280218" y="964521"/>
            <a:ext cx="4041775" cy="47982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a:t>
            </a:r>
          </a:p>
        </p:txBody>
      </p:sp>
    </p:spTree>
    <p:extLst>
      <p:ext uri="{BB962C8B-B14F-4D97-AF65-F5344CB8AC3E}">
        <p14:creationId xmlns:p14="http://schemas.microsoft.com/office/powerpoint/2010/main" val="702236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3172249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9718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1" y="204787"/>
            <a:ext cx="3008313" cy="871538"/>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159648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3600450"/>
            <a:ext cx="5486400" cy="425054"/>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Tree>
    <p:extLst>
      <p:ext uri="{BB962C8B-B14F-4D97-AF65-F5344CB8AC3E}">
        <p14:creationId xmlns:p14="http://schemas.microsoft.com/office/powerpoint/2010/main" val="353223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249043" y="205979"/>
            <a:ext cx="8552985" cy="646331"/>
          </a:xfrm>
          <a:prstGeom prst="rect">
            <a:avLst/>
          </a:prstGeom>
        </p:spPr>
        <p:txBody>
          <a:bodyPr vert="horz" lIns="91440" tIns="45720" rIns="91440" bIns="45720" rtlCol="0" anchor="t" anchorCtr="0">
            <a:spAutoFit/>
          </a:bodyPr>
          <a:lstStyle/>
          <a:p>
            <a:r>
              <a:rPr lang="nb-NO"/>
              <a:t>Klikk for å redigere tittelstil</a:t>
            </a:r>
          </a:p>
        </p:txBody>
      </p:sp>
      <p:sp>
        <p:nvSpPr>
          <p:cNvPr id="3" name="Plassholder for tekst 2"/>
          <p:cNvSpPr>
            <a:spLocks noGrp="1"/>
          </p:cNvSpPr>
          <p:nvPr>
            <p:ph type="body" idx="1"/>
          </p:nvPr>
        </p:nvSpPr>
        <p:spPr>
          <a:xfrm>
            <a:off x="249043" y="952901"/>
            <a:ext cx="8552985" cy="3641722"/>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pic>
        <p:nvPicPr>
          <p:cNvPr id="5" name="Bilde 4" descr="hor_blaa_stripe.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4783836"/>
            <a:ext cx="9144000" cy="359664"/>
          </a:xfrm>
          <a:prstGeom prst="rect">
            <a:avLst/>
          </a:prstGeom>
        </p:spPr>
      </p:pic>
    </p:spTree>
    <p:extLst>
      <p:ext uri="{BB962C8B-B14F-4D97-AF65-F5344CB8AC3E}">
        <p14:creationId xmlns:p14="http://schemas.microsoft.com/office/powerpoint/2010/main" val="5777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nnsida.ntnu.no/tilrettelegg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nnsida.ntnu.no/wiki/-/wiki/Norsk/arrangementer+og+samlinger+under+covid-1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regjeringen.no/no/tema/utenrikssaker/reiseinformasjon/korona_info/id2691821/?expand=factbox2724449"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nnsida.ntnu.no/wiki/-/wiki/Norsk/retningslinjer+for+bruk+av+arealer+p%C3%A5+campus" TargetMode="External"/><Relationship Id="rId2" Type="http://schemas.openxmlformats.org/officeDocument/2006/relationships/hyperlink" Target="https://innsida.ntnu.no/wiki/-/wiki/Norsk/regler+for+bruk+av+areale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nnsida.ntnu.no/wiki/-/wiki/Norsk/hjemmekontor" TargetMode="External"/><Relationship Id="rId2" Type="http://schemas.openxmlformats.org/officeDocument/2006/relationships/hyperlink" Target="https://www.fhi.no/nettpub/coronavirus/rad-og-informasjon-til-andre-sektorer-og-yrkesgrupper/universiteter-hoyskoler-fagskoler-folkehoyskol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517126" y="1001374"/>
            <a:ext cx="7772400" cy="1200329"/>
          </a:xfrm>
        </p:spPr>
        <p:txBody>
          <a:bodyPr/>
          <a:lstStyle/>
          <a:p>
            <a:r>
              <a:rPr lang="nb-NO" dirty="0"/>
              <a:t>Gjenåpningsplan for NTNU </a:t>
            </a:r>
            <a:br>
              <a:rPr lang="nb-NO" dirty="0"/>
            </a:br>
            <a:r>
              <a:rPr lang="nb-NO" dirty="0"/>
              <a:t>per 25.9.2021 (versjon 10)</a:t>
            </a:r>
          </a:p>
        </p:txBody>
      </p:sp>
      <p:sp>
        <p:nvSpPr>
          <p:cNvPr id="3" name="Undertittel 2"/>
          <p:cNvSpPr>
            <a:spLocks noGrp="1"/>
          </p:cNvSpPr>
          <p:nvPr>
            <p:ph type="subTitle" idx="1"/>
          </p:nvPr>
        </p:nvSpPr>
        <p:spPr>
          <a:xfrm>
            <a:off x="515352" y="2355420"/>
            <a:ext cx="7772400" cy="1314450"/>
          </a:xfrm>
        </p:spPr>
        <p:txBody>
          <a:bodyPr vert="horz" lIns="91440" tIns="45720" rIns="91440" bIns="45720" rtlCol="0" anchor="t">
            <a:normAutofit/>
          </a:bodyPr>
          <a:lstStyle/>
          <a:p>
            <a:r>
              <a:rPr lang="nb-NO" sz="1600" dirty="0"/>
              <a:t>Fra Sentral beredskapsledelse</a:t>
            </a:r>
          </a:p>
        </p:txBody>
      </p:sp>
      <p:sp>
        <p:nvSpPr>
          <p:cNvPr id="7" name="TekstSylinder 6">
            <a:extLst>
              <a:ext uri="{FF2B5EF4-FFF2-40B4-BE49-F238E27FC236}">
                <a16:creationId xmlns:a16="http://schemas.microsoft.com/office/drawing/2014/main" id="{02E93105-4AEF-5144-BDE5-9DB9B1670EF5}"/>
              </a:ext>
            </a:extLst>
          </p:cNvPr>
          <p:cNvSpPr txBox="1"/>
          <p:nvPr/>
        </p:nvSpPr>
        <p:spPr>
          <a:xfrm rot="16200000">
            <a:off x="7128750" y="1687862"/>
            <a:ext cx="3267983" cy="369332"/>
          </a:xfrm>
          <a:prstGeom prst="rect">
            <a:avLst/>
          </a:prstGeom>
          <a:noFill/>
        </p:spPr>
        <p:txBody>
          <a:bodyPr wrap="square" rtlCol="0">
            <a:spAutoFit/>
          </a:bodyPr>
          <a:lstStyle/>
          <a:p>
            <a:r>
              <a:rPr lang="nb-NO">
                <a:solidFill>
                  <a:srgbClr val="0D4788"/>
                </a:solidFill>
              </a:rPr>
              <a:t>Kunnskap for en bedre verden</a:t>
            </a:r>
          </a:p>
        </p:txBody>
      </p:sp>
    </p:spTree>
    <p:extLst>
      <p:ext uri="{BB962C8B-B14F-4D97-AF65-F5344CB8AC3E}">
        <p14:creationId xmlns:p14="http://schemas.microsoft.com/office/powerpoint/2010/main" val="3243102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6392DE9-B35B-4A1D-81B9-92F893E92287}"/>
              </a:ext>
            </a:extLst>
          </p:cNvPr>
          <p:cNvSpPr>
            <a:spLocks noGrp="1"/>
          </p:cNvSpPr>
          <p:nvPr>
            <p:ph type="title"/>
          </p:nvPr>
        </p:nvSpPr>
        <p:spPr>
          <a:xfrm>
            <a:off x="301385" y="298339"/>
            <a:ext cx="8418747" cy="463846"/>
          </a:xfrm>
        </p:spPr>
        <p:txBody>
          <a:bodyPr/>
          <a:lstStyle/>
          <a:p>
            <a:r>
              <a:rPr lang="nb-NO" sz="2400" dirty="0"/>
              <a:t>Beskyttelse av uvaksinerte og andre risikogrupper</a:t>
            </a:r>
          </a:p>
        </p:txBody>
      </p:sp>
      <p:sp>
        <p:nvSpPr>
          <p:cNvPr id="3" name="Plassholder for innhold 2">
            <a:extLst>
              <a:ext uri="{FF2B5EF4-FFF2-40B4-BE49-F238E27FC236}">
                <a16:creationId xmlns:a16="http://schemas.microsoft.com/office/drawing/2014/main" id="{0ADB02CD-14D3-4BBC-8F9C-FD25B0677929}"/>
              </a:ext>
            </a:extLst>
          </p:cNvPr>
          <p:cNvSpPr>
            <a:spLocks noGrp="1"/>
          </p:cNvSpPr>
          <p:nvPr>
            <p:ph idx="1"/>
          </p:nvPr>
        </p:nvSpPr>
        <p:spPr>
          <a:xfrm>
            <a:off x="301385" y="914400"/>
            <a:ext cx="8418747" cy="3709640"/>
          </a:xfrm>
        </p:spPr>
        <p:txBody>
          <a:bodyPr/>
          <a:lstStyle/>
          <a:p>
            <a:r>
              <a:rPr lang="nb-NO" sz="1800" dirty="0"/>
              <a:t>Selv om en stadig større andel av studenter og ansatte blir fullvaksinert og </a:t>
            </a:r>
            <a:r>
              <a:rPr lang="nb-NO" sz="1800" dirty="0">
                <a:latin typeface="+mn-lt"/>
              </a:rPr>
              <a:t>restriksjonene på NTNU gradvis fjernes, er det viktig å ta hensyn til ubeskyttede i risikogrupper. Vaksinen beskytter mot alvorlig sykdom, men ikke mot å spre smitte. </a:t>
            </a:r>
          </a:p>
          <a:p>
            <a:r>
              <a:rPr lang="nb-NO" sz="1800" dirty="0">
                <a:effectLst/>
                <a:latin typeface="+mn-lt"/>
              </a:rPr>
              <a:t>Studenter og ansatte som av dokumenterte, medisinske grunner trenger spesiell tilrettelegging, bes ta dette opp med studieveileder eller nærmeste leder. Tilrettelegging vil skje etter </a:t>
            </a:r>
            <a:r>
              <a:rPr lang="nb-NO" sz="1800" dirty="0">
                <a:effectLst/>
                <a:latin typeface="+mn-lt"/>
                <a:hlinkClick r:id="rId2"/>
              </a:rPr>
              <a:t>samme retningslinjer som ved andre typer sykdom eller funksjonsnedsettelse.</a:t>
            </a:r>
            <a:endParaRPr lang="nb-NO" sz="1800" dirty="0">
              <a:effectLst/>
              <a:latin typeface="+mn-lt"/>
            </a:endParaRPr>
          </a:p>
        </p:txBody>
      </p:sp>
    </p:spTree>
    <p:extLst>
      <p:ext uri="{BB962C8B-B14F-4D97-AF65-F5344CB8AC3E}">
        <p14:creationId xmlns:p14="http://schemas.microsoft.com/office/powerpoint/2010/main" val="1969719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61AD2-DB2E-477A-B9C4-DF8315D6731E}"/>
              </a:ext>
            </a:extLst>
          </p:cNvPr>
          <p:cNvSpPr>
            <a:spLocks noGrp="1"/>
          </p:cNvSpPr>
          <p:nvPr>
            <p:ph type="title"/>
          </p:nvPr>
        </p:nvSpPr>
        <p:spPr/>
        <p:txBody>
          <a:bodyPr/>
          <a:lstStyle/>
          <a:p>
            <a:r>
              <a:rPr lang="nb-NO" sz="2800" dirty="0"/>
              <a:t>Gjennomføring av eksamen høsten 2021 </a:t>
            </a:r>
            <a:br>
              <a:rPr lang="nb-NO" dirty="0"/>
            </a:br>
            <a:r>
              <a:rPr lang="nb-NO" sz="2100" b="0" dirty="0"/>
              <a:t>(hovedperiode 29.11 – 21.12)</a:t>
            </a:r>
          </a:p>
        </p:txBody>
      </p:sp>
      <p:sp>
        <p:nvSpPr>
          <p:cNvPr id="3" name="Content Placeholder 2">
            <a:extLst>
              <a:ext uri="{FF2B5EF4-FFF2-40B4-BE49-F238E27FC236}">
                <a16:creationId xmlns:a16="http://schemas.microsoft.com/office/drawing/2014/main" id="{BC671628-D95C-4697-965D-2A5464277EC4}"/>
              </a:ext>
            </a:extLst>
          </p:cNvPr>
          <p:cNvSpPr>
            <a:spLocks noGrp="1"/>
          </p:cNvSpPr>
          <p:nvPr>
            <p:ph idx="1"/>
          </p:nvPr>
        </p:nvSpPr>
        <p:spPr>
          <a:xfrm>
            <a:off x="301384" y="1333459"/>
            <a:ext cx="8418747" cy="3613774"/>
          </a:xfrm>
        </p:spPr>
        <p:txBody>
          <a:bodyPr vert="horz" lIns="91440" tIns="45720" rIns="91440" bIns="45720" rtlCol="0" anchor="t">
            <a:normAutofit/>
          </a:bodyPr>
          <a:lstStyle/>
          <a:p>
            <a:pPr lvl="0"/>
            <a:r>
              <a:rPr lang="nb-NO" sz="2000" dirty="0"/>
              <a:t>Eksamensperioden er forlenget til 7.januar 2022. Noen emner vil dermed få eksamen første uke i januar. </a:t>
            </a:r>
          </a:p>
          <a:p>
            <a:pPr lvl="0"/>
            <a:r>
              <a:rPr lang="nb-NO" sz="2000" dirty="0"/>
              <a:t>Det vil bli avholdt digital skriftlig skoleeksamen, analog skriftlig skoleeksamen og digital hjemmeeksamen.</a:t>
            </a:r>
          </a:p>
          <a:p>
            <a:pPr lvl="0"/>
            <a:r>
              <a:rPr lang="nb-NO" sz="2000" dirty="0"/>
              <a:t>Kapasiteten i Trondheim er redusert med 20% på grunn av at deler av eksamenshuset benyttes som vaksinasjonssenter.</a:t>
            </a:r>
          </a:p>
          <a:p>
            <a:pPr lvl="0"/>
            <a:r>
              <a:rPr lang="nb-NO" sz="2000" dirty="0"/>
              <a:t>Eksamensplanen ble publisert ved semesterstart (uke 33/34).</a:t>
            </a:r>
          </a:p>
        </p:txBody>
      </p:sp>
    </p:spTree>
    <p:extLst>
      <p:ext uri="{BB962C8B-B14F-4D97-AF65-F5344CB8AC3E}">
        <p14:creationId xmlns:p14="http://schemas.microsoft.com/office/powerpoint/2010/main" val="3327954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4B6F7FE-1C5B-314E-9EB6-C3D6F936303D}"/>
              </a:ext>
            </a:extLst>
          </p:cNvPr>
          <p:cNvSpPr>
            <a:spLocks noGrp="1"/>
          </p:cNvSpPr>
          <p:nvPr>
            <p:ph type="title"/>
          </p:nvPr>
        </p:nvSpPr>
        <p:spPr>
          <a:xfrm>
            <a:off x="301385" y="183139"/>
            <a:ext cx="8418747" cy="525401"/>
          </a:xfrm>
        </p:spPr>
        <p:txBody>
          <a:bodyPr/>
          <a:lstStyle/>
          <a:p>
            <a:r>
              <a:rPr lang="nb-NO" sz="2800"/>
              <a:t>Regjeringens gjenåpningsplan for Norge</a:t>
            </a:r>
          </a:p>
        </p:txBody>
      </p:sp>
      <p:sp>
        <p:nvSpPr>
          <p:cNvPr id="3" name="Plassholder for innhold 2">
            <a:extLst>
              <a:ext uri="{FF2B5EF4-FFF2-40B4-BE49-F238E27FC236}">
                <a16:creationId xmlns:a16="http://schemas.microsoft.com/office/drawing/2014/main" id="{8B10C514-EF45-4E45-AC21-B580BE9D8E1F}"/>
              </a:ext>
            </a:extLst>
          </p:cNvPr>
          <p:cNvSpPr>
            <a:spLocks noGrp="1"/>
          </p:cNvSpPr>
          <p:nvPr>
            <p:ph idx="1"/>
          </p:nvPr>
        </p:nvSpPr>
        <p:spPr>
          <a:xfrm>
            <a:off x="301385" y="830266"/>
            <a:ext cx="8547415" cy="3613774"/>
          </a:xfrm>
        </p:spPr>
        <p:txBody>
          <a:bodyPr vert="horz" lIns="90000" tIns="46800" rIns="90000" bIns="46800" rtlCol="0" anchor="t">
            <a:noAutofit/>
          </a:bodyPr>
          <a:lstStyle/>
          <a:p>
            <a:pPr marL="0" indent="0">
              <a:buNone/>
            </a:pPr>
            <a:r>
              <a:rPr lang="nb-NO" sz="1600" b="1" dirty="0">
                <a:solidFill>
                  <a:schemeClr val="bg1"/>
                </a:solidFill>
                <a:highlight>
                  <a:srgbClr val="808000"/>
                </a:highlight>
              </a:rPr>
              <a:t>Trinn 1 fra 16.4:</a:t>
            </a:r>
            <a:r>
              <a:rPr lang="nb-NO" sz="1600" dirty="0"/>
              <a:t> Lette på tiltak som ble innført før påske</a:t>
            </a:r>
          </a:p>
          <a:p>
            <a:pPr marL="457200" lvl="1" indent="0">
              <a:buNone/>
            </a:pPr>
            <a:r>
              <a:rPr lang="nb-NO" sz="1200" dirty="0"/>
              <a:t>Tilbake til 1 meter avstand, begrenset alkoholskjenking tillates, flere tilstede på arrangement mm.</a:t>
            </a:r>
          </a:p>
          <a:p>
            <a:pPr marL="0" indent="0">
              <a:buNone/>
            </a:pPr>
            <a:r>
              <a:rPr lang="nb-NO" sz="1600" b="1" dirty="0">
                <a:solidFill>
                  <a:schemeClr val="bg1"/>
                </a:solidFill>
                <a:highlight>
                  <a:srgbClr val="BBAC76"/>
                </a:highlight>
              </a:rPr>
              <a:t>Trinn 2 fra 27.5:</a:t>
            </a:r>
            <a:r>
              <a:rPr lang="nb-NO" sz="1600" dirty="0"/>
              <a:t> Ytterligere lemping på restriksjoner</a:t>
            </a:r>
          </a:p>
          <a:p>
            <a:pPr marL="457200" lvl="1" indent="0">
              <a:buNone/>
            </a:pPr>
            <a:r>
              <a:rPr lang="nb-NO" sz="1200" dirty="0"/>
              <a:t>Mer fysisk undervisning, enda flere tilstede privat og på arrangement, utvidet skjenking, breddeidrett mm.</a:t>
            </a:r>
          </a:p>
          <a:p>
            <a:pPr marL="0" indent="0">
              <a:buNone/>
            </a:pPr>
            <a:r>
              <a:rPr lang="nb-NO" sz="1600" b="1" dirty="0">
                <a:solidFill>
                  <a:schemeClr val="bg1"/>
                </a:solidFill>
                <a:highlight>
                  <a:srgbClr val="008000"/>
                </a:highlight>
              </a:rPr>
              <a:t>Trinn 3 fra 20.6:</a:t>
            </a:r>
            <a:r>
              <a:rPr lang="nb-NO" sz="1600" dirty="0"/>
              <a:t> Åpning på flere områder</a:t>
            </a:r>
          </a:p>
          <a:p>
            <a:pPr marL="457200" lvl="1" indent="0">
              <a:buNone/>
            </a:pPr>
            <a:r>
              <a:rPr lang="nb-NO" sz="1200" dirty="0"/>
              <a:t>Hyppig bruk av hurtigtester og koronasertifikat, konkurranser i breddeidretten, mere utenlandsreiser, økt  arbeidsinnvandring mm.</a:t>
            </a:r>
          </a:p>
          <a:p>
            <a:pPr marL="0" indent="0">
              <a:buNone/>
            </a:pPr>
            <a:r>
              <a:rPr lang="nb-NO" sz="1600" b="1" dirty="0">
                <a:highlight>
                  <a:srgbClr val="00FF00"/>
                </a:highlight>
              </a:rPr>
              <a:t>Nesten normal hverdag, med økt beredskap, fra 25.9</a:t>
            </a:r>
            <a:r>
              <a:rPr lang="nb-NO" sz="1600" b="1" dirty="0">
                <a:solidFill>
                  <a:srgbClr val="FF0000"/>
                </a:solidFill>
                <a:highlight>
                  <a:srgbClr val="00FF00"/>
                </a:highlight>
              </a:rPr>
              <a:t>:</a:t>
            </a:r>
            <a:r>
              <a:rPr lang="nb-NO" sz="1600" dirty="0">
                <a:solidFill>
                  <a:srgbClr val="FF0000"/>
                </a:solidFill>
              </a:rPr>
              <a:t> </a:t>
            </a:r>
          </a:p>
          <a:p>
            <a:pPr marL="0" indent="0">
              <a:buNone/>
            </a:pPr>
            <a:r>
              <a:rPr lang="nb-NO" sz="1600" dirty="0">
                <a:solidFill>
                  <a:srgbClr val="FF0000"/>
                </a:solidFill>
              </a:rPr>
              <a:t>	</a:t>
            </a:r>
            <a:r>
              <a:rPr lang="nb-NO" sz="1200" dirty="0"/>
              <a:t>Fortsatt smitteverntiltak, innreiserestriksjoner fra noen land. </a:t>
            </a:r>
          </a:p>
          <a:p>
            <a:pPr marL="57150" indent="0">
              <a:buNone/>
            </a:pPr>
            <a:endParaRPr lang="nb-NO" sz="1200" dirty="0"/>
          </a:p>
          <a:p>
            <a:pPr marL="57150" indent="0">
              <a:buNone/>
            </a:pPr>
            <a:r>
              <a:rPr lang="nb-NO" sz="1200" dirty="0"/>
              <a:t>Data og ikke datoer styrer tidsavstanden mellom hvert trinn. Forutsetningene for å gå fra ett trinn til neste er at smittesituasjonen ikke utvikler seg negativt, at helsetjenesten har god kapasitet og at vaksinasjonsplanen følges. </a:t>
            </a:r>
          </a:p>
        </p:txBody>
      </p:sp>
    </p:spTree>
    <p:extLst>
      <p:ext uri="{BB962C8B-B14F-4D97-AF65-F5344CB8AC3E}">
        <p14:creationId xmlns:p14="http://schemas.microsoft.com/office/powerpoint/2010/main" val="3580893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F39D7C4C-0F9F-4FA4-A9E9-5EFCF4E35054}"/>
              </a:ext>
            </a:extLst>
          </p:cNvPr>
          <p:cNvSpPr>
            <a:spLocks noGrp="1"/>
          </p:cNvSpPr>
          <p:nvPr>
            <p:ph idx="1"/>
          </p:nvPr>
        </p:nvSpPr>
        <p:spPr>
          <a:xfrm>
            <a:off x="403438" y="1010266"/>
            <a:ext cx="8316694" cy="2447180"/>
          </a:xfrm>
        </p:spPr>
        <p:txBody>
          <a:bodyPr vert="horz" lIns="90000" tIns="46800" rIns="90000" bIns="46800" rtlCol="0" anchor="t">
            <a:noAutofit/>
          </a:bodyPr>
          <a:lstStyle/>
          <a:p>
            <a:r>
              <a:rPr lang="nb-NO" dirty="0"/>
              <a:t>Ca. 50% fysisk undervisning</a:t>
            </a:r>
          </a:p>
          <a:p>
            <a:r>
              <a:rPr lang="nb-NO" dirty="0"/>
              <a:t>Maks 200 på forelesninger og 50 på gruppeundervisning</a:t>
            </a:r>
          </a:p>
          <a:p>
            <a:r>
              <a:rPr lang="nb-NO" dirty="0"/>
              <a:t>Fortsatt hjemmekontor for de som har mulighet</a:t>
            </a:r>
          </a:p>
          <a:p>
            <a:r>
              <a:rPr lang="nb-NO" dirty="0"/>
              <a:t>Forsiktig åpning for sosial aktivitet på campus</a:t>
            </a:r>
          </a:p>
          <a:p>
            <a:r>
              <a:rPr lang="nb-NO" dirty="0"/>
              <a:t>Fokus på psykososiale tiltak for studenter</a:t>
            </a:r>
          </a:p>
        </p:txBody>
      </p:sp>
      <p:sp>
        <p:nvSpPr>
          <p:cNvPr id="2" name="Tittel 1">
            <a:extLst>
              <a:ext uri="{FF2B5EF4-FFF2-40B4-BE49-F238E27FC236}">
                <a16:creationId xmlns:a16="http://schemas.microsoft.com/office/drawing/2014/main" id="{A28937FA-2242-455E-BA60-FC7A7CBE365C}"/>
              </a:ext>
            </a:extLst>
          </p:cNvPr>
          <p:cNvSpPr>
            <a:spLocks noGrp="1"/>
          </p:cNvSpPr>
          <p:nvPr>
            <p:ph type="title"/>
          </p:nvPr>
        </p:nvSpPr>
        <p:spPr>
          <a:xfrm>
            <a:off x="301385" y="298339"/>
            <a:ext cx="8784507" cy="956288"/>
          </a:xfrm>
        </p:spPr>
        <p:txBody>
          <a:bodyPr/>
          <a:lstStyle/>
          <a:p>
            <a:r>
              <a:rPr lang="nb-NO" sz="2800" dirty="0"/>
              <a:t>Gjenåpningsplanen ved NTNU - </a:t>
            </a:r>
            <a:r>
              <a:rPr lang="nb-NO" sz="2800" dirty="0">
                <a:solidFill>
                  <a:schemeClr val="bg1"/>
                </a:solidFill>
                <a:highlight>
                  <a:srgbClr val="808000"/>
                </a:highlight>
              </a:rPr>
              <a:t>trinn 1</a:t>
            </a:r>
            <a:r>
              <a:rPr lang="nb-NO" sz="2800" b="0" dirty="0"/>
              <a:t> (fra 19.april)</a:t>
            </a:r>
            <a:br>
              <a:rPr lang="nb-NO" sz="2800" b="0" dirty="0"/>
            </a:br>
            <a:endParaRPr lang="nb-NO" sz="2800" b="0" dirty="0"/>
          </a:p>
        </p:txBody>
      </p:sp>
      <p:cxnSp>
        <p:nvCxnSpPr>
          <p:cNvPr id="5" name="Rett linje 4">
            <a:extLst>
              <a:ext uri="{FF2B5EF4-FFF2-40B4-BE49-F238E27FC236}">
                <a16:creationId xmlns:a16="http://schemas.microsoft.com/office/drawing/2014/main" id="{36B21255-996F-4EE8-A26A-82AABDD571C7}"/>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 name="Rett linje 5">
            <a:extLst>
              <a:ext uri="{FF2B5EF4-FFF2-40B4-BE49-F238E27FC236}">
                <a16:creationId xmlns:a16="http://schemas.microsoft.com/office/drawing/2014/main" id="{61546C04-E757-4E0B-BDFA-A2010A939D35}"/>
              </a:ext>
            </a:extLst>
          </p:cNvPr>
          <p:cNvCxnSpPr>
            <a:cxnSpLocks/>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92639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FACBFA-95A0-4BB1-87A2-467D36F3EC7C}"/>
              </a:ext>
            </a:extLst>
          </p:cNvPr>
          <p:cNvSpPr>
            <a:spLocks noGrp="1"/>
          </p:cNvSpPr>
          <p:nvPr>
            <p:ph type="title"/>
          </p:nvPr>
        </p:nvSpPr>
        <p:spPr>
          <a:xfrm>
            <a:off x="301385" y="298339"/>
            <a:ext cx="8418747" cy="525401"/>
          </a:xfrm>
        </p:spPr>
        <p:txBody>
          <a:bodyPr/>
          <a:lstStyle/>
          <a:p>
            <a:r>
              <a:rPr lang="nb-NO" sz="2800" dirty="0">
                <a:solidFill>
                  <a:schemeClr val="bg1"/>
                </a:solidFill>
                <a:highlight>
                  <a:srgbClr val="BBAC76"/>
                </a:highlight>
              </a:rPr>
              <a:t>Trinn 2</a:t>
            </a:r>
            <a:r>
              <a:rPr lang="nb-NO" sz="2800" dirty="0">
                <a:solidFill>
                  <a:srgbClr val="000000"/>
                </a:solidFill>
              </a:rPr>
              <a:t> </a:t>
            </a:r>
            <a:r>
              <a:rPr lang="nb-NO" sz="2800" dirty="0"/>
              <a:t>ved NTNU </a:t>
            </a:r>
            <a:r>
              <a:rPr lang="nb-NO" sz="2800" b="0" dirty="0"/>
              <a:t>(fra 27. mai) </a:t>
            </a:r>
          </a:p>
        </p:txBody>
      </p:sp>
      <p:sp>
        <p:nvSpPr>
          <p:cNvPr id="3" name="Plassholder for innhold 2">
            <a:extLst>
              <a:ext uri="{FF2B5EF4-FFF2-40B4-BE49-F238E27FC236}">
                <a16:creationId xmlns:a16="http://schemas.microsoft.com/office/drawing/2014/main" id="{35B03188-E14E-4118-9FBE-1B61539CD99D}"/>
              </a:ext>
            </a:extLst>
          </p:cNvPr>
          <p:cNvSpPr>
            <a:spLocks noGrp="1"/>
          </p:cNvSpPr>
          <p:nvPr>
            <p:ph idx="1"/>
          </p:nvPr>
        </p:nvSpPr>
        <p:spPr>
          <a:xfrm>
            <a:off x="301385" y="950771"/>
            <a:ext cx="8616986" cy="3501586"/>
          </a:xfrm>
        </p:spPr>
        <p:txBody>
          <a:bodyPr vert="horz" lIns="90000" tIns="46800" rIns="90000" bIns="46800" rtlCol="0" anchor="t">
            <a:noAutofit/>
          </a:bodyPr>
          <a:lstStyle/>
          <a:p>
            <a:r>
              <a:rPr lang="nb-NO" sz="1800" dirty="0"/>
              <a:t>Økt fysisk undervisning. </a:t>
            </a:r>
            <a:endParaRPr lang="nb-NO" dirty="0"/>
          </a:p>
          <a:p>
            <a:r>
              <a:rPr lang="nb-NO" sz="1800" dirty="0"/>
              <a:t>Økt bruk av jevnlig testing og massetesting.</a:t>
            </a:r>
            <a:endParaRPr lang="nb-NO" dirty="0"/>
          </a:p>
          <a:p>
            <a:r>
              <a:rPr lang="nb-NO" sz="1800" dirty="0"/>
              <a:t>Digital eksamen gjennomføres (11.5 - 11.6)</a:t>
            </a:r>
          </a:p>
          <a:p>
            <a:r>
              <a:rPr lang="nb-NO" sz="1800" dirty="0"/>
              <a:t>Fortsatt hjemmekontor for alle som har mulighet og/eller fleksibel arbeidstid.</a:t>
            </a:r>
          </a:p>
          <a:p>
            <a:r>
              <a:rPr lang="nb-NO" sz="1800" dirty="0"/>
              <a:t>Noen flere tilstede på sosiale arrangement for studenter og ansatte (innendørs maks 10 uten faste plasser, 100 med faste plasser). </a:t>
            </a:r>
          </a:p>
          <a:p>
            <a:r>
              <a:rPr lang="nb-NO" sz="1800" dirty="0"/>
              <a:t>Egne regler for utendørs aktiviteter. </a:t>
            </a:r>
          </a:p>
          <a:p>
            <a:r>
              <a:rPr lang="nb-NO" sz="1800" dirty="0"/>
              <a:t>Påbud om munnbind mange steder i Trondheim kommune fra 20.5. </a:t>
            </a:r>
          </a:p>
          <a:p>
            <a:r>
              <a:rPr lang="nb-NO" sz="1800" dirty="0"/>
              <a:t>Innenlandsreiser kan gjennomføres. Reiser til utlandet frarådes fortsatt.</a:t>
            </a:r>
          </a:p>
          <a:p>
            <a:r>
              <a:rPr lang="nb-NO" sz="1800" dirty="0"/>
              <a:t>Fortsatt strenge innreiserestriksjoner for utlendinger som ikke er bosatt i Norge.</a:t>
            </a:r>
          </a:p>
          <a:p>
            <a:r>
              <a:rPr lang="nb-NO" sz="1800" dirty="0"/>
              <a:t>Fortsatt fokus på psykososiale tiltak for studenter.</a:t>
            </a:r>
          </a:p>
        </p:txBody>
      </p:sp>
      <p:cxnSp>
        <p:nvCxnSpPr>
          <p:cNvPr id="6" name="Rett linje 5">
            <a:extLst>
              <a:ext uri="{FF2B5EF4-FFF2-40B4-BE49-F238E27FC236}">
                <a16:creationId xmlns:a16="http://schemas.microsoft.com/office/drawing/2014/main" id="{069BBD26-7187-4FE4-B21F-F82A37AF07D6}"/>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 name="Rett linje 6">
            <a:extLst>
              <a:ext uri="{FF2B5EF4-FFF2-40B4-BE49-F238E27FC236}">
                <a16:creationId xmlns:a16="http://schemas.microsoft.com/office/drawing/2014/main" id="{3AD50891-01A8-4191-8BD0-180BA15DAE7D}"/>
              </a:ext>
            </a:extLst>
          </p:cNvPr>
          <p:cNvCxnSpPr>
            <a:cxnSpLocks/>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67791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25198F3-A505-430E-A4AF-E8204BBBD837}"/>
              </a:ext>
            </a:extLst>
          </p:cNvPr>
          <p:cNvSpPr>
            <a:spLocks noGrp="1"/>
          </p:cNvSpPr>
          <p:nvPr>
            <p:ph type="title"/>
          </p:nvPr>
        </p:nvSpPr>
        <p:spPr>
          <a:xfrm>
            <a:off x="301385" y="298339"/>
            <a:ext cx="8418747" cy="525401"/>
          </a:xfrm>
        </p:spPr>
        <p:txBody>
          <a:bodyPr/>
          <a:lstStyle/>
          <a:p>
            <a:r>
              <a:rPr lang="nb-NO" sz="2800" dirty="0">
                <a:solidFill>
                  <a:schemeClr val="bg1"/>
                </a:solidFill>
                <a:highlight>
                  <a:srgbClr val="008000"/>
                </a:highlight>
              </a:rPr>
              <a:t>Trinn 3</a:t>
            </a:r>
            <a:r>
              <a:rPr lang="nb-NO" sz="2800" dirty="0"/>
              <a:t> ved NTNU </a:t>
            </a:r>
            <a:r>
              <a:rPr lang="nb-NO" sz="2800" b="0" dirty="0"/>
              <a:t>(fra 22.juni) </a:t>
            </a:r>
          </a:p>
        </p:txBody>
      </p:sp>
      <p:sp>
        <p:nvSpPr>
          <p:cNvPr id="3" name="Plassholder for innhold 2">
            <a:extLst>
              <a:ext uri="{FF2B5EF4-FFF2-40B4-BE49-F238E27FC236}">
                <a16:creationId xmlns:a16="http://schemas.microsoft.com/office/drawing/2014/main" id="{74592891-0B5D-4862-8798-8235C1E3A925}"/>
              </a:ext>
            </a:extLst>
          </p:cNvPr>
          <p:cNvSpPr>
            <a:spLocks noGrp="1"/>
          </p:cNvSpPr>
          <p:nvPr>
            <p:ph idx="1"/>
          </p:nvPr>
        </p:nvSpPr>
        <p:spPr>
          <a:xfrm>
            <a:off x="301385" y="990913"/>
            <a:ext cx="8541230" cy="3854248"/>
          </a:xfrm>
        </p:spPr>
        <p:txBody>
          <a:bodyPr vert="horz" lIns="90000" tIns="46800" rIns="90000" bIns="46800" rtlCol="0" anchor="t">
            <a:noAutofit/>
          </a:bodyPr>
          <a:lstStyle/>
          <a:p>
            <a:r>
              <a:rPr lang="nb-NO" sz="1600" dirty="0"/>
              <a:t>Økt fysisk undervisning der det er aktuelt (inntil </a:t>
            </a:r>
            <a:r>
              <a:rPr lang="nb-NO" sz="1600" dirty="0" err="1"/>
              <a:t>ca</a:t>
            </a:r>
            <a:r>
              <a:rPr lang="nb-NO" sz="1600" dirty="0"/>
              <a:t> 80% av normal kapasitet).</a:t>
            </a:r>
          </a:p>
          <a:p>
            <a:r>
              <a:rPr lang="nb-NO" sz="1600" dirty="0"/>
              <a:t>Avstandskravet på én meter i undervisningen fjernet fra 21.9.</a:t>
            </a:r>
          </a:p>
          <a:p>
            <a:r>
              <a:rPr lang="nb-NO" sz="1600" dirty="0">
                <a:latin typeface="+mn-lt"/>
              </a:rPr>
              <a:t>Campus hovedarbeidssted for alle ansatte fra 21.9</a:t>
            </a:r>
            <a:r>
              <a:rPr lang="nb-NO" sz="1600" dirty="0"/>
              <a:t>. </a:t>
            </a:r>
          </a:p>
          <a:p>
            <a:r>
              <a:rPr lang="nb-NO" sz="1600" dirty="0"/>
              <a:t>Generelle smitteverntiltak og bruk av </a:t>
            </a:r>
            <a:r>
              <a:rPr lang="nb-NO" sz="1600" dirty="0" err="1"/>
              <a:t>Check</a:t>
            </a:r>
            <a:r>
              <a:rPr lang="nb-NO" sz="1600" dirty="0"/>
              <a:t>-in.</a:t>
            </a:r>
          </a:p>
          <a:p>
            <a:r>
              <a:rPr lang="nb-NO" sz="1600" dirty="0"/>
              <a:t>Fortsatt anbefaling om heller å gjennomføre arrangement utendørs, enn innendørs.</a:t>
            </a:r>
          </a:p>
          <a:p>
            <a:pPr lvl="1"/>
            <a:r>
              <a:rPr lang="nb-NO" sz="1200" dirty="0"/>
              <a:t>Innendørs: Inntil 400 personer på arr. uten faste plasser, 1000 på faste plasser. Med bruk av adgangstest og koronasertifikat kan antallet økes 50 prosent.</a:t>
            </a:r>
          </a:p>
          <a:p>
            <a:pPr lvl="1"/>
            <a:r>
              <a:rPr lang="nb-NO" sz="1200" dirty="0"/>
              <a:t>Det må gjennomføres </a:t>
            </a:r>
            <a:r>
              <a:rPr lang="nb-NO" sz="1200" dirty="0">
                <a:hlinkClick r:id="rId3">
                  <a:extLst>
                    <a:ext uri="{A12FA001-AC4F-418D-AE19-62706E023703}">
                      <ahyp:hlinkClr xmlns:ahyp="http://schemas.microsoft.com/office/drawing/2018/hyperlinkcolor" val="tx"/>
                    </a:ext>
                  </a:extLst>
                </a:hlinkClick>
              </a:rPr>
              <a:t>risikovurderinger ved arrangement på campus. </a:t>
            </a:r>
            <a:endParaRPr lang="nb-NO" sz="1200" dirty="0"/>
          </a:p>
          <a:p>
            <a:r>
              <a:rPr lang="nb-NO" sz="1600" dirty="0"/>
              <a:t>Internasjonale studenter fikk komme til Norge fra 1. august. </a:t>
            </a:r>
            <a:r>
              <a:rPr lang="nb-NO" sz="1600" dirty="0" err="1"/>
              <a:t>Dr.gradsstudenter</a:t>
            </a:r>
            <a:r>
              <a:rPr lang="nb-NO" sz="1600" dirty="0"/>
              <a:t> slipper inn fra 15.august. </a:t>
            </a:r>
          </a:p>
          <a:p>
            <a:r>
              <a:rPr lang="nb-NO" sz="1600" dirty="0"/>
              <a:t>Fortsatt</a:t>
            </a:r>
            <a:r>
              <a:rPr lang="nb-NO" sz="1600" dirty="0">
                <a:solidFill>
                  <a:srgbClr val="FF0000"/>
                </a:solidFill>
              </a:rPr>
              <a:t> </a:t>
            </a:r>
            <a:r>
              <a:rPr lang="nb-NO" sz="1600" dirty="0">
                <a:solidFill>
                  <a:srgbClr val="FF0000"/>
                </a:solidFill>
                <a:hlinkClick r:id="rId4"/>
              </a:rPr>
              <a:t>reisebegrensninger til spesielt rammede land. </a:t>
            </a:r>
            <a:endParaRPr lang="nb-NO" sz="1600" strike="sngStrike" dirty="0">
              <a:solidFill>
                <a:srgbClr val="FF0000"/>
              </a:solidFill>
            </a:endParaRPr>
          </a:p>
        </p:txBody>
      </p:sp>
      <p:cxnSp>
        <p:nvCxnSpPr>
          <p:cNvPr id="4" name="Rett linje 3">
            <a:extLst>
              <a:ext uri="{FF2B5EF4-FFF2-40B4-BE49-F238E27FC236}">
                <a16:creationId xmlns:a16="http://schemas.microsoft.com/office/drawing/2014/main" id="{90FEF0B9-0DD2-423A-9EC4-6DB812302828}"/>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 name="Rett linje 4">
            <a:extLst>
              <a:ext uri="{FF2B5EF4-FFF2-40B4-BE49-F238E27FC236}">
                <a16:creationId xmlns:a16="http://schemas.microsoft.com/office/drawing/2014/main" id="{6C25F182-07D9-45C4-AD5B-CB17574ADB4F}"/>
              </a:ext>
            </a:extLst>
          </p:cNvPr>
          <p:cNvCxnSpPr>
            <a:cxnSpLocks/>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599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62626" y="213489"/>
            <a:ext cx="8418747" cy="525401"/>
          </a:xfrm>
        </p:spPr>
        <p:txBody>
          <a:bodyPr/>
          <a:lstStyle/>
          <a:p>
            <a:r>
              <a:rPr lang="nb-NO" sz="2800" dirty="0"/>
              <a:t>Gradvis fjerning av restriksjoner ved NTNU - 1</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4" y="880779"/>
            <a:ext cx="8626859" cy="3613774"/>
          </a:xfrm>
        </p:spPr>
        <p:txBody>
          <a:bodyPr/>
          <a:lstStyle/>
          <a:p>
            <a:pPr marL="0" indent="0">
              <a:buNone/>
            </a:pPr>
            <a:r>
              <a:rPr lang="nb-NO" sz="1400" dirty="0"/>
              <a:t>Smittesituasjonen er fortsatt usikker i alle tre studiebyer og lokale utbrudd kan føre til at restriksjoner blir gjeninnført, eller forlenget på kort varsel. Hvis ikke smittesituasjonen forverrer seg gjennomføres det ikke nye runder med massetesting (hurtigtester) av studenter, eller ansatte.</a:t>
            </a:r>
          </a:p>
          <a:p>
            <a:pPr marL="0" indent="0">
              <a:buNone/>
            </a:pPr>
            <a:endParaRPr lang="nb-NO" sz="1400" dirty="0"/>
          </a:p>
          <a:p>
            <a:pPr marL="0" indent="0">
              <a:buNone/>
            </a:pPr>
            <a:r>
              <a:rPr lang="nb-NO" sz="1400" u="sng" dirty="0"/>
              <a:t>Oppheves fra og med tirsdag 21.september:</a:t>
            </a:r>
          </a:p>
          <a:p>
            <a:r>
              <a:rPr lang="nb-NO" sz="1400" b="1" dirty="0"/>
              <a:t>Anbefalingen om å avlyse store student-arrangement i Trondheim.</a:t>
            </a:r>
          </a:p>
          <a:p>
            <a:r>
              <a:rPr lang="nb-NO" sz="1400" b="1" dirty="0"/>
              <a:t>Begrensninger ved arrangement og stands på campus. </a:t>
            </a:r>
            <a:r>
              <a:rPr lang="nb-NO" sz="1400" dirty="0"/>
              <a:t>Så fremt smittesituasjonen ikke forverrer seg gjeninnføres</a:t>
            </a:r>
            <a:r>
              <a:rPr lang="nb-NO" sz="1400" b="1" dirty="0"/>
              <a:t> </a:t>
            </a:r>
            <a:r>
              <a:rPr lang="nb-NO" sz="1400" dirty="0">
                <a:hlinkClick r:id="rId2"/>
              </a:rPr>
              <a:t>ordinære regler</a:t>
            </a:r>
            <a:r>
              <a:rPr lang="nb-NO" sz="1400" dirty="0"/>
              <a:t> fra før pandemien. Følgende krav må fortsatt oppfylles til fase tre i den nasjonale gjenåpningen er avsluttet:</a:t>
            </a:r>
          </a:p>
          <a:p>
            <a:pPr lvl="1"/>
            <a:r>
              <a:rPr lang="nb-NO" sz="1200" dirty="0"/>
              <a:t>Generelle smitteverntiltak må følges.</a:t>
            </a:r>
            <a:endParaRPr lang="nb-NO" sz="1400" dirty="0"/>
          </a:p>
          <a:p>
            <a:pPr lvl="1"/>
            <a:r>
              <a:rPr lang="nb-NO" sz="1200" dirty="0"/>
              <a:t>Risikoanalyse må gjennomføres (</a:t>
            </a:r>
            <a:r>
              <a:rPr lang="nb-NO" sz="1200" dirty="0">
                <a:hlinkClick r:id="rId3"/>
              </a:rPr>
              <a:t>skjema kan lastes ned fra denne nettsiden</a:t>
            </a:r>
            <a:r>
              <a:rPr lang="nb-NO" sz="1200" dirty="0"/>
              <a:t>). </a:t>
            </a:r>
          </a:p>
          <a:p>
            <a:pPr lvl="1"/>
            <a:r>
              <a:rPr lang="nb-NO" sz="1200" dirty="0"/>
              <a:t>Alkoholbruk er ikke tillatt i NTNUs lokaler på campus. </a:t>
            </a:r>
          </a:p>
        </p:txBody>
      </p:sp>
      <p:cxnSp>
        <p:nvCxnSpPr>
          <p:cNvPr id="4" name="Rett linje 3">
            <a:extLst>
              <a:ext uri="{FF2B5EF4-FFF2-40B4-BE49-F238E27FC236}">
                <a16:creationId xmlns:a16="http://schemas.microsoft.com/office/drawing/2014/main" id="{99DBE202-A1CB-4519-A656-CD9527358BA7}"/>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 name="Rett linje 4">
            <a:extLst>
              <a:ext uri="{FF2B5EF4-FFF2-40B4-BE49-F238E27FC236}">
                <a16:creationId xmlns:a16="http://schemas.microsoft.com/office/drawing/2014/main" id="{A37E4D59-96A8-4E82-99F8-2730D98BCE73}"/>
              </a:ext>
            </a:extLst>
          </p:cNvPr>
          <p:cNvCxnSpPr>
            <a:cxnSpLocks/>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50553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01385" y="298339"/>
            <a:ext cx="8418747" cy="525401"/>
          </a:xfrm>
        </p:spPr>
        <p:txBody>
          <a:bodyPr/>
          <a:lstStyle/>
          <a:p>
            <a:r>
              <a:rPr lang="nb-NO" sz="2800" dirty="0"/>
              <a:t>Gradvis fjerning av restriksjoner ved NTNU - 2</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5" y="924674"/>
            <a:ext cx="8418747" cy="3699366"/>
          </a:xfrm>
        </p:spPr>
        <p:txBody>
          <a:bodyPr/>
          <a:lstStyle/>
          <a:p>
            <a:pPr marL="0" indent="0">
              <a:buNone/>
            </a:pPr>
            <a:r>
              <a:rPr lang="nb-NO" sz="1400" u="sng" dirty="0"/>
              <a:t>Oppheves fra og med tirsdag 21.september forts.:</a:t>
            </a:r>
          </a:p>
          <a:p>
            <a:r>
              <a:rPr lang="nb-NO" sz="1400" b="1" dirty="0"/>
              <a:t>Én meter avstand i undervisningssituasjoner. </a:t>
            </a:r>
            <a:r>
              <a:rPr lang="nb-NO" sz="1400" dirty="0"/>
              <a:t>Men fortsatt </a:t>
            </a:r>
            <a:r>
              <a:rPr lang="nb-NO" sz="1400" b="0" i="0" dirty="0">
                <a:solidFill>
                  <a:srgbClr val="000000"/>
                </a:solidFill>
                <a:effectLst/>
                <a:latin typeface="+mn-lt"/>
              </a:rPr>
              <a:t>bør man holde minst én meter avstand i lokaler der det ikke foregår undervisning (lesesaler, kantiner og fellesarealer), </a:t>
            </a:r>
            <a:r>
              <a:rPr lang="nb-NO" sz="1400" b="0" i="0" dirty="0">
                <a:solidFill>
                  <a:srgbClr val="000000"/>
                </a:solidFill>
                <a:effectLst/>
                <a:latin typeface="+mn-lt"/>
                <a:hlinkClick r:id="rId2"/>
              </a:rPr>
              <a:t>jfr. råd fra FHI. </a:t>
            </a:r>
            <a:endParaRPr lang="nb-NO" sz="1400" dirty="0"/>
          </a:p>
          <a:p>
            <a:r>
              <a:rPr lang="nb-NO" sz="1400" b="1" dirty="0"/>
              <a:t>Hjemmekontorordning. </a:t>
            </a:r>
            <a:r>
              <a:rPr lang="nb-NO" sz="1400" dirty="0"/>
              <a:t>Nåværende ordning oppheves når det ikke lenger er nødvendig å legge til rette for hjemmekontor for ansatte i Trondheim som reiser kollektivt til jobben.  </a:t>
            </a:r>
            <a:r>
              <a:rPr lang="nb-NO" sz="1400" dirty="0">
                <a:latin typeface="+mn-lt"/>
                <a:hlinkClick r:id="rId3"/>
              </a:rPr>
              <a:t>Hovedregelen fra 21.9 blir at man har fast arbeidsplass i NTNUs lokaler</a:t>
            </a:r>
            <a:r>
              <a:rPr lang="nb-NO" sz="1400" dirty="0"/>
              <a:t>. </a:t>
            </a:r>
          </a:p>
          <a:p>
            <a:endParaRPr lang="nb-NO" sz="1400" b="1" dirty="0"/>
          </a:p>
          <a:p>
            <a:pPr marL="0" indent="0">
              <a:buNone/>
            </a:pPr>
            <a:r>
              <a:rPr lang="nb-NO" sz="1400" u="sng" dirty="0"/>
              <a:t>Oppheves når fase tre i den nasjonale gjenåpningen avsluttes (trolig i slutten av september): </a:t>
            </a:r>
          </a:p>
          <a:p>
            <a:r>
              <a:rPr lang="nb-NO" sz="1400" b="1" dirty="0"/>
              <a:t>Anbefaling om munnbind. </a:t>
            </a:r>
            <a:r>
              <a:rPr lang="nb-NO" sz="1400" dirty="0"/>
              <a:t>Gjelder der hvor man ikke kan holde én meter avstand og der hvor det kan oppstå trengsel.    </a:t>
            </a:r>
          </a:p>
          <a:p>
            <a:r>
              <a:rPr lang="nb-NO" sz="1400" b="1" dirty="0"/>
              <a:t>Forbud mot alkoholbruk i NTNUs lokaler. </a:t>
            </a:r>
            <a:r>
              <a:rPr lang="nb-NO" sz="1400" dirty="0"/>
              <a:t>NTNU går tilbake til ordningen som gjaldt før pandemien, der alkohol kan serveres i lukkede selskaper etter søknad til Avd. for campusservice. </a:t>
            </a:r>
          </a:p>
          <a:p>
            <a:pPr marL="0" indent="0">
              <a:buNone/>
            </a:pPr>
            <a:endParaRPr lang="nb-NO" sz="1400" dirty="0"/>
          </a:p>
        </p:txBody>
      </p:sp>
      <p:cxnSp>
        <p:nvCxnSpPr>
          <p:cNvPr id="4" name="Rett linje 3">
            <a:extLst>
              <a:ext uri="{FF2B5EF4-FFF2-40B4-BE49-F238E27FC236}">
                <a16:creationId xmlns:a16="http://schemas.microsoft.com/office/drawing/2014/main" id="{D83F982C-1862-4879-A5D6-57A0BF0061C7}"/>
              </a:ext>
            </a:extLst>
          </p:cNvPr>
          <p:cNvCxnSpPr/>
          <p:nvPr/>
        </p:nvCxnSpPr>
        <p:spPr>
          <a:xfrm>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 name="Rett linje 4">
            <a:extLst>
              <a:ext uri="{FF2B5EF4-FFF2-40B4-BE49-F238E27FC236}">
                <a16:creationId xmlns:a16="http://schemas.microsoft.com/office/drawing/2014/main" id="{6796C32F-432D-415C-9301-74D428BA71AC}"/>
              </a:ext>
            </a:extLst>
          </p:cNvPr>
          <p:cNvCxnSpPr>
            <a:cxnSpLocks/>
          </p:cNvCxnSpPr>
          <p:nvPr/>
        </p:nvCxnSpPr>
        <p:spPr>
          <a:xfrm flipV="1">
            <a:off x="0" y="0"/>
            <a:ext cx="9144000" cy="47465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3489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63579A7-37FE-44DD-BCAE-ED4F64D5A0FA}"/>
              </a:ext>
            </a:extLst>
          </p:cNvPr>
          <p:cNvSpPr>
            <a:spLocks noGrp="1"/>
          </p:cNvSpPr>
          <p:nvPr>
            <p:ph type="title"/>
          </p:nvPr>
        </p:nvSpPr>
        <p:spPr>
          <a:xfrm>
            <a:off x="301385" y="298339"/>
            <a:ext cx="8692986" cy="956288"/>
          </a:xfrm>
        </p:spPr>
        <p:txBody>
          <a:bodyPr/>
          <a:lstStyle/>
          <a:p>
            <a:r>
              <a:rPr lang="nb-NO" sz="2800" dirty="0">
                <a:highlight>
                  <a:srgbClr val="00FF00"/>
                </a:highlight>
              </a:rPr>
              <a:t>Nesten normalsituasjon,</a:t>
            </a:r>
            <a:r>
              <a:rPr lang="nb-NO" sz="2800" dirty="0"/>
              <a:t> med økt beredskap </a:t>
            </a:r>
            <a:br>
              <a:rPr lang="nb-NO" sz="2800" dirty="0"/>
            </a:br>
            <a:r>
              <a:rPr lang="nb-NO" sz="2800" b="0" dirty="0"/>
              <a:t>(fra 25. september)</a:t>
            </a:r>
          </a:p>
        </p:txBody>
      </p:sp>
      <p:sp>
        <p:nvSpPr>
          <p:cNvPr id="3" name="Plassholder for innhold 2">
            <a:extLst>
              <a:ext uri="{FF2B5EF4-FFF2-40B4-BE49-F238E27FC236}">
                <a16:creationId xmlns:a16="http://schemas.microsoft.com/office/drawing/2014/main" id="{C1046088-D28D-4F81-B26E-16FAE0C0AD60}"/>
              </a:ext>
            </a:extLst>
          </p:cNvPr>
          <p:cNvSpPr>
            <a:spLocks noGrp="1"/>
          </p:cNvSpPr>
          <p:nvPr>
            <p:ph idx="1"/>
          </p:nvPr>
        </p:nvSpPr>
        <p:spPr>
          <a:xfrm>
            <a:off x="301385" y="1371600"/>
            <a:ext cx="8576609" cy="2677830"/>
          </a:xfrm>
        </p:spPr>
        <p:txBody>
          <a:bodyPr vert="horz" lIns="90000" tIns="46800" rIns="90000" bIns="46800" rtlCol="0" anchor="t">
            <a:noAutofit/>
          </a:bodyPr>
          <a:lstStyle/>
          <a:p>
            <a:r>
              <a:rPr lang="nb-NO" sz="1400" dirty="0">
                <a:latin typeface="+mn-lt"/>
              </a:rPr>
              <a:t>Nasjonale tiltak, som </a:t>
            </a:r>
            <a:r>
              <a:rPr lang="nb-NO" sz="1400" dirty="0" err="1">
                <a:latin typeface="+mn-lt"/>
              </a:rPr>
              <a:t>f.eks</a:t>
            </a:r>
            <a:r>
              <a:rPr lang="nb-NO" sz="1400" dirty="0">
                <a:latin typeface="+mn-lt"/>
              </a:rPr>
              <a:t> meterkravet, er avviklet. Beredskapen opprettholdes. </a:t>
            </a:r>
          </a:p>
          <a:p>
            <a:r>
              <a:rPr lang="nb-NO" sz="1400" dirty="0">
                <a:latin typeface="+mn-lt"/>
              </a:rPr>
              <a:t>Smittesporingen trappet ned, økt fokus på testing. </a:t>
            </a:r>
          </a:p>
          <a:p>
            <a:r>
              <a:rPr lang="nb-NO" sz="1400" dirty="0">
                <a:latin typeface="+mn-lt"/>
              </a:rPr>
              <a:t>Fortsatt generelle smittevernråd: V</a:t>
            </a:r>
            <a:r>
              <a:rPr lang="nb-NO" sz="1600" dirty="0">
                <a:effectLst/>
                <a:latin typeface="+mn-lt"/>
                <a:ea typeface="Calibri" panose="020F0502020204030204" pitchFamily="34" charset="0"/>
                <a:cs typeface="Times New Roman" panose="02020603050405020304" pitchFamily="18" charset="0"/>
              </a:rPr>
              <a:t>ask hendene ofte, host i et lommetørkle eller i albuekroken og hold deg hjemme hvis du er syk</a:t>
            </a:r>
            <a:r>
              <a:rPr lang="nb-NO" sz="1400" dirty="0">
                <a:latin typeface="+mn-lt"/>
              </a:rPr>
              <a:t>. </a:t>
            </a:r>
            <a:r>
              <a:rPr lang="nb-NO" sz="1400" strike="sngStrike" dirty="0">
                <a:latin typeface="+mn-lt"/>
              </a:rPr>
              <a:t>  </a:t>
            </a:r>
          </a:p>
          <a:p>
            <a:r>
              <a:rPr lang="nb-NO" sz="1400" dirty="0">
                <a:latin typeface="+mn-lt"/>
              </a:rPr>
              <a:t>Økt kapasitet i auditorier, laboratorier og grupperom gjør det mulig å øke andelen fysisk undervisning. Færre fag med hybrid undervisning. Digitale undervisningsformer brukes der de er best egnet. </a:t>
            </a:r>
          </a:p>
          <a:p>
            <a:r>
              <a:rPr lang="nb-NO" sz="1600" dirty="0">
                <a:effectLst/>
                <a:latin typeface="+mn-lt"/>
                <a:ea typeface="Calibri" panose="020F0502020204030204" pitchFamily="34" charset="0"/>
              </a:rPr>
              <a:t>Emner som er heldigitale og ikke har fått tildelt undervisningsrom dette semesteret, vil i de fleste tilfeller måtte være digitale resten av høsten.</a:t>
            </a:r>
          </a:p>
          <a:p>
            <a:r>
              <a:rPr lang="nb-NO" sz="1400" dirty="0">
                <a:latin typeface="+mn-lt"/>
              </a:rPr>
              <a:t>Alle lesesaler, møterom og andre rom på campus fullt tilgjengelig. </a:t>
            </a:r>
          </a:p>
          <a:p>
            <a:r>
              <a:rPr lang="nb-NO" sz="1400" dirty="0">
                <a:latin typeface="+mn-lt"/>
              </a:rPr>
              <a:t>Eksamen gjennomføres som tidligere planlagt med en blanding av skole- og hjemme-eksamener.</a:t>
            </a:r>
          </a:p>
        </p:txBody>
      </p:sp>
    </p:spTree>
    <p:extLst>
      <p:ext uri="{BB962C8B-B14F-4D97-AF65-F5344CB8AC3E}">
        <p14:creationId xmlns:p14="http://schemas.microsoft.com/office/powerpoint/2010/main" val="1709519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2E9C57-67BA-4FF1-AF03-236C0C55FE2B}"/>
              </a:ext>
            </a:extLst>
          </p:cNvPr>
          <p:cNvSpPr>
            <a:spLocks noGrp="1"/>
          </p:cNvSpPr>
          <p:nvPr>
            <p:ph type="title"/>
          </p:nvPr>
        </p:nvSpPr>
        <p:spPr>
          <a:xfrm>
            <a:off x="301385" y="298339"/>
            <a:ext cx="8418747" cy="525401"/>
          </a:xfrm>
        </p:spPr>
        <p:txBody>
          <a:bodyPr/>
          <a:lstStyle/>
          <a:p>
            <a:r>
              <a:rPr lang="nb-NO" sz="2800" dirty="0"/>
              <a:t>Siste restriksjoner som fjernes ved NTNU</a:t>
            </a:r>
          </a:p>
        </p:txBody>
      </p:sp>
      <p:sp>
        <p:nvSpPr>
          <p:cNvPr id="3" name="Plassholder for innhold 2">
            <a:extLst>
              <a:ext uri="{FF2B5EF4-FFF2-40B4-BE49-F238E27FC236}">
                <a16:creationId xmlns:a16="http://schemas.microsoft.com/office/drawing/2014/main" id="{8D0C53D7-DC64-4DE4-A80A-E237295ACAAE}"/>
              </a:ext>
            </a:extLst>
          </p:cNvPr>
          <p:cNvSpPr>
            <a:spLocks noGrp="1"/>
          </p:cNvSpPr>
          <p:nvPr>
            <p:ph idx="1"/>
          </p:nvPr>
        </p:nvSpPr>
        <p:spPr>
          <a:xfrm>
            <a:off x="301385" y="924674"/>
            <a:ext cx="8418747" cy="3699366"/>
          </a:xfrm>
        </p:spPr>
        <p:txBody>
          <a:bodyPr/>
          <a:lstStyle/>
          <a:p>
            <a:pPr marL="0" indent="0">
              <a:buNone/>
            </a:pPr>
            <a:r>
              <a:rPr lang="nb-NO" sz="1600" u="sng" dirty="0"/>
              <a:t>Oppheves ca. 31.oktober:</a:t>
            </a:r>
          </a:p>
          <a:p>
            <a:r>
              <a:rPr lang="nb-NO" sz="1600" b="1" dirty="0"/>
              <a:t>Bruk av </a:t>
            </a:r>
            <a:r>
              <a:rPr lang="nb-NO" sz="1600" b="1" dirty="0" err="1"/>
              <a:t>Check</a:t>
            </a:r>
            <a:r>
              <a:rPr lang="nb-NO" sz="1600" b="1" dirty="0"/>
              <a:t>-in. </a:t>
            </a:r>
            <a:r>
              <a:rPr lang="nb-NO" sz="1600" dirty="0"/>
              <a:t>Kravet om QR-registrering i alle rom består ut oktober, da det fortsatt er risiko for mindre smitteutbrudd på campusene i høst.  </a:t>
            </a:r>
            <a:endParaRPr lang="nb-NO" sz="1600" i="1" dirty="0">
              <a:solidFill>
                <a:srgbClr val="FF0000"/>
              </a:solidFill>
            </a:endParaRPr>
          </a:p>
          <a:p>
            <a:pPr marL="0" indent="0">
              <a:buNone/>
            </a:pPr>
            <a:endParaRPr lang="nb-NO" sz="1600" u="sng" dirty="0"/>
          </a:p>
          <a:p>
            <a:pPr marL="0" indent="0">
              <a:buNone/>
            </a:pPr>
            <a:r>
              <a:rPr lang="nb-NO" sz="1600" u="sng" dirty="0"/>
              <a:t>Oppheves senere i høst:</a:t>
            </a:r>
          </a:p>
          <a:p>
            <a:r>
              <a:rPr lang="nb-NO" sz="1600" b="1" dirty="0"/>
              <a:t>Testing av studenter som skal ut i praksis og ekskursjoner. </a:t>
            </a:r>
            <a:r>
              <a:rPr lang="nb-NO" sz="1600" dirty="0"/>
              <a:t>Behovet vurderes i fagmiljøene og ordningen fortsetter til alle studenter har fått mulighet til å bli fullvaksinert, og trolig lengre.</a:t>
            </a:r>
          </a:p>
          <a:p>
            <a:pPr marL="0" indent="0">
              <a:buNone/>
            </a:pPr>
            <a:endParaRPr lang="nb-NO" sz="1600" dirty="0"/>
          </a:p>
        </p:txBody>
      </p:sp>
    </p:spTree>
    <p:extLst>
      <p:ext uri="{BB962C8B-B14F-4D97-AF65-F5344CB8AC3E}">
        <p14:creationId xmlns:p14="http://schemas.microsoft.com/office/powerpoint/2010/main" val="1187087065"/>
      </p:ext>
    </p:extLst>
  </p:cSld>
  <p:clrMapOvr>
    <a:masterClrMapping/>
  </p:clrMapOvr>
</p:sld>
</file>

<file path=ppt/theme/theme1.xml><?xml version="1.0" encoding="utf-8"?>
<a:theme xmlns:a="http://schemas.openxmlformats.org/drawingml/2006/main" name="Office-tema">
  <a:themeElements>
    <a:clrScheme name="NTNU FARGER UU">
      <a:dk1>
        <a:srgbClr val="000000"/>
      </a:dk1>
      <a:lt1>
        <a:srgbClr val="FFFFFF"/>
      </a:lt1>
      <a:dk2>
        <a:srgbClr val="014693"/>
      </a:dk2>
      <a:lt2>
        <a:srgbClr val="D6D7D6"/>
      </a:lt2>
      <a:accent1>
        <a:srgbClr val="B6C8E9"/>
      </a:accent1>
      <a:accent2>
        <a:srgbClr val="014693"/>
      </a:accent2>
      <a:accent3>
        <a:srgbClr val="BCD024"/>
      </a:accent3>
      <a:accent4>
        <a:srgbClr val="B01B81"/>
      </a:accent4>
      <a:accent5>
        <a:srgbClr val="F7D019"/>
      </a:accent5>
      <a:accent6>
        <a:srgbClr val="ED8013"/>
      </a:accent6>
      <a:hlink>
        <a:srgbClr val="3D2A68"/>
      </a:hlink>
      <a:folHlink>
        <a:srgbClr val="338C8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43B7B0"/>
        </a:solidFill>
        <a:ln>
          <a:noFill/>
        </a:ln>
        <a:effectLst>
          <a:outerShdw blurRad="114300" dist="12700" dir="5400000" rotWithShape="0">
            <a:srgbClr val="000000">
              <a:alpha val="35000"/>
            </a:srgbClr>
          </a:outerShdw>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be51df3-bf77-4486-be94-f0e1fcca58ba">
      <UserInfo>
        <DisplayName>Arve Johansen</DisplayName>
        <AccountId>15</AccountId>
        <AccountType/>
      </UserInfo>
      <UserInfo>
        <DisplayName>Lise M. Konow Linnerud</DisplayName>
        <AccountId>54</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134EA1E386FE3429DEF27A24B08E2D1" ma:contentTypeVersion="10" ma:contentTypeDescription="Create a new document." ma:contentTypeScope="" ma:versionID="8391573e54c0a96d73971c69aad8dfd9">
  <xsd:schema xmlns:xsd="http://www.w3.org/2001/XMLSchema" xmlns:xs="http://www.w3.org/2001/XMLSchema" xmlns:p="http://schemas.microsoft.com/office/2006/metadata/properties" xmlns:ns2="f852edba-588a-4c06-b0d4-0251b3c94dcd" xmlns:ns3="9be51df3-bf77-4486-be94-f0e1fcca58ba" targetNamespace="http://schemas.microsoft.com/office/2006/metadata/properties" ma:root="true" ma:fieldsID="e92fa2fb50b7cfb23f11b066f8c4addf" ns2:_="" ns3:_="">
    <xsd:import namespace="f852edba-588a-4c06-b0d4-0251b3c94dcd"/>
    <xsd:import namespace="9be51df3-bf77-4486-be94-f0e1fcca58b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52edba-588a-4c06-b0d4-0251b3c94d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e51df3-bf77-4486-be94-f0e1fcca58b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ECF4B1-238A-45DC-8DF8-3D336DC12CE1}">
  <ds:schemaRefs>
    <ds:schemaRef ds:uri="f852edba-588a-4c06-b0d4-0251b3c94dcd"/>
    <ds:schemaRef ds:uri="9be51df3-bf77-4486-be94-f0e1fcca58ba"/>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D8449DB-2EED-41FB-A571-05154D4675A5}">
  <ds:schemaRefs>
    <ds:schemaRef ds:uri="9be51df3-bf77-4486-be94-f0e1fcca58ba"/>
    <ds:schemaRef ds:uri="f852edba-588a-4c06-b0d4-0251b3c94d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D306DB6-52AA-49E1-B3FF-53F9A8D6FF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1161</Words>
  <Application>Microsoft Office PowerPoint</Application>
  <PresentationFormat>Skjermfremvisning (16:9)</PresentationFormat>
  <Paragraphs>85</Paragraphs>
  <Slides>11</Slides>
  <Notes>4</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11</vt:i4>
      </vt:variant>
    </vt:vector>
  </HeadingPairs>
  <TitlesOfParts>
    <vt:vector size="14" baseType="lpstr">
      <vt:lpstr>Arial</vt:lpstr>
      <vt:lpstr>Calibri</vt:lpstr>
      <vt:lpstr>Office-tema</vt:lpstr>
      <vt:lpstr>Gjenåpningsplan for NTNU  per 25.9.2021 (versjon 10)</vt:lpstr>
      <vt:lpstr>Regjeringens gjenåpningsplan for Norge</vt:lpstr>
      <vt:lpstr>Gjenåpningsplanen ved NTNU - trinn 1 (fra 19.april) </vt:lpstr>
      <vt:lpstr>Trinn 2 ved NTNU (fra 27. mai) </vt:lpstr>
      <vt:lpstr>Trinn 3 ved NTNU (fra 22.juni) </vt:lpstr>
      <vt:lpstr>Gradvis fjerning av restriksjoner ved NTNU - 1</vt:lpstr>
      <vt:lpstr>Gradvis fjerning av restriksjoner ved NTNU - 2</vt:lpstr>
      <vt:lpstr>Nesten normalsituasjon, med økt beredskap  (fra 25. september)</vt:lpstr>
      <vt:lpstr>Siste restriksjoner som fjernes ved NTNU</vt:lpstr>
      <vt:lpstr>Beskyttelse av uvaksinerte og andre risikogrupper</vt:lpstr>
      <vt:lpstr>Gjennomføring av eksamen høsten 2021  (hovedperiode 29.11 – 21.12)</vt:lpstr>
    </vt:vector>
  </TitlesOfParts>
  <Company>NTNU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Kolbjørn Skarpnes</dc:creator>
  <cp:lastModifiedBy>Jan Erik Kaarø</cp:lastModifiedBy>
  <cp:revision>435</cp:revision>
  <dcterms:created xsi:type="dcterms:W3CDTF">2013-06-10T16:56:09Z</dcterms:created>
  <dcterms:modified xsi:type="dcterms:W3CDTF">2021-09-26T18:37:16Z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0x0101006134EA1E386FE3429DEF27A24B08E2D1</vt:lpwstr>
  </property>
</Properties>
</file>