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6"/>
  </p:sldMasterIdLst>
  <p:notesMasterIdLst>
    <p:notesMasterId r:id="rId50"/>
  </p:notesMasterIdLst>
  <p:handoutMasterIdLst>
    <p:handoutMasterId r:id="rId51"/>
  </p:handoutMasterIdLst>
  <p:sldIdLst>
    <p:sldId id="256" r:id="rId27"/>
    <p:sldId id="3536" r:id="rId28"/>
    <p:sldId id="3506" r:id="rId29"/>
    <p:sldId id="5064" r:id="rId30"/>
    <p:sldId id="864" r:id="rId31"/>
    <p:sldId id="5065" r:id="rId32"/>
    <p:sldId id="3521" r:id="rId33"/>
    <p:sldId id="5066" r:id="rId34"/>
    <p:sldId id="3618" r:id="rId35"/>
    <p:sldId id="5052" r:id="rId36"/>
    <p:sldId id="3811" r:id="rId37"/>
    <p:sldId id="5048" r:id="rId38"/>
    <p:sldId id="5056" r:id="rId39"/>
    <p:sldId id="5046" r:id="rId40"/>
    <p:sldId id="3778" r:id="rId41"/>
    <p:sldId id="5054" r:id="rId42"/>
    <p:sldId id="5071" r:id="rId43"/>
    <p:sldId id="5067" r:id="rId44"/>
    <p:sldId id="3597" r:id="rId45"/>
    <p:sldId id="5068" r:id="rId46"/>
    <p:sldId id="3494" r:id="rId47"/>
    <p:sldId id="5069" r:id="rId48"/>
    <p:sldId id="5057" r:id="rId49"/>
  </p:sldIdLst>
  <p:sldSz cx="12192000" cy="6858000"/>
  <p:notesSz cx="7315200" cy="96012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3DD46-5058-4949-9AA0-F2BF950AB391}">
          <p14:sldIdLst>
            <p14:sldId id="256"/>
            <p14:sldId id="3536"/>
            <p14:sldId id="3506"/>
            <p14:sldId id="5064"/>
            <p14:sldId id="864"/>
            <p14:sldId id="5065"/>
            <p14:sldId id="3521"/>
            <p14:sldId id="5066"/>
            <p14:sldId id="3618"/>
            <p14:sldId id="5052"/>
            <p14:sldId id="3811"/>
            <p14:sldId id="5048"/>
            <p14:sldId id="5056"/>
            <p14:sldId id="5046"/>
            <p14:sldId id="3778"/>
            <p14:sldId id="5054"/>
            <p14:sldId id="5071"/>
          </p14:sldIdLst>
        </p14:section>
        <p14:section name="Default Section" id="{8947494E-A868-4968-9E33-99FE4EC708E8}">
          <p14:sldIdLst>
            <p14:sldId id="5067"/>
            <p14:sldId id="3597"/>
            <p14:sldId id="5068"/>
            <p14:sldId id="3494"/>
            <p14:sldId id="5069"/>
            <p14:sldId id="5057"/>
          </p14:sldIdLst>
        </p14:section>
      </p14:sectionLst>
    </p:ex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FF"/>
    <a:srgbClr val="014693"/>
    <a:srgbClr val="004F8B"/>
    <a:srgbClr val="000000"/>
    <a:srgbClr val="92D050"/>
    <a:srgbClr val="0166CB"/>
    <a:srgbClr val="ED8013"/>
    <a:srgbClr val="A3B3D0"/>
    <a:srgbClr val="DB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3A246-B8D3-4778-9DC6-AABEDD6B6BB6}" v="125" dt="2021-03-25T11:50:18.973"/>
    <p1510:client id="{689BB778-B7D2-4E66-BF39-19E24DBE6E91}" v="1" dt="2021-03-24T14:35:13.621"/>
    <p1510:client id="{91DCCBCD-3F59-4F2E-9D5D-8E05C59F1E6C}" v="26" dt="2021-03-24T14:05:23.192"/>
    <p1510:client id="{E087DCE4-CE1E-413E-A3EF-7ECA23E38897}" v="54" dt="2021-03-24T12:54:19.127"/>
    <p1510:client id="{EB92EEBE-760C-4FFC-AD34-DB0E61EB0CB2}" v="7" dt="2021-03-24T13:44:3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8" autoAdjust="0"/>
  </p:normalViewPr>
  <p:slideViewPr>
    <p:cSldViewPr snapToGrid="0">
      <p:cViewPr varScale="1">
        <p:scale>
          <a:sx n="52" d="100"/>
          <a:sy n="52" d="100"/>
        </p:scale>
        <p:origin x="1136" y="52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3/25/2021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2:51.063"/>
    </inkml:context>
    <inkml:brush xml:id="br0">
      <inkml:brushProperty name="width" value="0.20285" units="cm"/>
      <inkml:brushProperty name="height" value="0.20285" units="cm"/>
      <inkml:brushProperty name="color" value="#FF0000"/>
      <inkml:brushProperty name="ignorePressure" value="1"/>
      <inkml:brushProperty name="inkEffects" value="pencil"/>
    </inkml:brush>
  </inkml:definitions>
  <inkml:trace contextRef="#ctx0" brushRef="#br0">0 596,'4'0,"5"-3,10-2,8-3,11-4,14-4,10-7,10-2,6-5,5-3,4 0,1-1,1 1,3 1,1 3,3 3,2 5,0 5,0 7,0 5,0 6,-2 8,-2 7,-2 7,-6 7,-5 3,-5 8,-7 2,-5 4,-6 2,-4 1,-3 0,-3-3,-1 0,-1-4,1 0,-2-4,-1-4,0-2,2-3,-1-4,0-5,1-4,0-9,0-5,-1-7,-1-7,-3-6,-5-6,-4-2,-4-4,-8-1,-6-2,-5-3,-8-5,-5-10,-8-13,-10-11,-8-10,-6-2,-5 1,-3 7,-1 6,-1 11,1 11,0 13,-1 8,2 13,2 11,0 11,1 9,4 6,5 9,6 5,6 4,7 3,8 3,9 8,10 6,10 5,14 4,10 1,10-6,10-6,7-8,4-9,5-8,2-7,4-9,2-5,2-5,1-6,2-2,2-3,1-3,1-1,-1 0,3 0,-2 0,1 0,-1 0,-1 1,0-2,-1 0,-1-5,1-3,-2-6,1-6,-4-6,0-5,-4-6,-3-2,-6-3,-3 0,-6 3,-6 3,-6 5,-5 7,-7 9,-5 6,-5 12,-2 10,0 14,-1 16,-3 14,-3 14,-3 12,-8 4,-4 8,-9 0,-5 2,-7-1,-1-6,-2-11,0-13,2-13,0-12,4-9,0-11,0-10,-1-8,-3-14,-7-18,-5-20,-12-20,-8-12,-12-9,-8 2,-8 7,-6 12,-4 12,1 16,-2 12,6 14,2 11,6 9,4 9,5 9,5 10,4 8,7 9,7 10,6 5,6 8,8 4,7 2,6 5,11 5,8 5,10 1,8-1,11-6,10-9,4-10,8-10,2-13,2-9,2-9,0-9,4-10,0-9,6-12,2-11,2-11,2-6,0-7,-1-2,-3 0,-5 6,-5 4,-4 8,-6 8,-7 8,-4 8,-6 4,-6 6,-5 4,-4 2,-4 0,-5 2,-4 1,-5-2,-3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3:09.56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4:43.40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4:43.40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9:03.5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9:03.5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9:55:56.9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9:55:56.92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801 1,'0'0,"10"7,18 10,1-1,2-1,-1-2,1-1,1-1,16 2,63 12,29 1,-56-13,60 14,0 6,-2 6,112 49,-178-56,0 4,-4 1,0 4,-2 5,-2 0,-2 5,31 32,-65-51,-1 1,-3 2,0-1,-3 4,-1-2,-1 4,6 16,0 9,-3 2,-4-1,-2 2,2 24,134 590,-140-609,-3 0,-2 1,-2 47,-8-84,-2 1,-2-2,-1 0,-2 0,-1 0,-2 0,-2-2,-6 14,5-18,0-2,-3-2,-1 1,-1 0,-1-3,0 1,-2-2,-2 1,-4 1,-4 2,0-3,-2 0,-3-2,2 0,-3-4,-32 14,-32 7,0-4,-86 17,-212 32,150-35,-8 14,130-25,0 6,-116 60,154-60,2 6,3 0,2 6,-27 26,72-50,0 2,4 2,0 2,1-1,3 2,1 2,2 2,2 1,-15 34,2 4,4 0,-20 85,44-131,1 1,2 1,1 6,1-23,-10 219,10 83,3-205,0-118,0 6,-1-6,-2-4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1,'18'3,"-34"-6,14 8,2 1,0-1,-1 2,2-3,-1 1,2 2,-2-3,1 2,24 94,5-2,3-1,12 15,-15-37,6 17,10 32,6-3,27 42,-78-161,1 0,-2 0,0 0,1-1,0 2,1-2,-1 2,0-3,1 2,-1 0,0-1,1 0,-1 1,2-1,-3 0,2 1,0-2,0 1,0 0,-1 1,2-2,-2 0,2 1,-2-1,2 1,-2-1,2 0,-1 0,0 0,0 0,0 0,0 0,5-4,0 2,1-2,-3 0,2 0,-1-2,0 1,0 0,2-3,-6 8,394-372,-327 312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2:51.447"/>
    </inkml:context>
    <inkml:brush xml:id="br0">
      <inkml:brushProperty name="width" value="0.1" units="cm"/>
      <inkml:brushProperty name="height" value="0.6" units="cm"/>
      <inkml:brushProperty name="color" value="#FF0000"/>
      <inkml:brushProperty name="ignorePressure" value="1"/>
      <inkml:brushProperty name="inkEffects" value="pencil"/>
    </inkml:brush>
  </inkml:definitions>
  <inkml:trace contextRef="#ctx0" brushRef="#br0">0 1,'0'0,"0"0,3 3,5 5,8 8,12 10,12 8,6 6,5 4,0 0,-7-2,-7-3,-8-4,-10-6,-7-2,-9 1,-9 4,-12 12,-18 16,-16 18,0-3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04.70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05.79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14.13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14.14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8:09.3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8:09.31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3:09.56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Hva er lønn og lønnsnær HR? (Eva)</a:t>
            </a:r>
            <a:br>
              <a:rPr lang="nb-NO"/>
            </a:br>
            <a:r>
              <a:rPr lang="nb-NO"/>
              <a:t>Hvem har deltatt (Eva)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rgbClr val="FF0000"/>
                </a:solidFill>
              </a:rPr>
              <a:t>Øvrige støttefunksjoner som inngår i ressursteam rundt PL er ikke beskrevet i rollebeskrivelsene i BOTT. F.eks. forskningsrådgiver og HR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rgbClr val="FF0000"/>
                </a:solidFill>
              </a:rPr>
              <a:t>Ivaretakelse av prosesseiers ansvar skjer gjennom prosessrådgiver – omfanget av disse er knyttet til størrelse og man foreslår at de legges til nivå over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E9826-A35B-49DD-8A3F-454B7E60E1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36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Risikomatrise inngår ikke i løsningsforslaget.</a:t>
            </a:r>
          </a:p>
          <a:p>
            <a:endParaRPr lang="nb-NO"/>
          </a:p>
          <a:p>
            <a:r>
              <a:rPr lang="nb-NO"/>
              <a:t>Gjennomførte en spørring om sannsynlighet og konsekvens for alle risikoene, men alle endte i gul sone, men med veldig stort sprik fra øvre høyre hjørne til nedre venstre hjørne – fordi deltakerne i kjerneteamet har så vidt forskjellige ståsteder i dag.</a:t>
            </a:r>
          </a:p>
          <a:p>
            <a:endParaRPr lang="nb-NO"/>
          </a:p>
          <a:p>
            <a:r>
              <a:rPr lang="nb-NO"/>
              <a:t>Komplementerende roller: </a:t>
            </a:r>
            <a:r>
              <a:rPr lang="nb-NO" err="1"/>
              <a:t>controller</a:t>
            </a:r>
            <a:r>
              <a:rPr lang="nb-NO"/>
              <a:t> – bestiller</a:t>
            </a:r>
          </a:p>
          <a:p>
            <a:endParaRPr lang="nb-NO"/>
          </a:p>
          <a:p>
            <a:r>
              <a:rPr lang="nb-NO"/>
              <a:t>Manglende fleksibilitet – hvordan ivareta svingninger i BOA, kan være endringer i </a:t>
            </a:r>
            <a:r>
              <a:rPr lang="nb-NO" err="1"/>
              <a:t>i</a:t>
            </a:r>
            <a:r>
              <a:rPr lang="nb-NO"/>
              <a:t> programmer, red/økt BOA f.eks. SFF</a:t>
            </a:r>
          </a:p>
          <a:p>
            <a:endParaRPr lang="nb-NO"/>
          </a:p>
          <a:p>
            <a:r>
              <a:rPr lang="nb-NO"/>
              <a:t>Suboptimal ressursutnyttelse -  henger litt sammen med komplementerende oppgaver, personansvarlig har styringsrett. 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77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1 – løsningsforslaget ivaretar nærheten til utøvende nivå for prosjektgjennomføring (skala liten: </a:t>
            </a:r>
            <a:r>
              <a:rPr lang="nb-NO" err="1"/>
              <a:t>insituttnivå</a:t>
            </a:r>
            <a:r>
              <a:rPr lang="nb-NO"/>
              <a:t> – stor: nivå1)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2 – </a:t>
            </a:r>
            <a:r>
              <a:rPr lang="nb-NO" err="1"/>
              <a:t>sårbareheten</a:t>
            </a:r>
            <a:r>
              <a:rPr lang="nb-NO"/>
              <a:t> for dekning er større, dekkes delvis av størrelse på institutt/fakskala: liten – stor sårbarhet ved fravær, stor – liten </a:t>
            </a:r>
            <a:r>
              <a:rPr lang="nb-NO" err="1"/>
              <a:t>såbarehet</a:t>
            </a:r>
            <a:r>
              <a:rPr lang="nb-NO"/>
              <a:t>, dekkes av andre)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3 – innen for 50-100% stillingsprosent kan stillingen suppleres med oppgaver på utøvende nivå, f.eks. </a:t>
            </a:r>
            <a:r>
              <a:rPr lang="nb-NO" err="1"/>
              <a:t>controller</a:t>
            </a:r>
            <a:r>
              <a:rPr lang="nb-NO"/>
              <a:t>/bestiller (skala: liten – rendyrket rolle – stor – diversifisert rolle)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4 – avstand til større fagmiljø (størrelsesavhengig) (skala: liten – lite/intet fagmiljø – stor: sentralisert på nivå 1)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5 – nærhet til øvrige støttefunksjoner; forskningsrådgivere, prosjektdeltakere, HR, lab – kontorsjef/instituttleder (skala: liten – avstand til </a:t>
            </a:r>
            <a:r>
              <a:rPr lang="nb-NO" err="1"/>
              <a:t>til</a:t>
            </a:r>
            <a:r>
              <a:rPr lang="nb-NO"/>
              <a:t> kjernevirksomhet, stor – nærhet)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0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rgbClr val="FF0000"/>
                </a:solidFill>
              </a:rPr>
              <a:t>Flytter PØ til </a:t>
            </a:r>
            <a:r>
              <a:rPr lang="nb-NO" err="1">
                <a:solidFill>
                  <a:srgbClr val="FF0000"/>
                </a:solidFill>
              </a:rPr>
              <a:t>fak</a:t>
            </a:r>
            <a:r>
              <a:rPr lang="nb-NO">
                <a:solidFill>
                  <a:srgbClr val="FF0000"/>
                </a:solidFill>
              </a:rPr>
              <a:t>, vil innebære ingen endring for de små fakultetene, prosessrådgiver plasseres i henhold til størrelse som ved alt 1. For noen av de små vil det være en eller flere </a:t>
            </a:r>
            <a:r>
              <a:rPr lang="nb-NO" err="1">
                <a:solidFill>
                  <a:srgbClr val="FF0000"/>
                </a:solidFill>
              </a:rPr>
              <a:t>prosesessrådgivere</a:t>
            </a:r>
            <a:r>
              <a:rPr lang="nb-NO">
                <a:solidFill>
                  <a:srgbClr val="FF0000"/>
                </a:solidFill>
              </a:rPr>
              <a:t> som server flere fakultet.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E9826-A35B-49DD-8A3F-454B7E60E1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8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/>
              <a:t>Heller ikke her inngår Risikomatrise i løsningsforslaget.</a:t>
            </a:r>
          </a:p>
          <a:p>
            <a:endParaRPr lang="nb-NO"/>
          </a:p>
          <a:p>
            <a:r>
              <a:rPr lang="nb-NO"/>
              <a:t>Gjennomførte en spørring om sannsynlighet og konsekvens for alle risikoene, men alle endte i gul sone, men med veldig stort sprik fra øvre høyre hjørne til nedre venstre hjørne – fordi deltakerne i kjerneteamet har så vidt forskjellige ståsteder i dag. Men viste stor spredning i besvarelsene, ikke felles forståelse for premissene for scoring.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b="1">
                <a:latin typeface="Arial (body)"/>
              </a:rPr>
              <a:t>Punkter som må adresseres spesifikt, men som ikke løses gjennom organisering, (som også gjorde risikovurdering vanskelig)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latin typeface="Arial (body)"/>
              </a:rPr>
              <a:t>Turnover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Grenseoppgang av arbeidsoppgaver for prosjektøkonomen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Sikre fagteam rundt prosjektøkonomen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Karriereveier, status, lønnspolitikk, personalpolitikk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latin typeface="Arial (body)"/>
              </a:rPr>
              <a:t>Økt fokus på BOA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Tydeligere føringer fra nivå 1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Hyppigere diskusjon av BOA i økonomiforumene, samt få «noen som forstår BOA» inn i virksomhetsstyringsenheten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Tydeligere føringer vil også kunne sikre økt fokus på BOA fra ledelsen på nivå 2/3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Prosessansvarlig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Sikre at prosessansvarlig har tilstrekkelige ressurser 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Avstemme hvilke forventninger man kan ha til prosessansvarlig (opplæring, system/verktøy, annet)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Økt fokus på BOA i ledelsen (særlig økonomi- og kontorsjefer) 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Prosjektøkonom på små fakultet har ingen faglige leder å drøfte med 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Knytte BOA inn som en del av lederopplæringen, stillingsbeskrivelse for ledelse, etc.?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latin typeface="Arial (body)"/>
              </a:rPr>
              <a:t>Sikre at prosjektledernes innspill dekkes i gap-analysen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/>
              <a:t>1 – løsningsforslaget ivaretar i mindre grad nærheten til utøvende nivå for prosjektgjennomføring (skala liten: </a:t>
            </a:r>
            <a:r>
              <a:rPr lang="nb-NO" err="1"/>
              <a:t>insituttnivå</a:t>
            </a:r>
            <a:r>
              <a:rPr lang="nb-NO"/>
              <a:t> – stor: nivå1)</a:t>
            </a:r>
          </a:p>
          <a:p>
            <a:r>
              <a:rPr lang="nb-NO"/>
              <a:t>2 – redusert sårbarheten i forhold til </a:t>
            </a:r>
            <a:r>
              <a:rPr lang="nb-NO" err="1"/>
              <a:t>fravært</a:t>
            </a:r>
            <a:r>
              <a:rPr lang="nb-NO"/>
              <a:t> og turnover (skala: liten – stor sårbarhet ved fravær, stor – liten </a:t>
            </a:r>
            <a:r>
              <a:rPr lang="nb-NO" err="1"/>
              <a:t>såbarehet</a:t>
            </a:r>
            <a:r>
              <a:rPr lang="nb-NO"/>
              <a:t>, dekkes av andre)</a:t>
            </a:r>
          </a:p>
          <a:p>
            <a:r>
              <a:rPr lang="nb-NO"/>
              <a:t>3 – Stillingen rendyrkes mer innenfor 50-100% stillingsprosent (skala: liten – rendyrket rolle – stor – diversifisert rolle)</a:t>
            </a:r>
          </a:p>
          <a:p>
            <a:r>
              <a:rPr lang="nb-NO"/>
              <a:t>4 – større fagmiljø ved samling på </a:t>
            </a:r>
            <a:r>
              <a:rPr lang="nb-NO" err="1"/>
              <a:t>fak.nivå</a:t>
            </a:r>
            <a:r>
              <a:rPr lang="nb-NO"/>
              <a:t> for de store </a:t>
            </a:r>
            <a:r>
              <a:rPr lang="nb-NO" err="1"/>
              <a:t>fak</a:t>
            </a:r>
            <a:r>
              <a:rPr lang="nb-NO"/>
              <a:t>.  (størrelsesavhengig) (skala: liten – lite/intet fagmiljø – stor: sentralisert på nivå 1)</a:t>
            </a:r>
          </a:p>
          <a:p>
            <a:r>
              <a:rPr lang="nb-NO"/>
              <a:t>5 – redusert nærhet til øvrige støttefunksjoner; forskningsrådgivere, prosjektdeltakere, HR, lab – kontorsjef/instituttleder (skala: liten – nærhet til kjernevirksomhet)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b="1">
                <a:latin typeface="Arial (body)"/>
              </a:rPr>
              <a:t>Punkter som må adresseres spesifikt, men som ikke løses gjennom organisering, (som også gjorde risikovurdering vanskelig)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b="1">
              <a:latin typeface="Arial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latin typeface="Arial (body)"/>
              </a:rPr>
              <a:t>Turnover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Grenseoppgang av arbeidsoppgaver for prosjektøkonomen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Sikre fagteam rundt prosjektøkonomen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Karriereveier, status, lønnspolitikk, personalpolitikk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latin typeface="Arial (body)"/>
              </a:rPr>
              <a:t>Økt fokus på BOA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Tydeligere føringer fra nivå 1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Hyppigere diskusjon av BOA i økonomiforumene, samt få «noen som forstår BOA» inn i virksomhetsstyringsenheten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Tydeligere føringer vil også kunne sikre økt fokus på BOA fra ledelsen på nivå 2/3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Prosessansvarlig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Sikre at prosessansvarlig har tilstrekkelige ressurser 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Avstemme hvilke forventninger man kan ha til prosessansvarlig (opplæring, system/verktøy, annet)</a:t>
            </a:r>
          </a:p>
          <a:p>
            <a:pPr marL="1333450" lvl="1" indent="-342900">
              <a:buFont typeface="Courier New" panose="02070309020205020404" pitchFamily="49" charset="0"/>
              <a:buChar char="o"/>
            </a:pPr>
            <a:r>
              <a:rPr lang="nb-NO" sz="1600">
                <a:latin typeface="Arial (body)"/>
              </a:rPr>
              <a:t>Økt fokus på BOA i ledelsen (særlig økonomi- og kontorsjefer) 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Prosjektøkonom på små fakultet har ingen faglige leder å drøfte med </a:t>
            </a:r>
          </a:p>
          <a:p>
            <a:pPr marL="1866825" lvl="2" indent="-342900">
              <a:buFont typeface="Wingdings" panose="05000000000000000000" pitchFamily="2" charset="2"/>
              <a:buChar char="§"/>
            </a:pPr>
            <a:r>
              <a:rPr lang="nb-NO">
                <a:latin typeface="Arial (body)"/>
              </a:rPr>
              <a:t>Knytte BOA inn som en del av lederopplæringen, stillingsbeskrivelse for ledelse, etc.?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latin typeface="Arial (body)"/>
              </a:rPr>
              <a:t>Sikre at prosjektledernes innspill dekkes i gap-analysen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1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6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814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*) Det finnes også andre navn som beskriver samme metodikk og også forskjellige tilnærminger i forhold til f.eks. antall dager for gjennomføring.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E9826-A35B-49DD-8A3F-454B7E60E1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0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E05C08-5923-41E0-B0F2-DE3C60CBE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8596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E05C08-5923-41E0-B0F2-DE3C60CB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A6D172-2F8C-4641-A06B-ABD78145BF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397785"/>
            <a:ext cx="1122499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0286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865684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1586994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Prosjektidé til Prosjektavslutning</a:t>
            </a:r>
          </a:p>
        </p:txBody>
      </p: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3800323"/>
              </p:ext>
            </p:extLst>
          </p:nvPr>
        </p:nvGraphicFramePr>
        <p:xfrm>
          <a:off x="8674902" y="1801296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Prosjektøkonom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Systemansvarlig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Prosjektressurs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Søknadsregistrerer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43497" y="2906287"/>
            <a:ext cx="125412" cy="16052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0762284"/>
              </p:ext>
            </p:extLst>
          </p:nvPr>
        </p:nvGraphicFramePr>
        <p:xfrm>
          <a:off x="10335245" y="1811419"/>
          <a:ext cx="1705872" cy="1920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Fakturaansvarlig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 err="1"/>
                        <a:t>Kunderegistrerer</a:t>
                      </a:r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Bilagsbehandler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49499" y="2431378"/>
            <a:ext cx="212555" cy="225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75514" y="2652066"/>
            <a:ext cx="160527" cy="19062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A4408C-846E-4EC1-AB4B-B7115CE625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768181"/>
            <a:ext cx="216303" cy="22941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F0132DC-E209-48C1-9B43-2F2970CD7F1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995802"/>
            <a:ext cx="216303" cy="229415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8632E72F-7DA2-463A-9565-7AB5E2E2CA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223423"/>
            <a:ext cx="216303" cy="22941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3E62124C-8F35-445F-A124-3364652AC2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451045"/>
            <a:ext cx="216303" cy="22941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69A7F78-771D-44AB-9F9E-4AA3065859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6" y="1761305"/>
            <a:ext cx="216303" cy="22941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19B735C-66AF-4DA9-84B5-CC3CD762E3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0" y="2004702"/>
            <a:ext cx="173615" cy="184137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81A8E31D-6295-4413-9863-671CE94026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0" y="2183771"/>
            <a:ext cx="237933" cy="25235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F20A5A48-F715-41FD-9262-B92CA326EE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678666"/>
            <a:ext cx="216303" cy="22941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7616EE9F-308B-49D8-B505-53F402B5F4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065021"/>
            <a:ext cx="216303" cy="229415"/>
          </a:xfrm>
          <a:prstGeom prst="rect">
            <a:avLst/>
          </a:prstGeom>
        </p:spPr>
      </p:pic>
      <p:pic>
        <p:nvPicPr>
          <p:cNvPr id="62" name="Picture 61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14CC527-A9EA-4F08-A6B6-8D0538D0776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292643"/>
            <a:ext cx="216303" cy="229415"/>
          </a:xfrm>
          <a:prstGeom prst="rect">
            <a:avLst/>
          </a:prstGeom>
        </p:spPr>
      </p:pic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19CF642-2603-4806-AF28-28757D4AE6A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3562456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177952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19" imgW="592" imgH="591" progId="TCLayout.ActiveDocument.1">
                  <p:embed/>
                </p:oleObj>
              </mc:Choice>
              <mc:Fallback>
                <p:oleObj name="think-cell Slide" r:id="rId19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5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customXml" Target="../../customXml/item25.xml"/><Relationship Id="rId7" Type="http://schemas.openxmlformats.org/officeDocument/2006/relationships/slideLayout" Target="../slideLayouts/slideLayout14.xml"/><Relationship Id="rId2" Type="http://schemas.openxmlformats.org/officeDocument/2006/relationships/customXml" Target="../../customXml/item1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.emf"/><Relationship Id="rId4" Type="http://schemas.openxmlformats.org/officeDocument/2006/relationships/tags" Target="../tags/tag27.xml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customXml" Target="../../customXml/item18.xml"/><Relationship Id="rId7" Type="http://schemas.openxmlformats.org/officeDocument/2006/relationships/slideLayout" Target="../slideLayouts/slideLayout14.xml"/><Relationship Id="rId2" Type="http://schemas.openxmlformats.org/officeDocument/2006/relationships/customXml" Target="../../customXml/item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8.xml"/><Relationship Id="rId7" Type="http://schemas.openxmlformats.org/officeDocument/2006/relationships/image" Target="../media/image1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8" Type="http://schemas.openxmlformats.org/officeDocument/2006/relationships/customXml" Target="../ink/ink5.xml"/><Relationship Id="rId26" Type="http://schemas.openxmlformats.org/officeDocument/2006/relationships/image" Target="../media/image38.png"/><Relationship Id="rId39" Type="http://schemas.openxmlformats.org/officeDocument/2006/relationships/image" Target="../media/image46.png"/><Relationship Id="rId21" Type="http://schemas.openxmlformats.org/officeDocument/2006/relationships/image" Target="../media/image35.png"/><Relationship Id="rId34" Type="http://schemas.openxmlformats.org/officeDocument/2006/relationships/customXml" Target="../ink/ink11.xml"/><Relationship Id="rId42" Type="http://schemas.openxmlformats.org/officeDocument/2006/relationships/image" Target="../media/image48.png"/><Relationship Id="rId47" Type="http://schemas.openxmlformats.org/officeDocument/2006/relationships/image" Target="../media/image51.png"/><Relationship Id="rId50" Type="http://schemas.openxmlformats.org/officeDocument/2006/relationships/customXml" Target="../ink/ink18.xml"/><Relationship Id="rId55" Type="http://schemas.openxmlformats.org/officeDocument/2006/relationships/image" Target="../media/image56.png"/><Relationship Id="rId7" Type="http://schemas.openxmlformats.org/officeDocument/2006/relationships/image" Target="../media/image1.emf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3.svg"/><Relationship Id="rId38" Type="http://schemas.openxmlformats.org/officeDocument/2006/relationships/customXml" Target="../ink/ink13.xml"/><Relationship Id="rId46" Type="http://schemas.openxmlformats.org/officeDocument/2006/relationships/customXml" Target="../ink/ink16.xml"/><Relationship Id="rId2" Type="http://schemas.openxmlformats.org/officeDocument/2006/relationships/tags" Target="../tags/tag39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40.png"/><Relationship Id="rId41" Type="http://schemas.openxmlformats.org/officeDocument/2006/relationships/image" Target="../media/image47.png"/><Relationship Id="rId54" Type="http://schemas.openxmlformats.org/officeDocument/2006/relationships/customXml" Target="../ink/ink1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png"/><Relationship Id="rId24" Type="http://schemas.openxmlformats.org/officeDocument/2006/relationships/customXml" Target="../ink/ink8.xml"/><Relationship Id="rId32" Type="http://schemas.openxmlformats.org/officeDocument/2006/relationships/image" Target="../media/image42.png"/><Relationship Id="rId37" Type="http://schemas.openxmlformats.org/officeDocument/2006/relationships/image" Target="../media/image45.png"/><Relationship Id="rId40" Type="http://schemas.openxmlformats.org/officeDocument/2006/relationships/customXml" Target="../ink/ink14.xml"/><Relationship Id="rId45" Type="http://schemas.openxmlformats.org/officeDocument/2006/relationships/image" Target="../media/image50.png"/><Relationship Id="rId53" Type="http://schemas.openxmlformats.org/officeDocument/2006/relationships/image" Target="../media/image55.svg"/><Relationship Id="rId5" Type="http://schemas.openxmlformats.org/officeDocument/2006/relationships/notesSlide" Target="../notesSlides/notesSlide18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9.xml"/><Relationship Id="rId36" Type="http://schemas.openxmlformats.org/officeDocument/2006/relationships/customXml" Target="../ink/ink12.xml"/><Relationship Id="rId49" Type="http://schemas.openxmlformats.org/officeDocument/2006/relationships/image" Target="../media/image52.png"/><Relationship Id="rId57" Type="http://schemas.openxmlformats.org/officeDocument/2006/relationships/image" Target="../media/image58.svg"/><Relationship Id="rId10" Type="http://schemas.openxmlformats.org/officeDocument/2006/relationships/customXml" Target="../ink/ink2.xml"/><Relationship Id="rId19" Type="http://schemas.openxmlformats.org/officeDocument/2006/relationships/image" Target="../media/image34.png"/><Relationship Id="rId31" Type="http://schemas.openxmlformats.org/officeDocument/2006/relationships/image" Target="../media/image41.png"/><Relationship Id="rId44" Type="http://schemas.openxmlformats.org/officeDocument/2006/relationships/customXml" Target="../ink/ink15.xml"/><Relationship Id="rId52" Type="http://schemas.openxmlformats.org/officeDocument/2006/relationships/image" Target="../media/image5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8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39.svg"/><Relationship Id="rId30" Type="http://schemas.openxmlformats.org/officeDocument/2006/relationships/customXml" Target="../ink/ink10.xml"/><Relationship Id="rId35" Type="http://schemas.openxmlformats.org/officeDocument/2006/relationships/image" Target="../media/image44.png"/><Relationship Id="rId43" Type="http://schemas.openxmlformats.org/officeDocument/2006/relationships/image" Target="../media/image49.svg"/><Relationship Id="rId48" Type="http://schemas.openxmlformats.org/officeDocument/2006/relationships/customXml" Target="../ink/ink17.xml"/><Relationship Id="rId56" Type="http://schemas.openxmlformats.org/officeDocument/2006/relationships/image" Target="../media/image57.png"/><Relationship Id="rId8" Type="http://schemas.openxmlformats.org/officeDocument/2006/relationships/customXml" Target="../ink/ink1.xml"/><Relationship Id="rId51" Type="http://schemas.openxmlformats.org/officeDocument/2006/relationships/image" Target="../media/image53.png"/><Relationship Id="rId3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tags" Target="../tags/tag11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59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6.xml"/><Relationship Id="rId7" Type="http://schemas.openxmlformats.org/officeDocument/2006/relationships/image" Target="../media/image1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medium.com/productmanagement101/design-sprints-at-google-85ff62fed5f8" TargetMode="Externa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805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984914"/>
            <a:ext cx="10818784" cy="1107996"/>
          </a:xfrm>
        </p:spPr>
        <p:txBody>
          <a:bodyPr/>
          <a:lstStyle/>
          <a:p>
            <a:pPr algn="ctr"/>
            <a:r>
              <a:rPr lang="nb-NO" sz="6600" dirty="0">
                <a:solidFill>
                  <a:schemeClr val="bg1"/>
                </a:solidFill>
              </a:rPr>
              <a:t>Prosjektøkonomi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2400" b="1" dirty="0">
                <a:solidFill>
                  <a:schemeClr val="bg1"/>
                </a:solidFill>
              </a:rPr>
              <a:t>Presentasjon av løsningsforslag etter design sprint </a:t>
            </a:r>
            <a:br>
              <a:rPr lang="nb-NO" sz="2400" b="1" dirty="0">
                <a:solidFill>
                  <a:schemeClr val="bg1"/>
                </a:solidFill>
              </a:rPr>
            </a:br>
            <a:endParaRPr lang="nb-NO" sz="2400" b="1" dirty="0">
              <a:solidFill>
                <a:schemeClr val="bg1"/>
              </a:solidFill>
            </a:endParaRPr>
          </a:p>
          <a:p>
            <a:pPr algn="ctr"/>
            <a:r>
              <a:rPr lang="nb-NO" sz="2400" b="1" dirty="0">
                <a:solidFill>
                  <a:schemeClr val="bg1"/>
                </a:solidFill>
              </a:rPr>
              <a:t>BOTT ØL Innføring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3088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85">
              <a:defRPr/>
            </a:pPr>
            <a:r>
              <a:rPr lang="nb-NO" sz="2000" dirty="0">
                <a:solidFill>
                  <a:srgbClr val="FFFFFF">
                    <a:lumMod val="85000"/>
                  </a:srgbClr>
                </a:solidFill>
                <a:latin typeface="Arial" panose="020B0604020202020204"/>
              </a:rPr>
              <a:t>Allmøte - 25.03.2021</a:t>
            </a:r>
            <a:endParaRPr lang="nb-NO" sz="20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11090D-7B0A-40C7-9E84-A4370E99F9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11090D-7B0A-40C7-9E84-A4370E99F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8563602-0B6D-4581-B88A-9143B5BAAD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3239231"/>
            <a:ext cx="10818784" cy="830997"/>
          </a:xfrm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Løsningsforslag 1</a:t>
            </a:r>
            <a:endParaRPr lang="nb-NO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94" y="6397614"/>
            <a:ext cx="3057098" cy="245014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5D9BB27-AD58-49E9-BDEC-EE3722FED887}"/>
              </a:ext>
            </a:extLst>
          </p:cNvPr>
          <p:cNvSpPr txBox="1">
            <a:spLocks/>
          </p:cNvSpPr>
          <p:nvPr/>
        </p:nvSpPr>
        <p:spPr>
          <a:xfrm>
            <a:off x="686608" y="4070228"/>
            <a:ext cx="10818784" cy="4001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2000" b="0" i="1">
                <a:solidFill>
                  <a:schemeClr val="bg1"/>
                </a:solidFill>
              </a:rPr>
              <a:t>«Dagens organisering»</a:t>
            </a:r>
            <a:endParaRPr lang="nb-NO" sz="2000" b="0" i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3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kumimoji="0" lang="en-US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29BEF6-5DE5-48BF-8D9C-EA01272FF17D}"/>
              </a:ext>
            </a:extLst>
          </p:cNvPr>
          <p:cNvCxnSpPr>
            <a:cxnSpLocks/>
            <a:stCxn id="35" idx="2"/>
            <a:endCxn id="36" idx="2"/>
          </p:cNvCxnSpPr>
          <p:nvPr/>
        </p:nvCxnSpPr>
        <p:spPr>
          <a:xfrm flipV="1">
            <a:off x="6484676" y="4025919"/>
            <a:ext cx="899018" cy="21277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16A1DC-EC5F-42EF-81ED-9BA2194BF811}"/>
              </a:ext>
            </a:extLst>
          </p:cNvPr>
          <p:cNvCxnSpPr>
            <a:cxnSpLocks/>
            <a:stCxn id="29" idx="2"/>
            <a:endCxn id="24" idx="2"/>
          </p:cNvCxnSpPr>
          <p:nvPr/>
        </p:nvCxnSpPr>
        <p:spPr>
          <a:xfrm flipH="1" flipV="1">
            <a:off x="1806638" y="5326242"/>
            <a:ext cx="670580" cy="8274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FDF498-3105-4EF2-AACA-ADA788D6D596}"/>
              </a:ext>
            </a:extLst>
          </p:cNvPr>
          <p:cNvCxnSpPr>
            <a:cxnSpLocks/>
            <a:stCxn id="29" idx="2"/>
            <a:endCxn id="25" idx="2"/>
          </p:cNvCxnSpPr>
          <p:nvPr/>
        </p:nvCxnSpPr>
        <p:spPr>
          <a:xfrm flipV="1">
            <a:off x="2477218" y="5326242"/>
            <a:ext cx="614538" cy="8274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37A3FF3-54D9-4B08-A52A-E2DE0B0E7D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CCE21-0F43-465D-A95C-235E160BA085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1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EACEB45-727A-4EBE-A0A5-1D4D86F3D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8453" y="1415630"/>
            <a:ext cx="125193" cy="16024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D8DB44-AC44-4D22-9AC1-EF5149E46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4958" y="2746674"/>
            <a:ext cx="212183" cy="225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1F03203-2AB4-42F8-B3A6-4C80A2EABA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60926" y="2979728"/>
            <a:ext cx="160247" cy="190292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1711D172-F8FC-45A0-B3CD-22640B6A069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230540"/>
            <a:ext cx="215925" cy="229013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EA01B5C6-514E-4D3F-8865-09568E7BEC8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467558"/>
            <a:ext cx="215925" cy="229013"/>
          </a:xfrm>
          <a:prstGeom prst="rect">
            <a:avLst/>
          </a:prstGeom>
        </p:spPr>
      </p:pic>
      <p:pic>
        <p:nvPicPr>
          <p:cNvPr id="57" name="Picture 56" descr="A picture containing clock&#10;&#10;Description automatically generated">
            <a:extLst>
              <a:ext uri="{FF2B5EF4-FFF2-40B4-BE49-F238E27FC236}">
                <a16:creationId xmlns:a16="http://schemas.microsoft.com/office/drawing/2014/main" id="{D237A5FA-1863-4894-BB3D-1D18D7B8CF0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704576"/>
            <a:ext cx="215925" cy="229013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244B621-0FA5-4972-A5CD-16FD0351F76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941594"/>
            <a:ext cx="215925" cy="229013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23452BE9-4858-441A-B9A3-797E68B6306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2057918"/>
            <a:ext cx="215925" cy="229013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50BB94A-F377-4454-ABCA-8DC32089476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394" y="2294936"/>
            <a:ext cx="173311" cy="183814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77D2F5CF-97B0-4B67-A787-66B47F8F0C4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290" y="2486755"/>
            <a:ext cx="237518" cy="251914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C298504-7DF3-4C19-B4FB-981F245E0C3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1178612"/>
            <a:ext cx="215925" cy="229013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AC9B8540-5D8F-4990-AFFB-110D1390E79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1583882"/>
            <a:ext cx="215925" cy="229013"/>
          </a:xfrm>
          <a:prstGeom prst="rect">
            <a:avLst/>
          </a:prstGeom>
        </p:spPr>
      </p:pic>
      <p:pic>
        <p:nvPicPr>
          <p:cNvPr id="65" name="Picture 64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D4C9B8F-C000-4F8A-92EC-B2A64534DA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1820900"/>
            <a:ext cx="215925" cy="229013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038A172-1221-4408-B8D1-5DB47870E8F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48" y="4879960"/>
            <a:ext cx="420779" cy="44628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A911411-4F32-4A4E-870B-7F7942E9A57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27" y="4835332"/>
            <a:ext cx="462857" cy="49091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85095DF-0088-435C-B636-1C881C23998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47" y="1589754"/>
            <a:ext cx="420779" cy="446282"/>
          </a:xfrm>
          <a:prstGeom prst="rect">
            <a:avLst/>
          </a:prstGeom>
        </p:spPr>
      </p:pic>
      <p:pic>
        <p:nvPicPr>
          <p:cNvPr id="29" name="Picture 28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54CF5119-CD2B-4FF8-B0C1-9D9BBDF83C8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8" y="5707371"/>
            <a:ext cx="420779" cy="446282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37E700C2-F97A-4A45-9664-060AA8249A7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69" y="4879960"/>
            <a:ext cx="420779" cy="44628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3C47E-E4F2-4DC2-BF04-DB1A7F58E1C9}"/>
              </a:ext>
            </a:extLst>
          </p:cNvPr>
          <p:cNvCxnSpPr>
            <a:cxnSpLocks/>
            <a:stCxn id="35" idx="2"/>
            <a:endCxn id="32" idx="2"/>
          </p:cNvCxnSpPr>
          <p:nvPr/>
        </p:nvCxnSpPr>
        <p:spPr>
          <a:xfrm flipH="1" flipV="1">
            <a:off x="5814096" y="5326242"/>
            <a:ext cx="670580" cy="8274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E8C8400-3900-4625-93A3-2BBB99963BD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27" y="4879960"/>
            <a:ext cx="420779" cy="446282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FFE24F52-7E65-465D-A600-8C3997B2DA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06" y="4879960"/>
            <a:ext cx="420779" cy="446282"/>
          </a:xfrm>
          <a:prstGeom prst="rect">
            <a:avLst/>
          </a:prstGeom>
        </p:spPr>
      </p:pic>
      <p:pic>
        <p:nvPicPr>
          <p:cNvPr id="35" name="Picture 34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E1F9F56B-40DE-4BB9-A570-1F8316AA4AD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86" y="5707371"/>
            <a:ext cx="420779" cy="4462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B107C17-9E34-4578-8D33-D6A5CAD4604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65" y="3535009"/>
            <a:ext cx="462857" cy="490910"/>
          </a:xfrm>
          <a:prstGeom prst="rect">
            <a:avLst/>
          </a:prstGeom>
        </p:spPr>
      </p:pic>
      <p:sp>
        <p:nvSpPr>
          <p:cNvPr id="38" name="Title 2">
            <a:extLst>
              <a:ext uri="{FF2B5EF4-FFF2-40B4-BE49-F238E27FC236}">
                <a16:creationId xmlns:a16="http://schemas.microsoft.com/office/drawing/2014/main" id="{3194A1E1-B5FF-42BB-A520-0413493BA2A5}"/>
              </a:ext>
            </a:extLst>
          </p:cNvPr>
          <p:cNvSpPr txBox="1">
            <a:spLocks/>
          </p:cNvSpPr>
          <p:nvPr/>
        </p:nvSpPr>
        <p:spPr>
          <a:xfrm>
            <a:off x="1210112" y="1014067"/>
            <a:ext cx="317899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1400" b="0"/>
              <a:t>Prosjektøkonom organisert på institutt</a:t>
            </a:r>
            <a:endParaRPr lang="nb-NO" sz="900" b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9D431-3907-442D-8701-8C988B5B26E7}"/>
              </a:ext>
            </a:extLst>
          </p:cNvPr>
          <p:cNvCxnSpPr>
            <a:cxnSpLocks/>
          </p:cNvCxnSpPr>
          <p:nvPr/>
        </p:nvCxnSpPr>
        <p:spPr>
          <a:xfrm>
            <a:off x="4484537" y="2002214"/>
            <a:ext cx="0" cy="37559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2">
            <a:extLst>
              <a:ext uri="{FF2B5EF4-FFF2-40B4-BE49-F238E27FC236}">
                <a16:creationId xmlns:a16="http://schemas.microsoft.com/office/drawing/2014/main" id="{3C497B4C-52B4-4D91-BC59-91C5047E25CE}"/>
              </a:ext>
            </a:extLst>
          </p:cNvPr>
          <p:cNvSpPr txBox="1">
            <a:spLocks/>
          </p:cNvSpPr>
          <p:nvPr/>
        </p:nvSpPr>
        <p:spPr>
          <a:xfrm>
            <a:off x="4761323" y="1014067"/>
            <a:ext cx="317899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1400" b="0"/>
              <a:t>Prosjektøkonom organisert på fakultet</a:t>
            </a:r>
            <a:endParaRPr lang="nb-NO" sz="900" b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362270C-7EF9-46BD-9724-6EC27C430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797" y="3257247"/>
            <a:ext cx="268360" cy="34350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7834678-2676-4E9B-AA7B-AA6D920C2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257" y="2574921"/>
            <a:ext cx="268360" cy="34350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897179F-CB2A-4893-BD6C-59CC474E8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025" y="3257247"/>
            <a:ext cx="268360" cy="34350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BE5E4D7-1BCD-46E2-A0B0-15130C932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253" y="3257247"/>
            <a:ext cx="268360" cy="34350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D6D768E-9DBE-4C65-88E2-57F814D31D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481" y="3257247"/>
            <a:ext cx="268360" cy="343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646A7ED-C00D-44E4-995F-A53FE0BE4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7709" y="3257247"/>
            <a:ext cx="268360" cy="34350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DEF579A-127A-4387-9CFC-C78D946C9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3937" y="3257247"/>
            <a:ext cx="268360" cy="34350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F58AC2C-9906-4043-81F4-EEE236A52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474" y="2574921"/>
            <a:ext cx="268360" cy="343505"/>
          </a:xfrm>
          <a:prstGeom prst="rect">
            <a:avLst/>
          </a:prstGeom>
        </p:spPr>
      </p:pic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63ADD16-444D-4D59-89D2-8D8AB8431130}"/>
              </a:ext>
            </a:extLst>
          </p:cNvPr>
          <p:cNvSpPr/>
          <p:nvPr/>
        </p:nvSpPr>
        <p:spPr>
          <a:xfrm>
            <a:off x="2465199" y="2522587"/>
            <a:ext cx="2781140" cy="1141216"/>
          </a:xfrm>
          <a:prstGeom prst="roundRect">
            <a:avLst/>
          </a:prstGeom>
          <a:noFill/>
          <a:ln w="19050">
            <a:solidFill>
              <a:srgbClr val="43B7B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0" name="Title 2">
            <a:extLst>
              <a:ext uri="{FF2B5EF4-FFF2-40B4-BE49-F238E27FC236}">
                <a16:creationId xmlns:a16="http://schemas.microsoft.com/office/drawing/2014/main" id="{93D3BA51-240F-44E3-AE6B-2CF9AC21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69332"/>
          </a:xfrm>
        </p:spPr>
        <p:txBody>
          <a:bodyPr/>
          <a:lstStyle/>
          <a:p>
            <a:r>
              <a:rPr lang="en-US" sz="2400"/>
              <a:t>Scenario 1: </a:t>
            </a:r>
            <a:r>
              <a:rPr lang="en-US" sz="2400" err="1"/>
              <a:t>Dagens</a:t>
            </a:r>
            <a:r>
              <a:rPr lang="en-US" sz="2400"/>
              <a:t> </a:t>
            </a:r>
            <a:r>
              <a:rPr lang="en-US" sz="2400" err="1"/>
              <a:t>organisering</a:t>
            </a:r>
            <a:endParaRPr lang="en-US" sz="24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E938890-7D97-4F25-AC45-F33AC77836F4}"/>
              </a:ext>
            </a:extLst>
          </p:cNvPr>
          <p:cNvSpPr txBox="1"/>
          <p:nvPr/>
        </p:nvSpPr>
        <p:spPr>
          <a:xfrm>
            <a:off x="4711594" y="1708417"/>
            <a:ext cx="1283233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1100"/>
              <a:t>Prosessansvarlig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732BA2BE-93F1-4588-99DA-AEADAA569B71}"/>
              </a:ext>
            </a:extLst>
          </p:cNvPr>
          <p:cNvSpPr txBox="1"/>
          <p:nvPr/>
        </p:nvSpPr>
        <p:spPr>
          <a:xfrm>
            <a:off x="5928232" y="4878079"/>
            <a:ext cx="128323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1000"/>
              <a:t>Prosjektleder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D15F3345-CD7A-4FA6-9FD6-D07C532138EF}"/>
              </a:ext>
            </a:extLst>
          </p:cNvPr>
          <p:cNvSpPr txBox="1"/>
          <p:nvPr/>
        </p:nvSpPr>
        <p:spPr>
          <a:xfrm>
            <a:off x="5319912" y="2617693"/>
            <a:ext cx="1283233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1100"/>
              <a:t>Prosessrådgiver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AB993F43-76CB-4115-BD9C-CF60CBE63A4D}"/>
              </a:ext>
            </a:extLst>
          </p:cNvPr>
          <p:cNvSpPr txBox="1"/>
          <p:nvPr/>
        </p:nvSpPr>
        <p:spPr>
          <a:xfrm>
            <a:off x="4487476" y="4993340"/>
            <a:ext cx="7133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00"/>
              <a:t>Prosjekt-</a:t>
            </a:r>
            <a:br>
              <a:rPr lang="nb-NO" sz="1000"/>
            </a:br>
            <a:r>
              <a:rPr lang="nb-NO" sz="1000"/>
              <a:t>eier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9EA6936B-F8FB-4182-BA5E-F1319F138BA6}"/>
              </a:ext>
            </a:extLst>
          </p:cNvPr>
          <p:cNvSpPr txBox="1"/>
          <p:nvPr/>
        </p:nvSpPr>
        <p:spPr>
          <a:xfrm>
            <a:off x="5870602" y="6325240"/>
            <a:ext cx="139849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1000" err="1">
                <a:cs typeface="Arial"/>
              </a:rPr>
              <a:t>Søknadsregistrerer</a:t>
            </a:r>
            <a:endParaRPr lang="nb-NO" sz="1000">
              <a:cs typeface="Arial"/>
            </a:endParaRP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F8AD3251-67D7-4E73-AB10-E28CD8DBCBCE}"/>
              </a:ext>
            </a:extLst>
          </p:cNvPr>
          <p:cNvSpPr txBox="1"/>
          <p:nvPr/>
        </p:nvSpPr>
        <p:spPr>
          <a:xfrm>
            <a:off x="6799089" y="3296450"/>
            <a:ext cx="1283233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1100"/>
              <a:t>Prosjektøkonom</a:t>
            </a:r>
          </a:p>
        </p:txBody>
      </p:sp>
      <p:sp>
        <p:nvSpPr>
          <p:cNvPr id="72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1964151" y="6324839"/>
            <a:ext cx="128323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err="1"/>
              <a:t>Søknadsregistrerer</a:t>
            </a:r>
            <a:endParaRPr lang="nb-NO" sz="1000" err="1">
              <a:cs typeface="Arial"/>
            </a:endParaRPr>
          </a:p>
        </p:txBody>
      </p:sp>
      <p:sp>
        <p:nvSpPr>
          <p:cNvPr id="73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3214808" y="4854067"/>
            <a:ext cx="128323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/>
              <a:t>Prosjektøkonom</a:t>
            </a:r>
            <a:endParaRPr lang="nb-NO" sz="1000" err="1">
              <a:cs typeface="Arial"/>
            </a:endParaRPr>
          </a:p>
        </p:txBody>
      </p:sp>
      <p:sp>
        <p:nvSpPr>
          <p:cNvPr id="74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1961750" y="4875278"/>
            <a:ext cx="94385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/>
              <a:t>Prosjekt-leder</a:t>
            </a:r>
          </a:p>
        </p:txBody>
      </p:sp>
      <p:sp>
        <p:nvSpPr>
          <p:cNvPr id="75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1176137" y="5440774"/>
            <a:ext cx="70052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00"/>
              <a:t>Prosjekt-</a:t>
            </a:r>
            <a:br>
              <a:rPr lang="nb-NO" sz="1000"/>
            </a:br>
            <a:r>
              <a:rPr lang="nb-NO" sz="1000"/>
              <a:t>eier</a:t>
            </a:r>
          </a:p>
        </p:txBody>
      </p:sp>
    </p:spTree>
    <p:extLst>
      <p:ext uri="{BB962C8B-B14F-4D97-AF65-F5344CB8AC3E}">
        <p14:creationId xmlns:p14="http://schemas.microsoft.com/office/powerpoint/2010/main" val="19413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2C818C-650E-41DE-BFF4-8E9F05FA8D18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2C818C-650E-41DE-BFF4-8E9F05FA8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A718F3F-6B53-4140-B0A1-A84E1CD4EAA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D23CFE-3F31-4BA9-B26F-B9B5B351518E}"/>
              </a:ext>
            </a:extLst>
          </p:cNvPr>
          <p:cNvSpPr>
            <a:spLocks/>
          </p:cNvSpPr>
          <p:nvPr/>
        </p:nvSpPr>
        <p:spPr>
          <a:xfrm>
            <a:off x="940868" y="1245167"/>
            <a:ext cx="10380276" cy="1883224"/>
          </a:xfrm>
          <a:prstGeom prst="roundRect">
            <a:avLst/>
          </a:prstGeom>
          <a:ln w="12700">
            <a:solidFill>
              <a:schemeClr val="accent2"/>
            </a:solidFill>
          </a:ln>
        </p:spPr>
        <p:txBody>
          <a:bodyPr wrap="square" lIns="162000" tIns="54000" rIns="72000" bIns="54000" anchor="ctr">
            <a:noAutofit/>
          </a:bodyPr>
          <a:lstStyle/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Kjernevirksomheten får direktekontakt med prosjektøkonomer med god kjennskap til særtrekk ved instituttene, både før og under prosjektfasen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Mulighet for å utøve komplementerende roller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Store fakulteter oppnår en robust og helhetlig økonomifunksjon på instituttnivå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Fakultetene får mulighet til å operere autonomt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Eksisterende fagnettverk videreføres for å sikre fagmiljø og kompetanseutvikling for prosjektøkonomene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Profesjonalisering av prosjektøkonom-rollen gjennom dedikert tid til rollen (minimum 50%, tilstrebe 100%)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cs typeface="Calibri" panose="020F0502020204030204" pitchFamily="34" charset="0"/>
              </a:rPr>
              <a:t>Tverrfaglige prosjektteam faller naturlig som del av organiseringen der de er samorganisert, med flere uformelle arenaer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0DE697-EE87-4D12-9875-D2453715F08D}"/>
              </a:ext>
            </a:extLst>
          </p:cNvPr>
          <p:cNvSpPr>
            <a:spLocks/>
          </p:cNvSpPr>
          <p:nvPr/>
        </p:nvSpPr>
        <p:spPr bwMode="gray">
          <a:xfrm>
            <a:off x="1068502" y="1031944"/>
            <a:ext cx="1188923" cy="340663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36000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Fordeler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Freeform 361">
            <a:extLst>
              <a:ext uri="{FF2B5EF4-FFF2-40B4-BE49-F238E27FC236}">
                <a16:creationId xmlns:a16="http://schemas.microsoft.com/office/drawing/2014/main" id="{0F846FC7-9C27-471C-904D-89B1E2A18DE0}"/>
              </a:ext>
            </a:extLst>
          </p:cNvPr>
          <p:cNvSpPr>
            <a:spLocks noEditPoints="1"/>
          </p:cNvSpPr>
          <p:nvPr/>
        </p:nvSpPr>
        <p:spPr bwMode="auto">
          <a:xfrm>
            <a:off x="1126895" y="1054546"/>
            <a:ext cx="274361" cy="264882"/>
          </a:xfrm>
          <a:custGeom>
            <a:avLst/>
            <a:gdLst>
              <a:gd name="T0" fmla="*/ 257 w 321"/>
              <a:gd name="T1" fmla="*/ 309 h 310"/>
              <a:gd name="T2" fmla="*/ 251 w 321"/>
              <a:gd name="T3" fmla="*/ 308 h 310"/>
              <a:gd name="T4" fmla="*/ 161 w 321"/>
              <a:gd name="T5" fmla="*/ 257 h 310"/>
              <a:gd name="T6" fmla="*/ 70 w 321"/>
              <a:gd name="T7" fmla="*/ 308 h 310"/>
              <a:gd name="T8" fmla="*/ 58 w 321"/>
              <a:gd name="T9" fmla="*/ 307 h 310"/>
              <a:gd name="T10" fmla="*/ 54 w 321"/>
              <a:gd name="T11" fmla="*/ 296 h 310"/>
              <a:gd name="T12" fmla="*/ 74 w 321"/>
              <a:gd name="T13" fmla="*/ 195 h 310"/>
              <a:gd name="T14" fmla="*/ 4 w 321"/>
              <a:gd name="T15" fmla="*/ 125 h 310"/>
              <a:gd name="T16" fmla="*/ 1 w 321"/>
              <a:gd name="T17" fmla="*/ 113 h 310"/>
              <a:gd name="T18" fmla="*/ 10 w 321"/>
              <a:gd name="T19" fmla="*/ 106 h 310"/>
              <a:gd name="T20" fmla="*/ 111 w 321"/>
              <a:gd name="T21" fmla="*/ 96 h 310"/>
              <a:gd name="T22" fmla="*/ 151 w 321"/>
              <a:gd name="T23" fmla="*/ 6 h 310"/>
              <a:gd name="T24" fmla="*/ 161 w 321"/>
              <a:gd name="T25" fmla="*/ 0 h 310"/>
              <a:gd name="T26" fmla="*/ 170 w 321"/>
              <a:gd name="T27" fmla="*/ 6 h 310"/>
              <a:gd name="T28" fmla="*/ 211 w 321"/>
              <a:gd name="T29" fmla="*/ 96 h 310"/>
              <a:gd name="T30" fmla="*/ 311 w 321"/>
              <a:gd name="T31" fmla="*/ 106 h 310"/>
              <a:gd name="T32" fmla="*/ 320 w 321"/>
              <a:gd name="T33" fmla="*/ 113 h 310"/>
              <a:gd name="T34" fmla="*/ 318 w 321"/>
              <a:gd name="T35" fmla="*/ 125 h 310"/>
              <a:gd name="T36" fmla="*/ 247 w 321"/>
              <a:gd name="T37" fmla="*/ 195 h 310"/>
              <a:gd name="T38" fmla="*/ 267 w 321"/>
              <a:gd name="T39" fmla="*/ 296 h 310"/>
              <a:gd name="T40" fmla="*/ 263 w 321"/>
              <a:gd name="T41" fmla="*/ 307 h 310"/>
              <a:gd name="T42" fmla="*/ 257 w 321"/>
              <a:gd name="T43" fmla="*/ 309 h 310"/>
              <a:gd name="T44" fmla="*/ 161 w 321"/>
              <a:gd name="T45" fmla="*/ 234 h 310"/>
              <a:gd name="T46" fmla="*/ 166 w 321"/>
              <a:gd name="T47" fmla="*/ 236 h 310"/>
              <a:gd name="T48" fmla="*/ 242 w 321"/>
              <a:gd name="T49" fmla="*/ 278 h 310"/>
              <a:gd name="T50" fmla="*/ 225 w 321"/>
              <a:gd name="T51" fmla="*/ 194 h 310"/>
              <a:gd name="T52" fmla="*/ 228 w 321"/>
              <a:gd name="T53" fmla="*/ 184 h 310"/>
              <a:gd name="T54" fmla="*/ 287 w 321"/>
              <a:gd name="T55" fmla="*/ 125 h 310"/>
              <a:gd name="T56" fmla="*/ 202 w 321"/>
              <a:gd name="T57" fmla="*/ 117 h 310"/>
              <a:gd name="T58" fmla="*/ 194 w 321"/>
              <a:gd name="T59" fmla="*/ 111 h 310"/>
              <a:gd name="T60" fmla="*/ 161 w 321"/>
              <a:gd name="T61" fmla="*/ 37 h 310"/>
              <a:gd name="T62" fmla="*/ 128 w 321"/>
              <a:gd name="T63" fmla="*/ 111 h 310"/>
              <a:gd name="T64" fmla="*/ 119 w 321"/>
              <a:gd name="T65" fmla="*/ 117 h 310"/>
              <a:gd name="T66" fmla="*/ 35 w 321"/>
              <a:gd name="T67" fmla="*/ 125 h 310"/>
              <a:gd name="T68" fmla="*/ 94 w 321"/>
              <a:gd name="T69" fmla="*/ 184 h 310"/>
              <a:gd name="T70" fmla="*/ 96 w 321"/>
              <a:gd name="T71" fmla="*/ 194 h 310"/>
              <a:gd name="T72" fmla="*/ 80 w 321"/>
              <a:gd name="T73" fmla="*/ 278 h 310"/>
              <a:gd name="T74" fmla="*/ 155 w 321"/>
              <a:gd name="T75" fmla="*/ 236 h 310"/>
              <a:gd name="T76" fmla="*/ 161 w 321"/>
              <a:gd name="T77" fmla="*/ 23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1" h="310">
                <a:moveTo>
                  <a:pt x="257" y="309"/>
                </a:moveTo>
                <a:cubicBezTo>
                  <a:pt x="255" y="309"/>
                  <a:pt x="253" y="309"/>
                  <a:pt x="251" y="308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70" y="308"/>
                  <a:pt x="70" y="308"/>
                  <a:pt x="70" y="308"/>
                </a:cubicBezTo>
                <a:cubicBezTo>
                  <a:pt x="66" y="310"/>
                  <a:pt x="62" y="309"/>
                  <a:pt x="58" y="307"/>
                </a:cubicBezTo>
                <a:cubicBezTo>
                  <a:pt x="55" y="305"/>
                  <a:pt x="53" y="300"/>
                  <a:pt x="54" y="296"/>
                </a:cubicBezTo>
                <a:cubicBezTo>
                  <a:pt x="74" y="195"/>
                  <a:pt x="74" y="195"/>
                  <a:pt x="74" y="195"/>
                </a:cubicBezTo>
                <a:cubicBezTo>
                  <a:pt x="4" y="125"/>
                  <a:pt x="4" y="125"/>
                  <a:pt x="4" y="125"/>
                </a:cubicBezTo>
                <a:cubicBezTo>
                  <a:pt x="1" y="122"/>
                  <a:pt x="0" y="117"/>
                  <a:pt x="1" y="113"/>
                </a:cubicBezTo>
                <a:cubicBezTo>
                  <a:pt x="3" y="110"/>
                  <a:pt x="6" y="107"/>
                  <a:pt x="10" y="10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3" y="2"/>
                  <a:pt x="156" y="0"/>
                  <a:pt x="161" y="0"/>
                </a:cubicBezTo>
                <a:cubicBezTo>
                  <a:pt x="165" y="0"/>
                  <a:pt x="169" y="2"/>
                  <a:pt x="170" y="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5" y="107"/>
                  <a:pt x="319" y="110"/>
                  <a:pt x="320" y="113"/>
                </a:cubicBezTo>
                <a:cubicBezTo>
                  <a:pt x="321" y="117"/>
                  <a:pt x="320" y="122"/>
                  <a:pt x="318" y="125"/>
                </a:cubicBezTo>
                <a:cubicBezTo>
                  <a:pt x="247" y="195"/>
                  <a:pt x="247" y="195"/>
                  <a:pt x="247" y="195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268" y="300"/>
                  <a:pt x="266" y="305"/>
                  <a:pt x="263" y="307"/>
                </a:cubicBezTo>
                <a:cubicBezTo>
                  <a:pt x="261" y="308"/>
                  <a:pt x="259" y="309"/>
                  <a:pt x="257" y="309"/>
                </a:cubicBezTo>
                <a:close/>
                <a:moveTo>
                  <a:pt x="161" y="234"/>
                </a:moveTo>
                <a:cubicBezTo>
                  <a:pt x="162" y="234"/>
                  <a:pt x="164" y="235"/>
                  <a:pt x="166" y="236"/>
                </a:cubicBezTo>
                <a:cubicBezTo>
                  <a:pt x="242" y="278"/>
                  <a:pt x="242" y="278"/>
                  <a:pt x="242" y="278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4" y="190"/>
                  <a:pt x="225" y="187"/>
                  <a:pt x="228" y="184"/>
                </a:cubicBezTo>
                <a:cubicBezTo>
                  <a:pt x="287" y="125"/>
                  <a:pt x="287" y="125"/>
                  <a:pt x="287" y="125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98" y="117"/>
                  <a:pt x="195" y="114"/>
                  <a:pt x="194" y="111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6" y="114"/>
                  <a:pt x="123" y="117"/>
                  <a:pt x="119" y="117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6" y="187"/>
                  <a:pt x="97" y="190"/>
                  <a:pt x="96" y="194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155" y="236"/>
                  <a:pt x="155" y="236"/>
                  <a:pt x="155" y="236"/>
                </a:cubicBezTo>
                <a:cubicBezTo>
                  <a:pt x="157" y="235"/>
                  <a:pt x="159" y="234"/>
                  <a:pt x="161" y="2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7C744B8-D97D-43A1-BAA0-75F18A8E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/>
              <a:t>Hvorfor</a:t>
            </a:r>
            <a:r>
              <a:rPr lang="en-US" sz="2400"/>
              <a:t> </a:t>
            </a:r>
            <a:r>
              <a:rPr lang="en-US" sz="2400" err="1"/>
              <a:t>skal</a:t>
            </a:r>
            <a:r>
              <a:rPr lang="en-US" sz="2400"/>
              <a:t> NTNU </a:t>
            </a:r>
            <a:r>
              <a:rPr lang="en-US" sz="2400" err="1"/>
              <a:t>gå</a:t>
            </a:r>
            <a:r>
              <a:rPr lang="en-US" sz="2400"/>
              <a:t> for </a:t>
            </a:r>
            <a:r>
              <a:rPr lang="en-US" sz="2400" err="1"/>
              <a:t>denne</a:t>
            </a:r>
            <a:r>
              <a:rPr lang="en-US" sz="2400"/>
              <a:t> </a:t>
            </a:r>
            <a:r>
              <a:rPr lang="en-US" sz="2400" err="1"/>
              <a:t>løsningen</a:t>
            </a:r>
            <a:r>
              <a:rPr lang="en-US" sz="2400"/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DEDD6-FE25-4552-A3B9-A5E87D0685D8}"/>
              </a:ext>
            </a:extLst>
          </p:cNvPr>
          <p:cNvGraphicFramePr>
            <a:graphicFrameLocks noGrp="1"/>
          </p:cNvGraphicFramePr>
          <p:nvPr/>
        </p:nvGraphicFramePr>
        <p:xfrm>
          <a:off x="1462706" y="3687438"/>
          <a:ext cx="9858438" cy="249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2643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175795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349741">
                <a:tc>
                  <a:txBody>
                    <a:bodyPr/>
                    <a:lstStyle/>
                    <a:p>
                      <a:pPr marL="0" algn="l" defTabSz="609570" rtl="0" eaLnBrk="1" fontAlgn="b" latinLnBrk="0" hangingPunct="1"/>
                      <a:r>
                        <a:rPr lang="nb-NO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Personavhengig tjeneste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Etablere en ordning hvor man trekker på ressurser fra et faglig nettverk ved behov. Dele informasjon på tvers. Økt standardisering gir større muligheter for å dekke opp for hverandre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238"/>
                  </a:ext>
                </a:extLst>
              </a:tr>
              <a:tr h="349741">
                <a:tc>
                  <a:txBody>
                    <a:bodyPr/>
                    <a:lstStyle/>
                    <a:p>
                      <a:pPr marL="0" algn="l" defTabSz="609570" rtl="0" eaLnBrk="1" fontAlgn="b" latinLnBrk="0" hangingPunct="1"/>
                      <a:r>
                        <a:rPr lang="nb-NO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 avstand til prosessansvarlig/fagmiljø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Sikre standardisert opplæring, utviklingsplaner og metodikk. Hyppige erfaringsoverføringer på tvers av NTNU. </a:t>
                      </a:r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Etablere prosessrådgiver som et bindeledd mellom prosessansvarlig og prosjektøkonomen. Sikre fagintegritet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 (body)"/>
                      </a:endParaRP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25228"/>
                  </a:ext>
                </a:extLst>
              </a:tr>
              <a:tr h="349741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tx1"/>
                          </a:solidFill>
                        </a:rPr>
                        <a:t>Manglende fleksibilitet for NTNU til å </a:t>
                      </a:r>
                      <a:br>
                        <a:rPr lang="nb-NO" sz="1100">
                          <a:solidFill>
                            <a:schemeClr val="tx1"/>
                          </a:solidFill>
                        </a:rPr>
                      </a:br>
                      <a:r>
                        <a:rPr lang="nb-NO" sz="1100">
                          <a:solidFill>
                            <a:schemeClr val="tx1"/>
                          </a:solidFill>
                        </a:rPr>
                        <a:t>re-allokere ressurser</a:t>
                      </a:r>
                      <a:endParaRPr lang="nb-NO" sz="1100" b="0" i="0" u="none" strike="noStrike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Hyppig gjennomgang av strategiske bemanningsplaner på fakultetsnivå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5016"/>
                  </a:ext>
                </a:extLst>
              </a:tr>
              <a:tr h="484261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Suboptimal ressursutnyttelse og motstridende interesser mellom prosessansvarlig og personalansvarlig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Godt samarbeid og koordinering mellom prosessansvarlig og personalansvarlig. Etablere prosessrådgiver som et bindeledd mellom prosessansvarlig og prosjektøkonomen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08064"/>
                  </a:ext>
                </a:extLst>
              </a:tr>
              <a:tr h="349741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Løsningsforslaget er gitt dagens organisering – andre roller også er oppe til vurdering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Løsningsforslaget må avstemmes med endringer i andre roller før endelig beslutning</a:t>
                      </a:r>
                    </a:p>
                  </a:txBody>
                  <a:tcPr marL="48000" marR="48000" marT="48000" marB="4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596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16E80495-4F0C-4265-A2CB-F58F128D6F2F}"/>
              </a:ext>
            </a:extLst>
          </p:cNvPr>
          <p:cNvSpPr/>
          <p:nvPr/>
        </p:nvSpPr>
        <p:spPr>
          <a:xfrm>
            <a:off x="1074455" y="3723372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2546B9-27F2-4461-9FAF-F417E566E1C0}"/>
              </a:ext>
            </a:extLst>
          </p:cNvPr>
          <p:cNvSpPr/>
          <p:nvPr/>
        </p:nvSpPr>
        <p:spPr>
          <a:xfrm>
            <a:off x="1074455" y="4166699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4AA1AB-12A5-415A-A5C3-8D19C032DD5D}"/>
              </a:ext>
            </a:extLst>
          </p:cNvPr>
          <p:cNvSpPr/>
          <p:nvPr/>
        </p:nvSpPr>
        <p:spPr>
          <a:xfrm>
            <a:off x="1074455" y="4588255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C4B149-ED4B-4923-8884-86E853C1959D}"/>
              </a:ext>
            </a:extLst>
          </p:cNvPr>
          <p:cNvSpPr/>
          <p:nvPr/>
        </p:nvSpPr>
        <p:spPr>
          <a:xfrm>
            <a:off x="1074455" y="5020698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215C7C-8660-4F16-86C7-C5718EA573C5}"/>
              </a:ext>
            </a:extLst>
          </p:cNvPr>
          <p:cNvSpPr/>
          <p:nvPr/>
        </p:nvSpPr>
        <p:spPr>
          <a:xfrm>
            <a:off x="1074455" y="5594653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FCA46F-BB92-4BE8-B5C1-AC6CF570A023}"/>
              </a:ext>
            </a:extLst>
          </p:cNvPr>
          <p:cNvSpPr>
            <a:spLocks/>
          </p:cNvSpPr>
          <p:nvPr/>
        </p:nvSpPr>
        <p:spPr bwMode="gray">
          <a:xfrm>
            <a:off x="1462706" y="3426966"/>
            <a:ext cx="1290543" cy="232677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Risiko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C3330F-FD55-47D4-8894-FF4F1EB49B7C}"/>
              </a:ext>
            </a:extLst>
          </p:cNvPr>
          <p:cNvSpPr>
            <a:spLocks/>
          </p:cNvSpPr>
          <p:nvPr/>
        </p:nvSpPr>
        <p:spPr bwMode="gray">
          <a:xfrm>
            <a:off x="4184193" y="3426966"/>
            <a:ext cx="1990726" cy="232677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Mitigerende </a:t>
            </a:r>
            <a:r>
              <a:rPr kumimoji="0" lang="en-IE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tiltak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custDataLst>
      <p:custData r:id="rId2"/>
      <p:custData r:id="rId3"/>
      <p:tags r:id="rId4"/>
    </p:custDataLst>
    <p:extLst>
      <p:ext uri="{BB962C8B-B14F-4D97-AF65-F5344CB8AC3E}">
        <p14:creationId xmlns:p14="http://schemas.microsoft.com/office/powerpoint/2010/main" val="8026161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AB63E-6442-4230-9F14-4C41E407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6" y="252708"/>
            <a:ext cx="10979848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0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11090D-7B0A-40C7-9E84-A4370E99F9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11090D-7B0A-40C7-9E84-A4370E99F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8563602-0B6D-4581-B88A-9143B5BAAD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3239231"/>
            <a:ext cx="10818784" cy="830997"/>
          </a:xfrm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Løsningsforslag 2</a:t>
            </a:r>
            <a:endParaRPr lang="nb-NO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94" y="6397614"/>
            <a:ext cx="3057098" cy="245014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5D9BB27-AD58-49E9-BDEC-EE3722FED887}"/>
              </a:ext>
            </a:extLst>
          </p:cNvPr>
          <p:cNvSpPr txBox="1">
            <a:spLocks/>
          </p:cNvSpPr>
          <p:nvPr/>
        </p:nvSpPr>
        <p:spPr>
          <a:xfrm>
            <a:off x="686608" y="4070228"/>
            <a:ext cx="10818784" cy="4001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2000" b="0" i="1">
                <a:solidFill>
                  <a:schemeClr val="bg1"/>
                </a:solidFill>
              </a:rPr>
              <a:t>«Prosjektøkonom organisert på fakultet»</a:t>
            </a:r>
            <a:endParaRPr lang="nb-NO" sz="2000" b="0" i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0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kumimoji="0" lang="nb-NO" sz="2400" b="1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2262B-D0AF-4B67-9F1E-750136878861}"/>
              </a:ext>
            </a:extLst>
          </p:cNvPr>
          <p:cNvCxnSpPr>
            <a:cxnSpLocks/>
            <a:stCxn id="27" idx="2"/>
            <a:endCxn id="24" idx="2"/>
          </p:cNvCxnSpPr>
          <p:nvPr/>
        </p:nvCxnSpPr>
        <p:spPr>
          <a:xfrm flipH="1" flipV="1">
            <a:off x="1806638" y="5326242"/>
            <a:ext cx="670580" cy="8274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37A3FF3-54D9-4B08-A52A-E2DE0B0E7D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CCE21-0F43-465D-A95C-235E160BA085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1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EACEB45-727A-4EBE-A0A5-1D4D86F3D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8453" y="1415630"/>
            <a:ext cx="125193" cy="16024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D8DB44-AC44-4D22-9AC1-EF5149E46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4958" y="2746674"/>
            <a:ext cx="212183" cy="225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1F03203-2AB4-42F8-B3A6-4C80A2EABA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60926" y="2979728"/>
            <a:ext cx="160247" cy="190292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1711D172-F8FC-45A0-B3CD-22640B6A069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230540"/>
            <a:ext cx="215925" cy="229013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EA01B5C6-514E-4D3F-8865-09568E7BEC8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467558"/>
            <a:ext cx="215925" cy="229013"/>
          </a:xfrm>
          <a:prstGeom prst="rect">
            <a:avLst/>
          </a:prstGeom>
        </p:spPr>
      </p:pic>
      <p:pic>
        <p:nvPicPr>
          <p:cNvPr id="57" name="Picture 56" descr="A picture containing clock&#10;&#10;Description automatically generated">
            <a:extLst>
              <a:ext uri="{FF2B5EF4-FFF2-40B4-BE49-F238E27FC236}">
                <a16:creationId xmlns:a16="http://schemas.microsoft.com/office/drawing/2014/main" id="{D237A5FA-1863-4894-BB3D-1D18D7B8CF0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704576"/>
            <a:ext cx="215925" cy="229013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244B621-0FA5-4972-A5CD-16FD0351F76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941594"/>
            <a:ext cx="215925" cy="229013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23452BE9-4858-441A-B9A3-797E68B6306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2057918"/>
            <a:ext cx="215925" cy="229013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50BB94A-F377-4454-ABCA-8DC32089476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394" y="2294936"/>
            <a:ext cx="173311" cy="183814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77D2F5CF-97B0-4B67-A787-66B47F8F0C4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290" y="2486755"/>
            <a:ext cx="237518" cy="251914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C298504-7DF3-4C19-B4FB-981F245E0C3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1178612"/>
            <a:ext cx="215925" cy="229013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AC9B8540-5D8F-4990-AFFB-110D1390E79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1583882"/>
            <a:ext cx="215925" cy="229013"/>
          </a:xfrm>
          <a:prstGeom prst="rect">
            <a:avLst/>
          </a:prstGeom>
        </p:spPr>
      </p:pic>
      <p:pic>
        <p:nvPicPr>
          <p:cNvPr id="65" name="Picture 64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D4C9B8F-C000-4F8A-92EC-B2A64534DA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87" y="1820900"/>
            <a:ext cx="215925" cy="22901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3FA8A15-8CAB-4589-94AC-85B8AE304AA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69" y="4879960"/>
            <a:ext cx="420779" cy="446282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038A172-1221-4408-B8D1-5DB47870E8F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48" y="4879960"/>
            <a:ext cx="420779" cy="44628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C6C5F77-9652-4257-8241-B4AA1CF61EE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31" y="1964589"/>
            <a:ext cx="420779" cy="446282"/>
          </a:xfrm>
          <a:prstGeom prst="rect">
            <a:avLst/>
          </a:prstGeom>
        </p:spPr>
      </p:pic>
      <p:pic>
        <p:nvPicPr>
          <p:cNvPr id="27" name="Picture 26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DBD080A5-854E-4F74-BFF7-3DD2E2533E2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8" y="5707371"/>
            <a:ext cx="420779" cy="446282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EBD32F4-74AA-403D-94DF-62F102BC184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07" y="3535009"/>
            <a:ext cx="462857" cy="490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3FFE60-6E2B-4BB0-8904-2F59900F8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303" y="3203857"/>
            <a:ext cx="268360" cy="3435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6DB0F9-A6C4-41F9-80BD-CE993F658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772" y="2613509"/>
            <a:ext cx="268360" cy="3435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542E8E-8816-4B0A-8EEC-FF7591608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961" y="3203857"/>
            <a:ext cx="268360" cy="343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CADD9D-11F5-474C-AF38-1B59594B0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5619" y="3203857"/>
            <a:ext cx="268360" cy="343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990EF5-22A7-4EDE-980C-E8CA8E3DF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277" y="3203857"/>
            <a:ext cx="268360" cy="343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9979EB-BCA1-4A9C-B0E7-2FB6E2BD6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935" y="3203857"/>
            <a:ext cx="268360" cy="343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931403-F692-4435-A7B0-0C428797C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8593" y="3203857"/>
            <a:ext cx="268360" cy="3435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9FAAA6-1D30-4654-824C-CF20AF748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5414" y="2613509"/>
            <a:ext cx="268360" cy="343505"/>
          </a:xfrm>
          <a:prstGeom prst="rect">
            <a:avLst/>
          </a:prstGeom>
        </p:spPr>
      </p:pic>
      <p:sp>
        <p:nvSpPr>
          <p:cNvPr id="44" name="Title 2">
            <a:extLst>
              <a:ext uri="{FF2B5EF4-FFF2-40B4-BE49-F238E27FC236}">
                <a16:creationId xmlns:a16="http://schemas.microsoft.com/office/drawing/2014/main" id="{AFB83D37-0E7F-49B2-8FB3-1A6D46C0E25E}"/>
              </a:ext>
            </a:extLst>
          </p:cNvPr>
          <p:cNvSpPr txBox="1">
            <a:spLocks/>
          </p:cNvSpPr>
          <p:nvPr/>
        </p:nvSpPr>
        <p:spPr>
          <a:xfrm>
            <a:off x="501650" y="300722"/>
            <a:ext cx="111887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/>
              <a:t>Scenario 2: Prosjektøkonom organisert på fakultet</a:t>
            </a:r>
            <a:endParaRPr lang="en-US" sz="24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544F454-E97C-41F5-8407-F9BEAE56FE01}"/>
              </a:ext>
            </a:extLst>
          </p:cNvPr>
          <p:cNvSpPr txBox="1"/>
          <p:nvPr/>
        </p:nvSpPr>
        <p:spPr>
          <a:xfrm>
            <a:off x="2867425" y="4192921"/>
            <a:ext cx="127042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1100"/>
              <a:t>Prosjektøkonom</a:t>
            </a:r>
          </a:p>
        </p:txBody>
      </p:sp>
      <p:sp>
        <p:nvSpPr>
          <p:cNvPr id="41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1938938" y="2124634"/>
            <a:ext cx="1283233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/>
              <a:t>Prosessansvarlig</a:t>
            </a:r>
          </a:p>
        </p:txBody>
      </p:sp>
      <p:sp>
        <p:nvSpPr>
          <p:cNvPr id="42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6000670" y="3823526"/>
            <a:ext cx="1283233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/>
              <a:t>Prosessrådgivere</a:t>
            </a:r>
          </a:p>
        </p:txBody>
      </p:sp>
      <p:sp>
        <p:nvSpPr>
          <p:cNvPr id="43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1065680" y="5413561"/>
            <a:ext cx="758159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/>
              <a:t>Prosjekt-eier</a:t>
            </a:r>
          </a:p>
        </p:txBody>
      </p:sp>
      <p:sp>
        <p:nvSpPr>
          <p:cNvPr id="45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2047395" y="4973730"/>
            <a:ext cx="1283233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/>
              <a:t>Prosjektleder</a:t>
            </a:r>
          </a:p>
        </p:txBody>
      </p:sp>
      <p:sp>
        <p:nvSpPr>
          <p:cNvPr id="46" name="TekstSylinder 1">
            <a:extLst>
              <a:ext uri="{FF2B5EF4-FFF2-40B4-BE49-F238E27FC236}">
                <a16:creationId xmlns:a16="http://schemas.microsoft.com/office/drawing/2014/main" id="{351EAC3E-8BB1-4D7B-A621-09BB22227129}"/>
              </a:ext>
            </a:extLst>
          </p:cNvPr>
          <p:cNvSpPr txBox="1"/>
          <p:nvPr/>
        </p:nvSpPr>
        <p:spPr>
          <a:xfrm>
            <a:off x="1825278" y="6262807"/>
            <a:ext cx="1481737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err="1"/>
              <a:t>Søknadsregistrerer</a:t>
            </a:r>
            <a:endParaRPr lang="nb-NO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36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2C818C-650E-41DE-BFF4-8E9F05FA8D18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2C818C-650E-41DE-BFF4-8E9F05FA8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A718F3F-6B53-4140-B0A1-A84E1CD4EAA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D23CFE-3F31-4BA9-B26F-B9B5B351518E}"/>
              </a:ext>
            </a:extLst>
          </p:cNvPr>
          <p:cNvSpPr>
            <a:spLocks/>
          </p:cNvSpPr>
          <p:nvPr/>
        </p:nvSpPr>
        <p:spPr>
          <a:xfrm>
            <a:off x="940868" y="1245167"/>
            <a:ext cx="10380276" cy="1563347"/>
          </a:xfrm>
          <a:prstGeom prst="roundRect">
            <a:avLst/>
          </a:prstGeom>
          <a:ln w="12700">
            <a:solidFill>
              <a:schemeClr val="accent2"/>
            </a:solidFill>
          </a:ln>
        </p:spPr>
        <p:txBody>
          <a:bodyPr wrap="square" lIns="162000" tIns="54000" rIns="72000" bIns="54000" anchor="ctr">
            <a:noAutofit/>
          </a:bodyPr>
          <a:lstStyle/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Store fakulteter oppnår høy robusthet og et sterkt kompetansemiljø for prosjektøkonomen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Organiseringen sikrer standardisert opplæring, utviklingsplaner og metodikk innad i fakultetene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Organiseringen gir fleksibilitet til å re-allokere ressurser i hvert fakultet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Enklere for prosessansvarlig å ivareta det faglige ansvaret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Dedikert tid til rollen gir økt profesjonalisering og større fagintegritet for prosjektøkonomene (tilstrebe 100% rolle)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cs typeface="Calibri" panose="020F0502020204030204" pitchFamily="34" charset="0"/>
              </a:rPr>
              <a:t>Fagmiljø og kompetanseutvikling for prosjektøkonomene gjennom organiseringen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0DE697-EE87-4D12-9875-D2453715F08D}"/>
              </a:ext>
            </a:extLst>
          </p:cNvPr>
          <p:cNvSpPr>
            <a:spLocks/>
          </p:cNvSpPr>
          <p:nvPr/>
        </p:nvSpPr>
        <p:spPr bwMode="gray">
          <a:xfrm>
            <a:off x="1068502" y="1031944"/>
            <a:ext cx="1188923" cy="340663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36000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Fordeler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Freeform 361">
            <a:extLst>
              <a:ext uri="{FF2B5EF4-FFF2-40B4-BE49-F238E27FC236}">
                <a16:creationId xmlns:a16="http://schemas.microsoft.com/office/drawing/2014/main" id="{0F846FC7-9C27-471C-904D-89B1E2A18DE0}"/>
              </a:ext>
            </a:extLst>
          </p:cNvPr>
          <p:cNvSpPr>
            <a:spLocks noEditPoints="1"/>
          </p:cNvSpPr>
          <p:nvPr/>
        </p:nvSpPr>
        <p:spPr bwMode="auto">
          <a:xfrm>
            <a:off x="1126895" y="1054546"/>
            <a:ext cx="274361" cy="264882"/>
          </a:xfrm>
          <a:custGeom>
            <a:avLst/>
            <a:gdLst>
              <a:gd name="T0" fmla="*/ 257 w 321"/>
              <a:gd name="T1" fmla="*/ 309 h 310"/>
              <a:gd name="T2" fmla="*/ 251 w 321"/>
              <a:gd name="T3" fmla="*/ 308 h 310"/>
              <a:gd name="T4" fmla="*/ 161 w 321"/>
              <a:gd name="T5" fmla="*/ 257 h 310"/>
              <a:gd name="T6" fmla="*/ 70 w 321"/>
              <a:gd name="T7" fmla="*/ 308 h 310"/>
              <a:gd name="T8" fmla="*/ 58 w 321"/>
              <a:gd name="T9" fmla="*/ 307 h 310"/>
              <a:gd name="T10" fmla="*/ 54 w 321"/>
              <a:gd name="T11" fmla="*/ 296 h 310"/>
              <a:gd name="T12" fmla="*/ 74 w 321"/>
              <a:gd name="T13" fmla="*/ 195 h 310"/>
              <a:gd name="T14" fmla="*/ 4 w 321"/>
              <a:gd name="T15" fmla="*/ 125 h 310"/>
              <a:gd name="T16" fmla="*/ 1 w 321"/>
              <a:gd name="T17" fmla="*/ 113 h 310"/>
              <a:gd name="T18" fmla="*/ 10 w 321"/>
              <a:gd name="T19" fmla="*/ 106 h 310"/>
              <a:gd name="T20" fmla="*/ 111 w 321"/>
              <a:gd name="T21" fmla="*/ 96 h 310"/>
              <a:gd name="T22" fmla="*/ 151 w 321"/>
              <a:gd name="T23" fmla="*/ 6 h 310"/>
              <a:gd name="T24" fmla="*/ 161 w 321"/>
              <a:gd name="T25" fmla="*/ 0 h 310"/>
              <a:gd name="T26" fmla="*/ 170 w 321"/>
              <a:gd name="T27" fmla="*/ 6 h 310"/>
              <a:gd name="T28" fmla="*/ 211 w 321"/>
              <a:gd name="T29" fmla="*/ 96 h 310"/>
              <a:gd name="T30" fmla="*/ 311 w 321"/>
              <a:gd name="T31" fmla="*/ 106 h 310"/>
              <a:gd name="T32" fmla="*/ 320 w 321"/>
              <a:gd name="T33" fmla="*/ 113 h 310"/>
              <a:gd name="T34" fmla="*/ 318 w 321"/>
              <a:gd name="T35" fmla="*/ 125 h 310"/>
              <a:gd name="T36" fmla="*/ 247 w 321"/>
              <a:gd name="T37" fmla="*/ 195 h 310"/>
              <a:gd name="T38" fmla="*/ 267 w 321"/>
              <a:gd name="T39" fmla="*/ 296 h 310"/>
              <a:gd name="T40" fmla="*/ 263 w 321"/>
              <a:gd name="T41" fmla="*/ 307 h 310"/>
              <a:gd name="T42" fmla="*/ 257 w 321"/>
              <a:gd name="T43" fmla="*/ 309 h 310"/>
              <a:gd name="T44" fmla="*/ 161 w 321"/>
              <a:gd name="T45" fmla="*/ 234 h 310"/>
              <a:gd name="T46" fmla="*/ 166 w 321"/>
              <a:gd name="T47" fmla="*/ 236 h 310"/>
              <a:gd name="T48" fmla="*/ 242 w 321"/>
              <a:gd name="T49" fmla="*/ 278 h 310"/>
              <a:gd name="T50" fmla="*/ 225 w 321"/>
              <a:gd name="T51" fmla="*/ 194 h 310"/>
              <a:gd name="T52" fmla="*/ 228 w 321"/>
              <a:gd name="T53" fmla="*/ 184 h 310"/>
              <a:gd name="T54" fmla="*/ 287 w 321"/>
              <a:gd name="T55" fmla="*/ 125 h 310"/>
              <a:gd name="T56" fmla="*/ 202 w 321"/>
              <a:gd name="T57" fmla="*/ 117 h 310"/>
              <a:gd name="T58" fmla="*/ 194 w 321"/>
              <a:gd name="T59" fmla="*/ 111 h 310"/>
              <a:gd name="T60" fmla="*/ 161 w 321"/>
              <a:gd name="T61" fmla="*/ 37 h 310"/>
              <a:gd name="T62" fmla="*/ 128 w 321"/>
              <a:gd name="T63" fmla="*/ 111 h 310"/>
              <a:gd name="T64" fmla="*/ 119 w 321"/>
              <a:gd name="T65" fmla="*/ 117 h 310"/>
              <a:gd name="T66" fmla="*/ 35 w 321"/>
              <a:gd name="T67" fmla="*/ 125 h 310"/>
              <a:gd name="T68" fmla="*/ 94 w 321"/>
              <a:gd name="T69" fmla="*/ 184 h 310"/>
              <a:gd name="T70" fmla="*/ 96 w 321"/>
              <a:gd name="T71" fmla="*/ 194 h 310"/>
              <a:gd name="T72" fmla="*/ 80 w 321"/>
              <a:gd name="T73" fmla="*/ 278 h 310"/>
              <a:gd name="T74" fmla="*/ 155 w 321"/>
              <a:gd name="T75" fmla="*/ 236 h 310"/>
              <a:gd name="T76" fmla="*/ 161 w 321"/>
              <a:gd name="T77" fmla="*/ 23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1" h="310">
                <a:moveTo>
                  <a:pt x="257" y="309"/>
                </a:moveTo>
                <a:cubicBezTo>
                  <a:pt x="255" y="309"/>
                  <a:pt x="253" y="309"/>
                  <a:pt x="251" y="308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70" y="308"/>
                  <a:pt x="70" y="308"/>
                  <a:pt x="70" y="308"/>
                </a:cubicBezTo>
                <a:cubicBezTo>
                  <a:pt x="66" y="310"/>
                  <a:pt x="62" y="309"/>
                  <a:pt x="58" y="307"/>
                </a:cubicBezTo>
                <a:cubicBezTo>
                  <a:pt x="55" y="305"/>
                  <a:pt x="53" y="300"/>
                  <a:pt x="54" y="296"/>
                </a:cubicBezTo>
                <a:cubicBezTo>
                  <a:pt x="74" y="195"/>
                  <a:pt x="74" y="195"/>
                  <a:pt x="74" y="195"/>
                </a:cubicBezTo>
                <a:cubicBezTo>
                  <a:pt x="4" y="125"/>
                  <a:pt x="4" y="125"/>
                  <a:pt x="4" y="125"/>
                </a:cubicBezTo>
                <a:cubicBezTo>
                  <a:pt x="1" y="122"/>
                  <a:pt x="0" y="117"/>
                  <a:pt x="1" y="113"/>
                </a:cubicBezTo>
                <a:cubicBezTo>
                  <a:pt x="3" y="110"/>
                  <a:pt x="6" y="107"/>
                  <a:pt x="10" y="10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3" y="2"/>
                  <a:pt x="156" y="0"/>
                  <a:pt x="161" y="0"/>
                </a:cubicBezTo>
                <a:cubicBezTo>
                  <a:pt x="165" y="0"/>
                  <a:pt x="169" y="2"/>
                  <a:pt x="170" y="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5" y="107"/>
                  <a:pt x="319" y="110"/>
                  <a:pt x="320" y="113"/>
                </a:cubicBezTo>
                <a:cubicBezTo>
                  <a:pt x="321" y="117"/>
                  <a:pt x="320" y="122"/>
                  <a:pt x="318" y="125"/>
                </a:cubicBezTo>
                <a:cubicBezTo>
                  <a:pt x="247" y="195"/>
                  <a:pt x="247" y="195"/>
                  <a:pt x="247" y="195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268" y="300"/>
                  <a:pt x="266" y="305"/>
                  <a:pt x="263" y="307"/>
                </a:cubicBezTo>
                <a:cubicBezTo>
                  <a:pt x="261" y="308"/>
                  <a:pt x="259" y="309"/>
                  <a:pt x="257" y="309"/>
                </a:cubicBezTo>
                <a:close/>
                <a:moveTo>
                  <a:pt x="161" y="234"/>
                </a:moveTo>
                <a:cubicBezTo>
                  <a:pt x="162" y="234"/>
                  <a:pt x="164" y="235"/>
                  <a:pt x="166" y="236"/>
                </a:cubicBezTo>
                <a:cubicBezTo>
                  <a:pt x="242" y="278"/>
                  <a:pt x="242" y="278"/>
                  <a:pt x="242" y="278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4" y="190"/>
                  <a:pt x="225" y="187"/>
                  <a:pt x="228" y="184"/>
                </a:cubicBezTo>
                <a:cubicBezTo>
                  <a:pt x="287" y="125"/>
                  <a:pt x="287" y="125"/>
                  <a:pt x="287" y="125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98" y="117"/>
                  <a:pt x="195" y="114"/>
                  <a:pt x="194" y="111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6" y="114"/>
                  <a:pt x="123" y="117"/>
                  <a:pt x="119" y="117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6" y="187"/>
                  <a:pt x="97" y="190"/>
                  <a:pt x="96" y="194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155" y="236"/>
                  <a:pt x="155" y="236"/>
                  <a:pt x="155" y="236"/>
                </a:cubicBezTo>
                <a:cubicBezTo>
                  <a:pt x="157" y="235"/>
                  <a:pt x="159" y="234"/>
                  <a:pt x="161" y="2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7C744B8-D97D-43A1-BAA0-75F18A8E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/>
              <a:t>Hvorfor</a:t>
            </a:r>
            <a:r>
              <a:rPr lang="en-US" sz="2400"/>
              <a:t> </a:t>
            </a:r>
            <a:r>
              <a:rPr lang="en-US" sz="2400" err="1"/>
              <a:t>skal</a:t>
            </a:r>
            <a:r>
              <a:rPr lang="en-US" sz="2400"/>
              <a:t> NTNU </a:t>
            </a:r>
            <a:r>
              <a:rPr lang="en-US" sz="2400" err="1"/>
              <a:t>gå</a:t>
            </a:r>
            <a:r>
              <a:rPr lang="en-US" sz="2400"/>
              <a:t> for </a:t>
            </a:r>
            <a:r>
              <a:rPr lang="en-US" sz="2400" err="1"/>
              <a:t>denne</a:t>
            </a:r>
            <a:r>
              <a:rPr lang="en-US" sz="2400"/>
              <a:t> </a:t>
            </a:r>
            <a:r>
              <a:rPr lang="en-US" sz="2400" err="1"/>
              <a:t>løsningen</a:t>
            </a:r>
            <a:r>
              <a:rPr lang="en-US" sz="2400"/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DEDD6-FE25-4552-A3B9-A5E87D0685D8}"/>
              </a:ext>
            </a:extLst>
          </p:cNvPr>
          <p:cNvGraphicFramePr>
            <a:graphicFrameLocks noGrp="1"/>
          </p:cNvGraphicFramePr>
          <p:nvPr/>
        </p:nvGraphicFramePr>
        <p:xfrm>
          <a:off x="1462706" y="3687438"/>
          <a:ext cx="9858438" cy="25446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2643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175795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349741">
                <a:tc>
                  <a:txBody>
                    <a:bodyPr/>
                    <a:lstStyle/>
                    <a:p>
                      <a:pPr marL="0" indent="-228600" algn="l" defTabSz="609570" rtl="0" eaLnBrk="1" fontAlgn="b" latinLnBrk="0" hangingPunct="1"/>
                      <a:r>
                        <a:rPr lang="nb-NO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Tilgjengelighet på fagekspertise og brukerstøtte? (prosjektleder)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Etablere tydelige kommunikasjonslinjer. Service-erklæring/SLA. Tjenesteavtale. Sikre at man har nok ansatte. Tilgjengelighet på flere flater. Sterk og tilgjengelig tjenesteleverandør til prosjektleder. Etablere grupper med ansvar for større institutt. Minimumskrav til fysisk tilstedeværelse.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238"/>
                  </a:ext>
                </a:extLst>
              </a:tr>
              <a:tr h="349741">
                <a:tc>
                  <a:txBody>
                    <a:bodyPr/>
                    <a:lstStyle/>
                    <a:p>
                      <a:pPr marL="0" indent="-228600" algn="l" defTabSz="609570" rtl="0" eaLnBrk="1" fontAlgn="b" latinLnBrk="0" hangingPunct="1"/>
                      <a:r>
                        <a:rPr lang="nb-NO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Oppgaver henger igjen (kontorsjef)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Gjøre en systematisk kartlegging av oppgaver og plassere hvem som gjør hva i organisasjonen. Sikre gode rolleavklaringer og opplæring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25228"/>
                  </a:ext>
                </a:extLst>
              </a:tr>
              <a:tr h="349741">
                <a:tc>
                  <a:txBody>
                    <a:bodyPr/>
                    <a:lstStyle/>
                    <a:p>
                      <a:pPr marL="0" marR="0" lvl="0" indent="-22860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Hvordan sikre tverrfaglige prosjektteam (og uformelle arenaer)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Sikre god kommunikasjon på tvers, samarbeid mellom administrative støttefunksjoner i prosjektene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5016"/>
                  </a:ext>
                </a:extLst>
              </a:tr>
              <a:tr h="484261">
                <a:tc>
                  <a:txBody>
                    <a:bodyPr/>
                    <a:lstStyle/>
                    <a:p>
                      <a:pPr marL="0" indent="-228600" algn="l" defTabSz="609570" rtl="0" eaLnBrk="1" fontAlgn="b" latinLnBrk="0" hangingPunct="1"/>
                      <a:r>
                        <a:rPr lang="nb-NO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Mindre kjennskap til særtrekk ved instituttene?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God kunnskap om NTNUs virksomhet, samt tilstrekkelig kjennskap til enhetene som støttes. 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Etablere kontaktpersoner med ansvar for dedikerte enheter. Prosjektøkonomene involverer seg aktivt ute i organisasjonen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08064"/>
                  </a:ext>
                </a:extLst>
              </a:tr>
              <a:tr h="349741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Løsningsforslaget er gitt dagens organisering – andre roller også er oppe til vurdering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Løsningsforslaget må avstemmes med endringer i andre roller før endelig beslutning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596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16E80495-4F0C-4265-A2CB-F58F128D6F2F}"/>
              </a:ext>
            </a:extLst>
          </p:cNvPr>
          <p:cNvSpPr/>
          <p:nvPr/>
        </p:nvSpPr>
        <p:spPr>
          <a:xfrm>
            <a:off x="1074455" y="3723372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2546B9-27F2-4461-9FAF-F417E566E1C0}"/>
              </a:ext>
            </a:extLst>
          </p:cNvPr>
          <p:cNvSpPr/>
          <p:nvPr/>
        </p:nvSpPr>
        <p:spPr>
          <a:xfrm>
            <a:off x="1074455" y="4166699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4AA1AB-12A5-415A-A5C3-8D19C032DD5D}"/>
              </a:ext>
            </a:extLst>
          </p:cNvPr>
          <p:cNvSpPr/>
          <p:nvPr/>
        </p:nvSpPr>
        <p:spPr>
          <a:xfrm>
            <a:off x="1074455" y="4588255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C4B149-ED4B-4923-8884-86E853C1959D}"/>
              </a:ext>
            </a:extLst>
          </p:cNvPr>
          <p:cNvSpPr/>
          <p:nvPr/>
        </p:nvSpPr>
        <p:spPr>
          <a:xfrm>
            <a:off x="1074455" y="5020698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215C7C-8660-4F16-86C7-C5718EA573C5}"/>
              </a:ext>
            </a:extLst>
          </p:cNvPr>
          <p:cNvSpPr/>
          <p:nvPr/>
        </p:nvSpPr>
        <p:spPr>
          <a:xfrm>
            <a:off x="1074455" y="5594653"/>
            <a:ext cx="290399" cy="29039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FCA46F-BB92-4BE8-B5C1-AC6CF570A023}"/>
              </a:ext>
            </a:extLst>
          </p:cNvPr>
          <p:cNvSpPr>
            <a:spLocks/>
          </p:cNvSpPr>
          <p:nvPr/>
        </p:nvSpPr>
        <p:spPr bwMode="gray">
          <a:xfrm>
            <a:off x="1462706" y="3426966"/>
            <a:ext cx="1290543" cy="232677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Risiko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C3330F-FD55-47D4-8894-FF4F1EB49B7C}"/>
              </a:ext>
            </a:extLst>
          </p:cNvPr>
          <p:cNvSpPr>
            <a:spLocks/>
          </p:cNvSpPr>
          <p:nvPr/>
        </p:nvSpPr>
        <p:spPr bwMode="gray">
          <a:xfrm>
            <a:off x="4184193" y="3426966"/>
            <a:ext cx="1990726" cy="232677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Mitigerende </a:t>
            </a:r>
            <a:r>
              <a:rPr kumimoji="0" lang="en-IE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tiltak</a:t>
            </a: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custDataLst>
      <p:custData r:id="rId2"/>
      <p:custData r:id="rId3"/>
      <p:tags r:id="rId4"/>
    </p:custDataLst>
    <p:extLst>
      <p:ext uri="{BB962C8B-B14F-4D97-AF65-F5344CB8AC3E}">
        <p14:creationId xmlns:p14="http://schemas.microsoft.com/office/powerpoint/2010/main" val="4013360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95677-4110-45B9-8668-7BCAAEFA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6" y="252708"/>
            <a:ext cx="10979848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6339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9E22C0F-FCD9-44F3-8375-D3BA033E3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55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>
            <a:extLst>
              <a:ext uri="{FF2B5EF4-FFF2-40B4-BE49-F238E27FC236}">
                <a16:creationId xmlns:a16="http://schemas.microsoft.com/office/drawing/2014/main" id="{D1FE3844-6F06-4720-B7E0-C8A8CBD796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0" name="Object 59" hidden="1">
                        <a:extLst>
                          <a:ext uri="{FF2B5EF4-FFF2-40B4-BE49-F238E27FC236}">
                            <a16:creationId xmlns:a16="http://schemas.microsoft.com/office/drawing/2014/main" id="{D1FE3844-6F06-4720-B7E0-C8A8CBD79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B25AD72-CA4A-47ED-8551-52BB99ACFC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1DE5F2D-F349-4D9E-85E2-7BA18D5978F3}"/>
              </a:ext>
            </a:extLst>
          </p:cNvPr>
          <p:cNvSpPr/>
          <p:nvPr/>
        </p:nvSpPr>
        <p:spPr>
          <a:xfrm>
            <a:off x="2986049" y="5394083"/>
            <a:ext cx="8172000" cy="12871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C59EA4B-F9DE-4B6C-8421-DF879988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" y="85419"/>
            <a:ext cx="10972800" cy="646331"/>
          </a:xfrm>
        </p:spPr>
        <p:txBody>
          <a:bodyPr vert="horz"/>
          <a:lstStyle/>
          <a:p>
            <a:r>
              <a:rPr lang="nb-NO" sz="1800" b="0"/>
              <a:t>Tilbakemeldinger og forankring av forslag</a:t>
            </a:r>
            <a:br>
              <a:rPr lang="nb-NO" sz="1800"/>
            </a:br>
            <a:r>
              <a:rPr lang="nb-NO" sz="1800"/>
              <a:t>Prosjektøkonomi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0AF7BB-2332-4C8C-B397-FEACBB635983}"/>
              </a:ext>
            </a:extLst>
          </p:cNvPr>
          <p:cNvSpPr/>
          <p:nvPr/>
        </p:nvSpPr>
        <p:spPr>
          <a:xfrm>
            <a:off x="10634014" y="34924"/>
            <a:ext cx="1531316" cy="2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39"/>
            <a:r>
              <a:rPr lang="nb-NO" sz="900" dirty="0" err="1">
                <a:solidFill>
                  <a:srgbClr val="000000"/>
                </a:solidFill>
                <a:latin typeface="Arial" panose="020B0604020202020204"/>
              </a:rPr>
              <a:t>Versj</a:t>
            </a: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. dato: 23.03.2021 </a:t>
            </a:r>
            <a:endParaRPr lang="nb-NO" sz="93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8" name="Isosceles Triangle 527">
            <a:extLst>
              <a:ext uri="{FF2B5EF4-FFF2-40B4-BE49-F238E27FC236}">
                <a16:creationId xmlns:a16="http://schemas.microsoft.com/office/drawing/2014/main" id="{303579D1-6E85-48AF-BC45-8418AE9BC778}"/>
              </a:ext>
            </a:extLst>
          </p:cNvPr>
          <p:cNvSpPr/>
          <p:nvPr/>
        </p:nvSpPr>
        <p:spPr>
          <a:xfrm>
            <a:off x="10064615" y="370652"/>
            <a:ext cx="180000" cy="18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71AC14BA-6DBE-4619-A37D-CDCCAE5B39FF}"/>
              </a:ext>
            </a:extLst>
          </p:cNvPr>
          <p:cNvSpPr txBox="1"/>
          <p:nvPr/>
        </p:nvSpPr>
        <p:spPr>
          <a:xfrm>
            <a:off x="10209532" y="341636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Frister</a:t>
            </a:r>
          </a:p>
        </p:txBody>
      </p:sp>
      <p:sp>
        <p:nvSpPr>
          <p:cNvPr id="530" name="Flowchart: Decision 529">
            <a:extLst>
              <a:ext uri="{FF2B5EF4-FFF2-40B4-BE49-F238E27FC236}">
                <a16:creationId xmlns:a16="http://schemas.microsoft.com/office/drawing/2014/main" id="{E5C7644E-4509-4D32-A68C-A508846FA618}"/>
              </a:ext>
            </a:extLst>
          </p:cNvPr>
          <p:cNvSpPr/>
          <p:nvPr/>
        </p:nvSpPr>
        <p:spPr>
          <a:xfrm>
            <a:off x="10718508" y="366715"/>
            <a:ext cx="180000" cy="18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AA4F6DE4-C2B6-4FAD-88F4-2475759EC2DE}"/>
              </a:ext>
            </a:extLst>
          </p:cNvPr>
          <p:cNvSpPr txBox="1"/>
          <p:nvPr/>
        </p:nvSpPr>
        <p:spPr>
          <a:xfrm>
            <a:off x="10863425" y="337699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Beslutning</a:t>
            </a: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E0E95345-C6C5-452E-91FF-31AA1E4C4673}"/>
              </a:ext>
            </a:extLst>
          </p:cNvPr>
          <p:cNvSpPr/>
          <p:nvPr/>
        </p:nvSpPr>
        <p:spPr>
          <a:xfrm>
            <a:off x="11596240" y="363344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D7422C21-F177-4F17-9600-8F855E618DD9}"/>
              </a:ext>
            </a:extLst>
          </p:cNvPr>
          <p:cNvSpPr txBox="1"/>
          <p:nvPr/>
        </p:nvSpPr>
        <p:spPr>
          <a:xfrm>
            <a:off x="11741157" y="334328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Møter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ACC86-6FAE-4D0B-A9E1-5EAAB3170ACF}"/>
              </a:ext>
            </a:extLst>
          </p:cNvPr>
          <p:cNvSpPr txBox="1"/>
          <p:nvPr/>
        </p:nvSpPr>
        <p:spPr>
          <a:xfrm>
            <a:off x="222191" y="1156787"/>
            <a:ext cx="2213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Informasjonsdeling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4AEA53-314F-473A-8B47-6BCA306C35FB}"/>
              </a:ext>
            </a:extLst>
          </p:cNvPr>
          <p:cNvSpPr txBox="1"/>
          <p:nvPr/>
        </p:nvSpPr>
        <p:spPr>
          <a:xfrm>
            <a:off x="222191" y="2982724"/>
            <a:ext cx="221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nb-NO" altLang="en-US" sz="1400" b="1"/>
              <a:t>Prosess på </a:t>
            </a:r>
            <a:br>
              <a:rPr lang="nb-NO" altLang="en-US" sz="1400" b="1"/>
            </a:br>
            <a:r>
              <a:rPr lang="nb-NO" altLang="en-US" sz="1400" b="1"/>
              <a:t>hver enhet</a:t>
            </a:r>
            <a:endParaRPr lang="nb-NO" sz="1400" b="1"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071A7C-5C5C-4692-BD59-0C1804EE2D4A}"/>
              </a:ext>
            </a:extLst>
          </p:cNvPr>
          <p:cNvSpPr txBox="1"/>
          <p:nvPr/>
        </p:nvSpPr>
        <p:spPr>
          <a:xfrm>
            <a:off x="222191" y="5138266"/>
            <a:ext cx="221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nb-NO" altLang="en-US" sz="1400" b="1" dirty="0"/>
              <a:t>Formell behandling</a:t>
            </a:r>
            <a:br>
              <a:rPr lang="nb-NO" altLang="en-US" sz="1400" b="1" dirty="0"/>
            </a:br>
            <a:r>
              <a:rPr lang="nb-NO" altLang="en-US" sz="1400" b="1" dirty="0"/>
              <a:t>på nivå 1</a:t>
            </a:r>
            <a:endParaRPr lang="nb-NO" sz="1400" b="1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D100A-4A0A-4DA2-963A-1BEF2E158A27}"/>
              </a:ext>
            </a:extLst>
          </p:cNvPr>
          <p:cNvSpPr txBox="1"/>
          <p:nvPr/>
        </p:nvSpPr>
        <p:spPr>
          <a:xfrm>
            <a:off x="2789069" y="1584334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altLang="en-US" sz="1200" b="1"/>
              <a:t>16.03</a:t>
            </a:r>
            <a:br>
              <a:rPr lang="nb-NO" sz="1200" b="1">
                <a:cs typeface="Arial" panose="020B0604020202020204" pitchFamily="34" charset="0"/>
                <a:sym typeface="+mn-lt"/>
              </a:rPr>
            </a:br>
            <a:r>
              <a:rPr lang="nb-NO" sz="1200">
                <a:cs typeface="Arial" panose="020B0604020202020204" pitchFamily="34" charset="0"/>
                <a:sym typeface="+mn-lt"/>
              </a:rPr>
              <a:t>Presentasjon for </a:t>
            </a:r>
            <a:br>
              <a:rPr lang="nb-NO" sz="1200">
                <a:cs typeface="Arial" panose="020B0604020202020204" pitchFamily="34" charset="0"/>
                <a:sym typeface="+mn-lt"/>
              </a:rPr>
            </a:br>
            <a:r>
              <a:rPr lang="nb-NO" sz="1200">
                <a:cs typeface="Arial" panose="020B0604020202020204" pitchFamily="34" charset="0"/>
                <a:sym typeface="+mn-lt"/>
              </a:rPr>
              <a:t>innføringsledere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50D146-AA4E-4066-BDFB-F882A3EA97A7}"/>
              </a:ext>
            </a:extLst>
          </p:cNvPr>
          <p:cNvGrpSpPr/>
          <p:nvPr/>
        </p:nvGrpSpPr>
        <p:grpSpPr>
          <a:xfrm>
            <a:off x="4191622" y="981804"/>
            <a:ext cx="2610068" cy="555480"/>
            <a:chOff x="3744252" y="981804"/>
            <a:chExt cx="6143400" cy="5554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C69F96-95EB-439E-B47A-E62077017949}"/>
                    </a:ext>
                  </a:extLst>
                </p14:cNvPr>
                <p14:cNvContentPartPr/>
                <p14:nvPr/>
              </p14:nvContentPartPr>
              <p14:xfrm>
                <a:off x="3744252" y="981804"/>
                <a:ext cx="5948640" cy="555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C69F96-95EB-439E-B47A-E62077017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8678" y="945420"/>
                  <a:ext cx="6119787" cy="628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659C38-1AC3-41AC-8553-651049166F6D}"/>
                    </a:ext>
                  </a:extLst>
                </p14:cNvPr>
                <p14:cNvContentPartPr/>
                <p14:nvPr/>
              </p14:nvContentPartPr>
              <p14:xfrm>
                <a:off x="9559332" y="1210404"/>
                <a:ext cx="328320" cy="254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659C38-1AC3-41AC-8553-651049166F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17023" y="1102251"/>
                  <a:ext cx="412092" cy="4701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2BA65E-6B64-41A6-9F52-8FE3A01E5472}"/>
              </a:ext>
            </a:extLst>
          </p:cNvPr>
          <p:cNvGrpSpPr/>
          <p:nvPr/>
        </p:nvGrpSpPr>
        <p:grpSpPr>
          <a:xfrm>
            <a:off x="3306260" y="867671"/>
            <a:ext cx="657685" cy="657685"/>
            <a:chOff x="4583320" y="867670"/>
            <a:chExt cx="657685" cy="6576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4A0825-B6CF-4E5C-887F-AB0A313C4667}"/>
                </a:ext>
              </a:extLst>
            </p:cNvPr>
            <p:cNvSpPr/>
            <p:nvPr/>
          </p:nvSpPr>
          <p:spPr>
            <a:xfrm>
              <a:off x="4583320" y="867670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pic>
          <p:nvPicPr>
            <p:cNvPr id="11" name="Graphic 10" descr="Teacher">
              <a:extLst>
                <a:ext uri="{FF2B5EF4-FFF2-40B4-BE49-F238E27FC236}">
                  <a16:creationId xmlns:a16="http://schemas.microsoft.com/office/drawing/2014/main" id="{CA19850E-C9AF-4565-8EDE-D3851C66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18132" y="902483"/>
              <a:ext cx="588058" cy="58805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0453BD-C73D-45DC-B952-B807C9D00D0B}"/>
                    </a:ext>
                  </a:extLst>
                </p14:cNvPr>
                <p14:cNvContentPartPr/>
                <p14:nvPr/>
              </p14:nvContentPartPr>
              <p14:xfrm>
                <a:off x="4880622" y="1085124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0453BD-C73D-45DC-B952-B807C9D00D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2622" y="97712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9D00D5-620E-4BBC-8B64-BEC5D517EA78}"/>
                    </a:ext>
                  </a:extLst>
                </p14:cNvPr>
                <p14:cNvContentPartPr/>
                <p14:nvPr/>
              </p14:nvContentPartPr>
              <p14:xfrm>
                <a:off x="4871982" y="922764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9D00D5-620E-4BBC-8B64-BEC5D517EA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53982" y="81476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E6AF9E3A-F7E8-4114-866F-CDE2E9160E5C}"/>
              </a:ext>
            </a:extLst>
          </p:cNvPr>
          <p:cNvSpPr txBox="1"/>
          <p:nvPr/>
        </p:nvSpPr>
        <p:spPr>
          <a:xfrm>
            <a:off x="6490837" y="1584334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cs typeface="Arial" panose="020B0604020202020204" pitchFamily="34" charset="0"/>
                <a:sym typeface="+mn-lt"/>
              </a:rPr>
              <a:t>25.03</a:t>
            </a:r>
            <a:br>
              <a:rPr lang="nb-NO" altLang="en-US" sz="1200" b="1"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cs typeface="Arial" panose="020B0604020202020204" pitchFamily="34" charset="0"/>
                <a:sym typeface="+mn-lt"/>
              </a:rPr>
              <a:t>Allmøte for alle</a:t>
            </a:r>
            <a:br>
              <a:rPr lang="nb-NO" altLang="en-US" sz="1200"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cs typeface="Arial" panose="020B0604020202020204" pitchFamily="34" charset="0"/>
                <a:sym typeface="+mn-lt"/>
              </a:rPr>
              <a:t>relevante aktører</a:t>
            </a: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118B18-9F01-440F-B799-455C07D8AA87}"/>
              </a:ext>
            </a:extLst>
          </p:cNvPr>
          <p:cNvGrpSpPr/>
          <p:nvPr/>
        </p:nvGrpSpPr>
        <p:grpSpPr>
          <a:xfrm>
            <a:off x="7008028" y="867671"/>
            <a:ext cx="657685" cy="657685"/>
            <a:chOff x="8741171" y="905839"/>
            <a:chExt cx="657685" cy="657685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97ABBC8-7175-4EF3-8131-F048FECBA699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pic>
          <p:nvPicPr>
            <p:cNvPr id="234" name="Graphic 233" descr="Teacher">
              <a:extLst>
                <a:ext uri="{FF2B5EF4-FFF2-40B4-BE49-F238E27FC236}">
                  <a16:creationId xmlns:a16="http://schemas.microsoft.com/office/drawing/2014/main" id="{2212F159-57FE-41A6-86AA-CAC51B160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75983" y="940652"/>
              <a:ext cx="588058" cy="58805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BA0F63-C1F0-444D-B6EA-F438AD41A66F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BA0F63-C1F0-444D-B6EA-F438AD41A6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7B1AF7A-43C5-4211-BE6A-77A5DB021E04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7B1AF7A-43C5-4211-BE6A-77A5DB021E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783CF-1483-49B0-9323-0884F889BB4D}"/>
              </a:ext>
            </a:extLst>
          </p:cNvPr>
          <p:cNvSpPr txBox="1"/>
          <p:nvPr/>
        </p:nvSpPr>
        <p:spPr>
          <a:xfrm>
            <a:off x="4238043" y="1622501"/>
            <a:ext cx="2811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i="1"/>
              <a:t>Informasjonsdeling på hver enhet </a:t>
            </a:r>
            <a:br>
              <a:rPr lang="nb-NO" sz="1100" i="1"/>
            </a:br>
            <a:r>
              <a:rPr lang="nb-NO" sz="1100" i="1"/>
              <a:t>tilpasset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366B66-BCE3-4FA4-BC1B-350F9D989633}"/>
              </a:ext>
            </a:extLst>
          </p:cNvPr>
          <p:cNvSpPr/>
          <p:nvPr/>
        </p:nvSpPr>
        <p:spPr>
          <a:xfrm>
            <a:off x="3594921" y="3216141"/>
            <a:ext cx="5220000" cy="1287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A9C7F68-FB13-4CA7-A0B9-000627F06EA7}"/>
              </a:ext>
            </a:extLst>
          </p:cNvPr>
          <p:cNvSpPr txBox="1"/>
          <p:nvPr/>
        </p:nvSpPr>
        <p:spPr>
          <a:xfrm>
            <a:off x="7691325" y="3590051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/>
              <a:t>08.04</a:t>
            </a:r>
            <a:br>
              <a:rPr lang="nb-NO" altLang="en-US" sz="1200" b="1"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cs typeface="Arial" panose="020B0604020202020204" pitchFamily="34" charset="0"/>
                <a:sym typeface="+mn-lt"/>
              </a:rPr>
              <a:t>Frist for</a:t>
            </a:r>
            <a:br>
              <a:rPr lang="nb-NO" altLang="en-US" sz="1200"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cs typeface="Arial" panose="020B0604020202020204" pitchFamily="34" charset="0"/>
                <a:sym typeface="+mn-lt"/>
              </a:rPr>
              <a:t>Innspill og GAP</a:t>
            </a:r>
            <a:endParaRPr lang="nb-NO" sz="1200">
              <a:cs typeface="Arial" panose="020B0604020202020204" pitchFamily="34" charset="0"/>
              <a:sym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026F0BF-9373-40FE-8748-9AF74F2DE310}"/>
                  </a:ext>
                </a:extLst>
              </p14:cNvPr>
              <p14:cNvContentPartPr/>
              <p14:nvPr/>
            </p14:nvContentPartPr>
            <p14:xfrm>
              <a:off x="8537359" y="3169109"/>
              <a:ext cx="360" cy="3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026F0BF-9373-40FE-8748-9AF74F2DE3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19359" y="30611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1D7C96D-9060-4BBB-9548-696353540CF0}"/>
                  </a:ext>
                </a:extLst>
              </p14:cNvPr>
              <p14:cNvContentPartPr/>
              <p14:nvPr/>
            </p14:nvContentPartPr>
            <p14:xfrm>
              <a:off x="8528719" y="3006749"/>
              <a:ext cx="360" cy="3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1D7C96D-9060-4BBB-9548-696353540C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0719" y="2898749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43" name="Oval 242">
            <a:extLst>
              <a:ext uri="{FF2B5EF4-FFF2-40B4-BE49-F238E27FC236}">
                <a16:creationId xmlns:a16="http://schemas.microsoft.com/office/drawing/2014/main" id="{2DA0CF68-2560-423C-8C81-976983C08322}"/>
              </a:ext>
            </a:extLst>
          </p:cNvPr>
          <p:cNvSpPr/>
          <p:nvPr/>
        </p:nvSpPr>
        <p:spPr>
          <a:xfrm>
            <a:off x="3306260" y="2922894"/>
            <a:ext cx="657685" cy="65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25" name="Graphic 24" descr="Play">
            <a:extLst>
              <a:ext uri="{FF2B5EF4-FFF2-40B4-BE49-F238E27FC236}">
                <a16:creationId xmlns:a16="http://schemas.microsoft.com/office/drawing/2014/main" id="{3BD01020-E300-4676-95A8-6E075C4703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87787" y="2983429"/>
            <a:ext cx="541344" cy="5413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EEBF155-478B-49E3-960C-573F0BA64423}"/>
              </a:ext>
            </a:extLst>
          </p:cNvPr>
          <p:cNvSpPr/>
          <p:nvPr/>
        </p:nvSpPr>
        <p:spPr>
          <a:xfrm>
            <a:off x="4481135" y="3380399"/>
            <a:ext cx="340670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000" i="1" dirty="0">
                <a:sym typeface="+mn-lt"/>
              </a:rPr>
              <a:t>Foreløpig GAP-analyse samt innspill på fremlagt løsning </a:t>
            </a:r>
            <a:br>
              <a:rPr lang="nb-NO" altLang="en-US" sz="1000" i="1" dirty="0"/>
            </a:br>
            <a:r>
              <a:rPr lang="nb-NO" altLang="en-US" sz="1000" i="1" dirty="0">
                <a:sym typeface="+mn-lt"/>
              </a:rPr>
              <a:t>gjennomføres på hver enhet.</a:t>
            </a:r>
            <a:endParaRPr lang="nb-NO" altLang="en-US" sz="1000" i="1" dirty="0">
              <a:cs typeface="Arial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BB55570-535E-484F-93AA-CEE2C5D21CAB}"/>
              </a:ext>
            </a:extLst>
          </p:cNvPr>
          <p:cNvSpPr txBox="1"/>
          <p:nvPr/>
        </p:nvSpPr>
        <p:spPr>
          <a:xfrm>
            <a:off x="2789068" y="3590052"/>
            <a:ext cx="169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/>
              <a:t>17.03</a:t>
            </a:r>
            <a:br>
              <a:rPr lang="nb-NO" altLang="en-US" sz="1200" b="1"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cs typeface="Arial" panose="020B0604020202020204" pitchFamily="34" charset="0"/>
                <a:sym typeface="+mn-lt"/>
              </a:rPr>
              <a:t>Oppstart arbeid med innspill og foreløpig gap-analyse</a:t>
            </a: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8F306C2-C11A-4777-9DF3-0DBD96AF8E0B}"/>
              </a:ext>
            </a:extLst>
          </p:cNvPr>
          <p:cNvGrpSpPr/>
          <p:nvPr/>
        </p:nvGrpSpPr>
        <p:grpSpPr>
          <a:xfrm>
            <a:off x="2357791" y="5138267"/>
            <a:ext cx="657685" cy="657685"/>
            <a:chOff x="8741171" y="905839"/>
            <a:chExt cx="657685" cy="657685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08F9D000-CD4D-43B6-8533-29C7F8F96A5D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0D9F873-4508-4940-B18F-289F2BA6789A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0D9F873-4508-4940-B18F-289F2BA678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AFF4425-0F07-4DB7-A1A2-44DFCF9A4B67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AFF4425-0F07-4DB7-A1A2-44DFCF9A4B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Graphic 27" descr="Users">
            <a:extLst>
              <a:ext uri="{FF2B5EF4-FFF2-40B4-BE49-F238E27FC236}">
                <a16:creationId xmlns:a16="http://schemas.microsoft.com/office/drawing/2014/main" id="{AC15D0A7-9B81-4014-9019-CCF7B6C0E05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15960" y="5187375"/>
            <a:ext cx="541344" cy="541344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DB3C92EC-A55C-4E5D-8046-C1B01023CF16}"/>
              </a:ext>
            </a:extLst>
          </p:cNvPr>
          <p:cNvSpPr txBox="1"/>
          <p:nvPr/>
        </p:nvSpPr>
        <p:spPr>
          <a:xfrm>
            <a:off x="1840599" y="5845062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3B113B-72FD-4FB2-91FC-B146C780E8DE}" type="datetime'''''''''''1''''''''''''''''''''5''.0''''''''''''''''''3'''''''">
              <a:rPr lang="nb-NO" altLang="en-US" sz="1200" b="1"/>
              <a:pPr algn="ctr">
                <a:spcBef>
                  <a:spcPct val="0"/>
                </a:spcBef>
                <a:spcAft>
                  <a:spcPct val="0"/>
                </a:spcAft>
              </a:pPr>
              <a:t>15.03</a:t>
            </a:fld>
            <a:br>
              <a:rPr lang="nb-NO" altLang="en-US" sz="1200" b="1"/>
            </a:br>
            <a:r>
              <a:rPr lang="nb-NO" altLang="en-US" sz="1200"/>
              <a:t>Styringsgruppe</a:t>
            </a:r>
            <a:br>
              <a:rPr lang="nb-NO" altLang="en-US" sz="1200"/>
            </a:br>
            <a:r>
              <a:rPr lang="nb-NO" altLang="en-US" sz="1200"/>
              <a:t>+ SESAM</a:t>
            </a: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F23C3C0-B449-4C2D-A54A-952100173095}"/>
              </a:ext>
            </a:extLst>
          </p:cNvPr>
          <p:cNvGrpSpPr/>
          <p:nvPr/>
        </p:nvGrpSpPr>
        <p:grpSpPr>
          <a:xfrm>
            <a:off x="5168445" y="5125977"/>
            <a:ext cx="657685" cy="657685"/>
            <a:chOff x="8741171" y="905839"/>
            <a:chExt cx="657685" cy="657685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1623C37-0E83-4EC3-A80D-C13A289B380E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59B0975-5150-4B14-996B-D6C5F509C6F0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59B0975-5150-4B14-996B-D6C5F509C6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151FC65-1AEB-4D4E-84FE-8025AE8C60A7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151FC65-1AEB-4D4E-84FE-8025AE8C60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3" name="Graphic 252" descr="Users">
            <a:extLst>
              <a:ext uri="{FF2B5EF4-FFF2-40B4-BE49-F238E27FC236}">
                <a16:creationId xmlns:a16="http://schemas.microsoft.com/office/drawing/2014/main" id="{C4646CD2-1A3B-451E-B837-4B2665E6358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923839" y="5574520"/>
            <a:ext cx="541344" cy="541344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FB255929-7554-40DA-96C5-312197357A85}"/>
              </a:ext>
            </a:extLst>
          </p:cNvPr>
          <p:cNvSpPr txBox="1"/>
          <p:nvPr/>
        </p:nvSpPr>
        <p:spPr>
          <a:xfrm>
            <a:off x="4571365" y="5845061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/>
              <a:t>18.03</a:t>
            </a:r>
            <a:br>
              <a:rPr lang="nb-NO" altLang="en-US" sz="1200" b="1"/>
            </a:br>
            <a:r>
              <a:rPr lang="nb-NO" altLang="en-US" sz="1200"/>
              <a:t>Administrativt lederforum</a:t>
            </a: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44FE0DB-9B98-43DD-BB41-A694A66C76BF}"/>
              </a:ext>
            </a:extLst>
          </p:cNvPr>
          <p:cNvGrpSpPr/>
          <p:nvPr/>
        </p:nvGrpSpPr>
        <p:grpSpPr>
          <a:xfrm>
            <a:off x="9712332" y="5138267"/>
            <a:ext cx="657685" cy="657685"/>
            <a:chOff x="8741171" y="905839"/>
            <a:chExt cx="657685" cy="657685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88C16ED2-58C2-4ABC-82DC-B0DAA5FEE945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3D8D7D8-6B5F-4045-B0B4-4868CECED13D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3D8D7D8-6B5F-4045-B0B4-4868CECED1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FFBB9DB-2AF9-4B32-BAD9-DC2897B448DE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FFBB9DB-2AF9-4B32-BAD9-DC2897B448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4" name="Graphic 273" descr="Users">
            <a:extLst>
              <a:ext uri="{FF2B5EF4-FFF2-40B4-BE49-F238E27FC236}">
                <a16:creationId xmlns:a16="http://schemas.microsoft.com/office/drawing/2014/main" id="{422F5ACC-ECF2-4DBF-BDD2-46940A118FD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770501" y="5187375"/>
            <a:ext cx="541344" cy="541344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1312BEF9-9CC2-4DBF-8217-393992E4F606}"/>
              </a:ext>
            </a:extLst>
          </p:cNvPr>
          <p:cNvSpPr txBox="1"/>
          <p:nvPr/>
        </p:nvSpPr>
        <p:spPr>
          <a:xfrm>
            <a:off x="9195140" y="5845061"/>
            <a:ext cx="169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/>
              <a:t>12.04</a:t>
            </a:r>
            <a:br>
              <a:rPr lang="nb-NO" altLang="en-US" sz="1200" b="1"/>
            </a:br>
            <a:r>
              <a:rPr lang="nb-NO" altLang="en-US" sz="1200"/>
              <a:t>Styringsgruppe</a:t>
            </a:r>
            <a:endParaRPr lang="nb-NO" sz="1200">
              <a:cs typeface="Arial" panose="020B0604020202020204" pitchFamily="34" charset="0"/>
              <a:sym typeface="+mn-lt"/>
            </a:endParaRPr>
          </a:p>
        </p:txBody>
      </p:sp>
      <p:sp>
        <p:nvSpPr>
          <p:cNvPr id="281" name="Isosceles Triangle 280">
            <a:extLst>
              <a:ext uri="{FF2B5EF4-FFF2-40B4-BE49-F238E27FC236}">
                <a16:creationId xmlns:a16="http://schemas.microsoft.com/office/drawing/2014/main" id="{6024E9BD-9F95-40C6-A319-6049447BDF15}"/>
              </a:ext>
            </a:extLst>
          </p:cNvPr>
          <p:cNvSpPr/>
          <p:nvPr/>
        </p:nvSpPr>
        <p:spPr>
          <a:xfrm>
            <a:off x="8313575" y="2260829"/>
            <a:ext cx="540000" cy="54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38" name="Graphic 37" descr="Line arrow Clockwise curve">
            <a:extLst>
              <a:ext uri="{FF2B5EF4-FFF2-40B4-BE49-F238E27FC236}">
                <a16:creationId xmlns:a16="http://schemas.microsoft.com/office/drawing/2014/main" id="{95FAF6AE-7970-4153-AFBD-6657B0ADB68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3527850" flipV="1">
            <a:off x="9001767" y="2459113"/>
            <a:ext cx="540001" cy="97805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5E8DE7-542B-49DB-B0B3-FA7D7F3DF45E}"/>
              </a:ext>
            </a:extLst>
          </p:cNvPr>
          <p:cNvSpPr txBox="1"/>
          <p:nvPr/>
        </p:nvSpPr>
        <p:spPr>
          <a:xfrm>
            <a:off x="9726286" y="2031203"/>
            <a:ext cx="2243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Om formell behandling og innspill fører til store endringer i løsning vil det bli innhentet en oppdatert gap-analyse etter beslutningspunktet 12.04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C0523A-FA4C-439E-B1DB-399E8CA726BA}"/>
              </a:ext>
            </a:extLst>
          </p:cNvPr>
          <p:cNvSpPr txBox="1"/>
          <p:nvPr/>
        </p:nvSpPr>
        <p:spPr>
          <a:xfrm>
            <a:off x="5014880" y="2951904"/>
            <a:ext cx="2184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/>
              <a:t>Gap-analyse og innspill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380C2D-3334-4F96-9EDA-FF0E4CDF801B}"/>
              </a:ext>
            </a:extLst>
          </p:cNvPr>
          <p:cNvGrpSpPr/>
          <p:nvPr/>
        </p:nvGrpSpPr>
        <p:grpSpPr>
          <a:xfrm>
            <a:off x="10914952" y="5138267"/>
            <a:ext cx="657685" cy="657685"/>
            <a:chOff x="8741171" y="905839"/>
            <a:chExt cx="657685" cy="657685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C862CCA-D97A-4F26-B963-94EC3C9A6CDF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CBC360-5465-4519-B140-5D7078A04A80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CBC360-5465-4519-B140-5D7078A04A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E3BD009-F605-48F0-9002-58606AB998CF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E3BD009-F605-48F0-9002-58606AB998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1" name="Graphic 90" descr="Users">
            <a:extLst>
              <a:ext uri="{FF2B5EF4-FFF2-40B4-BE49-F238E27FC236}">
                <a16:creationId xmlns:a16="http://schemas.microsoft.com/office/drawing/2014/main" id="{E64BDAA3-B0F2-4DA3-A14A-EDE6CA6AD10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973123" y="5187375"/>
            <a:ext cx="541344" cy="5413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10C72F0-94CD-4481-B4FC-6494905DBB00}"/>
              </a:ext>
            </a:extLst>
          </p:cNvPr>
          <p:cNvSpPr txBox="1"/>
          <p:nvPr/>
        </p:nvSpPr>
        <p:spPr>
          <a:xfrm>
            <a:off x="10397761" y="5845061"/>
            <a:ext cx="16920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 dirty="0"/>
              <a:t>20.04</a:t>
            </a:r>
            <a:br>
              <a:rPr lang="nb-NO" altLang="en-US" sz="1200" b="1" dirty="0"/>
            </a:br>
            <a:r>
              <a:rPr lang="nb-NO" altLang="en-US" sz="1200" dirty="0"/>
              <a:t>Styringsgruppe</a:t>
            </a:r>
            <a:endParaRPr lang="nb-NO" sz="12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55BFD3AF-9CDA-4421-B456-38FEB4371708}"/>
              </a:ext>
            </a:extLst>
          </p:cNvPr>
          <p:cNvSpPr/>
          <p:nvPr/>
        </p:nvSpPr>
        <p:spPr>
          <a:xfrm>
            <a:off x="10977947" y="4500631"/>
            <a:ext cx="540000" cy="54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68045-6FD3-412A-8061-A84C7E4BAD9D}"/>
              </a:ext>
            </a:extLst>
          </p:cNvPr>
          <p:cNvGrpSpPr/>
          <p:nvPr/>
        </p:nvGrpSpPr>
        <p:grpSpPr>
          <a:xfrm rot="20245120">
            <a:off x="8491988" y="3228631"/>
            <a:ext cx="1334520" cy="2124360"/>
            <a:chOff x="7328130" y="3229074"/>
            <a:chExt cx="1334520" cy="21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F300C4-E1A4-4F62-AEEE-88F2A2ACFB98}"/>
                    </a:ext>
                  </a:extLst>
                </p14:cNvPr>
                <p14:cNvContentPartPr/>
                <p14:nvPr/>
              </p14:nvContentPartPr>
              <p14:xfrm>
                <a:off x="7509930" y="3229074"/>
                <a:ext cx="1152720" cy="2010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F300C4-E1A4-4F62-AEEE-88F2A2ACFB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91930" y="3211074"/>
                  <a:ext cx="1188360" cy="20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920693-B0E7-460C-996C-24D9792BB004}"/>
                    </a:ext>
                  </a:extLst>
                </p14:cNvPr>
                <p14:cNvContentPartPr/>
                <p14:nvPr/>
              </p14:nvContentPartPr>
              <p14:xfrm>
                <a:off x="7328130" y="4969674"/>
                <a:ext cx="345960" cy="383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920693-B0E7-460C-996C-24D9792BB0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10130" y="4951674"/>
                  <a:ext cx="381600" cy="419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225A5BF2-8A52-490F-9F9B-EB70D62BAC0E}"/>
              </a:ext>
            </a:extLst>
          </p:cNvPr>
          <p:cNvSpPr/>
          <p:nvPr/>
        </p:nvSpPr>
        <p:spPr>
          <a:xfrm>
            <a:off x="9249922" y="3797959"/>
            <a:ext cx="743679" cy="743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98" name="Graphic 97" descr="Document">
            <a:extLst>
              <a:ext uri="{FF2B5EF4-FFF2-40B4-BE49-F238E27FC236}">
                <a16:creationId xmlns:a16="http://schemas.microsoft.com/office/drawing/2014/main" id="{CDEA96E2-B719-491E-B209-B5C2757095D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96104" y="3811902"/>
            <a:ext cx="684077" cy="6840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DF54AFE-10A7-4785-9748-FEC77107C61F}"/>
                  </a:ext>
                </a:extLst>
              </p14:cNvPr>
              <p14:cNvContentPartPr/>
              <p14:nvPr/>
            </p14:nvContentPartPr>
            <p14:xfrm>
              <a:off x="11454703" y="4290812"/>
              <a:ext cx="360" cy="3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DF54AFE-10A7-4785-9748-FEC77107C6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436703" y="4182812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4AC4BA92-B875-415E-9E58-8C319A552790}"/>
              </a:ext>
            </a:extLst>
          </p:cNvPr>
          <p:cNvSpPr txBox="1"/>
          <p:nvPr/>
        </p:nvSpPr>
        <p:spPr>
          <a:xfrm>
            <a:off x="9901670" y="3420675"/>
            <a:ext cx="399212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100" dirty="0"/>
              <a:t>Innspillene går inn i</a:t>
            </a:r>
            <a:br>
              <a:rPr lang="nb-NO" sz="1100" dirty="0"/>
            </a:br>
            <a:r>
              <a:rPr lang="nb-NO" sz="1100" dirty="0"/>
              <a:t>den videre behandlingen</a:t>
            </a: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AF342B96-C718-436B-9E18-8DCD75315036}"/>
              </a:ext>
            </a:extLst>
          </p:cNvPr>
          <p:cNvSpPr/>
          <p:nvPr/>
        </p:nvSpPr>
        <p:spPr>
          <a:xfrm>
            <a:off x="8240056" y="2951656"/>
            <a:ext cx="657685" cy="65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23" name="Graphic 22" descr="Flag">
            <a:extLst>
              <a:ext uri="{FF2B5EF4-FFF2-40B4-BE49-F238E27FC236}">
                <a16:creationId xmlns:a16="http://schemas.microsoft.com/office/drawing/2014/main" id="{09ADA1E3-3C5E-44CA-B21F-174EAF4B313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44682" y="3007823"/>
            <a:ext cx="545349" cy="54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9A63B-C923-42EB-8BE0-683751A9600D}"/>
              </a:ext>
            </a:extLst>
          </p:cNvPr>
          <p:cNvSpPr txBox="1"/>
          <p:nvPr/>
        </p:nvSpPr>
        <p:spPr>
          <a:xfrm>
            <a:off x="10480736" y="4193916"/>
            <a:ext cx="168459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100" dirty="0"/>
              <a:t>Forslag til prosjekteier</a:t>
            </a:r>
          </a:p>
        </p:txBody>
      </p:sp>
      <p:pic>
        <p:nvPicPr>
          <p:cNvPr id="101" name="Graphic 27" descr="Users">
            <a:extLst>
              <a:ext uri="{FF2B5EF4-FFF2-40B4-BE49-F238E27FC236}">
                <a16:creationId xmlns:a16="http://schemas.microsoft.com/office/drawing/2014/main" id="{24DEEAF4-A868-454A-B7A0-809076DBA4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24298" y="5187374"/>
            <a:ext cx="541344" cy="5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4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Velkommen!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2"/>
            <a:ext cx="3580704" cy="2682997"/>
            <a:chOff x="317191" y="1620719"/>
            <a:chExt cx="3580704" cy="2682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92333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skal dele mye informasjon med dere i dag. Presentasjon blir lagt ut i etterkant.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3236995"/>
            <a:chOff x="8406858" y="1620719"/>
            <a:chExt cx="3580704" cy="3236995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til gjøre opptak for å tilgjengeliggjøre den for alle i etterkant. Om du ikke vil være med på opptaket, må du skru av kameraet.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1"/>
            <a:ext cx="3580704" cy="2682995"/>
            <a:chOff x="4362024" y="1620719"/>
            <a:chExt cx="3580704" cy="2682996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Sett gjerne inn fullt navn i Zoom.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55108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>
                          <a:solidFill>
                            <a:schemeClr val="bg1"/>
                          </a:solidFill>
                        </a:rPr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6327A49-53EE-419D-ACD0-513DB1FDA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580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C28DE4-487C-46C1-894E-EE4A898E68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C28DE4-487C-46C1-894E-EE4A898E6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FE63F45-8C16-427D-9237-E7552F1892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C26B-C0BD-40B7-8ACD-46FC653A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6" y="397785"/>
            <a:ext cx="11556473" cy="1571842"/>
          </a:xfrm>
        </p:spPr>
        <p:txBody>
          <a:bodyPr/>
          <a:lstStyle/>
          <a:p>
            <a:r>
              <a:rPr lang="nb-NO" dirty="0"/>
              <a:t>Spørsmål og svar til løsningsforslaget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DE667-8284-4862-A247-CA7D8EA3C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333" y="1440282"/>
            <a:ext cx="5133333" cy="44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21839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u="none">
                          <a:solidFill>
                            <a:schemeClr val="tx1"/>
                          </a:solidFill>
                        </a:rPr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>
                          <a:solidFill>
                            <a:schemeClr val="bg1"/>
                          </a:solidFill>
                        </a:rPr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C1298E-EB45-4595-A1AB-38FF37996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08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03D25-D6C4-4478-B042-009BD9EE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AE0CC15-C0CB-4E71-A026-E145A1F2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51" y="1229699"/>
            <a:ext cx="11224996" cy="864683"/>
          </a:xfrm>
        </p:spPr>
        <p:txBody>
          <a:bodyPr/>
          <a:lstStyle/>
          <a:p>
            <a:pPr algn="ctr"/>
            <a:r>
              <a:rPr lang="nb-NO" dirty="0"/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423566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71199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4A26A8B-660C-4920-B6D0-91CFD3235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30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09557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8C07821-C346-4CE6-85D1-64749589C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414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00439"/>
          </a:xfrm>
        </p:spPr>
        <p:txBody>
          <a:bodyPr/>
          <a:lstStyle/>
          <a:p>
            <a:r>
              <a:rPr lang="nb-NO"/>
              <a:t>Mål for dagen</a:t>
            </a: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4E38-4997-4E30-B4BB-F092D3CC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380990" indent="-380990">
              <a:spcBef>
                <a:spcPts val="0"/>
              </a:spcBef>
              <a:buFont typeface="Arial,Sans-Serif"/>
              <a:buChar char="•"/>
            </a:pP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2487086" y="2813607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609585">
              <a:defRPr/>
            </a:pP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9" y="1075543"/>
            <a:ext cx="10828636" cy="51405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905756" y="1219200"/>
            <a:ext cx="6775731" cy="474732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4447766" y="2561789"/>
            <a:ext cx="6121108" cy="16415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nb-NO" sz="2667" dirty="0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Gi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informasjon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om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løsningsforslag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for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prosjektøkonomi</a:t>
            </a:r>
            <a:endParaRPr lang="en-US" sz="2400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Svare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spørsmål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til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cs typeface="Arial"/>
              </a:rPr>
              <a:t>løsningsforslaget</a:t>
            </a:r>
            <a:endParaRPr lang="en-US" sz="2400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97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2344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78B6AD7-1C59-48EF-A01F-ABAE6C21B9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1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ECB5CA-CF15-4658-9360-E501D923FD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ECB5CA-CF15-4658-9360-E501D923F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DFEE4284-E8AA-47E9-9AC9-0544BE08E79C}"/>
              </a:ext>
            </a:extLst>
          </p:cNvPr>
          <p:cNvGraphicFramePr>
            <a:graphicFrameLocks noGrp="1"/>
          </p:cNvGraphicFramePr>
          <p:nvPr/>
        </p:nvGraphicFramePr>
        <p:xfrm>
          <a:off x="480716" y="1288988"/>
          <a:ext cx="11154385" cy="541458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230877">
                  <a:extLst>
                    <a:ext uri="{9D8B030D-6E8A-4147-A177-3AD203B41FA5}">
                      <a16:colId xmlns:a16="http://schemas.microsoft.com/office/drawing/2014/main" val="559768178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406267306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131661736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2476370768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1646304084"/>
                    </a:ext>
                  </a:extLst>
                </a:gridCol>
              </a:tblGrid>
              <a:tr h="3572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Tirsdag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Onsdag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Torsdag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Fredag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94764"/>
                  </a:ext>
                </a:extLst>
              </a:tr>
              <a:tr h="16069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1140"/>
                  </a:ext>
                </a:extLst>
              </a:tr>
              <a:tr h="3572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Forståelse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Hypoteser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Test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Bearbeide innspill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Løsningsforslag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347"/>
                  </a:ext>
                </a:extLst>
              </a:tr>
              <a:tr h="143778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Belyse fokusområder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Kunnskapsgrunnlag og workshop med referanseteam</a:t>
                      </a:r>
                      <a:endParaRPr lang="nb-NO" sz="1500" b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nb-NO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Konkrete løsningsforslag per fokusområde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Prioritere 2-3 forslag per fokusområde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Presentere løsningsforslag og workshop med 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Innspill fra 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Bearbeide innspill med Kjerneteamet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Ferdigstille løsningsforslag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Presentere løsningsforslag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OK fra operativ prosesseier</a:t>
                      </a:r>
                      <a:endParaRPr lang="nb-NO" sz="15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65501"/>
                  </a:ext>
                </a:extLst>
              </a:tr>
              <a:tr h="163007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Referanseteam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>
                          <a:solidFill>
                            <a:schemeClr val="tx1"/>
                          </a:solidFill>
                        </a:rPr>
                        <a:t>(Intervjuobjekter/</a:t>
                      </a:r>
                      <a:br>
                        <a:rPr lang="nb-NO" sz="1500" b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500" b="0">
                          <a:solidFill>
                            <a:schemeClr val="tx1"/>
                          </a:solidFill>
                        </a:rPr>
                        <a:t>fokusgrupper)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Operativ prosesseier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(Intervjuobjekter/</a:t>
                      </a:r>
                      <a:br>
                        <a:rPr lang="nb-NO" sz="1500"/>
                      </a:br>
                      <a:r>
                        <a:rPr lang="nb-NO" sz="1500"/>
                        <a:t>fokusgrupper)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5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/>
                        <a:t>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6620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EEFB180-BD44-4751-9480-146FF0D04EF8}"/>
              </a:ext>
            </a:extLst>
          </p:cNvPr>
          <p:cNvGrpSpPr/>
          <p:nvPr/>
        </p:nvGrpSpPr>
        <p:grpSpPr>
          <a:xfrm>
            <a:off x="556901" y="1729268"/>
            <a:ext cx="10773249" cy="1482557"/>
            <a:chOff x="-389322" y="2070835"/>
            <a:chExt cx="9846530" cy="1301430"/>
          </a:xfrm>
        </p:grpSpPr>
        <p:pic>
          <p:nvPicPr>
            <p:cNvPr id="20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E760B286-2E02-4004-8322-5CCF19042A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176" r="78810" b="42613"/>
            <a:stretch/>
          </p:blipFill>
          <p:spPr bwMode="auto">
            <a:xfrm>
              <a:off x="-389322" y="2070835"/>
              <a:ext cx="1652986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F6E211A6-6CA8-40C3-B362-49A35B5F3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1" t="18176" r="41616" b="42613"/>
            <a:stretch/>
          </p:blipFill>
          <p:spPr bwMode="auto">
            <a:xfrm>
              <a:off x="3821919" y="2070835"/>
              <a:ext cx="148864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4A629F67-3E57-4725-A411-585B4E485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1" t="18176" r="19975" b="42613"/>
            <a:stretch/>
          </p:blipFill>
          <p:spPr bwMode="auto">
            <a:xfrm>
              <a:off x="5722192" y="2070835"/>
              <a:ext cx="1706258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4F4B0431-A06E-4727-B2E9-3016B36918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3" t="18176" b="42613"/>
            <a:stretch/>
          </p:blipFill>
          <p:spPr bwMode="auto">
            <a:xfrm>
              <a:off x="7649733" y="2070835"/>
              <a:ext cx="1807475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1BEDF98D-D775-4D39-AEF5-8EA62DF6A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6" t="18176" r="59667" b="42613"/>
            <a:stretch/>
          </p:blipFill>
          <p:spPr bwMode="auto">
            <a:xfrm>
              <a:off x="1730617" y="2070835"/>
              <a:ext cx="159407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8D40CC-6DF6-42E2-A3EC-C37A9AABE627}"/>
              </a:ext>
            </a:extLst>
          </p:cNvPr>
          <p:cNvSpPr/>
          <p:nvPr/>
        </p:nvSpPr>
        <p:spPr>
          <a:xfrm rot="20869639">
            <a:off x="288470" y="4956180"/>
            <a:ext cx="555941" cy="1523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Deltakere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127E93-8357-4D24-B91D-5B5386F4DEDB}"/>
              </a:ext>
            </a:extLst>
          </p:cNvPr>
          <p:cNvSpPr/>
          <p:nvPr/>
        </p:nvSpPr>
        <p:spPr>
          <a:xfrm rot="20973762">
            <a:off x="287858" y="3519394"/>
            <a:ext cx="555941" cy="1523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DBB257-29F1-4F8F-847F-A0C13E8F75C5}"/>
              </a:ext>
            </a:extLst>
          </p:cNvPr>
          <p:cNvSpPr txBox="1">
            <a:spLocks/>
          </p:cNvSpPr>
          <p:nvPr/>
        </p:nvSpPr>
        <p:spPr>
          <a:xfrm>
            <a:off x="2599304" y="6410084"/>
            <a:ext cx="6993395" cy="368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600" b="1"/>
              <a:t>Formål: utarbeide løsningsforslag til identifiserte </a:t>
            </a:r>
            <a:r>
              <a:rPr lang="nb-NO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fokusområder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EBFEDF6-A3E6-44F2-A1D2-8EC0C06F8FE9}"/>
              </a:ext>
            </a:extLst>
          </p:cNvPr>
          <p:cNvSpPr txBox="1">
            <a:spLocks/>
          </p:cNvSpPr>
          <p:nvPr/>
        </p:nvSpPr>
        <p:spPr>
          <a:xfrm>
            <a:off x="401847" y="397785"/>
            <a:ext cx="11224996" cy="4924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3200"/>
              <a:t>Design Sprint</a:t>
            </a:r>
          </a:p>
        </p:txBody>
      </p:sp>
    </p:spTree>
    <p:extLst>
      <p:ext uri="{BB962C8B-B14F-4D97-AF65-F5344CB8AC3E}">
        <p14:creationId xmlns:p14="http://schemas.microsoft.com/office/powerpoint/2010/main" val="308963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60377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3F267FC-789B-49C2-BB43-BCDF3590B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277" y="681439"/>
            <a:ext cx="4188940" cy="5495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6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nb-NO" sz="3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859171-5FD5-40B2-9655-9E4E77CB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6"/>
            <a:ext cx="11224996" cy="492443"/>
          </a:xfrm>
        </p:spPr>
        <p:txBody>
          <a:bodyPr/>
          <a:lstStyle/>
          <a:p>
            <a:r>
              <a:rPr lang="nb-NO" sz="3200"/>
              <a:t>Fokusområder i Design Sprint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E5B1CA1-93C5-4C72-8F67-E4BB768C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2115"/>
              </p:ext>
            </p:extLst>
          </p:nvPr>
        </p:nvGraphicFramePr>
        <p:xfrm>
          <a:off x="401846" y="1657940"/>
          <a:ext cx="11224996" cy="1301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288">
                  <a:extLst>
                    <a:ext uri="{9D8B030D-6E8A-4147-A177-3AD203B41FA5}">
                      <a16:colId xmlns:a16="http://schemas.microsoft.com/office/drawing/2014/main" val="208480681"/>
                    </a:ext>
                  </a:extLst>
                </a:gridCol>
                <a:gridCol w="10771708">
                  <a:extLst>
                    <a:ext uri="{9D8B030D-6E8A-4147-A177-3AD203B41FA5}">
                      <a16:colId xmlns:a16="http://schemas.microsoft.com/office/drawing/2014/main" val="2128553371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r>
                        <a:rPr lang="nb-NO" sz="1500"/>
                        <a:t>#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Fokusområde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4122247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tx1"/>
                          </a:solidFill>
                        </a:rPr>
                        <a:t>Med utgangspunkt i rollebeskrivelsen for «Prosjektleder», hvordan kan vi sikre best mulig understøttelse av kjernevirksomheten?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1033870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b-NO" sz="1100" i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tx1"/>
                          </a:solidFill>
                        </a:rPr>
                        <a:t>Med utgangspunkt i rollebeskrivelsene for «Prosjektøkonom», hvordan kan NTNU organisere rollen for å sikre best mulig understøttelse av kjernevirksomheten?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7311668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b-NO" sz="1100" i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Hvem skal inntre i rollen «</a:t>
                      </a:r>
                      <a:r>
                        <a:rPr lang="nb-NO" sz="1100" dirty="0" err="1">
                          <a:solidFill>
                            <a:schemeClr val="tx1"/>
                          </a:solidFill>
                        </a:rPr>
                        <a:t>Søknadsregistrerer</a:t>
                      </a: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»? </a:t>
                      </a:r>
                      <a:endParaRPr lang="nb-NO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7210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69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RWK886cFppTN.XWca2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78979234180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pFtF_op2TaRNGQlF5T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RWK886cFppTN.XWca2f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78979234180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pFtF_op2TaRNGQlF5T_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tMPsl6POnMsz.2HJs8Q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shLOCLkTDtdFw8ApM_6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74lOg5DD8uSoG1oWe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1" ma:contentTypeDescription="Create a new document." ma:contentTypeScope="" ma:versionID="e5cc35c2b93ef9b5cbd271e6acbabea2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f2ce806dfeefec15707a3ae1b2745845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1.xml><?xml version="1.0" encoding="utf-8"?>
<TemplafySlideFormConfiguration><![CDATA[{"formFields":[],"formDataEntries":[]}]]></TemplafySlideFormConfiguration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15d52-1a8c-45a9-b108-712092158594">
      <UserInfo>
        <DisplayName>Terje Ruud</DisplayName>
        <AccountId>65</AccountId>
        <AccountType/>
      </UserInfo>
    </SharedWithUsers>
  </documentManagement>
</p:properties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25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Props1.xml><?xml version="1.0" encoding="utf-8"?>
<ds:datastoreItem xmlns:ds="http://schemas.openxmlformats.org/officeDocument/2006/customXml" ds:itemID="{74DD7968-5338-4A7C-9AB7-71E317FAD14A}">
  <ds:schemaRefs/>
</ds:datastoreItem>
</file>

<file path=customXml/itemProps10.xml><?xml version="1.0" encoding="utf-8"?>
<ds:datastoreItem xmlns:ds="http://schemas.openxmlformats.org/officeDocument/2006/customXml" ds:itemID="{05CE1C0B-C62A-4B0F-9450-074B2157624B}">
  <ds:schemaRefs/>
</ds:datastoreItem>
</file>

<file path=customXml/itemProps11.xml><?xml version="1.0" encoding="utf-8"?>
<ds:datastoreItem xmlns:ds="http://schemas.openxmlformats.org/officeDocument/2006/customXml" ds:itemID="{73E560EA-D040-407D-89F2-11DBB1CFF549}">
  <ds:schemaRefs/>
</ds:datastoreItem>
</file>

<file path=customXml/itemProps12.xml><?xml version="1.0" encoding="utf-8"?>
<ds:datastoreItem xmlns:ds="http://schemas.openxmlformats.org/officeDocument/2006/customXml" ds:itemID="{33A9D2B1-910A-4890-A149-E85A43544B5D}">
  <ds:schemaRefs/>
</ds:datastoreItem>
</file>

<file path=customXml/itemProps13.xml><?xml version="1.0" encoding="utf-8"?>
<ds:datastoreItem xmlns:ds="http://schemas.openxmlformats.org/officeDocument/2006/customXml" ds:itemID="{A010FBFC-ED9D-4776-849D-81EABF9D112A}">
  <ds:schemaRefs/>
</ds:datastoreItem>
</file>

<file path=customXml/itemProps14.xml><?xml version="1.0" encoding="utf-8"?>
<ds:datastoreItem xmlns:ds="http://schemas.openxmlformats.org/officeDocument/2006/customXml" ds:itemID="{4212848C-530B-4852-8730-679B69C20DA2}">
  <ds:schemaRefs/>
</ds:datastoreItem>
</file>

<file path=customXml/itemProps15.xml><?xml version="1.0" encoding="utf-8"?>
<ds:datastoreItem xmlns:ds="http://schemas.openxmlformats.org/officeDocument/2006/customXml" ds:itemID="{70F4ED2E-503E-45E3-825C-9B04A23593EA}">
  <ds:schemaRefs/>
</ds:datastoreItem>
</file>

<file path=customXml/itemProps16.xml><?xml version="1.0" encoding="utf-8"?>
<ds:datastoreItem xmlns:ds="http://schemas.openxmlformats.org/officeDocument/2006/customXml" ds:itemID="{48FCFEE4-2E78-40CD-A932-180CFC151F96}">
  <ds:schemaRefs/>
</ds:datastoreItem>
</file>

<file path=customXml/itemProps17.xml><?xml version="1.0" encoding="utf-8"?>
<ds:datastoreItem xmlns:ds="http://schemas.openxmlformats.org/officeDocument/2006/customXml" ds:itemID="{B8637C36-4996-4BF0-9817-9AE4E45FB3C9}">
  <ds:schemaRefs/>
</ds:datastoreItem>
</file>

<file path=customXml/itemProps18.xml><?xml version="1.0" encoding="utf-8"?>
<ds:datastoreItem xmlns:ds="http://schemas.openxmlformats.org/officeDocument/2006/customXml" ds:itemID="{6FF40517-EACA-4151-AD5E-9DA157F97D3E}">
  <ds:schemaRefs/>
</ds:datastoreItem>
</file>

<file path=customXml/itemProps19.xml><?xml version="1.0" encoding="utf-8"?>
<ds:datastoreItem xmlns:ds="http://schemas.openxmlformats.org/officeDocument/2006/customXml" ds:itemID="{D49E55AD-80F4-4EC9-8430-FD8E8D9201DC}">
  <ds:schemaRefs/>
</ds:datastoreItem>
</file>

<file path=customXml/itemProps2.xml><?xml version="1.0" encoding="utf-8"?>
<ds:datastoreItem xmlns:ds="http://schemas.openxmlformats.org/officeDocument/2006/customXml" ds:itemID="{EE03465F-F7D7-4591-B744-AA3FB7C55319}">
  <ds:schemaRefs/>
</ds:datastoreItem>
</file>

<file path=customXml/itemProps20.xml><?xml version="1.0" encoding="utf-8"?>
<ds:datastoreItem xmlns:ds="http://schemas.openxmlformats.org/officeDocument/2006/customXml" ds:itemID="{69833386-C3FC-491F-A8BC-A7290A9D5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31348-0739-4467-8087-a9e650b26e61"/>
    <ds:schemaRef ds:uri="5a015d52-1a8c-45a9-b108-712092158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1.xml><?xml version="1.0" encoding="utf-8"?>
<ds:datastoreItem xmlns:ds="http://schemas.openxmlformats.org/officeDocument/2006/customXml" ds:itemID="{98A6CD30-0308-49AC-9087-7CF9A48AE377}">
  <ds:schemaRefs/>
</ds:datastoreItem>
</file>

<file path=customXml/itemProps22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23.xml><?xml version="1.0" encoding="utf-8"?>
<ds:datastoreItem xmlns:ds="http://schemas.openxmlformats.org/officeDocument/2006/customXml" ds:itemID="{BA05E49B-70B5-4FEC-89D5-F69F52BE5B81}">
  <ds:schemaRefs>
    <ds:schemaRef ds:uri="http://schemas.microsoft.com/office/2006/documentManagement/types"/>
    <ds:schemaRef ds:uri="92f31348-0739-4467-8087-a9e650b26e6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5a015d52-1a8c-45a9-b108-712092158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4.xml><?xml version="1.0" encoding="utf-8"?>
<ds:datastoreItem xmlns:ds="http://schemas.openxmlformats.org/officeDocument/2006/customXml" ds:itemID="{D095A0A8-BBFC-46BD-B6C9-F9F771063A0C}">
  <ds:schemaRefs/>
</ds:datastoreItem>
</file>

<file path=customXml/itemProps25.xml><?xml version="1.0" encoding="utf-8"?>
<ds:datastoreItem xmlns:ds="http://schemas.openxmlformats.org/officeDocument/2006/customXml" ds:itemID="{8E03B1FE-5A29-4B9A-A972-F98BDD2B0EBD}">
  <ds:schemaRefs/>
</ds:datastoreItem>
</file>

<file path=customXml/itemProps3.xml><?xml version="1.0" encoding="utf-8"?>
<ds:datastoreItem xmlns:ds="http://schemas.openxmlformats.org/officeDocument/2006/customXml" ds:itemID="{EBD3D5FB-AEE0-46A7-8289-818A621CDF36}">
  <ds:schemaRefs/>
</ds:datastoreItem>
</file>

<file path=customXml/itemProps4.xml><?xml version="1.0" encoding="utf-8"?>
<ds:datastoreItem xmlns:ds="http://schemas.openxmlformats.org/officeDocument/2006/customXml" ds:itemID="{4F0973CE-DD7E-41E5-9BA9-A6B1157D5082}">
  <ds:schemaRefs/>
</ds:datastoreItem>
</file>

<file path=customXml/itemProps5.xml><?xml version="1.0" encoding="utf-8"?>
<ds:datastoreItem xmlns:ds="http://schemas.openxmlformats.org/officeDocument/2006/customXml" ds:itemID="{01E8759C-33B8-4AFE-B1FD-690677E2D93B}">
  <ds:schemaRefs/>
</ds:datastoreItem>
</file>

<file path=customXml/itemProps6.xml><?xml version="1.0" encoding="utf-8"?>
<ds:datastoreItem xmlns:ds="http://schemas.openxmlformats.org/officeDocument/2006/customXml" ds:itemID="{E3206C3F-9075-4ED1-A9D7-768CD599C06F}">
  <ds:schemaRefs/>
</ds:datastoreItem>
</file>

<file path=customXml/itemProps7.xml><?xml version="1.0" encoding="utf-8"?>
<ds:datastoreItem xmlns:ds="http://schemas.openxmlformats.org/officeDocument/2006/customXml" ds:itemID="{8F10D2E3-BD5E-41A7-9B58-448C4704E426}">
  <ds:schemaRefs/>
</ds:datastoreItem>
</file>

<file path=customXml/itemProps8.xml><?xml version="1.0" encoding="utf-8"?>
<ds:datastoreItem xmlns:ds="http://schemas.openxmlformats.org/officeDocument/2006/customXml" ds:itemID="{B25CBE9C-579C-4D62-9791-670FFEF0C740}">
  <ds:schemaRefs/>
</ds:datastoreItem>
</file>

<file path=customXml/itemProps9.xml><?xml version="1.0" encoding="utf-8"?>
<ds:datastoreItem xmlns:ds="http://schemas.openxmlformats.org/officeDocument/2006/customXml" ds:itemID="{6C87A078-5F40-4D7F-9BEF-6750FB94DC6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1978</Words>
  <Application>Microsoft Office PowerPoint</Application>
  <PresentationFormat>Widescreen</PresentationFormat>
  <Paragraphs>306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(body)</vt:lpstr>
      <vt:lpstr>Arial,Sans-Serif</vt:lpstr>
      <vt:lpstr>Calibri</vt:lpstr>
      <vt:lpstr>Calibri Light</vt:lpstr>
      <vt:lpstr>Courier New</vt:lpstr>
      <vt:lpstr>Wingdings</vt:lpstr>
      <vt:lpstr>Wingdings 2</vt:lpstr>
      <vt:lpstr>1_Office-tema</vt:lpstr>
      <vt:lpstr>think-cell Slide</vt:lpstr>
      <vt:lpstr>Prosjektøkonomi</vt:lpstr>
      <vt:lpstr>Velkommen!</vt:lpstr>
      <vt:lpstr>Agenda</vt:lpstr>
      <vt:lpstr>Agenda</vt:lpstr>
      <vt:lpstr>Mål for dagen </vt:lpstr>
      <vt:lpstr>Agenda</vt:lpstr>
      <vt:lpstr>PowerPoint Presentation</vt:lpstr>
      <vt:lpstr>Agenda</vt:lpstr>
      <vt:lpstr>Fokusområder i Design Sprint</vt:lpstr>
      <vt:lpstr>Løsningsforslag 1</vt:lpstr>
      <vt:lpstr>Scenario 1: Dagens organisering</vt:lpstr>
      <vt:lpstr>Hvorfor skal NTNU gå for denne løsningen?</vt:lpstr>
      <vt:lpstr>PowerPoint Presentation</vt:lpstr>
      <vt:lpstr>Løsningsforslag 2</vt:lpstr>
      <vt:lpstr>PowerPoint Presentation</vt:lpstr>
      <vt:lpstr>Hvorfor skal NTNU gå for denne løsningen?</vt:lpstr>
      <vt:lpstr>PowerPoint Presentation</vt:lpstr>
      <vt:lpstr>Agenda</vt:lpstr>
      <vt:lpstr>Tilbakemeldinger og forankring av forslag Prosjektøkonomi</vt:lpstr>
      <vt:lpstr>Agenda</vt:lpstr>
      <vt:lpstr>Spørsmål og svar til løsningsforslaget</vt:lpstr>
      <vt:lpstr>Agenda</vt:lpstr>
      <vt:lpstr>Takk for deltakelsen!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Merete Aagesen</cp:lastModifiedBy>
  <cp:revision>38</cp:revision>
  <cp:lastPrinted>2014-06-25T02:16:22Z</cp:lastPrinted>
  <dcterms:created xsi:type="dcterms:W3CDTF">2021-02-05T11:28:59Z</dcterms:created>
  <dcterms:modified xsi:type="dcterms:W3CDTF">2021-03-25T11:50:19Z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</Properties>
</file>