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6" r:id="rId24"/>
    <p:sldMasterId id="2147483841" r:id="rId25"/>
  </p:sldMasterIdLst>
  <p:notesMasterIdLst>
    <p:notesMasterId r:id="rId51"/>
  </p:notesMasterIdLst>
  <p:handoutMasterIdLst>
    <p:handoutMasterId r:id="rId52"/>
  </p:handoutMasterIdLst>
  <p:sldIdLst>
    <p:sldId id="256" r:id="rId26"/>
    <p:sldId id="3536" r:id="rId27"/>
    <p:sldId id="3506" r:id="rId28"/>
    <p:sldId id="5064" r:id="rId29"/>
    <p:sldId id="864" r:id="rId30"/>
    <p:sldId id="5065" r:id="rId31"/>
    <p:sldId id="3521" r:id="rId32"/>
    <p:sldId id="5066" r:id="rId33"/>
    <p:sldId id="5055" r:id="rId34"/>
    <p:sldId id="3590" r:id="rId35"/>
    <p:sldId id="3593" r:id="rId36"/>
    <p:sldId id="3577" r:id="rId37"/>
    <p:sldId id="5021" r:id="rId38"/>
    <p:sldId id="5047" r:id="rId39"/>
    <p:sldId id="4992" r:id="rId40"/>
    <p:sldId id="5009" r:id="rId41"/>
    <p:sldId id="5008" r:id="rId42"/>
    <p:sldId id="5010" r:id="rId43"/>
    <p:sldId id="781" r:id="rId44"/>
    <p:sldId id="5067" r:id="rId45"/>
    <p:sldId id="5025" r:id="rId46"/>
    <p:sldId id="5068" r:id="rId47"/>
    <p:sldId id="3494" r:id="rId48"/>
    <p:sldId id="5069" r:id="rId49"/>
    <p:sldId id="5057" r:id="rId50"/>
  </p:sldIdLst>
  <p:sldSz cx="12192000" cy="6858000"/>
  <p:notesSz cx="7315200" cy="96012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D3DD46-5058-4949-9AA0-F2BF950AB391}">
          <p14:sldIdLst>
            <p14:sldId id="256"/>
            <p14:sldId id="3536"/>
            <p14:sldId id="3506"/>
            <p14:sldId id="5064"/>
            <p14:sldId id="864"/>
            <p14:sldId id="5065"/>
            <p14:sldId id="3521"/>
            <p14:sldId id="5066"/>
            <p14:sldId id="5055"/>
          </p14:sldIdLst>
        </p14:section>
        <p14:section name="Default Section" id="{8947494E-A868-4968-9E33-99FE4EC708E8}">
          <p14:sldIdLst>
            <p14:sldId id="3590"/>
            <p14:sldId id="3593"/>
            <p14:sldId id="3577"/>
            <p14:sldId id="5021"/>
            <p14:sldId id="5047"/>
            <p14:sldId id="4992"/>
            <p14:sldId id="5009"/>
            <p14:sldId id="5008"/>
            <p14:sldId id="5010"/>
            <p14:sldId id="781"/>
            <p14:sldId id="5067"/>
            <p14:sldId id="5025"/>
            <p14:sldId id="5068"/>
            <p14:sldId id="3494"/>
            <p14:sldId id="5069"/>
            <p14:sldId id="5057"/>
          </p14:sldIdLst>
        </p14:section>
      </p14:sectionLst>
    </p:ext>
    <p:ext uri="{EFAFB233-063F-42B5-8137-9DF3F51BA10A}">
      <p15:sldGuideLst xmlns:p15="http://schemas.microsoft.com/office/powerpoint/2012/main">
        <p15:guide id="16" orient="horz" pos="1457" userDrawn="1">
          <p15:clr>
            <a:srgbClr val="A4A3A4"/>
          </p15:clr>
        </p15:guide>
        <p15:guide id="1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FF"/>
    <a:srgbClr val="014693"/>
    <a:srgbClr val="004F8B"/>
    <a:srgbClr val="000000"/>
    <a:srgbClr val="92D050"/>
    <a:srgbClr val="0166CB"/>
    <a:srgbClr val="ED8013"/>
    <a:srgbClr val="A3B3D0"/>
    <a:srgbClr val="DB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38" autoAdjust="0"/>
  </p:normalViewPr>
  <p:slideViewPr>
    <p:cSldViewPr snapToGrid="0">
      <p:cViewPr varScale="1">
        <p:scale>
          <a:sx n="94" d="100"/>
          <a:sy n="94" d="100"/>
        </p:scale>
        <p:origin x="1116" y="78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3/18/2021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7:29:36.4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801 1,'0'0,"9"6,20 12,0-2,1-1,1-2,0-1,1-1,16 2,62 12,31 0,-57-11,60 13,0 6,-2 6,111 49,-176-56,-2 3,-2 3,-1 3,-2 4,-2 2,-3 4,33 32,-66-51,-2 1,-1 1,-2 1,-1 2,-2 0,-1 2,6 18,0 8,-4 1,-2 1,-3 1,2 24,133 590,-138-609,-4 0,-3 1,0 47,-9-84,-2 0,-2-1,-1 1,-2-1,-1 0,-2-1,-2 0,-6 13,5-19,-1-1,-1-1,-2 0,-1-1,-1-1,-1 0,-1-2,-1 0,-5 3,-4 1,-1-3,-1 0,-2-2,0-1,-1-2,-34 13,-30 7,-1-4,-86 17,-212 32,150-35,-8 13,130-23,0 5,-116 60,154-60,2 5,3 2,1 5,-26 26,72-50,1 2,2 2,1 1,2 1,2 1,1 2,2 1,2 2,-16 35,3 2,5 2,-21 84,43-131,3 1,0 0,2 7,2-22,-12 218,12 82,2-203,0-119,0 6,-2-7,0-3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8:09.31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3:09.56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3:09.56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4:43.40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4:43.40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5:30.24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5:30.24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5:53.539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5:53.54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9:03.52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7:29:38.69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1,'17'2,"-33"-4,15 7,1 1,0-1,-1 1,2-1,-1 0,1 1,-1-1,2 1,23 94,5-2,3-1,12 15,-15-37,5 17,12 32,5-3,27 42,-78-161,0 0,0 0,-1-1,1 1,0 0,0 0,1 0,-1-1,0 1,1-1,-1 1,0-1,1 0,0 1,-1-1,1 0,0 0,0 0,0 0,-1 0,1 0,0-1,0 1,0-1,0 1,0-1,0 0,1 0,-1 0,0 0,0 0,0 0,5-4,0 1,0-1,-1 0,1 0,-1-1,0 0,0 0,2-3,-7 7,395-370,-326 310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49:03.52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7:22:09.76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7:22:09.7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9T07:24:28.72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2:51.063"/>
    </inkml:context>
    <inkml:brush xml:id="br0">
      <inkml:brushProperty name="width" value="0.20285" units="cm"/>
      <inkml:brushProperty name="height" value="0.20285" units="cm"/>
      <inkml:brushProperty name="color" value="#FF0000"/>
      <inkml:brushProperty name="ignorePressure" value="1"/>
      <inkml:brushProperty name="inkEffects" value="pencil"/>
    </inkml:brush>
  </inkml:definitions>
  <inkml:trace contextRef="#ctx0" brushRef="#br0">0 596,'4'-1,"6"-1,8-3,9-3,12-4,12-5,11-5,10-4,6-3,5-4,4-1,1 1,1 0,3 1,2 3,2 3,1 5,1 5,0 6,0 6,0 7,-2 7,-2 7,-2 7,-6 6,-5 5,-5 6,-7 3,-5 5,-6 1,-4 1,-3-1,-3-1,-1-2,0-2,-1-1,-1-4,0-4,-1-2,1-3,0-4,0-5,1-5,0-7,0-6,-1-7,-1-8,-3-5,-4-5,-5-3,-5-4,-7-1,-6-2,-5-3,-7-5,-6-10,-9-13,-9-11,-8-10,-6-2,-5 1,-3 6,-1 8,-1 10,1 11,0 12,0 10,1 12,1 11,1 10,1 10,4 7,5 8,6 5,6 4,7 2,8 5,9 6,10 7,11 6,12 3,11 0,11-4,8-7,8-8,4-9,5-8,3-8,2-7,3-6,2-6,1-4,2-3,2-4,1-1,1-2,0 0,1 0,0 0,-1 0,0 0,-1 1,0-2,-1-1,0-3,-1-4,0-6,-1-6,-2-6,-2-5,-3-6,-3-3,-5-1,-5-1,-5 3,-6 3,-5 5,-7 7,-6 8,-5 8,-4 10,-3 12,-1 13,0 15,-3 15,-2 15,-5 10,-6 6,-6 6,-8 2,-5 1,-6-1,-3-6,-1-11,1-13,0-13,2-12,2-10,1-10,0-9,-1-9,-3-14,-6-18,-7-21,-10-18,-10-14,-10-7,-10 1,-7 7,-6 11,-3 14,-1 14,0 14,4 13,4 11,4 9,5 9,5 9,5 9,5 9,6 10,6 8,7 7,6 6,8 5,7 3,7 4,9 5,9 5,10 1,9-1,10-6,9-9,6-10,6-11,3-11,3-10,1-9,0-9,3-10,2-9,4-12,3-11,3-11,1-7,0-6,-2-1,-2-1,-5 5,-4 5,-6 8,-5 8,-7 8,-4 8,-6 5,-6 5,-4 4,-5 2,-5 0,-4 2,-4 1,-4-2,-5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2:51.447"/>
    </inkml:context>
    <inkml:brush xml:id="br0">
      <inkml:brushProperty name="width" value="0.1" units="cm"/>
      <inkml:brushProperty name="height" value="0.6" units="cm"/>
      <inkml:brushProperty name="color" value="#FF0000"/>
      <inkml:brushProperty name="ignorePressure" value="1"/>
      <inkml:brushProperty name="inkEffects" value="pencil"/>
    </inkml:brush>
  </inkml:definitions>
  <inkml:trace contextRef="#ctx0" brushRef="#br0">0 1,'0'0,"0"0,3 3,5 5,8 8,12 10,11 7,8 8,4 2,-1 2,-5-3,-8-3,-8-5,-10-4,-7-3,-9 0,-9 5,-13 12,-16 16,-18 19,1-4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3:04.70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3:05.79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3:14.139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3:14.142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8T19:38:09.31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er lønn og lønnsnær HR? (Eva)</a:t>
            </a:r>
            <a:br>
              <a:rPr lang="nb-NO"/>
            </a:br>
            <a:r>
              <a:rPr lang="nb-NO"/>
              <a:t>Hvem har deltatt (Eva)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47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b5c6239e4f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gb5c6239e4f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941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7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>
                <a:solidFill>
                  <a:srgbClr val="FF0000"/>
                </a:solidFill>
              </a:rPr>
              <a:t>Viktig: i løsningsforslaget er det ikke vurdert hvor hvem og hvor mange som skal ha de forskjellige rollene.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E9826-A35B-49DD-8A3F-454B7E60E10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44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5B51-7F4D-1A4A-9B73-B22C75CA488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5B51-7F4D-1A4A-9B73-B22C75CA48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72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Suksessfaktorer</a:t>
            </a:r>
            <a:r>
              <a:rPr lang="en-GB" dirty="0"/>
              <a:t> – </a:t>
            </a:r>
            <a:r>
              <a:rPr lang="en-GB" dirty="0" err="1"/>
              <a:t>faktorer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til for å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vellykket</a:t>
            </a:r>
            <a:r>
              <a:rPr lang="en-GB" dirty="0"/>
              <a:t> </a:t>
            </a:r>
            <a:r>
              <a:rPr lang="en-GB" dirty="0" err="1"/>
              <a:t>løsning</a:t>
            </a:r>
            <a:endParaRPr lang="en-GB" dirty="0"/>
          </a:p>
          <a:p>
            <a:r>
              <a:rPr lang="en-GB" dirty="0" err="1"/>
              <a:t>Suksesskriterier</a:t>
            </a:r>
            <a:r>
              <a:rPr lang="en-GB" dirty="0"/>
              <a:t> – </a:t>
            </a:r>
            <a:r>
              <a:rPr lang="en-GB" dirty="0" err="1"/>
              <a:t>kriterier</a:t>
            </a:r>
            <a:r>
              <a:rPr lang="en-GB" dirty="0"/>
              <a:t> for å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at </a:t>
            </a:r>
            <a:r>
              <a:rPr lang="en-GB" dirty="0" err="1"/>
              <a:t>løsningen</a:t>
            </a:r>
            <a:r>
              <a:rPr lang="en-GB" dirty="0"/>
              <a:t> er </a:t>
            </a:r>
            <a:r>
              <a:rPr lang="en-GB" dirty="0" err="1"/>
              <a:t>vellykket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5B51-7F4D-1A4A-9B73-B22C75CA488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3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F5B51-7F4D-1A4A-9B73-B22C75CA488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5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6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B9380-F281-4D6C-8840-6EA95F8EE5C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0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0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37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0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06FE-FD85-4F94-A508-555A8DF5A76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78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1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*) Det finnes også andre navn som beskriver samme metodikk og også forskjellige tilnærminger i forhold til f.eks. antall dager for gjennomføring. 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4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76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63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b5c6239e4f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gb5c6239e4f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5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9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8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8965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859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352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9D3799-9A6C-45EE-B3ED-0F77AAB6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0549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54FDAE8-DF3E-44A6-923F-86A696327F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8488674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54FDAE8-DF3E-44A6-923F-86A696327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488BDF-9175-4966-A647-FC041BAA93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1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C0102-FC34-45E7-8E35-623BE49293AE}"/>
              </a:ext>
            </a:extLst>
          </p:cNvPr>
          <p:cNvSpPr/>
          <p:nvPr userDrawn="1"/>
        </p:nvSpPr>
        <p:spPr>
          <a:xfrm>
            <a:off x="0" y="6303264"/>
            <a:ext cx="4742688" cy="554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A974298-B789-4DA3-914C-F62268FC71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66077041"/>
              </p:ext>
            </p:extLst>
          </p:nvPr>
        </p:nvGraphicFramePr>
        <p:xfrm>
          <a:off x="401847" y="1385235"/>
          <a:ext cx="7844687" cy="5036016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716815">
                  <a:extLst>
                    <a:ext uri="{9D8B030D-6E8A-4147-A177-3AD203B41FA5}">
                      <a16:colId xmlns:a16="http://schemas.microsoft.com/office/drawing/2014/main" val="3468370360"/>
                    </a:ext>
                  </a:extLst>
                </a:gridCol>
                <a:gridCol w="7127872">
                  <a:extLst>
                    <a:ext uri="{9D8B030D-6E8A-4147-A177-3AD203B41FA5}">
                      <a16:colId xmlns:a16="http://schemas.microsoft.com/office/drawing/2014/main" val="1816011080"/>
                    </a:ext>
                  </a:extLst>
                </a:gridCol>
              </a:tblGrid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03592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64660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92339"/>
                  </a:ext>
                </a:extLst>
              </a:tr>
            </a:tbl>
          </a:graphicData>
        </a:graphic>
      </p:graphicFrame>
      <p:sp>
        <p:nvSpPr>
          <p:cNvPr id="8" name="Tittel 1">
            <a:extLst>
              <a:ext uri="{FF2B5EF4-FFF2-40B4-BE49-F238E27FC236}">
                <a16:creationId xmlns:a16="http://schemas.microsoft.com/office/drawing/2014/main" id="{EE11B015-140A-4EE1-8811-57B5E1373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47" y="152252"/>
            <a:ext cx="78446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9E4930C1-168A-4517-9B86-B90FA20F3CE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15768" y="3307143"/>
            <a:ext cx="1692509" cy="1437552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79996">
              <a:spcBef>
                <a:spcPts val="0"/>
              </a:spcBef>
              <a:buFont typeface="+mj-lt"/>
              <a:buAutoNum type="arabicPeriod"/>
              <a:defRPr sz="800" b="0"/>
            </a:lvl1pPr>
            <a:lvl2pPr marL="0" indent="0">
              <a:buNone/>
              <a:defRPr sz="900"/>
            </a:lvl2pPr>
            <a:lvl3pPr marL="180000" indent="-179996">
              <a:buFont typeface="+mj-lt"/>
              <a:buAutoNum type="alphaLcParenR"/>
              <a:defRPr sz="700"/>
            </a:lvl3pPr>
            <a:lvl4pPr marL="180000" indent="-179996">
              <a:buFont typeface="+mj-lt"/>
              <a:buAutoNum type="romanLcPeriod"/>
              <a:defRPr sz="500"/>
            </a:lvl4pPr>
            <a:lvl5pPr>
              <a:defRPr sz="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Punktliste</a:t>
            </a:r>
          </a:p>
          <a:p>
            <a:pPr lvl="2"/>
            <a:r>
              <a:rPr lang="nb-NO"/>
              <a:t>Andre nivå</a:t>
            </a:r>
          </a:p>
          <a:p>
            <a:pPr lvl="3"/>
            <a:r>
              <a:rPr lang="nb-NO"/>
              <a:t>Tredje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42E48F-4190-4404-AEDD-90284A200F72}"/>
              </a:ext>
            </a:extLst>
          </p:cNvPr>
          <p:cNvSpPr txBox="1">
            <a:spLocks/>
          </p:cNvSpPr>
          <p:nvPr userDrawn="1"/>
        </p:nvSpPr>
        <p:spPr>
          <a:xfrm>
            <a:off x="8375689" y="508002"/>
            <a:ext cx="3576631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Roller: Lønn og Lønnsnær HR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B9F8B5-E0B8-4229-A3EE-C399414AAB39}"/>
              </a:ext>
            </a:extLst>
          </p:cNvPr>
          <p:cNvCxnSpPr/>
          <p:nvPr userDrawn="1"/>
        </p:nvCxnSpPr>
        <p:spPr>
          <a:xfrm>
            <a:off x="8372305" y="3063241"/>
            <a:ext cx="358001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10">
            <a:extLst>
              <a:ext uri="{FF2B5EF4-FFF2-40B4-BE49-F238E27FC236}">
                <a16:creationId xmlns:a16="http://schemas.microsoft.com/office/drawing/2014/main" id="{632A8FB1-4961-4E60-AC48-25161350F02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02954716"/>
              </p:ext>
            </p:extLst>
          </p:nvPr>
        </p:nvGraphicFramePr>
        <p:xfrm>
          <a:off x="8674902" y="722304"/>
          <a:ext cx="1324655" cy="1920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24655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Behovshaver Kontrakt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Koordinator Kontrakt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Kostnadsgodkjenner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Personalgodkjenner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Brukeradministrator ERP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Prosessrådgiver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BEC864A-F062-4C20-85A0-48CE96BBA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2804" b="5698"/>
          <a:stretch/>
        </p:blipFill>
        <p:spPr>
          <a:xfrm>
            <a:off x="8446993" y="713639"/>
            <a:ext cx="189971" cy="1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FC4C74-4308-42BB-93CD-093BC7D67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82817" b="-1592"/>
          <a:stretch/>
        </p:blipFill>
        <p:spPr>
          <a:xfrm>
            <a:off x="8446993" y="948570"/>
            <a:ext cx="189971" cy="200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D4915-90F0-40DC-9AD0-FB10430DE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r="82467" b="-2929"/>
          <a:stretch/>
        </p:blipFill>
        <p:spPr>
          <a:xfrm>
            <a:off x="8446993" y="1164182"/>
            <a:ext cx="189971" cy="1874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2151-BED9-40F6-ADAC-3141AC6D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1" r="81315" b="-2038"/>
          <a:stretch/>
        </p:blipFill>
        <p:spPr>
          <a:xfrm>
            <a:off x="8446993" y="1385235"/>
            <a:ext cx="189971" cy="213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43FC2-5E50-493C-9739-5EAC24E820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65225" y="1800918"/>
            <a:ext cx="148715" cy="1881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2312DA-9D03-4025-B709-0D186BEDB0C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56823" y="2027490"/>
            <a:ext cx="151748" cy="194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CEF3A5-8109-48F8-8EE3-9C8D183E44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72813" y="1574588"/>
            <a:ext cx="133539" cy="220337"/>
          </a:xfrm>
          <a:prstGeom prst="rect">
            <a:avLst/>
          </a:prstGeom>
        </p:spPr>
      </p:pic>
      <p:graphicFrame>
        <p:nvGraphicFramePr>
          <p:cNvPr id="28" name="Table 110">
            <a:extLst>
              <a:ext uri="{FF2B5EF4-FFF2-40B4-BE49-F238E27FC236}">
                <a16:creationId xmlns:a16="http://schemas.microsoft.com/office/drawing/2014/main" id="{FC287426-C61C-4E5A-BFC9-ABA3C884F23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52542838"/>
              </p:ext>
            </p:extLst>
          </p:nvPr>
        </p:nvGraphicFramePr>
        <p:xfrm>
          <a:off x="10335245" y="732427"/>
          <a:ext cx="1705872" cy="204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05872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Kontrollør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Attestant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Lønn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Reise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Lønnsrefusjoner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Feilretter Lønn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nb-NO" sz="800"/>
                        <a:t>Fagspesialist Utbetaling og offentlig rapportering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organisasjon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95961F6C-781D-4B8F-8CDA-ED7921FC7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-1" t="1" r="344" b="57421"/>
          <a:stretch/>
        </p:blipFill>
        <p:spPr>
          <a:xfrm>
            <a:off x="10060081" y="715567"/>
            <a:ext cx="229864" cy="203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95638C-0D7D-4AF8-99D3-64FA85ACB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63307" y="1850733"/>
            <a:ext cx="186144" cy="238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428AC6-8E2F-4A50-A1E9-F3C512BFE09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54445" y="2286746"/>
            <a:ext cx="209688" cy="217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E92B69-4D34-4470-8269-B5107E934D6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54446" y="1367969"/>
            <a:ext cx="194973" cy="2096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3BEEA0-EF17-40B2-B0E2-0D8CD7C1A3E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155" y="1159602"/>
            <a:ext cx="202332" cy="2133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264DA2-6C36-4D45-9606-9FCF02D5D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2415" t="50848" r="1" b="-1"/>
          <a:stretch/>
        </p:blipFill>
        <p:spPr>
          <a:xfrm>
            <a:off x="10085383" y="965873"/>
            <a:ext cx="202024" cy="2347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7D8BFA-FFBC-470C-9B00-7FC2453509D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075186" y="1597872"/>
            <a:ext cx="204004" cy="2140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41CAA2-C63A-4757-8F9F-390B1FE10B0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079308" y="2549063"/>
            <a:ext cx="183939" cy="2023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6CEF33-C146-4FCF-BD1D-4391EC9AF6E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086009" y="2026375"/>
            <a:ext cx="153568" cy="206984"/>
          </a:xfrm>
          <a:prstGeom prst="rect">
            <a:avLst/>
          </a:prstGeom>
        </p:spPr>
      </p:pic>
      <p:sp>
        <p:nvSpPr>
          <p:cNvPr id="38" name="Tittel 1">
            <a:extLst>
              <a:ext uri="{FF2B5EF4-FFF2-40B4-BE49-F238E27FC236}">
                <a16:creationId xmlns:a16="http://schemas.microsoft.com/office/drawing/2014/main" id="{CD7A9D41-47A4-41DF-8F7C-2655BAF8573F}"/>
              </a:ext>
            </a:extLst>
          </p:cNvPr>
          <p:cNvSpPr txBox="1">
            <a:spLocks/>
          </p:cNvSpPr>
          <p:nvPr userDrawn="1"/>
        </p:nvSpPr>
        <p:spPr>
          <a:xfrm>
            <a:off x="8375688" y="3135265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Suksessfaktorer:</a:t>
            </a:r>
          </a:p>
        </p:txBody>
      </p:sp>
      <p:sp>
        <p:nvSpPr>
          <p:cNvPr id="40" name="Tittel 1">
            <a:extLst>
              <a:ext uri="{FF2B5EF4-FFF2-40B4-BE49-F238E27FC236}">
                <a16:creationId xmlns:a16="http://schemas.microsoft.com/office/drawing/2014/main" id="{3EB73F68-4ACE-4630-AE5E-FB3CDAE3475C}"/>
              </a:ext>
            </a:extLst>
          </p:cNvPr>
          <p:cNvSpPr txBox="1">
            <a:spLocks/>
          </p:cNvSpPr>
          <p:nvPr userDrawn="1"/>
        </p:nvSpPr>
        <p:spPr>
          <a:xfrm>
            <a:off x="10219731" y="3135265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Mulighetsmatrise:</a:t>
            </a:r>
          </a:p>
        </p:txBody>
      </p:sp>
      <p:sp>
        <p:nvSpPr>
          <p:cNvPr id="41" name="Tittel 1">
            <a:extLst>
              <a:ext uri="{FF2B5EF4-FFF2-40B4-BE49-F238E27FC236}">
                <a16:creationId xmlns:a16="http://schemas.microsoft.com/office/drawing/2014/main" id="{8E6C6851-462C-4FDF-8868-8AD4AFC4628C}"/>
              </a:ext>
            </a:extLst>
          </p:cNvPr>
          <p:cNvSpPr txBox="1">
            <a:spLocks/>
          </p:cNvSpPr>
          <p:nvPr userDrawn="1"/>
        </p:nvSpPr>
        <p:spPr>
          <a:xfrm>
            <a:off x="8415767" y="4829553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Risiko:</a:t>
            </a:r>
          </a:p>
        </p:txBody>
      </p:sp>
      <p:sp>
        <p:nvSpPr>
          <p:cNvPr id="42" name="Tittel 1">
            <a:extLst>
              <a:ext uri="{FF2B5EF4-FFF2-40B4-BE49-F238E27FC236}">
                <a16:creationId xmlns:a16="http://schemas.microsoft.com/office/drawing/2014/main" id="{B79943BA-6D0D-407A-AFE9-FDAC6A5E3F5E}"/>
              </a:ext>
            </a:extLst>
          </p:cNvPr>
          <p:cNvSpPr txBox="1">
            <a:spLocks/>
          </p:cNvSpPr>
          <p:nvPr userDrawn="1"/>
        </p:nvSpPr>
        <p:spPr>
          <a:xfrm>
            <a:off x="10259809" y="4829553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Risikomatrise: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FED59212-D57E-47F0-AC8C-32AD1B04DB2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415768" y="4988595"/>
            <a:ext cx="1692509" cy="1437552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79996">
              <a:spcBef>
                <a:spcPts val="0"/>
              </a:spcBef>
              <a:buFont typeface="+mj-lt"/>
              <a:buAutoNum type="arabicPeriod"/>
              <a:defRPr sz="800" b="0"/>
            </a:lvl1pPr>
            <a:lvl2pPr marL="0" indent="0">
              <a:buNone/>
              <a:defRPr sz="900"/>
            </a:lvl2pPr>
            <a:lvl3pPr marL="180000" indent="-179996">
              <a:buFont typeface="+mj-lt"/>
              <a:buAutoNum type="alphaLcParenR"/>
              <a:defRPr sz="700"/>
            </a:lvl3pPr>
            <a:lvl4pPr marL="180000" indent="-179996">
              <a:buFont typeface="+mj-lt"/>
              <a:buAutoNum type="romanLcPeriod"/>
              <a:defRPr sz="500"/>
            </a:lvl4pPr>
            <a:lvl5pPr>
              <a:defRPr sz="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Punktliste</a:t>
            </a:r>
          </a:p>
          <a:p>
            <a:pPr lvl="2"/>
            <a:r>
              <a:rPr lang="nb-NO"/>
              <a:t>Andre nivå</a:t>
            </a:r>
          </a:p>
          <a:p>
            <a:pPr lvl="3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894111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side" type="obj">
  <p:cSld name="Tekstside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>
            <a:spLocks noGrp="1"/>
          </p:cNvSpPr>
          <p:nvPr>
            <p:ph type="title"/>
          </p:nvPr>
        </p:nvSpPr>
        <p:spPr>
          <a:xfrm>
            <a:off x="838200" y="365160"/>
            <a:ext cx="10515451" cy="13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00" tIns="43600" rIns="87200" bIns="436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8"/>
          <p:cNvSpPr txBox="1">
            <a:spLocks noGrp="1"/>
          </p:cNvSpPr>
          <p:nvPr>
            <p:ph type="body" idx="1"/>
          </p:nvPr>
        </p:nvSpPr>
        <p:spPr>
          <a:xfrm>
            <a:off x="838200" y="1825797"/>
            <a:ext cx="10515451" cy="435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00" tIns="43600" rIns="87200" bIns="43600" anchor="t" anchorCtr="0">
            <a:noAutofit/>
          </a:bodyPr>
          <a:lstStyle>
            <a:lvl1pPr marL="478097" lvl="0" indent="-358572" algn="l" rtl="0">
              <a:lnSpc>
                <a:spcPct val="90000"/>
              </a:lnSpc>
              <a:spcBef>
                <a:spcPts val="104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56195" lvl="1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434292" lvl="2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912390" lvl="3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390487" lvl="4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868584" lvl="5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6pPr>
            <a:lvl7pPr marL="3346682" lvl="6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7pPr>
            <a:lvl8pPr marL="3824779" lvl="7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8pPr>
            <a:lvl9pPr marL="4302876" lvl="8" indent="-358572" algn="l" rtl="0">
              <a:lnSpc>
                <a:spcPct val="90000"/>
              </a:lnSpc>
              <a:spcBef>
                <a:spcPts val="52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6" name="Google Shape;436;p68"/>
          <p:cNvSpPr txBox="1">
            <a:spLocks noGrp="1"/>
          </p:cNvSpPr>
          <p:nvPr>
            <p:ph type="sldNum" idx="12"/>
          </p:nvPr>
        </p:nvSpPr>
        <p:spPr>
          <a:xfrm>
            <a:off x="838200" y="6312494"/>
            <a:ext cx="2743216" cy="36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00" tIns="43600" rIns="87200" bIns="436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9938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92616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7316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631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6959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20722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8941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618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99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30031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6349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66341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86380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9D3799-9A6C-45EE-B3ED-0F77AAB6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335865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54FDAE8-DF3E-44A6-923F-86A696327F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0674140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54FDAE8-DF3E-44A6-923F-86A696327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488BDF-9175-4966-A647-FC041BAA93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16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C0102-FC34-45E7-8E35-623BE49293AE}"/>
              </a:ext>
            </a:extLst>
          </p:cNvPr>
          <p:cNvSpPr/>
          <p:nvPr userDrawn="1"/>
        </p:nvSpPr>
        <p:spPr>
          <a:xfrm>
            <a:off x="0" y="6303264"/>
            <a:ext cx="4742688" cy="554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A974298-B789-4DA3-914C-F62268FC71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23218672"/>
              </p:ext>
            </p:extLst>
          </p:nvPr>
        </p:nvGraphicFramePr>
        <p:xfrm>
          <a:off x="401847" y="1385235"/>
          <a:ext cx="7844687" cy="5036016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716815">
                  <a:extLst>
                    <a:ext uri="{9D8B030D-6E8A-4147-A177-3AD203B41FA5}">
                      <a16:colId xmlns:a16="http://schemas.microsoft.com/office/drawing/2014/main" val="3468370360"/>
                    </a:ext>
                  </a:extLst>
                </a:gridCol>
                <a:gridCol w="7127872">
                  <a:extLst>
                    <a:ext uri="{9D8B030D-6E8A-4147-A177-3AD203B41FA5}">
                      <a16:colId xmlns:a16="http://schemas.microsoft.com/office/drawing/2014/main" val="1816011080"/>
                    </a:ext>
                  </a:extLst>
                </a:gridCol>
              </a:tblGrid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03592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64660"/>
                  </a:ext>
                </a:extLst>
              </a:tr>
              <a:tr h="1678672">
                <a:tc>
                  <a:txBody>
                    <a:bodyPr/>
                    <a:lstStyle/>
                    <a:p>
                      <a:r>
                        <a:rPr lang="nb-NO" sz="1200" b="0"/>
                        <a:t>Nivå 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nb-NO" sz="13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92339"/>
                  </a:ext>
                </a:extLst>
              </a:tr>
            </a:tbl>
          </a:graphicData>
        </a:graphic>
      </p:graphicFrame>
      <p:sp>
        <p:nvSpPr>
          <p:cNvPr id="8" name="Tittel 1">
            <a:extLst>
              <a:ext uri="{FF2B5EF4-FFF2-40B4-BE49-F238E27FC236}">
                <a16:creationId xmlns:a16="http://schemas.microsoft.com/office/drawing/2014/main" id="{EE11B015-140A-4EE1-8811-57B5E1373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47" y="152252"/>
            <a:ext cx="7844687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9E4930C1-168A-4517-9B86-B90FA20F3CE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415768" y="3307143"/>
            <a:ext cx="1692509" cy="1437552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79996">
              <a:spcBef>
                <a:spcPts val="0"/>
              </a:spcBef>
              <a:buFont typeface="+mj-lt"/>
              <a:buAutoNum type="arabicPeriod"/>
              <a:defRPr sz="800" b="0"/>
            </a:lvl1pPr>
            <a:lvl2pPr marL="0" indent="0">
              <a:buNone/>
              <a:defRPr sz="900"/>
            </a:lvl2pPr>
            <a:lvl3pPr marL="180000" indent="-179996">
              <a:buFont typeface="+mj-lt"/>
              <a:buAutoNum type="alphaLcParenR"/>
              <a:defRPr sz="700"/>
            </a:lvl3pPr>
            <a:lvl4pPr marL="180000" indent="-179996">
              <a:buFont typeface="+mj-lt"/>
              <a:buAutoNum type="romanLcPeriod"/>
              <a:defRPr sz="500"/>
            </a:lvl4pPr>
            <a:lvl5pPr>
              <a:defRPr sz="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Punktliste</a:t>
            </a:r>
          </a:p>
          <a:p>
            <a:pPr lvl="2"/>
            <a:r>
              <a:rPr lang="nb-NO"/>
              <a:t>Andre nivå</a:t>
            </a:r>
          </a:p>
          <a:p>
            <a:pPr lvl="3"/>
            <a:r>
              <a:rPr lang="nb-NO"/>
              <a:t>Tredje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42E48F-4190-4404-AEDD-90284A200F72}"/>
              </a:ext>
            </a:extLst>
          </p:cNvPr>
          <p:cNvSpPr txBox="1">
            <a:spLocks/>
          </p:cNvSpPr>
          <p:nvPr userDrawn="1"/>
        </p:nvSpPr>
        <p:spPr>
          <a:xfrm>
            <a:off x="8375689" y="508002"/>
            <a:ext cx="3576631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Roller: Lønn og Lønnsnær HR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B9F8B5-E0B8-4229-A3EE-C399414AAB39}"/>
              </a:ext>
            </a:extLst>
          </p:cNvPr>
          <p:cNvCxnSpPr/>
          <p:nvPr userDrawn="1"/>
        </p:nvCxnSpPr>
        <p:spPr>
          <a:xfrm>
            <a:off x="8372305" y="3063241"/>
            <a:ext cx="358001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10">
            <a:extLst>
              <a:ext uri="{FF2B5EF4-FFF2-40B4-BE49-F238E27FC236}">
                <a16:creationId xmlns:a16="http://schemas.microsoft.com/office/drawing/2014/main" id="{632A8FB1-4961-4E60-AC48-25161350F02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37190354"/>
              </p:ext>
            </p:extLst>
          </p:nvPr>
        </p:nvGraphicFramePr>
        <p:xfrm>
          <a:off x="8674902" y="722304"/>
          <a:ext cx="1324655" cy="1920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24655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Behovshaver Kontrakt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Koordinator Kontrakt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Kostnadsgodkjenner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Personalgodkjenner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Brukeradministrator ERP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Prosessansvarlig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Prosessrådgiver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endParaRPr lang="nb-NO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BEC864A-F062-4C20-85A0-48CE96BBA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2804" b="5698"/>
          <a:stretch/>
        </p:blipFill>
        <p:spPr>
          <a:xfrm>
            <a:off x="8446993" y="713639"/>
            <a:ext cx="189971" cy="1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FC4C74-4308-42BB-93CD-093BC7D67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82817" b="-1592"/>
          <a:stretch/>
        </p:blipFill>
        <p:spPr>
          <a:xfrm>
            <a:off x="8446993" y="948570"/>
            <a:ext cx="189971" cy="200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D4915-90F0-40DC-9AD0-FB10430DE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r="82467" b="-2929"/>
          <a:stretch/>
        </p:blipFill>
        <p:spPr>
          <a:xfrm>
            <a:off x="8446993" y="1164182"/>
            <a:ext cx="189971" cy="1874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2151-BED9-40F6-ADAC-3141AC6D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1" r="81315" b="-2038"/>
          <a:stretch/>
        </p:blipFill>
        <p:spPr>
          <a:xfrm>
            <a:off x="8446993" y="1385235"/>
            <a:ext cx="189971" cy="213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D43FC2-5E50-493C-9739-5EAC24E820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65225" y="1800918"/>
            <a:ext cx="148715" cy="1881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2312DA-9D03-4025-B709-0D186BEDB0C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56823" y="2027490"/>
            <a:ext cx="151748" cy="194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CEF3A5-8109-48F8-8EE3-9C8D183E44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72813" y="1574588"/>
            <a:ext cx="133539" cy="220337"/>
          </a:xfrm>
          <a:prstGeom prst="rect">
            <a:avLst/>
          </a:prstGeom>
        </p:spPr>
      </p:pic>
      <p:graphicFrame>
        <p:nvGraphicFramePr>
          <p:cNvPr id="28" name="Table 110">
            <a:extLst>
              <a:ext uri="{FF2B5EF4-FFF2-40B4-BE49-F238E27FC236}">
                <a16:creationId xmlns:a16="http://schemas.microsoft.com/office/drawing/2014/main" id="{FC287426-C61C-4E5A-BFC9-ABA3C884F23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01573762"/>
              </p:ext>
            </p:extLst>
          </p:nvPr>
        </p:nvGraphicFramePr>
        <p:xfrm>
          <a:off x="10335245" y="732427"/>
          <a:ext cx="1705872" cy="204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05872">
                  <a:extLst>
                    <a:ext uri="{9D8B030D-6E8A-4147-A177-3AD203B41FA5}">
                      <a16:colId xmlns:a16="http://schemas.microsoft.com/office/drawing/2014/main" val="3063217908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Kontrollør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8274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Attestant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3301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892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Lønn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3303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Reise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23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Lønnsrefusjoner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2196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Feilretter Lønn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4089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nb-NO" sz="800"/>
                        <a:t>Fagspesialist Utbetaling og offentlig rapportering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7793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nb-NO" sz="800"/>
                        <a:t>Fagspesialist organisasjon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04666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95961F6C-781D-4B8F-8CDA-ED7921FC7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-1" t="1" r="344" b="57421"/>
          <a:stretch/>
        </p:blipFill>
        <p:spPr>
          <a:xfrm>
            <a:off x="10060081" y="715567"/>
            <a:ext cx="229864" cy="203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95638C-0D7D-4AF8-99D3-64FA85ACB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63307" y="1850733"/>
            <a:ext cx="186144" cy="238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428AC6-8E2F-4A50-A1E9-F3C512BFE09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54445" y="2286746"/>
            <a:ext cx="209688" cy="217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E92B69-4D34-4470-8269-B5107E934D6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54446" y="1367969"/>
            <a:ext cx="194973" cy="2096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3BEEA0-EF17-40B2-B0E2-0D8CD7C1A3E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155" y="1159602"/>
            <a:ext cx="202332" cy="2133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264DA2-6C36-4D45-9606-9FCF02D5D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2415" t="50848" r="1" b="-1"/>
          <a:stretch/>
        </p:blipFill>
        <p:spPr>
          <a:xfrm>
            <a:off x="10085383" y="965873"/>
            <a:ext cx="202024" cy="2347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7D8BFA-FFBC-470C-9B00-7FC2453509D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075186" y="1597872"/>
            <a:ext cx="204004" cy="2140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41CAA2-C63A-4757-8F9F-390B1FE10B0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079308" y="2549063"/>
            <a:ext cx="183939" cy="2023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6CEF33-C146-4FCF-BD1D-4391EC9AF6E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086009" y="2026375"/>
            <a:ext cx="153568" cy="206984"/>
          </a:xfrm>
          <a:prstGeom prst="rect">
            <a:avLst/>
          </a:prstGeom>
        </p:spPr>
      </p:pic>
      <p:sp>
        <p:nvSpPr>
          <p:cNvPr id="38" name="Tittel 1">
            <a:extLst>
              <a:ext uri="{FF2B5EF4-FFF2-40B4-BE49-F238E27FC236}">
                <a16:creationId xmlns:a16="http://schemas.microsoft.com/office/drawing/2014/main" id="{CD7A9D41-47A4-41DF-8F7C-2655BAF8573F}"/>
              </a:ext>
            </a:extLst>
          </p:cNvPr>
          <p:cNvSpPr txBox="1">
            <a:spLocks/>
          </p:cNvSpPr>
          <p:nvPr userDrawn="1"/>
        </p:nvSpPr>
        <p:spPr>
          <a:xfrm>
            <a:off x="8375688" y="3135265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Suksesskriterier:</a:t>
            </a:r>
          </a:p>
        </p:txBody>
      </p:sp>
      <p:sp>
        <p:nvSpPr>
          <p:cNvPr id="40" name="Tittel 1">
            <a:extLst>
              <a:ext uri="{FF2B5EF4-FFF2-40B4-BE49-F238E27FC236}">
                <a16:creationId xmlns:a16="http://schemas.microsoft.com/office/drawing/2014/main" id="{3EB73F68-4ACE-4630-AE5E-FB3CDAE3475C}"/>
              </a:ext>
            </a:extLst>
          </p:cNvPr>
          <p:cNvSpPr txBox="1">
            <a:spLocks/>
          </p:cNvSpPr>
          <p:nvPr userDrawn="1"/>
        </p:nvSpPr>
        <p:spPr>
          <a:xfrm>
            <a:off x="10219731" y="3135265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Mulighetsmatrise:</a:t>
            </a:r>
          </a:p>
        </p:txBody>
      </p:sp>
      <p:sp>
        <p:nvSpPr>
          <p:cNvPr id="41" name="Tittel 1">
            <a:extLst>
              <a:ext uri="{FF2B5EF4-FFF2-40B4-BE49-F238E27FC236}">
                <a16:creationId xmlns:a16="http://schemas.microsoft.com/office/drawing/2014/main" id="{8E6C6851-462C-4FDF-8868-8AD4AFC4628C}"/>
              </a:ext>
            </a:extLst>
          </p:cNvPr>
          <p:cNvSpPr txBox="1">
            <a:spLocks/>
          </p:cNvSpPr>
          <p:nvPr userDrawn="1"/>
        </p:nvSpPr>
        <p:spPr>
          <a:xfrm>
            <a:off x="8415767" y="4829553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Risiko:</a:t>
            </a:r>
          </a:p>
        </p:txBody>
      </p:sp>
      <p:sp>
        <p:nvSpPr>
          <p:cNvPr id="42" name="Tittel 1">
            <a:extLst>
              <a:ext uri="{FF2B5EF4-FFF2-40B4-BE49-F238E27FC236}">
                <a16:creationId xmlns:a16="http://schemas.microsoft.com/office/drawing/2014/main" id="{B79943BA-6D0D-407A-AFE9-FDAC6A5E3F5E}"/>
              </a:ext>
            </a:extLst>
          </p:cNvPr>
          <p:cNvSpPr txBox="1">
            <a:spLocks/>
          </p:cNvSpPr>
          <p:nvPr userDrawn="1"/>
        </p:nvSpPr>
        <p:spPr>
          <a:xfrm>
            <a:off x="10259809" y="4829553"/>
            <a:ext cx="1692000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900"/>
              <a:t>Risikomatrise:</a:t>
            </a:r>
          </a:p>
        </p:txBody>
      </p:sp>
      <p:sp>
        <p:nvSpPr>
          <p:cNvPr id="46" name="Plassholder for innhold 2">
            <a:extLst>
              <a:ext uri="{FF2B5EF4-FFF2-40B4-BE49-F238E27FC236}">
                <a16:creationId xmlns:a16="http://schemas.microsoft.com/office/drawing/2014/main" id="{FED59212-D57E-47F0-AC8C-32AD1B04DB2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415768" y="4988595"/>
            <a:ext cx="1692509" cy="1437552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79996">
              <a:spcBef>
                <a:spcPts val="0"/>
              </a:spcBef>
              <a:buFont typeface="+mj-lt"/>
              <a:buAutoNum type="arabicPeriod"/>
              <a:defRPr sz="800" b="0"/>
            </a:lvl1pPr>
            <a:lvl2pPr marL="0" indent="0">
              <a:buNone/>
              <a:defRPr sz="900"/>
            </a:lvl2pPr>
            <a:lvl3pPr marL="180000" indent="-179996">
              <a:buFont typeface="+mj-lt"/>
              <a:buAutoNum type="alphaLcParenR"/>
              <a:defRPr sz="700"/>
            </a:lvl3pPr>
            <a:lvl4pPr marL="180000" indent="-179996">
              <a:buFont typeface="+mj-lt"/>
              <a:buAutoNum type="romanLcPeriod"/>
              <a:defRPr sz="500"/>
            </a:lvl4pPr>
            <a:lvl5pPr>
              <a:defRPr sz="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Punktliste</a:t>
            </a:r>
          </a:p>
          <a:p>
            <a:pPr lvl="2"/>
            <a:r>
              <a:rPr lang="nb-NO"/>
              <a:t>Andre nivå</a:t>
            </a:r>
          </a:p>
          <a:p>
            <a:pPr lvl="3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114042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5E05C08-5923-41E0-B0F2-DE3C60CBE8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841875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5E05C08-5923-41E0-B0F2-DE3C60CBE8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A6D172-2F8C-4641-A06B-ABD78145BFF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847" y="397785"/>
            <a:ext cx="1122499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1505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68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80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6987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44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586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450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6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1125302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19" imgW="592" imgH="591" progId="TCLayout.ActiveDocument.1">
                  <p:embed/>
                </p:oleObj>
              </mc:Choice>
              <mc:Fallback>
                <p:oleObj name="think-cell Slide" r:id="rId19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0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40" r:id="rId13"/>
    <p:sldLayoutId id="2147483856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413993204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think-cell Slide" r:id="rId19" imgW="592" imgH="591" progId="TCLayout.ActiveDocument.1">
                  <p:embed/>
                </p:oleObj>
              </mc:Choice>
              <mc:Fallback>
                <p:oleObj name="think-cell Slide" r:id="rId19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30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3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32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32.xml"/><Relationship Id="rId21" Type="http://schemas.openxmlformats.org/officeDocument/2006/relationships/image" Target="../media/image17.png"/><Relationship Id="rId7" Type="http://schemas.openxmlformats.org/officeDocument/2006/relationships/image" Target="../media/image1.em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3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.png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1.png"/><Relationship Id="rId23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5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.emf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1.emf"/><Relationship Id="rId2" Type="http://schemas.openxmlformats.org/officeDocument/2006/relationships/tags" Target="../tags/tag3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tags" Target="../tags/tag15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3.xml"/><Relationship Id="rId7" Type="http://schemas.openxmlformats.org/officeDocument/2006/relationships/image" Target="../media/image1.emf"/><Relationship Id="rId2" Type="http://schemas.openxmlformats.org/officeDocument/2006/relationships/tags" Target="../tags/tag4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9" Type="http://schemas.openxmlformats.org/officeDocument/2006/relationships/image" Target="../media/image54.svg"/><Relationship Id="rId21" Type="http://schemas.openxmlformats.org/officeDocument/2006/relationships/image" Target="../media/image42.png"/><Relationship Id="rId34" Type="http://schemas.openxmlformats.org/officeDocument/2006/relationships/customXml" Target="../ink/ink11.xml"/><Relationship Id="rId42" Type="http://schemas.openxmlformats.org/officeDocument/2006/relationships/customXml" Target="../ink/ink14.xml"/><Relationship Id="rId47" Type="http://schemas.openxmlformats.org/officeDocument/2006/relationships/image" Target="../media/image58.png"/><Relationship Id="rId50" Type="http://schemas.openxmlformats.org/officeDocument/2006/relationships/customXml" Target="../ink/ink18.xml"/><Relationship Id="rId55" Type="http://schemas.openxmlformats.org/officeDocument/2006/relationships/image" Target="../media/image62.png"/><Relationship Id="rId63" Type="http://schemas.openxmlformats.org/officeDocument/2006/relationships/image" Target="../media/image68.svg"/><Relationship Id="rId7" Type="http://schemas.openxmlformats.org/officeDocument/2006/relationships/image" Target="../media/image1.emf"/><Relationship Id="rId2" Type="http://schemas.openxmlformats.org/officeDocument/2006/relationships/tags" Target="../tags/tag44.xml"/><Relationship Id="rId16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6.png"/><Relationship Id="rId24" Type="http://schemas.openxmlformats.org/officeDocument/2006/relationships/customXml" Target="../ink/ink8.xml"/><Relationship Id="rId32" Type="http://schemas.openxmlformats.org/officeDocument/2006/relationships/image" Target="../media/image49.png"/><Relationship Id="rId37" Type="http://schemas.openxmlformats.org/officeDocument/2006/relationships/image" Target="../media/image52.png"/><Relationship Id="rId40" Type="http://schemas.openxmlformats.org/officeDocument/2006/relationships/customXml" Target="../ink/ink13.xml"/><Relationship Id="rId45" Type="http://schemas.openxmlformats.org/officeDocument/2006/relationships/image" Target="../media/image57.png"/><Relationship Id="rId53" Type="http://schemas.openxmlformats.org/officeDocument/2006/relationships/image" Target="../media/image61.png"/><Relationship Id="rId58" Type="http://schemas.openxmlformats.org/officeDocument/2006/relationships/customXml" Target="../ink/ink21.xml"/><Relationship Id="rId66" Type="http://schemas.openxmlformats.org/officeDocument/2006/relationships/customXml" Target="../ink/ink23.xml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customXml" Target="../ink/ink10.xml"/><Relationship Id="rId36" Type="http://schemas.openxmlformats.org/officeDocument/2006/relationships/customXml" Target="../ink/ink12.xml"/><Relationship Id="rId49" Type="http://schemas.openxmlformats.org/officeDocument/2006/relationships/image" Target="../media/image59.png"/><Relationship Id="rId57" Type="http://schemas.openxmlformats.org/officeDocument/2006/relationships/image" Target="../media/image64.svg"/><Relationship Id="rId61" Type="http://schemas.openxmlformats.org/officeDocument/2006/relationships/image" Target="../media/image66.png"/><Relationship Id="rId10" Type="http://schemas.openxmlformats.org/officeDocument/2006/relationships/customXml" Target="../ink/ink2.xml"/><Relationship Id="rId19" Type="http://schemas.openxmlformats.org/officeDocument/2006/relationships/image" Target="../media/image41.png"/><Relationship Id="rId31" Type="http://schemas.openxmlformats.org/officeDocument/2006/relationships/image" Target="../media/image48.svg"/><Relationship Id="rId44" Type="http://schemas.openxmlformats.org/officeDocument/2006/relationships/customXml" Target="../ink/ink15.xml"/><Relationship Id="rId52" Type="http://schemas.openxmlformats.org/officeDocument/2006/relationships/customXml" Target="../ink/ink19.xml"/><Relationship Id="rId60" Type="http://schemas.openxmlformats.org/officeDocument/2006/relationships/customXml" Target="../ink/ink22.xml"/><Relationship Id="rId65" Type="http://schemas.openxmlformats.org/officeDocument/2006/relationships/image" Target="../media/image70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5.png"/><Relationship Id="rId14" Type="http://schemas.openxmlformats.org/officeDocument/2006/relationships/customXml" Target="../ink/ink4.xml"/><Relationship Id="rId22" Type="http://schemas.openxmlformats.org/officeDocument/2006/relationships/customXml" Target="../ink/ink7.xml"/><Relationship Id="rId27" Type="http://schemas.openxmlformats.org/officeDocument/2006/relationships/image" Target="../media/image45.png"/><Relationship Id="rId30" Type="http://schemas.openxmlformats.org/officeDocument/2006/relationships/image" Target="../media/image47.png"/><Relationship Id="rId35" Type="http://schemas.openxmlformats.org/officeDocument/2006/relationships/image" Target="../media/image51.png"/><Relationship Id="rId43" Type="http://schemas.openxmlformats.org/officeDocument/2006/relationships/image" Target="../media/image56.png"/><Relationship Id="rId48" Type="http://schemas.openxmlformats.org/officeDocument/2006/relationships/customXml" Target="../ink/ink17.xml"/><Relationship Id="rId56" Type="http://schemas.openxmlformats.org/officeDocument/2006/relationships/image" Target="../media/image63.png"/><Relationship Id="rId64" Type="http://schemas.openxmlformats.org/officeDocument/2006/relationships/image" Target="../media/image69.png"/><Relationship Id="rId8" Type="http://schemas.openxmlformats.org/officeDocument/2006/relationships/customXml" Target="../ink/ink1.xml"/><Relationship Id="rId51" Type="http://schemas.openxmlformats.org/officeDocument/2006/relationships/image" Target="../media/image60.png"/><Relationship Id="rId3" Type="http://schemas.openxmlformats.org/officeDocument/2006/relationships/tags" Target="../tags/tag45.xml"/><Relationship Id="rId12" Type="http://schemas.openxmlformats.org/officeDocument/2006/relationships/customXml" Target="../ink/ink3.xml"/><Relationship Id="rId17" Type="http://schemas.openxmlformats.org/officeDocument/2006/relationships/image" Target="../media/image40.svg"/><Relationship Id="rId25" Type="http://schemas.openxmlformats.org/officeDocument/2006/relationships/image" Target="../media/image44.png"/><Relationship Id="rId33" Type="http://schemas.openxmlformats.org/officeDocument/2006/relationships/image" Target="../media/image50.svg"/><Relationship Id="rId38" Type="http://schemas.openxmlformats.org/officeDocument/2006/relationships/image" Target="../media/image53.png"/><Relationship Id="rId46" Type="http://schemas.openxmlformats.org/officeDocument/2006/relationships/customXml" Target="../ink/ink16.xml"/><Relationship Id="rId59" Type="http://schemas.openxmlformats.org/officeDocument/2006/relationships/image" Target="../media/image65.png"/><Relationship Id="rId67" Type="http://schemas.openxmlformats.org/officeDocument/2006/relationships/image" Target="../media/image71.png"/><Relationship Id="rId20" Type="http://schemas.openxmlformats.org/officeDocument/2006/relationships/customXml" Target="../ink/ink6.xml"/><Relationship Id="rId41" Type="http://schemas.openxmlformats.org/officeDocument/2006/relationships/image" Target="../media/image55.png"/><Relationship Id="rId54" Type="http://schemas.openxmlformats.org/officeDocument/2006/relationships/customXml" Target="../ink/ink20.xml"/><Relationship Id="rId6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7.xml"/><Relationship Id="rId7" Type="http://schemas.openxmlformats.org/officeDocument/2006/relationships/image" Target="../media/image1.emf"/><Relationship Id="rId2" Type="http://schemas.openxmlformats.org/officeDocument/2006/relationships/tags" Target="../tags/tag4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71.jpeg"/><Relationship Id="rId2" Type="http://schemas.openxmlformats.org/officeDocument/2006/relationships/tags" Target="../tags/tag4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51.xml"/><Relationship Id="rId7" Type="http://schemas.openxmlformats.org/officeDocument/2006/relationships/image" Target="../media/image1.emf"/><Relationship Id="rId2" Type="http://schemas.openxmlformats.org/officeDocument/2006/relationships/tags" Target="../tags/tag50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9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medium.com/productmanagement101/design-sprints-at-google-85ff62fed5f8" TargetMode="Externa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4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C2907E4-33AC-47EE-90CC-08CBE65B9E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380508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C2907E4-33AC-47EE-90CC-08CBE65B9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03CB462-D9E6-48BE-AF21-E78169557E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54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86608" y="2984914"/>
            <a:ext cx="10818784" cy="1107996"/>
          </a:xfrm>
        </p:spPr>
        <p:txBody>
          <a:bodyPr/>
          <a:lstStyle/>
          <a:p>
            <a:pPr algn="ctr"/>
            <a:r>
              <a:rPr lang="nb-NO" sz="6600">
                <a:solidFill>
                  <a:schemeClr val="bg1"/>
                </a:solidFill>
              </a:rPr>
              <a:t>Lønn og lønnsnær HR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6608" y="4092910"/>
            <a:ext cx="10818785" cy="7974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nb-NO" sz="2400" b="1">
                <a:solidFill>
                  <a:schemeClr val="bg1"/>
                </a:solidFill>
              </a:rPr>
              <a:t>Presentasjon av løsningsforslag etter design sprint </a:t>
            </a:r>
            <a:br>
              <a:rPr lang="nb-NO" sz="2400" b="1">
                <a:solidFill>
                  <a:schemeClr val="bg1"/>
                </a:solidFill>
              </a:rPr>
            </a:br>
            <a:endParaRPr lang="nb-NO" sz="2400" b="1">
              <a:solidFill>
                <a:schemeClr val="bg1"/>
              </a:solidFill>
            </a:endParaRPr>
          </a:p>
          <a:p>
            <a:pPr algn="ctr"/>
            <a:r>
              <a:rPr lang="nb-NO" sz="2400" b="1">
                <a:solidFill>
                  <a:schemeClr val="bg1"/>
                </a:solidFill>
              </a:rPr>
              <a:t>BOTT ØL Innføring</a:t>
            </a:r>
            <a:endParaRPr lang="nb-NO" sz="240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761" y="1547553"/>
            <a:ext cx="7208479" cy="577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1FC646-4967-4503-A60F-7C8FA1187E7C}"/>
              </a:ext>
            </a:extLst>
          </p:cNvPr>
          <p:cNvSpPr/>
          <p:nvPr/>
        </p:nvSpPr>
        <p:spPr>
          <a:xfrm>
            <a:off x="4487120" y="5683171"/>
            <a:ext cx="3217761" cy="43088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609585">
              <a:defRPr/>
            </a:pPr>
            <a:r>
              <a:rPr lang="nb-NO" sz="2000">
                <a:solidFill>
                  <a:srgbClr val="FFFFFF">
                    <a:lumMod val="85000"/>
                  </a:srgbClr>
                </a:solidFill>
                <a:latin typeface="Arial" panose="020B0604020202020204"/>
              </a:rPr>
              <a:t>Allmøte - 18.03.2021</a:t>
            </a:r>
            <a:endParaRPr lang="nb-NO" sz="200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E8E38E6-5480-47D5-8B66-647920375B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E8E38E6-5480-47D5-8B66-647920375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8" name="Google Shape;888;p81"/>
          <p:cNvSpPr/>
          <p:nvPr/>
        </p:nvSpPr>
        <p:spPr>
          <a:xfrm>
            <a:off x="1293498" y="1645910"/>
            <a:ext cx="10757751" cy="4240628"/>
          </a:xfrm>
          <a:prstGeom prst="rect">
            <a:avLst/>
          </a:prstGeom>
          <a:solidFill>
            <a:srgbClr val="D8E8DD"/>
          </a:solidFill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defTabSz="956195">
              <a:buClr>
                <a:srgbClr val="000000"/>
              </a:buClr>
              <a:buSzPts val="1800"/>
            </a:pPr>
            <a:endParaRPr sz="188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FD0B12-92BA-4521-8502-32E042E20EE7}"/>
              </a:ext>
            </a:extLst>
          </p:cNvPr>
          <p:cNvGrpSpPr/>
          <p:nvPr/>
        </p:nvGrpSpPr>
        <p:grpSpPr>
          <a:xfrm>
            <a:off x="2069701" y="3369015"/>
            <a:ext cx="974745" cy="967216"/>
            <a:chOff x="2069701" y="3380394"/>
            <a:chExt cx="974745" cy="967216"/>
          </a:xfrm>
        </p:grpSpPr>
        <p:sp>
          <p:nvSpPr>
            <p:cNvPr id="891" name="Google Shape;891;p81"/>
            <p:cNvSpPr/>
            <p:nvPr/>
          </p:nvSpPr>
          <p:spPr>
            <a:xfrm>
              <a:off x="2069701" y="3380394"/>
              <a:ext cx="974745" cy="96721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2" name="Google Shape;892;p81"/>
            <p:cNvPicPr preferRelativeResize="0"/>
            <p:nvPr/>
          </p:nvPicPr>
          <p:blipFill rotWithShape="1">
            <a:blip r:embed="rId7">
              <a:alphaModFix/>
            </a:blip>
            <a:srcRect l="10101" r="9344"/>
            <a:stretch/>
          </p:blipFill>
          <p:spPr>
            <a:xfrm>
              <a:off x="2221580" y="3542405"/>
              <a:ext cx="708551" cy="6377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0CB849-28B9-4DE5-B7D3-A6A61E92737A}"/>
              </a:ext>
            </a:extLst>
          </p:cNvPr>
          <p:cNvGrpSpPr/>
          <p:nvPr/>
        </p:nvGrpSpPr>
        <p:grpSpPr>
          <a:xfrm>
            <a:off x="4039825" y="3366013"/>
            <a:ext cx="998247" cy="973220"/>
            <a:chOff x="4039825" y="3429000"/>
            <a:chExt cx="998247" cy="973220"/>
          </a:xfrm>
        </p:grpSpPr>
        <p:sp>
          <p:nvSpPr>
            <p:cNvPr id="890" name="Google Shape;890;p81"/>
            <p:cNvSpPr/>
            <p:nvPr/>
          </p:nvSpPr>
          <p:spPr>
            <a:xfrm>
              <a:off x="4039825" y="3429000"/>
              <a:ext cx="998247" cy="97322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3" name="Google Shape;893;p81"/>
            <p:cNvPicPr preferRelativeResize="0"/>
            <p:nvPr/>
          </p:nvPicPr>
          <p:blipFill rotWithShape="1">
            <a:blip r:embed="rId8">
              <a:alphaModFix/>
            </a:blip>
            <a:srcRect l="21735" r="21808"/>
            <a:stretch/>
          </p:blipFill>
          <p:spPr>
            <a:xfrm>
              <a:off x="4261324" y="3510209"/>
              <a:ext cx="544404" cy="7503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4" name="Google Shape;894;p81"/>
          <p:cNvSpPr txBox="1"/>
          <p:nvPr/>
        </p:nvSpPr>
        <p:spPr>
          <a:xfrm>
            <a:off x="3368216" y="2940068"/>
            <a:ext cx="2375529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Koordinator kontrakt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5" name="Google Shape;895;p81"/>
          <p:cNvSpPr txBox="1"/>
          <p:nvPr/>
        </p:nvSpPr>
        <p:spPr>
          <a:xfrm>
            <a:off x="1215292" y="2940068"/>
            <a:ext cx="2607687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Behovshaver kontrakt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6" name="Google Shape;896;p81"/>
          <p:cNvSpPr txBox="1"/>
          <p:nvPr/>
        </p:nvSpPr>
        <p:spPr>
          <a:xfrm>
            <a:off x="5366801" y="2940068"/>
            <a:ext cx="2375529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Kostnadsgodkjenner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7" name="Google Shape;897;p81"/>
          <p:cNvCxnSpPr>
            <a:cxnSpLocks/>
            <a:endCxn id="891" idx="2"/>
          </p:cNvCxnSpPr>
          <p:nvPr/>
        </p:nvCxnSpPr>
        <p:spPr>
          <a:xfrm flipV="1">
            <a:off x="1133650" y="3852623"/>
            <a:ext cx="936051" cy="40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8" name="Google Shape;898;p81"/>
          <p:cNvSpPr/>
          <p:nvPr/>
        </p:nvSpPr>
        <p:spPr>
          <a:xfrm>
            <a:off x="10011933" y="3525779"/>
            <a:ext cx="2045491" cy="689568"/>
          </a:xfrm>
          <a:prstGeom prst="roundRect">
            <a:avLst>
              <a:gd name="adj" fmla="val 16667"/>
            </a:avLst>
          </a:prstGeom>
          <a:solidFill>
            <a:srgbClr val="EEF2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300"/>
            </a:pPr>
            <a:r>
              <a:rPr lang="en" sz="136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Kontrakt leses inn i lønnssystemet</a:t>
            </a:r>
            <a:endParaRPr sz="136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9" name="Google Shape;899;p81"/>
          <p:cNvCxnSpPr>
            <a:cxnSpLocks/>
            <a:stCxn id="890" idx="6"/>
            <a:endCxn id="889" idx="2"/>
          </p:cNvCxnSpPr>
          <p:nvPr/>
        </p:nvCxnSpPr>
        <p:spPr>
          <a:xfrm>
            <a:off x="5038072" y="3852623"/>
            <a:ext cx="102912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0" name="Google Shape;900;p81"/>
          <p:cNvSpPr txBox="1">
            <a:spLocks noGrp="1"/>
          </p:cNvSpPr>
          <p:nvPr>
            <p:ph type="title"/>
          </p:nvPr>
        </p:nvSpPr>
        <p:spPr>
          <a:xfrm>
            <a:off x="233892" y="463634"/>
            <a:ext cx="10515451" cy="7058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189" tIns="45595" rIns="91189" bIns="45595" rtlCol="0" anchor="ctr" anchorCtr="0">
            <a:noAutofit/>
          </a:bodyPr>
          <a:lstStyle/>
          <a:p>
            <a:r>
              <a:rPr lang="nb-NO" sz="2824">
                <a:solidFill>
                  <a:schemeClr val="tx1"/>
                </a:solidFill>
              </a:rPr>
              <a:t>Flyt for timelønnede og oppdragstakere</a:t>
            </a:r>
            <a:endParaRPr sz="2824">
              <a:solidFill>
                <a:schemeClr val="tx1"/>
              </a:solidFill>
            </a:endParaRPr>
          </a:p>
        </p:txBody>
      </p:sp>
      <p:sp>
        <p:nvSpPr>
          <p:cNvPr id="902" name="Google Shape;902;p81"/>
          <p:cNvSpPr txBox="1"/>
          <p:nvPr/>
        </p:nvSpPr>
        <p:spPr>
          <a:xfrm>
            <a:off x="8124001" y="4402221"/>
            <a:ext cx="1477961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Ansatt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03" name="Google Shape;903;p81"/>
          <p:cNvCxnSpPr/>
          <p:nvPr/>
        </p:nvCxnSpPr>
        <p:spPr>
          <a:xfrm rot="10800000" flipH="1">
            <a:off x="7054000" y="3868181"/>
            <a:ext cx="1309491" cy="47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4" name="Google Shape;904;p81"/>
          <p:cNvCxnSpPr/>
          <p:nvPr/>
        </p:nvCxnSpPr>
        <p:spPr>
          <a:xfrm rot="10800000" flipH="1">
            <a:off x="8953634" y="2540460"/>
            <a:ext cx="392471" cy="8511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5" name="Google Shape;905;p81"/>
          <p:cNvCxnSpPr>
            <a:endCxn id="898" idx="0"/>
          </p:cNvCxnSpPr>
          <p:nvPr/>
        </p:nvCxnSpPr>
        <p:spPr>
          <a:xfrm>
            <a:off x="10018209" y="2475112"/>
            <a:ext cx="1016471" cy="105066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6" name="Google Shape;906;p81"/>
          <p:cNvCxnSpPr/>
          <p:nvPr/>
        </p:nvCxnSpPr>
        <p:spPr>
          <a:xfrm rot="10800000">
            <a:off x="9883484" y="2552826"/>
            <a:ext cx="919216" cy="9785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7" name="Google Shape;907;p81"/>
          <p:cNvSpPr/>
          <p:nvPr/>
        </p:nvSpPr>
        <p:spPr>
          <a:xfrm>
            <a:off x="8953634" y="1793504"/>
            <a:ext cx="1311567" cy="747056"/>
          </a:xfrm>
          <a:prstGeom prst="flowChartPreparation">
            <a:avLst/>
          </a:prstGeom>
          <a:solidFill>
            <a:srgbClr val="EEF2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300"/>
            </a:pPr>
            <a:endParaRPr sz="136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8" name="Google Shape;908;p81"/>
          <p:cNvSpPr txBox="1"/>
          <p:nvPr/>
        </p:nvSpPr>
        <p:spPr>
          <a:xfrm>
            <a:off x="1437460" y="4435632"/>
            <a:ext cx="2126117" cy="3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Legger inn bestilling av kontrakt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9" name="Google Shape;909;p81"/>
          <p:cNvSpPr txBox="1"/>
          <p:nvPr/>
        </p:nvSpPr>
        <p:spPr>
          <a:xfrm>
            <a:off x="3402508" y="4435632"/>
            <a:ext cx="2126117" cy="3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Oppretter kontrakt og registrerer kontraktsopplysninger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0" name="Google Shape;910;p81"/>
          <p:cNvSpPr txBox="1"/>
          <p:nvPr/>
        </p:nvSpPr>
        <p:spPr>
          <a:xfrm>
            <a:off x="5528625" y="4435632"/>
            <a:ext cx="2126117" cy="3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Kontrollerer kontrakt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1" name="Google Shape;911;p81"/>
          <p:cNvSpPr txBox="1"/>
          <p:nvPr/>
        </p:nvSpPr>
        <p:spPr>
          <a:xfrm>
            <a:off x="7799984" y="4954703"/>
            <a:ext cx="2126117" cy="3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Mottar kontrakt til signering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A371F5-27FD-49E4-BC4F-EC063DAD7A9D}"/>
              </a:ext>
            </a:extLst>
          </p:cNvPr>
          <p:cNvGrpSpPr/>
          <p:nvPr/>
        </p:nvGrpSpPr>
        <p:grpSpPr>
          <a:xfrm>
            <a:off x="8375601" y="3369015"/>
            <a:ext cx="974745" cy="967216"/>
            <a:chOff x="8375601" y="3369015"/>
            <a:chExt cx="974745" cy="967216"/>
          </a:xfrm>
        </p:grpSpPr>
        <p:sp>
          <p:nvSpPr>
            <p:cNvPr id="901" name="Google Shape;901;p81"/>
            <p:cNvSpPr/>
            <p:nvPr/>
          </p:nvSpPr>
          <p:spPr>
            <a:xfrm>
              <a:off x="8375601" y="3369015"/>
              <a:ext cx="974745" cy="96721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81"/>
            <p:cNvSpPr/>
            <p:nvPr/>
          </p:nvSpPr>
          <p:spPr>
            <a:xfrm>
              <a:off x="8578431" y="3523379"/>
              <a:ext cx="569123" cy="747071"/>
            </a:xfrm>
            <a:custGeom>
              <a:avLst/>
              <a:gdLst/>
              <a:ahLst/>
              <a:cxnLst/>
              <a:rect l="l" t="t" r="r" b="b"/>
              <a:pathLst>
                <a:path w="570" h="745" extrusionOk="0">
                  <a:moveTo>
                    <a:pt x="383" y="1"/>
                  </a:moveTo>
                  <a:cubicBezTo>
                    <a:pt x="357" y="1"/>
                    <a:pt x="293" y="1"/>
                    <a:pt x="238" y="40"/>
                  </a:cubicBezTo>
                  <a:cubicBezTo>
                    <a:pt x="80" y="43"/>
                    <a:pt x="56" y="119"/>
                    <a:pt x="56" y="191"/>
                  </a:cubicBezTo>
                  <a:cubicBezTo>
                    <a:pt x="56" y="212"/>
                    <a:pt x="61" y="251"/>
                    <a:pt x="64" y="272"/>
                  </a:cubicBezTo>
                  <a:cubicBezTo>
                    <a:pt x="53" y="278"/>
                    <a:pt x="43" y="283"/>
                    <a:pt x="38" y="291"/>
                  </a:cubicBezTo>
                  <a:cubicBezTo>
                    <a:pt x="27" y="299"/>
                    <a:pt x="22" y="317"/>
                    <a:pt x="24" y="333"/>
                  </a:cubicBezTo>
                  <a:lnTo>
                    <a:pt x="35" y="409"/>
                  </a:lnTo>
                  <a:cubicBezTo>
                    <a:pt x="38" y="433"/>
                    <a:pt x="56" y="452"/>
                    <a:pt x="80" y="454"/>
                  </a:cubicBezTo>
                  <a:cubicBezTo>
                    <a:pt x="88" y="507"/>
                    <a:pt x="114" y="560"/>
                    <a:pt x="148" y="599"/>
                  </a:cubicBezTo>
                  <a:lnTo>
                    <a:pt x="135" y="660"/>
                  </a:lnTo>
                  <a:lnTo>
                    <a:pt x="14" y="712"/>
                  </a:lnTo>
                  <a:cubicBezTo>
                    <a:pt x="3" y="718"/>
                    <a:pt x="1" y="726"/>
                    <a:pt x="3" y="733"/>
                  </a:cubicBezTo>
                  <a:cubicBezTo>
                    <a:pt x="9" y="742"/>
                    <a:pt x="14" y="745"/>
                    <a:pt x="20" y="745"/>
                  </a:cubicBezTo>
                  <a:cubicBezTo>
                    <a:pt x="22" y="745"/>
                    <a:pt x="25" y="745"/>
                    <a:pt x="27" y="744"/>
                  </a:cubicBezTo>
                  <a:lnTo>
                    <a:pt x="159" y="689"/>
                  </a:lnTo>
                  <a:cubicBezTo>
                    <a:pt x="167" y="689"/>
                    <a:pt x="169" y="686"/>
                    <a:pt x="169" y="678"/>
                  </a:cubicBezTo>
                  <a:lnTo>
                    <a:pt x="188" y="602"/>
                  </a:lnTo>
                  <a:cubicBezTo>
                    <a:pt x="193" y="596"/>
                    <a:pt x="188" y="589"/>
                    <a:pt x="185" y="586"/>
                  </a:cubicBezTo>
                  <a:cubicBezTo>
                    <a:pt x="146" y="549"/>
                    <a:pt x="119" y="494"/>
                    <a:pt x="117" y="441"/>
                  </a:cubicBezTo>
                  <a:cubicBezTo>
                    <a:pt x="117" y="430"/>
                    <a:pt x="109" y="425"/>
                    <a:pt x="101" y="425"/>
                  </a:cubicBezTo>
                  <a:lnTo>
                    <a:pt x="93" y="425"/>
                  </a:lnTo>
                  <a:cubicBezTo>
                    <a:pt x="82" y="425"/>
                    <a:pt x="75" y="415"/>
                    <a:pt x="75" y="404"/>
                  </a:cubicBezTo>
                  <a:lnTo>
                    <a:pt x="64" y="330"/>
                  </a:lnTo>
                  <a:cubicBezTo>
                    <a:pt x="64" y="322"/>
                    <a:pt x="67" y="317"/>
                    <a:pt x="69" y="312"/>
                  </a:cubicBezTo>
                  <a:cubicBezTo>
                    <a:pt x="75" y="309"/>
                    <a:pt x="80" y="307"/>
                    <a:pt x="88" y="307"/>
                  </a:cubicBezTo>
                  <a:lnTo>
                    <a:pt x="90" y="307"/>
                  </a:lnTo>
                  <a:cubicBezTo>
                    <a:pt x="96" y="307"/>
                    <a:pt x="101" y="304"/>
                    <a:pt x="104" y="301"/>
                  </a:cubicBezTo>
                  <a:cubicBezTo>
                    <a:pt x="106" y="296"/>
                    <a:pt x="106" y="291"/>
                    <a:pt x="106" y="285"/>
                  </a:cubicBezTo>
                  <a:cubicBezTo>
                    <a:pt x="106" y="283"/>
                    <a:pt x="96" y="214"/>
                    <a:pt x="96" y="191"/>
                  </a:cubicBezTo>
                  <a:cubicBezTo>
                    <a:pt x="96" y="127"/>
                    <a:pt x="109" y="72"/>
                    <a:pt x="251" y="72"/>
                  </a:cubicBezTo>
                  <a:cubicBezTo>
                    <a:pt x="254" y="72"/>
                    <a:pt x="259" y="72"/>
                    <a:pt x="262" y="69"/>
                  </a:cubicBezTo>
                  <a:cubicBezTo>
                    <a:pt x="304" y="38"/>
                    <a:pt x="351" y="32"/>
                    <a:pt x="391" y="32"/>
                  </a:cubicBezTo>
                  <a:cubicBezTo>
                    <a:pt x="446" y="32"/>
                    <a:pt x="483" y="51"/>
                    <a:pt x="504" y="83"/>
                  </a:cubicBezTo>
                  <a:cubicBezTo>
                    <a:pt x="530" y="122"/>
                    <a:pt x="523" y="146"/>
                    <a:pt x="509" y="159"/>
                  </a:cubicBezTo>
                  <a:lnTo>
                    <a:pt x="488" y="177"/>
                  </a:lnTo>
                  <a:cubicBezTo>
                    <a:pt x="488" y="183"/>
                    <a:pt x="486" y="185"/>
                    <a:pt x="486" y="188"/>
                  </a:cubicBezTo>
                  <a:lnTo>
                    <a:pt x="483" y="283"/>
                  </a:lnTo>
                  <a:cubicBezTo>
                    <a:pt x="483" y="291"/>
                    <a:pt x="483" y="293"/>
                    <a:pt x="486" y="296"/>
                  </a:cubicBezTo>
                  <a:cubicBezTo>
                    <a:pt x="488" y="301"/>
                    <a:pt x="496" y="304"/>
                    <a:pt x="499" y="304"/>
                  </a:cubicBezTo>
                  <a:cubicBezTo>
                    <a:pt x="504" y="304"/>
                    <a:pt x="512" y="307"/>
                    <a:pt x="515" y="309"/>
                  </a:cubicBezTo>
                  <a:cubicBezTo>
                    <a:pt x="523" y="314"/>
                    <a:pt x="523" y="320"/>
                    <a:pt x="523" y="328"/>
                  </a:cubicBezTo>
                  <a:lnTo>
                    <a:pt x="512" y="401"/>
                  </a:lnTo>
                  <a:cubicBezTo>
                    <a:pt x="512" y="412"/>
                    <a:pt x="501" y="423"/>
                    <a:pt x="488" y="423"/>
                  </a:cubicBezTo>
                  <a:cubicBezTo>
                    <a:pt x="478" y="423"/>
                    <a:pt x="472" y="428"/>
                    <a:pt x="472" y="438"/>
                  </a:cubicBezTo>
                  <a:cubicBezTo>
                    <a:pt x="470" y="494"/>
                    <a:pt x="438" y="552"/>
                    <a:pt x="399" y="586"/>
                  </a:cubicBezTo>
                  <a:cubicBezTo>
                    <a:pt x="396" y="591"/>
                    <a:pt x="396" y="596"/>
                    <a:pt x="396" y="604"/>
                  </a:cubicBezTo>
                  <a:lnTo>
                    <a:pt x="412" y="676"/>
                  </a:lnTo>
                  <a:cubicBezTo>
                    <a:pt x="412" y="678"/>
                    <a:pt x="420" y="683"/>
                    <a:pt x="422" y="686"/>
                  </a:cubicBezTo>
                  <a:lnTo>
                    <a:pt x="554" y="741"/>
                  </a:lnTo>
                  <a:lnTo>
                    <a:pt x="562" y="741"/>
                  </a:lnTo>
                  <a:cubicBezTo>
                    <a:pt x="567" y="741"/>
                    <a:pt x="570" y="739"/>
                    <a:pt x="562" y="733"/>
                  </a:cubicBezTo>
                  <a:cubicBezTo>
                    <a:pt x="565" y="726"/>
                    <a:pt x="562" y="715"/>
                    <a:pt x="552" y="712"/>
                  </a:cubicBezTo>
                  <a:lnTo>
                    <a:pt x="430" y="660"/>
                  </a:lnTo>
                  <a:lnTo>
                    <a:pt x="417" y="604"/>
                  </a:lnTo>
                  <a:cubicBezTo>
                    <a:pt x="457" y="565"/>
                    <a:pt x="483" y="512"/>
                    <a:pt x="488" y="454"/>
                  </a:cubicBezTo>
                  <a:cubicBezTo>
                    <a:pt x="507" y="449"/>
                    <a:pt x="525" y="433"/>
                    <a:pt x="528" y="409"/>
                  </a:cubicBezTo>
                  <a:lnTo>
                    <a:pt x="538" y="333"/>
                  </a:lnTo>
                  <a:cubicBezTo>
                    <a:pt x="541" y="317"/>
                    <a:pt x="536" y="304"/>
                    <a:pt x="525" y="291"/>
                  </a:cubicBezTo>
                  <a:cubicBezTo>
                    <a:pt x="517" y="283"/>
                    <a:pt x="512" y="278"/>
                    <a:pt x="501" y="272"/>
                  </a:cubicBezTo>
                  <a:lnTo>
                    <a:pt x="504" y="199"/>
                  </a:lnTo>
                  <a:lnTo>
                    <a:pt x="523" y="180"/>
                  </a:lnTo>
                  <a:cubicBezTo>
                    <a:pt x="544" y="162"/>
                    <a:pt x="562" y="122"/>
                    <a:pt x="525" y="67"/>
                  </a:cubicBezTo>
                  <a:cubicBezTo>
                    <a:pt x="499" y="22"/>
                    <a:pt x="449" y="1"/>
                    <a:pt x="383" y="1"/>
                  </a:cubicBezTo>
                  <a:close/>
                </a:path>
              </a:pathLst>
            </a:custGeom>
            <a:solidFill>
              <a:srgbClr val="24554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8" name="Google Shape;968;p81"/>
          <p:cNvSpPr txBox="1"/>
          <p:nvPr/>
        </p:nvSpPr>
        <p:spPr>
          <a:xfrm>
            <a:off x="8945643" y="1893990"/>
            <a:ext cx="1380079" cy="57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60784" rIns="121595" bIns="60784" anchor="t" anchorCtr="0">
            <a:noAutofit/>
          </a:bodyPr>
          <a:lstStyle/>
          <a:p>
            <a:pPr algn="ctr" defTabSz="956195">
              <a:buClr>
                <a:srgbClr val="000000"/>
              </a:buClr>
            </a:pPr>
            <a:r>
              <a:rPr lang="en" sz="1464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Signer kontrakt</a:t>
            </a:r>
            <a:endParaRPr sz="1464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45FD0-3564-4582-BB55-B17559C831E6}"/>
              </a:ext>
            </a:extLst>
          </p:cNvPr>
          <p:cNvGrpSpPr/>
          <p:nvPr/>
        </p:nvGrpSpPr>
        <p:grpSpPr>
          <a:xfrm>
            <a:off x="6067201" y="3369015"/>
            <a:ext cx="974745" cy="967216"/>
            <a:chOff x="6067201" y="3386828"/>
            <a:chExt cx="974745" cy="967216"/>
          </a:xfrm>
        </p:grpSpPr>
        <p:sp>
          <p:nvSpPr>
            <p:cNvPr id="889" name="Google Shape;889;p81"/>
            <p:cNvSpPr/>
            <p:nvPr/>
          </p:nvSpPr>
          <p:spPr>
            <a:xfrm>
              <a:off x="6067201" y="3386828"/>
              <a:ext cx="974745" cy="96721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9" name="Google Shape;969;p81"/>
            <p:cNvPicPr preferRelativeResize="0"/>
            <p:nvPr/>
          </p:nvPicPr>
          <p:blipFill rotWithShape="1">
            <a:blip r:embed="rId9">
              <a:alphaModFix/>
            </a:blip>
            <a:srcRect l="19871" t="7918" r="21353"/>
            <a:stretch/>
          </p:blipFill>
          <p:spPr>
            <a:xfrm>
              <a:off x="6267239" y="3491404"/>
              <a:ext cx="583968" cy="694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78CD993-65B5-44BB-800A-1E814214BD05}"/>
              </a:ext>
            </a:extLst>
          </p:cNvPr>
          <p:cNvGrpSpPr/>
          <p:nvPr/>
        </p:nvGrpSpPr>
        <p:grpSpPr>
          <a:xfrm>
            <a:off x="8707428" y="5435904"/>
            <a:ext cx="508315" cy="311181"/>
            <a:chOff x="6369726" y="6274718"/>
            <a:chExt cx="508315" cy="311181"/>
          </a:xfrm>
        </p:grpSpPr>
        <p:grpSp>
          <p:nvGrpSpPr>
            <p:cNvPr id="95" name="Google Shape;937;p81">
              <a:extLst>
                <a:ext uri="{FF2B5EF4-FFF2-40B4-BE49-F238E27FC236}">
                  <a16:creationId xmlns:a16="http://schemas.microsoft.com/office/drawing/2014/main" id="{9428E9FA-AF4D-48F7-A3EF-0DD50C7A748B}"/>
                </a:ext>
              </a:extLst>
            </p:cNvPr>
            <p:cNvGrpSpPr/>
            <p:nvPr/>
          </p:nvGrpSpPr>
          <p:grpSpPr>
            <a:xfrm>
              <a:off x="6369726" y="6274718"/>
              <a:ext cx="150167" cy="311181"/>
              <a:chOff x="2578025" y="2206950"/>
              <a:chExt cx="289400" cy="568525"/>
            </a:xfrm>
          </p:grpSpPr>
          <p:sp>
            <p:nvSpPr>
              <p:cNvPr id="96" name="Google Shape;938;p81">
                <a:extLst>
                  <a:ext uri="{FF2B5EF4-FFF2-40B4-BE49-F238E27FC236}">
                    <a16:creationId xmlns:a16="http://schemas.microsoft.com/office/drawing/2014/main" id="{0CBDC8B4-6CEC-48C5-8050-006774EC3110}"/>
                  </a:ext>
                </a:extLst>
              </p:cNvPr>
              <p:cNvSpPr/>
              <p:nvPr/>
            </p:nvSpPr>
            <p:spPr>
              <a:xfrm>
                <a:off x="2578025" y="2206950"/>
                <a:ext cx="289400" cy="568525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22741" extrusionOk="0">
                    <a:moveTo>
                      <a:pt x="1001" y="0"/>
                    </a:moveTo>
                    <a:cubicBezTo>
                      <a:pt x="433" y="0"/>
                      <a:pt x="1" y="432"/>
                      <a:pt x="1" y="978"/>
                    </a:cubicBezTo>
                    <a:lnTo>
                      <a:pt x="1" y="21762"/>
                    </a:lnTo>
                    <a:cubicBezTo>
                      <a:pt x="1" y="22308"/>
                      <a:pt x="433" y="22740"/>
                      <a:pt x="1001" y="22740"/>
                    </a:cubicBezTo>
                    <a:lnTo>
                      <a:pt x="10598" y="22740"/>
                    </a:lnTo>
                    <a:cubicBezTo>
                      <a:pt x="11143" y="22740"/>
                      <a:pt x="11576" y="22308"/>
                      <a:pt x="11576" y="21762"/>
                    </a:cubicBezTo>
                    <a:lnTo>
                      <a:pt x="11576" y="978"/>
                    </a:lnTo>
                    <a:cubicBezTo>
                      <a:pt x="11576" y="432"/>
                      <a:pt x="11143" y="0"/>
                      <a:pt x="10598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39;p81">
                <a:extLst>
                  <a:ext uri="{FF2B5EF4-FFF2-40B4-BE49-F238E27FC236}">
                    <a16:creationId xmlns:a16="http://schemas.microsoft.com/office/drawing/2014/main" id="{64271368-29CB-4C65-B0E6-BC00C0C0BD3E}"/>
                  </a:ext>
                </a:extLst>
              </p:cNvPr>
              <p:cNvSpPr/>
              <p:nvPr/>
            </p:nvSpPr>
            <p:spPr>
              <a:xfrm>
                <a:off x="2590550" y="2292800"/>
                <a:ext cx="264375" cy="396825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5873" extrusionOk="0">
                    <a:moveTo>
                      <a:pt x="0" y="0"/>
                    </a:moveTo>
                    <a:lnTo>
                      <a:pt x="0" y="15873"/>
                    </a:lnTo>
                    <a:lnTo>
                      <a:pt x="10574" y="15873"/>
                    </a:lnTo>
                    <a:lnTo>
                      <a:pt x="10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40;p81">
                <a:extLst>
                  <a:ext uri="{FF2B5EF4-FFF2-40B4-BE49-F238E27FC236}">
                    <a16:creationId xmlns:a16="http://schemas.microsoft.com/office/drawing/2014/main" id="{0CBBDB20-C3C6-4E6D-8486-02FC808FB00E}"/>
                  </a:ext>
                </a:extLst>
              </p:cNvPr>
              <p:cNvSpPr/>
              <p:nvPr/>
            </p:nvSpPr>
            <p:spPr>
              <a:xfrm>
                <a:off x="2696275" y="27038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47" y="1"/>
                    </a:moveTo>
                    <a:cubicBezTo>
                      <a:pt x="478" y="1"/>
                      <a:pt x="1" y="456"/>
                      <a:pt x="1" y="1047"/>
                    </a:cubicBezTo>
                    <a:cubicBezTo>
                      <a:pt x="1" y="1638"/>
                      <a:pt x="478" y="2116"/>
                      <a:pt x="1047" y="2116"/>
                    </a:cubicBezTo>
                    <a:cubicBezTo>
                      <a:pt x="1638" y="2116"/>
                      <a:pt x="2116" y="1638"/>
                      <a:pt x="2116" y="1047"/>
                    </a:cubicBezTo>
                    <a:cubicBezTo>
                      <a:pt x="2116" y="456"/>
                      <a:pt x="1638" y="1"/>
                      <a:pt x="104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41;p81">
                <a:extLst>
                  <a:ext uri="{FF2B5EF4-FFF2-40B4-BE49-F238E27FC236}">
                    <a16:creationId xmlns:a16="http://schemas.microsoft.com/office/drawing/2014/main" id="{814D5CBB-D3B7-4495-84FA-68BA1C80E5E2}"/>
                  </a:ext>
                </a:extLst>
              </p:cNvPr>
              <p:cNvSpPr/>
              <p:nvPr/>
            </p:nvSpPr>
            <p:spPr>
              <a:xfrm>
                <a:off x="2696850" y="2242750"/>
                <a:ext cx="5232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570" extrusionOk="0">
                    <a:moveTo>
                      <a:pt x="410" y="1"/>
                    </a:moveTo>
                    <a:cubicBezTo>
                      <a:pt x="182" y="1"/>
                      <a:pt x="1" y="115"/>
                      <a:pt x="1" y="274"/>
                    </a:cubicBezTo>
                    <a:cubicBezTo>
                      <a:pt x="1" y="433"/>
                      <a:pt x="182" y="569"/>
                      <a:pt x="410" y="569"/>
                    </a:cubicBezTo>
                    <a:lnTo>
                      <a:pt x="1683" y="569"/>
                    </a:lnTo>
                    <a:cubicBezTo>
                      <a:pt x="1911" y="569"/>
                      <a:pt x="2093" y="433"/>
                      <a:pt x="2093" y="274"/>
                    </a:cubicBezTo>
                    <a:cubicBezTo>
                      <a:pt x="2093" y="115"/>
                      <a:pt x="1911" y="1"/>
                      <a:pt x="1706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942;p81">
              <a:extLst>
                <a:ext uri="{FF2B5EF4-FFF2-40B4-BE49-F238E27FC236}">
                  <a16:creationId xmlns:a16="http://schemas.microsoft.com/office/drawing/2014/main" id="{D1B8517C-1C59-48FE-8A56-0F6D300E2056}"/>
                </a:ext>
              </a:extLst>
            </p:cNvPr>
            <p:cNvGrpSpPr/>
            <p:nvPr/>
          </p:nvGrpSpPr>
          <p:grpSpPr>
            <a:xfrm>
              <a:off x="6560038" y="6274718"/>
              <a:ext cx="318003" cy="228094"/>
              <a:chOff x="3303450" y="2292225"/>
              <a:chExt cx="612850" cy="416725"/>
            </a:xfrm>
          </p:grpSpPr>
          <p:sp>
            <p:nvSpPr>
              <p:cNvPr id="101" name="Google Shape;943;p81">
                <a:extLst>
                  <a:ext uri="{FF2B5EF4-FFF2-40B4-BE49-F238E27FC236}">
                    <a16:creationId xmlns:a16="http://schemas.microsoft.com/office/drawing/2014/main" id="{A45872E2-9170-483B-B4CF-6E7A94069DD8}"/>
                  </a:ext>
                </a:extLst>
              </p:cNvPr>
              <p:cNvSpPr/>
              <p:nvPr/>
            </p:nvSpPr>
            <p:spPr>
              <a:xfrm>
                <a:off x="3303450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7" y="3929"/>
                      <a:pt x="773" y="3929"/>
                    </a:cubicBezTo>
                    <a:lnTo>
                      <a:pt x="3911" y="3929"/>
                    </a:lnTo>
                    <a:cubicBezTo>
                      <a:pt x="4457" y="3929"/>
                      <a:pt x="4684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44;p81">
                <a:extLst>
                  <a:ext uri="{FF2B5EF4-FFF2-40B4-BE49-F238E27FC236}">
                    <a16:creationId xmlns:a16="http://schemas.microsoft.com/office/drawing/2014/main" id="{44AE86E2-D6F0-4888-A7D7-42562793FFF2}"/>
                  </a:ext>
                </a:extLst>
              </p:cNvPr>
              <p:cNvSpPr/>
              <p:nvPr/>
            </p:nvSpPr>
            <p:spPr>
              <a:xfrm>
                <a:off x="3799175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8" y="3929"/>
                      <a:pt x="773" y="3929"/>
                    </a:cubicBezTo>
                    <a:lnTo>
                      <a:pt x="3912" y="3929"/>
                    </a:lnTo>
                    <a:cubicBezTo>
                      <a:pt x="4457" y="3929"/>
                      <a:pt x="4685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45;p81">
                <a:extLst>
                  <a:ext uri="{FF2B5EF4-FFF2-40B4-BE49-F238E27FC236}">
                    <a16:creationId xmlns:a16="http://schemas.microsoft.com/office/drawing/2014/main" id="{20F9EB27-12AC-483C-8E0C-1F8D4EDF1BBE}"/>
                  </a:ext>
                </a:extLst>
              </p:cNvPr>
              <p:cNvSpPr/>
              <p:nvPr/>
            </p:nvSpPr>
            <p:spPr>
              <a:xfrm>
                <a:off x="3345500" y="2292225"/>
                <a:ext cx="52817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13758" extrusionOk="0">
                    <a:moveTo>
                      <a:pt x="1001" y="0"/>
                    </a:moveTo>
                    <a:cubicBezTo>
                      <a:pt x="456" y="0"/>
                      <a:pt x="1" y="455"/>
                      <a:pt x="1" y="1001"/>
                    </a:cubicBezTo>
                    <a:lnTo>
                      <a:pt x="1" y="12780"/>
                    </a:lnTo>
                    <a:cubicBezTo>
                      <a:pt x="1" y="13326"/>
                      <a:pt x="456" y="13758"/>
                      <a:pt x="1001" y="13758"/>
                    </a:cubicBezTo>
                    <a:lnTo>
                      <a:pt x="20126" y="13758"/>
                    </a:lnTo>
                    <a:cubicBezTo>
                      <a:pt x="20671" y="13758"/>
                      <a:pt x="21126" y="13326"/>
                      <a:pt x="21126" y="12780"/>
                    </a:cubicBezTo>
                    <a:lnTo>
                      <a:pt x="21126" y="1001"/>
                    </a:lnTo>
                    <a:cubicBezTo>
                      <a:pt x="21126" y="455"/>
                      <a:pt x="20671" y="0"/>
                      <a:pt x="20126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46;p81">
                <a:extLst>
                  <a:ext uri="{FF2B5EF4-FFF2-40B4-BE49-F238E27FC236}">
                    <a16:creationId xmlns:a16="http://schemas.microsoft.com/office/drawing/2014/main" id="{31F2E7AC-214F-4871-9532-990EDA70AE99}"/>
                  </a:ext>
                </a:extLst>
              </p:cNvPr>
              <p:cNvSpPr/>
              <p:nvPr/>
            </p:nvSpPr>
            <p:spPr>
              <a:xfrm>
                <a:off x="3345500" y="2615125"/>
                <a:ext cx="5281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3367" extrusionOk="0">
                    <a:moveTo>
                      <a:pt x="1001" y="1"/>
                    </a:moveTo>
                    <a:cubicBezTo>
                      <a:pt x="456" y="1"/>
                      <a:pt x="1" y="433"/>
                      <a:pt x="1" y="978"/>
                    </a:cubicBezTo>
                    <a:lnTo>
                      <a:pt x="1" y="2388"/>
                    </a:lnTo>
                    <a:cubicBezTo>
                      <a:pt x="1" y="2934"/>
                      <a:pt x="456" y="3366"/>
                      <a:pt x="1001" y="3366"/>
                    </a:cubicBezTo>
                    <a:lnTo>
                      <a:pt x="20126" y="3366"/>
                    </a:lnTo>
                    <a:cubicBezTo>
                      <a:pt x="20671" y="3366"/>
                      <a:pt x="21126" y="2934"/>
                      <a:pt x="21126" y="2388"/>
                    </a:cubicBezTo>
                    <a:lnTo>
                      <a:pt x="21126" y="978"/>
                    </a:lnTo>
                    <a:cubicBezTo>
                      <a:pt x="21126" y="433"/>
                      <a:pt x="20671" y="1"/>
                      <a:pt x="20126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47;p81">
                <a:extLst>
                  <a:ext uri="{FF2B5EF4-FFF2-40B4-BE49-F238E27FC236}">
                    <a16:creationId xmlns:a16="http://schemas.microsoft.com/office/drawing/2014/main" id="{5B49197F-39F9-40CB-BCD7-5926CC823274}"/>
                  </a:ext>
                </a:extLst>
              </p:cNvPr>
              <p:cNvSpPr/>
              <p:nvPr/>
            </p:nvSpPr>
            <p:spPr>
              <a:xfrm>
                <a:off x="3306850" y="2676475"/>
                <a:ext cx="605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299" extrusionOk="0">
                    <a:moveTo>
                      <a:pt x="443" y="1"/>
                    </a:moveTo>
                    <a:cubicBezTo>
                      <a:pt x="207" y="1"/>
                      <a:pt x="2" y="219"/>
                      <a:pt x="23" y="457"/>
                    </a:cubicBezTo>
                    <a:lnTo>
                      <a:pt x="23" y="821"/>
                    </a:lnTo>
                    <a:cubicBezTo>
                      <a:pt x="0" y="1071"/>
                      <a:pt x="228" y="1299"/>
                      <a:pt x="478" y="1299"/>
                    </a:cubicBezTo>
                    <a:lnTo>
                      <a:pt x="23764" y="1299"/>
                    </a:lnTo>
                    <a:cubicBezTo>
                      <a:pt x="24014" y="1299"/>
                      <a:pt x="24219" y="1071"/>
                      <a:pt x="24219" y="821"/>
                    </a:cubicBezTo>
                    <a:lnTo>
                      <a:pt x="24219" y="457"/>
                    </a:lnTo>
                    <a:cubicBezTo>
                      <a:pt x="24219" y="207"/>
                      <a:pt x="24014" y="2"/>
                      <a:pt x="23764" y="2"/>
                    </a:cubicBezTo>
                    <a:lnTo>
                      <a:pt x="478" y="2"/>
                    </a:lnTo>
                    <a:cubicBezTo>
                      <a:pt x="466" y="1"/>
                      <a:pt x="455" y="1"/>
                      <a:pt x="443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48;p81">
                <a:extLst>
                  <a:ext uri="{FF2B5EF4-FFF2-40B4-BE49-F238E27FC236}">
                    <a16:creationId xmlns:a16="http://schemas.microsoft.com/office/drawing/2014/main" id="{EADCEE4E-5787-40C9-A225-B1F780117DD5}"/>
                  </a:ext>
                </a:extLst>
              </p:cNvPr>
              <p:cNvSpPr/>
              <p:nvPr/>
            </p:nvSpPr>
            <p:spPr>
              <a:xfrm>
                <a:off x="3369375" y="2317225"/>
                <a:ext cx="480975" cy="279175"/>
              </a:xfrm>
              <a:custGeom>
                <a:avLst/>
                <a:gdLst/>
                <a:ahLst/>
                <a:cxnLst/>
                <a:rect l="l" t="t" r="r" b="b"/>
                <a:pathLst>
                  <a:path w="19239" h="11167" extrusionOk="0">
                    <a:moveTo>
                      <a:pt x="1" y="1"/>
                    </a:moveTo>
                    <a:lnTo>
                      <a:pt x="1" y="11166"/>
                    </a:lnTo>
                    <a:lnTo>
                      <a:pt x="19239" y="11166"/>
                    </a:lnTo>
                    <a:lnTo>
                      <a:pt x="192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49;p81">
                <a:extLst>
                  <a:ext uri="{FF2B5EF4-FFF2-40B4-BE49-F238E27FC236}">
                    <a16:creationId xmlns:a16="http://schemas.microsoft.com/office/drawing/2014/main" id="{34C93718-9852-41A9-B429-8A3EC062EDD7}"/>
                  </a:ext>
                </a:extLst>
              </p:cNvPr>
              <p:cNvSpPr/>
              <p:nvPr/>
            </p:nvSpPr>
            <p:spPr>
              <a:xfrm>
                <a:off x="3606450" y="2301875"/>
                <a:ext cx="62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74" extrusionOk="0">
                    <a:moveTo>
                      <a:pt x="137" y="1"/>
                    </a:moveTo>
                    <a:cubicBezTo>
                      <a:pt x="46" y="1"/>
                      <a:pt x="0" y="69"/>
                      <a:pt x="0" y="137"/>
                    </a:cubicBezTo>
                    <a:cubicBezTo>
                      <a:pt x="0" y="206"/>
                      <a:pt x="46" y="274"/>
                      <a:pt x="137" y="274"/>
                    </a:cubicBezTo>
                    <a:cubicBezTo>
                      <a:pt x="205" y="274"/>
                      <a:pt x="251" y="206"/>
                      <a:pt x="251" y="137"/>
                    </a:cubicBezTo>
                    <a:cubicBezTo>
                      <a:pt x="251" y="69"/>
                      <a:pt x="205" y="1"/>
                      <a:pt x="13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50;p81">
                <a:extLst>
                  <a:ext uri="{FF2B5EF4-FFF2-40B4-BE49-F238E27FC236}">
                    <a16:creationId xmlns:a16="http://schemas.microsoft.com/office/drawing/2014/main" id="{8D022730-ADFB-49D7-BEE2-2E559966AABF}"/>
                  </a:ext>
                </a:extLst>
              </p:cNvPr>
              <p:cNvSpPr/>
              <p:nvPr/>
            </p:nvSpPr>
            <p:spPr>
              <a:xfrm>
                <a:off x="3346650" y="2621375"/>
                <a:ext cx="527025" cy="51775"/>
              </a:xfrm>
              <a:custGeom>
                <a:avLst/>
                <a:gdLst/>
                <a:ahLst/>
                <a:cxnLst/>
                <a:rect l="l" t="t" r="r" b="b"/>
                <a:pathLst>
                  <a:path w="21081" h="2071" extrusionOk="0">
                    <a:moveTo>
                      <a:pt x="1160" y="1"/>
                    </a:moveTo>
                    <a:lnTo>
                      <a:pt x="0" y="2070"/>
                    </a:lnTo>
                    <a:lnTo>
                      <a:pt x="21080" y="2070"/>
                    </a:lnTo>
                    <a:lnTo>
                      <a:pt x="19920" y="1"/>
                    </a:ln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51;p81">
                <a:extLst>
                  <a:ext uri="{FF2B5EF4-FFF2-40B4-BE49-F238E27FC236}">
                    <a16:creationId xmlns:a16="http://schemas.microsoft.com/office/drawing/2014/main" id="{8A2D7015-40DA-4EC7-8029-71A052E21D18}"/>
                  </a:ext>
                </a:extLst>
              </p:cNvPr>
              <p:cNvSpPr/>
              <p:nvPr/>
            </p:nvSpPr>
            <p:spPr>
              <a:xfrm>
                <a:off x="3325050" y="2683350"/>
                <a:ext cx="573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923" h="1" fill="none" extrusionOk="0">
                    <a:moveTo>
                      <a:pt x="0" y="0"/>
                    </a:moveTo>
                    <a:lnTo>
                      <a:pt x="22922" y="0"/>
                    </a:lnTo>
                  </a:path>
                </a:pathLst>
              </a:custGeom>
              <a:noFill/>
              <a:ln w="9525" cap="rnd" cmpd="sng">
                <a:solidFill>
                  <a:srgbClr val="4B4D4E"/>
                </a:solidFill>
                <a:prstDash val="solid"/>
                <a:miter lim="22739"/>
                <a:headEnd type="none" w="sm" len="sm"/>
                <a:tailEnd type="none" w="sm" len="sm"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967BAA1-41ED-4F2C-BC51-F1F7872461C9}"/>
              </a:ext>
            </a:extLst>
          </p:cNvPr>
          <p:cNvGrpSpPr/>
          <p:nvPr/>
        </p:nvGrpSpPr>
        <p:grpSpPr>
          <a:xfrm>
            <a:off x="6259080" y="5388914"/>
            <a:ext cx="508315" cy="311181"/>
            <a:chOff x="6369726" y="6274718"/>
            <a:chExt cx="508315" cy="311181"/>
          </a:xfrm>
        </p:grpSpPr>
        <p:grpSp>
          <p:nvGrpSpPr>
            <p:cNvPr id="122" name="Google Shape;937;p81">
              <a:extLst>
                <a:ext uri="{FF2B5EF4-FFF2-40B4-BE49-F238E27FC236}">
                  <a16:creationId xmlns:a16="http://schemas.microsoft.com/office/drawing/2014/main" id="{6FF4E7F9-0101-47DC-BD57-0B93516F0D65}"/>
                </a:ext>
              </a:extLst>
            </p:cNvPr>
            <p:cNvGrpSpPr/>
            <p:nvPr/>
          </p:nvGrpSpPr>
          <p:grpSpPr>
            <a:xfrm>
              <a:off x="6369726" y="6274718"/>
              <a:ext cx="150167" cy="311181"/>
              <a:chOff x="2578025" y="2206950"/>
              <a:chExt cx="289400" cy="568525"/>
            </a:xfrm>
          </p:grpSpPr>
          <p:sp>
            <p:nvSpPr>
              <p:cNvPr id="133" name="Google Shape;938;p81">
                <a:extLst>
                  <a:ext uri="{FF2B5EF4-FFF2-40B4-BE49-F238E27FC236}">
                    <a16:creationId xmlns:a16="http://schemas.microsoft.com/office/drawing/2014/main" id="{84A824E8-FE03-432C-B659-685C4664DFF0}"/>
                  </a:ext>
                </a:extLst>
              </p:cNvPr>
              <p:cNvSpPr/>
              <p:nvPr/>
            </p:nvSpPr>
            <p:spPr>
              <a:xfrm>
                <a:off x="2578025" y="2206950"/>
                <a:ext cx="289400" cy="568525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22741" extrusionOk="0">
                    <a:moveTo>
                      <a:pt x="1001" y="0"/>
                    </a:moveTo>
                    <a:cubicBezTo>
                      <a:pt x="433" y="0"/>
                      <a:pt x="1" y="432"/>
                      <a:pt x="1" y="978"/>
                    </a:cubicBezTo>
                    <a:lnTo>
                      <a:pt x="1" y="21762"/>
                    </a:lnTo>
                    <a:cubicBezTo>
                      <a:pt x="1" y="22308"/>
                      <a:pt x="433" y="22740"/>
                      <a:pt x="1001" y="22740"/>
                    </a:cubicBezTo>
                    <a:lnTo>
                      <a:pt x="10598" y="22740"/>
                    </a:lnTo>
                    <a:cubicBezTo>
                      <a:pt x="11143" y="22740"/>
                      <a:pt x="11576" y="22308"/>
                      <a:pt x="11576" y="21762"/>
                    </a:cubicBezTo>
                    <a:lnTo>
                      <a:pt x="11576" y="978"/>
                    </a:lnTo>
                    <a:cubicBezTo>
                      <a:pt x="11576" y="432"/>
                      <a:pt x="11143" y="0"/>
                      <a:pt x="10598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939;p81">
                <a:extLst>
                  <a:ext uri="{FF2B5EF4-FFF2-40B4-BE49-F238E27FC236}">
                    <a16:creationId xmlns:a16="http://schemas.microsoft.com/office/drawing/2014/main" id="{A2FC416F-7551-401C-89EC-A2BF1242851F}"/>
                  </a:ext>
                </a:extLst>
              </p:cNvPr>
              <p:cNvSpPr/>
              <p:nvPr/>
            </p:nvSpPr>
            <p:spPr>
              <a:xfrm>
                <a:off x="2590550" y="2292800"/>
                <a:ext cx="264375" cy="396825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5873" extrusionOk="0">
                    <a:moveTo>
                      <a:pt x="0" y="0"/>
                    </a:moveTo>
                    <a:lnTo>
                      <a:pt x="0" y="15873"/>
                    </a:lnTo>
                    <a:lnTo>
                      <a:pt x="10574" y="15873"/>
                    </a:lnTo>
                    <a:lnTo>
                      <a:pt x="10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940;p81">
                <a:extLst>
                  <a:ext uri="{FF2B5EF4-FFF2-40B4-BE49-F238E27FC236}">
                    <a16:creationId xmlns:a16="http://schemas.microsoft.com/office/drawing/2014/main" id="{36709546-C717-4CE5-ABDB-2545C3A0B772}"/>
                  </a:ext>
                </a:extLst>
              </p:cNvPr>
              <p:cNvSpPr/>
              <p:nvPr/>
            </p:nvSpPr>
            <p:spPr>
              <a:xfrm>
                <a:off x="2696275" y="27038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47" y="1"/>
                    </a:moveTo>
                    <a:cubicBezTo>
                      <a:pt x="478" y="1"/>
                      <a:pt x="1" y="456"/>
                      <a:pt x="1" y="1047"/>
                    </a:cubicBezTo>
                    <a:cubicBezTo>
                      <a:pt x="1" y="1638"/>
                      <a:pt x="478" y="2116"/>
                      <a:pt x="1047" y="2116"/>
                    </a:cubicBezTo>
                    <a:cubicBezTo>
                      <a:pt x="1638" y="2116"/>
                      <a:pt x="2116" y="1638"/>
                      <a:pt x="2116" y="1047"/>
                    </a:cubicBezTo>
                    <a:cubicBezTo>
                      <a:pt x="2116" y="456"/>
                      <a:pt x="1638" y="1"/>
                      <a:pt x="104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941;p81">
                <a:extLst>
                  <a:ext uri="{FF2B5EF4-FFF2-40B4-BE49-F238E27FC236}">
                    <a16:creationId xmlns:a16="http://schemas.microsoft.com/office/drawing/2014/main" id="{C0E62F2D-B639-4E4C-A79D-A5D581567DC9}"/>
                  </a:ext>
                </a:extLst>
              </p:cNvPr>
              <p:cNvSpPr/>
              <p:nvPr/>
            </p:nvSpPr>
            <p:spPr>
              <a:xfrm>
                <a:off x="2696850" y="2242750"/>
                <a:ext cx="5232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570" extrusionOk="0">
                    <a:moveTo>
                      <a:pt x="410" y="1"/>
                    </a:moveTo>
                    <a:cubicBezTo>
                      <a:pt x="182" y="1"/>
                      <a:pt x="1" y="115"/>
                      <a:pt x="1" y="274"/>
                    </a:cubicBezTo>
                    <a:cubicBezTo>
                      <a:pt x="1" y="433"/>
                      <a:pt x="182" y="569"/>
                      <a:pt x="410" y="569"/>
                    </a:cubicBezTo>
                    <a:lnTo>
                      <a:pt x="1683" y="569"/>
                    </a:lnTo>
                    <a:cubicBezTo>
                      <a:pt x="1911" y="569"/>
                      <a:pt x="2093" y="433"/>
                      <a:pt x="2093" y="274"/>
                    </a:cubicBezTo>
                    <a:cubicBezTo>
                      <a:pt x="2093" y="115"/>
                      <a:pt x="1911" y="1"/>
                      <a:pt x="1706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942;p81">
              <a:extLst>
                <a:ext uri="{FF2B5EF4-FFF2-40B4-BE49-F238E27FC236}">
                  <a16:creationId xmlns:a16="http://schemas.microsoft.com/office/drawing/2014/main" id="{7333D01D-58B0-4120-94CD-911E014C1BC3}"/>
                </a:ext>
              </a:extLst>
            </p:cNvPr>
            <p:cNvGrpSpPr/>
            <p:nvPr/>
          </p:nvGrpSpPr>
          <p:grpSpPr>
            <a:xfrm>
              <a:off x="6560038" y="6274718"/>
              <a:ext cx="318003" cy="228094"/>
              <a:chOff x="3303450" y="2292225"/>
              <a:chExt cx="612850" cy="416725"/>
            </a:xfrm>
          </p:grpSpPr>
          <p:sp>
            <p:nvSpPr>
              <p:cNvPr id="124" name="Google Shape;943;p81">
                <a:extLst>
                  <a:ext uri="{FF2B5EF4-FFF2-40B4-BE49-F238E27FC236}">
                    <a16:creationId xmlns:a16="http://schemas.microsoft.com/office/drawing/2014/main" id="{63D9B6DF-2F70-42E5-A56E-B6BBC79A98D2}"/>
                  </a:ext>
                </a:extLst>
              </p:cNvPr>
              <p:cNvSpPr/>
              <p:nvPr/>
            </p:nvSpPr>
            <p:spPr>
              <a:xfrm>
                <a:off x="3303450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7" y="3929"/>
                      <a:pt x="773" y="3929"/>
                    </a:cubicBezTo>
                    <a:lnTo>
                      <a:pt x="3911" y="3929"/>
                    </a:lnTo>
                    <a:cubicBezTo>
                      <a:pt x="4457" y="3929"/>
                      <a:pt x="4684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944;p81">
                <a:extLst>
                  <a:ext uri="{FF2B5EF4-FFF2-40B4-BE49-F238E27FC236}">
                    <a16:creationId xmlns:a16="http://schemas.microsoft.com/office/drawing/2014/main" id="{8B3CC446-07C8-44F0-8888-F4FC0DE9D0B6}"/>
                  </a:ext>
                </a:extLst>
              </p:cNvPr>
              <p:cNvSpPr/>
              <p:nvPr/>
            </p:nvSpPr>
            <p:spPr>
              <a:xfrm>
                <a:off x="3799175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8" y="3929"/>
                      <a:pt x="773" y="3929"/>
                    </a:cubicBezTo>
                    <a:lnTo>
                      <a:pt x="3912" y="3929"/>
                    </a:lnTo>
                    <a:cubicBezTo>
                      <a:pt x="4457" y="3929"/>
                      <a:pt x="4685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945;p81">
                <a:extLst>
                  <a:ext uri="{FF2B5EF4-FFF2-40B4-BE49-F238E27FC236}">
                    <a16:creationId xmlns:a16="http://schemas.microsoft.com/office/drawing/2014/main" id="{B34B8B2E-77B1-4D31-86FB-84E4E1535F2D}"/>
                  </a:ext>
                </a:extLst>
              </p:cNvPr>
              <p:cNvSpPr/>
              <p:nvPr/>
            </p:nvSpPr>
            <p:spPr>
              <a:xfrm>
                <a:off x="3345500" y="2292225"/>
                <a:ext cx="52817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13758" extrusionOk="0">
                    <a:moveTo>
                      <a:pt x="1001" y="0"/>
                    </a:moveTo>
                    <a:cubicBezTo>
                      <a:pt x="456" y="0"/>
                      <a:pt x="1" y="455"/>
                      <a:pt x="1" y="1001"/>
                    </a:cubicBezTo>
                    <a:lnTo>
                      <a:pt x="1" y="12780"/>
                    </a:lnTo>
                    <a:cubicBezTo>
                      <a:pt x="1" y="13326"/>
                      <a:pt x="456" y="13758"/>
                      <a:pt x="1001" y="13758"/>
                    </a:cubicBezTo>
                    <a:lnTo>
                      <a:pt x="20126" y="13758"/>
                    </a:lnTo>
                    <a:cubicBezTo>
                      <a:pt x="20671" y="13758"/>
                      <a:pt x="21126" y="13326"/>
                      <a:pt x="21126" y="12780"/>
                    </a:cubicBezTo>
                    <a:lnTo>
                      <a:pt x="21126" y="1001"/>
                    </a:lnTo>
                    <a:cubicBezTo>
                      <a:pt x="21126" y="455"/>
                      <a:pt x="20671" y="0"/>
                      <a:pt x="20126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946;p81">
                <a:extLst>
                  <a:ext uri="{FF2B5EF4-FFF2-40B4-BE49-F238E27FC236}">
                    <a16:creationId xmlns:a16="http://schemas.microsoft.com/office/drawing/2014/main" id="{B4B074EE-CC99-4519-87C2-4CBDED838020}"/>
                  </a:ext>
                </a:extLst>
              </p:cNvPr>
              <p:cNvSpPr/>
              <p:nvPr/>
            </p:nvSpPr>
            <p:spPr>
              <a:xfrm>
                <a:off x="3345500" y="2615125"/>
                <a:ext cx="5281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3367" extrusionOk="0">
                    <a:moveTo>
                      <a:pt x="1001" y="1"/>
                    </a:moveTo>
                    <a:cubicBezTo>
                      <a:pt x="456" y="1"/>
                      <a:pt x="1" y="433"/>
                      <a:pt x="1" y="978"/>
                    </a:cubicBezTo>
                    <a:lnTo>
                      <a:pt x="1" y="2388"/>
                    </a:lnTo>
                    <a:cubicBezTo>
                      <a:pt x="1" y="2934"/>
                      <a:pt x="456" y="3366"/>
                      <a:pt x="1001" y="3366"/>
                    </a:cubicBezTo>
                    <a:lnTo>
                      <a:pt x="20126" y="3366"/>
                    </a:lnTo>
                    <a:cubicBezTo>
                      <a:pt x="20671" y="3366"/>
                      <a:pt x="21126" y="2934"/>
                      <a:pt x="21126" y="2388"/>
                    </a:cubicBezTo>
                    <a:lnTo>
                      <a:pt x="21126" y="978"/>
                    </a:lnTo>
                    <a:cubicBezTo>
                      <a:pt x="21126" y="433"/>
                      <a:pt x="20671" y="1"/>
                      <a:pt x="20126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947;p81">
                <a:extLst>
                  <a:ext uri="{FF2B5EF4-FFF2-40B4-BE49-F238E27FC236}">
                    <a16:creationId xmlns:a16="http://schemas.microsoft.com/office/drawing/2014/main" id="{663CD9D7-351B-4A25-BA48-B18A28693A99}"/>
                  </a:ext>
                </a:extLst>
              </p:cNvPr>
              <p:cNvSpPr/>
              <p:nvPr/>
            </p:nvSpPr>
            <p:spPr>
              <a:xfrm>
                <a:off x="3306850" y="2676475"/>
                <a:ext cx="605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299" extrusionOk="0">
                    <a:moveTo>
                      <a:pt x="443" y="1"/>
                    </a:moveTo>
                    <a:cubicBezTo>
                      <a:pt x="207" y="1"/>
                      <a:pt x="2" y="219"/>
                      <a:pt x="23" y="457"/>
                    </a:cubicBezTo>
                    <a:lnTo>
                      <a:pt x="23" y="821"/>
                    </a:lnTo>
                    <a:cubicBezTo>
                      <a:pt x="0" y="1071"/>
                      <a:pt x="228" y="1299"/>
                      <a:pt x="478" y="1299"/>
                    </a:cubicBezTo>
                    <a:lnTo>
                      <a:pt x="23764" y="1299"/>
                    </a:lnTo>
                    <a:cubicBezTo>
                      <a:pt x="24014" y="1299"/>
                      <a:pt x="24219" y="1071"/>
                      <a:pt x="24219" y="821"/>
                    </a:cubicBezTo>
                    <a:lnTo>
                      <a:pt x="24219" y="457"/>
                    </a:lnTo>
                    <a:cubicBezTo>
                      <a:pt x="24219" y="207"/>
                      <a:pt x="24014" y="2"/>
                      <a:pt x="23764" y="2"/>
                    </a:cubicBezTo>
                    <a:lnTo>
                      <a:pt x="478" y="2"/>
                    </a:lnTo>
                    <a:cubicBezTo>
                      <a:pt x="466" y="1"/>
                      <a:pt x="455" y="1"/>
                      <a:pt x="443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948;p81">
                <a:extLst>
                  <a:ext uri="{FF2B5EF4-FFF2-40B4-BE49-F238E27FC236}">
                    <a16:creationId xmlns:a16="http://schemas.microsoft.com/office/drawing/2014/main" id="{AE8599FF-FA85-4D9F-A512-1DBE376F8B61}"/>
                  </a:ext>
                </a:extLst>
              </p:cNvPr>
              <p:cNvSpPr/>
              <p:nvPr/>
            </p:nvSpPr>
            <p:spPr>
              <a:xfrm>
                <a:off x="3369375" y="2317225"/>
                <a:ext cx="480975" cy="279175"/>
              </a:xfrm>
              <a:custGeom>
                <a:avLst/>
                <a:gdLst/>
                <a:ahLst/>
                <a:cxnLst/>
                <a:rect l="l" t="t" r="r" b="b"/>
                <a:pathLst>
                  <a:path w="19239" h="11167" extrusionOk="0">
                    <a:moveTo>
                      <a:pt x="1" y="1"/>
                    </a:moveTo>
                    <a:lnTo>
                      <a:pt x="1" y="11166"/>
                    </a:lnTo>
                    <a:lnTo>
                      <a:pt x="19239" y="11166"/>
                    </a:lnTo>
                    <a:lnTo>
                      <a:pt x="192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949;p81">
                <a:extLst>
                  <a:ext uri="{FF2B5EF4-FFF2-40B4-BE49-F238E27FC236}">
                    <a16:creationId xmlns:a16="http://schemas.microsoft.com/office/drawing/2014/main" id="{AA2E11E5-51EA-4F58-A424-C71B9BF074F0}"/>
                  </a:ext>
                </a:extLst>
              </p:cNvPr>
              <p:cNvSpPr/>
              <p:nvPr/>
            </p:nvSpPr>
            <p:spPr>
              <a:xfrm>
                <a:off x="3606450" y="2301875"/>
                <a:ext cx="62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74" extrusionOk="0">
                    <a:moveTo>
                      <a:pt x="137" y="1"/>
                    </a:moveTo>
                    <a:cubicBezTo>
                      <a:pt x="46" y="1"/>
                      <a:pt x="0" y="69"/>
                      <a:pt x="0" y="137"/>
                    </a:cubicBezTo>
                    <a:cubicBezTo>
                      <a:pt x="0" y="206"/>
                      <a:pt x="46" y="274"/>
                      <a:pt x="137" y="274"/>
                    </a:cubicBezTo>
                    <a:cubicBezTo>
                      <a:pt x="205" y="274"/>
                      <a:pt x="251" y="206"/>
                      <a:pt x="251" y="137"/>
                    </a:cubicBezTo>
                    <a:cubicBezTo>
                      <a:pt x="251" y="69"/>
                      <a:pt x="205" y="1"/>
                      <a:pt x="13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950;p81">
                <a:extLst>
                  <a:ext uri="{FF2B5EF4-FFF2-40B4-BE49-F238E27FC236}">
                    <a16:creationId xmlns:a16="http://schemas.microsoft.com/office/drawing/2014/main" id="{A518CD04-871B-4834-8235-6E6878F9DB74}"/>
                  </a:ext>
                </a:extLst>
              </p:cNvPr>
              <p:cNvSpPr/>
              <p:nvPr/>
            </p:nvSpPr>
            <p:spPr>
              <a:xfrm>
                <a:off x="3346650" y="2621375"/>
                <a:ext cx="527025" cy="51775"/>
              </a:xfrm>
              <a:custGeom>
                <a:avLst/>
                <a:gdLst/>
                <a:ahLst/>
                <a:cxnLst/>
                <a:rect l="l" t="t" r="r" b="b"/>
                <a:pathLst>
                  <a:path w="21081" h="2071" extrusionOk="0">
                    <a:moveTo>
                      <a:pt x="1160" y="1"/>
                    </a:moveTo>
                    <a:lnTo>
                      <a:pt x="0" y="2070"/>
                    </a:lnTo>
                    <a:lnTo>
                      <a:pt x="21080" y="2070"/>
                    </a:lnTo>
                    <a:lnTo>
                      <a:pt x="19920" y="1"/>
                    </a:ln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951;p81">
                <a:extLst>
                  <a:ext uri="{FF2B5EF4-FFF2-40B4-BE49-F238E27FC236}">
                    <a16:creationId xmlns:a16="http://schemas.microsoft.com/office/drawing/2014/main" id="{997FC787-8904-4987-AFBC-FA9E80F4FBF1}"/>
                  </a:ext>
                </a:extLst>
              </p:cNvPr>
              <p:cNvSpPr/>
              <p:nvPr/>
            </p:nvSpPr>
            <p:spPr>
              <a:xfrm>
                <a:off x="3325050" y="2683350"/>
                <a:ext cx="573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923" h="1" fill="none" extrusionOk="0">
                    <a:moveTo>
                      <a:pt x="0" y="0"/>
                    </a:moveTo>
                    <a:lnTo>
                      <a:pt x="22922" y="0"/>
                    </a:lnTo>
                  </a:path>
                </a:pathLst>
              </a:custGeom>
              <a:noFill/>
              <a:ln w="9525" cap="rnd" cmpd="sng">
                <a:solidFill>
                  <a:srgbClr val="4B4D4E"/>
                </a:solidFill>
                <a:prstDash val="solid"/>
                <a:miter lim="22739"/>
                <a:headEnd type="none" w="sm" len="sm"/>
                <a:tailEnd type="none" w="sm" len="sm"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78D6F7E-9BEA-49DB-AB38-6FF0945F3D71}"/>
              </a:ext>
            </a:extLst>
          </p:cNvPr>
          <p:cNvGrpSpPr/>
          <p:nvPr/>
        </p:nvGrpSpPr>
        <p:grpSpPr>
          <a:xfrm>
            <a:off x="2202646" y="5363491"/>
            <a:ext cx="508315" cy="311181"/>
            <a:chOff x="6369726" y="6274718"/>
            <a:chExt cx="508315" cy="311181"/>
          </a:xfrm>
        </p:grpSpPr>
        <p:grpSp>
          <p:nvGrpSpPr>
            <p:cNvPr id="148" name="Google Shape;937;p81">
              <a:extLst>
                <a:ext uri="{FF2B5EF4-FFF2-40B4-BE49-F238E27FC236}">
                  <a16:creationId xmlns:a16="http://schemas.microsoft.com/office/drawing/2014/main" id="{17A66D82-DC61-4467-B1F2-3E33EAB16872}"/>
                </a:ext>
              </a:extLst>
            </p:cNvPr>
            <p:cNvGrpSpPr/>
            <p:nvPr/>
          </p:nvGrpSpPr>
          <p:grpSpPr>
            <a:xfrm>
              <a:off x="6369726" y="6274718"/>
              <a:ext cx="150167" cy="311181"/>
              <a:chOff x="2578025" y="2206950"/>
              <a:chExt cx="289400" cy="568525"/>
            </a:xfrm>
          </p:grpSpPr>
          <p:sp>
            <p:nvSpPr>
              <p:cNvPr id="159" name="Google Shape;938;p81">
                <a:extLst>
                  <a:ext uri="{FF2B5EF4-FFF2-40B4-BE49-F238E27FC236}">
                    <a16:creationId xmlns:a16="http://schemas.microsoft.com/office/drawing/2014/main" id="{DA5AAC99-3887-4339-A819-F0F58A161B32}"/>
                  </a:ext>
                </a:extLst>
              </p:cNvPr>
              <p:cNvSpPr/>
              <p:nvPr/>
            </p:nvSpPr>
            <p:spPr>
              <a:xfrm>
                <a:off x="2578025" y="2206950"/>
                <a:ext cx="289400" cy="568525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22741" extrusionOk="0">
                    <a:moveTo>
                      <a:pt x="1001" y="0"/>
                    </a:moveTo>
                    <a:cubicBezTo>
                      <a:pt x="433" y="0"/>
                      <a:pt x="1" y="432"/>
                      <a:pt x="1" y="978"/>
                    </a:cubicBezTo>
                    <a:lnTo>
                      <a:pt x="1" y="21762"/>
                    </a:lnTo>
                    <a:cubicBezTo>
                      <a:pt x="1" y="22308"/>
                      <a:pt x="433" y="22740"/>
                      <a:pt x="1001" y="22740"/>
                    </a:cubicBezTo>
                    <a:lnTo>
                      <a:pt x="10598" y="22740"/>
                    </a:lnTo>
                    <a:cubicBezTo>
                      <a:pt x="11143" y="22740"/>
                      <a:pt x="11576" y="22308"/>
                      <a:pt x="11576" y="21762"/>
                    </a:cubicBezTo>
                    <a:lnTo>
                      <a:pt x="11576" y="978"/>
                    </a:lnTo>
                    <a:cubicBezTo>
                      <a:pt x="11576" y="432"/>
                      <a:pt x="11143" y="0"/>
                      <a:pt x="10598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939;p81">
                <a:extLst>
                  <a:ext uri="{FF2B5EF4-FFF2-40B4-BE49-F238E27FC236}">
                    <a16:creationId xmlns:a16="http://schemas.microsoft.com/office/drawing/2014/main" id="{103B3465-829D-43DE-896C-71119A1BB534}"/>
                  </a:ext>
                </a:extLst>
              </p:cNvPr>
              <p:cNvSpPr/>
              <p:nvPr/>
            </p:nvSpPr>
            <p:spPr>
              <a:xfrm>
                <a:off x="2590550" y="2292800"/>
                <a:ext cx="264375" cy="396825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5873" extrusionOk="0">
                    <a:moveTo>
                      <a:pt x="0" y="0"/>
                    </a:moveTo>
                    <a:lnTo>
                      <a:pt x="0" y="15873"/>
                    </a:lnTo>
                    <a:lnTo>
                      <a:pt x="10574" y="15873"/>
                    </a:lnTo>
                    <a:lnTo>
                      <a:pt x="10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940;p81">
                <a:extLst>
                  <a:ext uri="{FF2B5EF4-FFF2-40B4-BE49-F238E27FC236}">
                    <a16:creationId xmlns:a16="http://schemas.microsoft.com/office/drawing/2014/main" id="{1F935D57-F522-49C8-B07F-CABF6EE768BE}"/>
                  </a:ext>
                </a:extLst>
              </p:cNvPr>
              <p:cNvSpPr/>
              <p:nvPr/>
            </p:nvSpPr>
            <p:spPr>
              <a:xfrm>
                <a:off x="2696275" y="27038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47" y="1"/>
                    </a:moveTo>
                    <a:cubicBezTo>
                      <a:pt x="478" y="1"/>
                      <a:pt x="1" y="456"/>
                      <a:pt x="1" y="1047"/>
                    </a:cubicBezTo>
                    <a:cubicBezTo>
                      <a:pt x="1" y="1638"/>
                      <a:pt x="478" y="2116"/>
                      <a:pt x="1047" y="2116"/>
                    </a:cubicBezTo>
                    <a:cubicBezTo>
                      <a:pt x="1638" y="2116"/>
                      <a:pt x="2116" y="1638"/>
                      <a:pt x="2116" y="1047"/>
                    </a:cubicBezTo>
                    <a:cubicBezTo>
                      <a:pt x="2116" y="456"/>
                      <a:pt x="1638" y="1"/>
                      <a:pt x="104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941;p81">
                <a:extLst>
                  <a:ext uri="{FF2B5EF4-FFF2-40B4-BE49-F238E27FC236}">
                    <a16:creationId xmlns:a16="http://schemas.microsoft.com/office/drawing/2014/main" id="{9C56E866-3536-42CF-8AD6-1191E7CA05FC}"/>
                  </a:ext>
                </a:extLst>
              </p:cNvPr>
              <p:cNvSpPr/>
              <p:nvPr/>
            </p:nvSpPr>
            <p:spPr>
              <a:xfrm>
                <a:off x="2696850" y="2242750"/>
                <a:ext cx="5232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570" extrusionOk="0">
                    <a:moveTo>
                      <a:pt x="410" y="1"/>
                    </a:moveTo>
                    <a:cubicBezTo>
                      <a:pt x="182" y="1"/>
                      <a:pt x="1" y="115"/>
                      <a:pt x="1" y="274"/>
                    </a:cubicBezTo>
                    <a:cubicBezTo>
                      <a:pt x="1" y="433"/>
                      <a:pt x="182" y="569"/>
                      <a:pt x="410" y="569"/>
                    </a:cubicBezTo>
                    <a:lnTo>
                      <a:pt x="1683" y="569"/>
                    </a:lnTo>
                    <a:cubicBezTo>
                      <a:pt x="1911" y="569"/>
                      <a:pt x="2093" y="433"/>
                      <a:pt x="2093" y="274"/>
                    </a:cubicBezTo>
                    <a:cubicBezTo>
                      <a:pt x="2093" y="115"/>
                      <a:pt x="1911" y="1"/>
                      <a:pt x="1706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942;p81">
              <a:extLst>
                <a:ext uri="{FF2B5EF4-FFF2-40B4-BE49-F238E27FC236}">
                  <a16:creationId xmlns:a16="http://schemas.microsoft.com/office/drawing/2014/main" id="{3D39AEEB-B5CA-45C2-8CF9-9A9AE76D7BB8}"/>
                </a:ext>
              </a:extLst>
            </p:cNvPr>
            <p:cNvGrpSpPr/>
            <p:nvPr/>
          </p:nvGrpSpPr>
          <p:grpSpPr>
            <a:xfrm>
              <a:off x="6560038" y="6274718"/>
              <a:ext cx="318003" cy="228094"/>
              <a:chOff x="3303450" y="2292225"/>
              <a:chExt cx="612850" cy="416725"/>
            </a:xfrm>
          </p:grpSpPr>
          <p:sp>
            <p:nvSpPr>
              <p:cNvPr id="150" name="Google Shape;943;p81">
                <a:extLst>
                  <a:ext uri="{FF2B5EF4-FFF2-40B4-BE49-F238E27FC236}">
                    <a16:creationId xmlns:a16="http://schemas.microsoft.com/office/drawing/2014/main" id="{00AF9287-05F3-4632-B1BD-042377B3A926}"/>
                  </a:ext>
                </a:extLst>
              </p:cNvPr>
              <p:cNvSpPr/>
              <p:nvPr/>
            </p:nvSpPr>
            <p:spPr>
              <a:xfrm>
                <a:off x="3303450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7" y="3929"/>
                      <a:pt x="773" y="3929"/>
                    </a:cubicBezTo>
                    <a:lnTo>
                      <a:pt x="3911" y="3929"/>
                    </a:lnTo>
                    <a:cubicBezTo>
                      <a:pt x="4457" y="3929"/>
                      <a:pt x="4684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44;p81">
                <a:extLst>
                  <a:ext uri="{FF2B5EF4-FFF2-40B4-BE49-F238E27FC236}">
                    <a16:creationId xmlns:a16="http://schemas.microsoft.com/office/drawing/2014/main" id="{3FE1517E-178E-4272-9E4B-3F9CB620E791}"/>
                  </a:ext>
                </a:extLst>
              </p:cNvPr>
              <p:cNvSpPr/>
              <p:nvPr/>
            </p:nvSpPr>
            <p:spPr>
              <a:xfrm>
                <a:off x="3799175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8" y="3929"/>
                      <a:pt x="773" y="3929"/>
                    </a:cubicBezTo>
                    <a:lnTo>
                      <a:pt x="3912" y="3929"/>
                    </a:lnTo>
                    <a:cubicBezTo>
                      <a:pt x="4457" y="3929"/>
                      <a:pt x="4685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45;p81">
                <a:extLst>
                  <a:ext uri="{FF2B5EF4-FFF2-40B4-BE49-F238E27FC236}">
                    <a16:creationId xmlns:a16="http://schemas.microsoft.com/office/drawing/2014/main" id="{6B520BC5-3BD2-4C66-9BF4-A9976EB080C2}"/>
                  </a:ext>
                </a:extLst>
              </p:cNvPr>
              <p:cNvSpPr/>
              <p:nvPr/>
            </p:nvSpPr>
            <p:spPr>
              <a:xfrm>
                <a:off x="3345500" y="2292225"/>
                <a:ext cx="52817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13758" extrusionOk="0">
                    <a:moveTo>
                      <a:pt x="1001" y="0"/>
                    </a:moveTo>
                    <a:cubicBezTo>
                      <a:pt x="456" y="0"/>
                      <a:pt x="1" y="455"/>
                      <a:pt x="1" y="1001"/>
                    </a:cubicBezTo>
                    <a:lnTo>
                      <a:pt x="1" y="12780"/>
                    </a:lnTo>
                    <a:cubicBezTo>
                      <a:pt x="1" y="13326"/>
                      <a:pt x="456" y="13758"/>
                      <a:pt x="1001" y="13758"/>
                    </a:cubicBezTo>
                    <a:lnTo>
                      <a:pt x="20126" y="13758"/>
                    </a:lnTo>
                    <a:cubicBezTo>
                      <a:pt x="20671" y="13758"/>
                      <a:pt x="21126" y="13326"/>
                      <a:pt x="21126" y="12780"/>
                    </a:cubicBezTo>
                    <a:lnTo>
                      <a:pt x="21126" y="1001"/>
                    </a:lnTo>
                    <a:cubicBezTo>
                      <a:pt x="21126" y="455"/>
                      <a:pt x="20671" y="0"/>
                      <a:pt x="20126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46;p81">
                <a:extLst>
                  <a:ext uri="{FF2B5EF4-FFF2-40B4-BE49-F238E27FC236}">
                    <a16:creationId xmlns:a16="http://schemas.microsoft.com/office/drawing/2014/main" id="{35733366-5E5E-47FE-9885-DB1FB43574E4}"/>
                  </a:ext>
                </a:extLst>
              </p:cNvPr>
              <p:cNvSpPr/>
              <p:nvPr/>
            </p:nvSpPr>
            <p:spPr>
              <a:xfrm>
                <a:off x="3345500" y="2615125"/>
                <a:ext cx="5281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3367" extrusionOk="0">
                    <a:moveTo>
                      <a:pt x="1001" y="1"/>
                    </a:moveTo>
                    <a:cubicBezTo>
                      <a:pt x="456" y="1"/>
                      <a:pt x="1" y="433"/>
                      <a:pt x="1" y="978"/>
                    </a:cubicBezTo>
                    <a:lnTo>
                      <a:pt x="1" y="2388"/>
                    </a:lnTo>
                    <a:cubicBezTo>
                      <a:pt x="1" y="2934"/>
                      <a:pt x="456" y="3366"/>
                      <a:pt x="1001" y="3366"/>
                    </a:cubicBezTo>
                    <a:lnTo>
                      <a:pt x="20126" y="3366"/>
                    </a:lnTo>
                    <a:cubicBezTo>
                      <a:pt x="20671" y="3366"/>
                      <a:pt x="21126" y="2934"/>
                      <a:pt x="21126" y="2388"/>
                    </a:cubicBezTo>
                    <a:lnTo>
                      <a:pt x="21126" y="978"/>
                    </a:lnTo>
                    <a:cubicBezTo>
                      <a:pt x="21126" y="433"/>
                      <a:pt x="20671" y="1"/>
                      <a:pt x="20126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47;p81">
                <a:extLst>
                  <a:ext uri="{FF2B5EF4-FFF2-40B4-BE49-F238E27FC236}">
                    <a16:creationId xmlns:a16="http://schemas.microsoft.com/office/drawing/2014/main" id="{A0DF9E45-C12C-4852-9649-720BA8F3DFAD}"/>
                  </a:ext>
                </a:extLst>
              </p:cNvPr>
              <p:cNvSpPr/>
              <p:nvPr/>
            </p:nvSpPr>
            <p:spPr>
              <a:xfrm>
                <a:off x="3306850" y="2676475"/>
                <a:ext cx="605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299" extrusionOk="0">
                    <a:moveTo>
                      <a:pt x="443" y="1"/>
                    </a:moveTo>
                    <a:cubicBezTo>
                      <a:pt x="207" y="1"/>
                      <a:pt x="2" y="219"/>
                      <a:pt x="23" y="457"/>
                    </a:cubicBezTo>
                    <a:lnTo>
                      <a:pt x="23" y="821"/>
                    </a:lnTo>
                    <a:cubicBezTo>
                      <a:pt x="0" y="1071"/>
                      <a:pt x="228" y="1299"/>
                      <a:pt x="478" y="1299"/>
                    </a:cubicBezTo>
                    <a:lnTo>
                      <a:pt x="23764" y="1299"/>
                    </a:lnTo>
                    <a:cubicBezTo>
                      <a:pt x="24014" y="1299"/>
                      <a:pt x="24219" y="1071"/>
                      <a:pt x="24219" y="821"/>
                    </a:cubicBezTo>
                    <a:lnTo>
                      <a:pt x="24219" y="457"/>
                    </a:lnTo>
                    <a:cubicBezTo>
                      <a:pt x="24219" y="207"/>
                      <a:pt x="24014" y="2"/>
                      <a:pt x="23764" y="2"/>
                    </a:cubicBezTo>
                    <a:lnTo>
                      <a:pt x="478" y="2"/>
                    </a:lnTo>
                    <a:cubicBezTo>
                      <a:pt x="466" y="1"/>
                      <a:pt x="455" y="1"/>
                      <a:pt x="443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48;p81">
                <a:extLst>
                  <a:ext uri="{FF2B5EF4-FFF2-40B4-BE49-F238E27FC236}">
                    <a16:creationId xmlns:a16="http://schemas.microsoft.com/office/drawing/2014/main" id="{08DB260A-17F0-4371-A24D-E34D72E94DCB}"/>
                  </a:ext>
                </a:extLst>
              </p:cNvPr>
              <p:cNvSpPr/>
              <p:nvPr/>
            </p:nvSpPr>
            <p:spPr>
              <a:xfrm>
                <a:off x="3369375" y="2317225"/>
                <a:ext cx="480975" cy="279175"/>
              </a:xfrm>
              <a:custGeom>
                <a:avLst/>
                <a:gdLst/>
                <a:ahLst/>
                <a:cxnLst/>
                <a:rect l="l" t="t" r="r" b="b"/>
                <a:pathLst>
                  <a:path w="19239" h="11167" extrusionOk="0">
                    <a:moveTo>
                      <a:pt x="1" y="1"/>
                    </a:moveTo>
                    <a:lnTo>
                      <a:pt x="1" y="11166"/>
                    </a:lnTo>
                    <a:lnTo>
                      <a:pt x="19239" y="11166"/>
                    </a:lnTo>
                    <a:lnTo>
                      <a:pt x="192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949;p81">
                <a:extLst>
                  <a:ext uri="{FF2B5EF4-FFF2-40B4-BE49-F238E27FC236}">
                    <a16:creationId xmlns:a16="http://schemas.microsoft.com/office/drawing/2014/main" id="{D149CB07-F6BF-4679-A605-14B50F998429}"/>
                  </a:ext>
                </a:extLst>
              </p:cNvPr>
              <p:cNvSpPr/>
              <p:nvPr/>
            </p:nvSpPr>
            <p:spPr>
              <a:xfrm>
                <a:off x="3606450" y="2301875"/>
                <a:ext cx="62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74" extrusionOk="0">
                    <a:moveTo>
                      <a:pt x="137" y="1"/>
                    </a:moveTo>
                    <a:cubicBezTo>
                      <a:pt x="46" y="1"/>
                      <a:pt x="0" y="69"/>
                      <a:pt x="0" y="137"/>
                    </a:cubicBezTo>
                    <a:cubicBezTo>
                      <a:pt x="0" y="206"/>
                      <a:pt x="46" y="274"/>
                      <a:pt x="137" y="274"/>
                    </a:cubicBezTo>
                    <a:cubicBezTo>
                      <a:pt x="205" y="274"/>
                      <a:pt x="251" y="206"/>
                      <a:pt x="251" y="137"/>
                    </a:cubicBezTo>
                    <a:cubicBezTo>
                      <a:pt x="251" y="69"/>
                      <a:pt x="205" y="1"/>
                      <a:pt x="13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50;p81">
                <a:extLst>
                  <a:ext uri="{FF2B5EF4-FFF2-40B4-BE49-F238E27FC236}">
                    <a16:creationId xmlns:a16="http://schemas.microsoft.com/office/drawing/2014/main" id="{CA46108A-5BE5-4BF4-85B0-BBF7B0173C7F}"/>
                  </a:ext>
                </a:extLst>
              </p:cNvPr>
              <p:cNvSpPr/>
              <p:nvPr/>
            </p:nvSpPr>
            <p:spPr>
              <a:xfrm>
                <a:off x="3346650" y="2621375"/>
                <a:ext cx="527025" cy="51775"/>
              </a:xfrm>
              <a:custGeom>
                <a:avLst/>
                <a:gdLst/>
                <a:ahLst/>
                <a:cxnLst/>
                <a:rect l="l" t="t" r="r" b="b"/>
                <a:pathLst>
                  <a:path w="21081" h="2071" extrusionOk="0">
                    <a:moveTo>
                      <a:pt x="1160" y="1"/>
                    </a:moveTo>
                    <a:lnTo>
                      <a:pt x="0" y="2070"/>
                    </a:lnTo>
                    <a:lnTo>
                      <a:pt x="21080" y="2070"/>
                    </a:lnTo>
                    <a:lnTo>
                      <a:pt x="19920" y="1"/>
                    </a:ln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951;p81">
                <a:extLst>
                  <a:ext uri="{FF2B5EF4-FFF2-40B4-BE49-F238E27FC236}">
                    <a16:creationId xmlns:a16="http://schemas.microsoft.com/office/drawing/2014/main" id="{D757A5E3-5E33-4A75-A7A7-2E9A2CDE191F}"/>
                  </a:ext>
                </a:extLst>
              </p:cNvPr>
              <p:cNvSpPr/>
              <p:nvPr/>
            </p:nvSpPr>
            <p:spPr>
              <a:xfrm>
                <a:off x="3325050" y="2683350"/>
                <a:ext cx="573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923" h="1" fill="none" extrusionOk="0">
                    <a:moveTo>
                      <a:pt x="0" y="0"/>
                    </a:moveTo>
                    <a:lnTo>
                      <a:pt x="22922" y="0"/>
                    </a:lnTo>
                  </a:path>
                </a:pathLst>
              </a:custGeom>
              <a:noFill/>
              <a:ln w="9525" cap="rnd" cmpd="sng">
                <a:solidFill>
                  <a:srgbClr val="4B4D4E"/>
                </a:solidFill>
                <a:prstDash val="solid"/>
                <a:miter lim="22739"/>
                <a:headEnd type="none" w="sm" len="sm"/>
                <a:tailEnd type="none" w="sm" len="sm"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9" name="Google Shape;912;p81">
            <a:extLst>
              <a:ext uri="{FF2B5EF4-FFF2-40B4-BE49-F238E27FC236}">
                <a16:creationId xmlns:a16="http://schemas.microsoft.com/office/drawing/2014/main" id="{5843590D-891A-4271-B8EF-4FC07F04721E}"/>
              </a:ext>
            </a:extLst>
          </p:cNvPr>
          <p:cNvGrpSpPr/>
          <p:nvPr/>
        </p:nvGrpSpPr>
        <p:grpSpPr>
          <a:xfrm>
            <a:off x="488867" y="5386986"/>
            <a:ext cx="318003" cy="228094"/>
            <a:chOff x="3303450" y="2292225"/>
            <a:chExt cx="612850" cy="416725"/>
          </a:xfrm>
        </p:grpSpPr>
        <p:sp>
          <p:nvSpPr>
            <p:cNvPr id="170" name="Google Shape;913;p81">
              <a:extLst>
                <a:ext uri="{FF2B5EF4-FFF2-40B4-BE49-F238E27FC236}">
                  <a16:creationId xmlns:a16="http://schemas.microsoft.com/office/drawing/2014/main" id="{E131012A-5FF9-4D25-A058-637032F55917}"/>
                </a:ext>
              </a:extLst>
            </p:cNvPr>
            <p:cNvSpPr/>
            <p:nvPr/>
          </p:nvSpPr>
          <p:spPr>
            <a:xfrm>
              <a:off x="3303450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7" y="3929"/>
                    <a:pt x="773" y="3929"/>
                  </a:cubicBezTo>
                  <a:lnTo>
                    <a:pt x="3911" y="3929"/>
                  </a:lnTo>
                  <a:cubicBezTo>
                    <a:pt x="4457" y="3929"/>
                    <a:pt x="4684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914;p81">
              <a:extLst>
                <a:ext uri="{FF2B5EF4-FFF2-40B4-BE49-F238E27FC236}">
                  <a16:creationId xmlns:a16="http://schemas.microsoft.com/office/drawing/2014/main" id="{C6C50C0C-493D-4E68-9A9C-9561ACC3B5AF}"/>
                </a:ext>
              </a:extLst>
            </p:cNvPr>
            <p:cNvSpPr/>
            <p:nvPr/>
          </p:nvSpPr>
          <p:spPr>
            <a:xfrm>
              <a:off x="3799175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8" y="3929"/>
                    <a:pt x="773" y="3929"/>
                  </a:cubicBezTo>
                  <a:lnTo>
                    <a:pt x="3912" y="3929"/>
                  </a:lnTo>
                  <a:cubicBezTo>
                    <a:pt x="4457" y="3929"/>
                    <a:pt x="4685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915;p81">
              <a:extLst>
                <a:ext uri="{FF2B5EF4-FFF2-40B4-BE49-F238E27FC236}">
                  <a16:creationId xmlns:a16="http://schemas.microsoft.com/office/drawing/2014/main" id="{81D52409-FBE4-47D5-9102-135C23876917}"/>
                </a:ext>
              </a:extLst>
            </p:cNvPr>
            <p:cNvSpPr/>
            <p:nvPr/>
          </p:nvSpPr>
          <p:spPr>
            <a:xfrm>
              <a:off x="3345500" y="2292225"/>
              <a:ext cx="528175" cy="343950"/>
            </a:xfrm>
            <a:custGeom>
              <a:avLst/>
              <a:gdLst/>
              <a:ahLst/>
              <a:cxnLst/>
              <a:rect l="l" t="t" r="r" b="b"/>
              <a:pathLst>
                <a:path w="21127" h="13758" extrusionOk="0">
                  <a:moveTo>
                    <a:pt x="1001" y="0"/>
                  </a:moveTo>
                  <a:cubicBezTo>
                    <a:pt x="456" y="0"/>
                    <a:pt x="1" y="455"/>
                    <a:pt x="1" y="1001"/>
                  </a:cubicBezTo>
                  <a:lnTo>
                    <a:pt x="1" y="12780"/>
                  </a:lnTo>
                  <a:cubicBezTo>
                    <a:pt x="1" y="13326"/>
                    <a:pt x="456" y="13758"/>
                    <a:pt x="1001" y="13758"/>
                  </a:cubicBezTo>
                  <a:lnTo>
                    <a:pt x="20126" y="13758"/>
                  </a:lnTo>
                  <a:cubicBezTo>
                    <a:pt x="20671" y="13758"/>
                    <a:pt x="21126" y="13326"/>
                    <a:pt x="21126" y="12780"/>
                  </a:cubicBezTo>
                  <a:lnTo>
                    <a:pt x="21126" y="1001"/>
                  </a:lnTo>
                  <a:cubicBezTo>
                    <a:pt x="21126" y="455"/>
                    <a:pt x="20671" y="0"/>
                    <a:pt x="20126" y="0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916;p81">
              <a:extLst>
                <a:ext uri="{FF2B5EF4-FFF2-40B4-BE49-F238E27FC236}">
                  <a16:creationId xmlns:a16="http://schemas.microsoft.com/office/drawing/2014/main" id="{BD23310A-A3D5-4FCF-B3C8-228854E423EB}"/>
                </a:ext>
              </a:extLst>
            </p:cNvPr>
            <p:cNvSpPr/>
            <p:nvPr/>
          </p:nvSpPr>
          <p:spPr>
            <a:xfrm>
              <a:off x="3345500" y="2615125"/>
              <a:ext cx="528175" cy="84175"/>
            </a:xfrm>
            <a:custGeom>
              <a:avLst/>
              <a:gdLst/>
              <a:ahLst/>
              <a:cxnLst/>
              <a:rect l="l" t="t" r="r" b="b"/>
              <a:pathLst>
                <a:path w="21127" h="3367" extrusionOk="0">
                  <a:moveTo>
                    <a:pt x="1001" y="1"/>
                  </a:moveTo>
                  <a:cubicBezTo>
                    <a:pt x="456" y="1"/>
                    <a:pt x="1" y="433"/>
                    <a:pt x="1" y="978"/>
                  </a:cubicBezTo>
                  <a:lnTo>
                    <a:pt x="1" y="2388"/>
                  </a:lnTo>
                  <a:cubicBezTo>
                    <a:pt x="1" y="2934"/>
                    <a:pt x="456" y="3366"/>
                    <a:pt x="1001" y="3366"/>
                  </a:cubicBezTo>
                  <a:lnTo>
                    <a:pt x="20126" y="3366"/>
                  </a:lnTo>
                  <a:cubicBezTo>
                    <a:pt x="20671" y="3366"/>
                    <a:pt x="21126" y="2934"/>
                    <a:pt x="21126" y="2388"/>
                  </a:cubicBezTo>
                  <a:lnTo>
                    <a:pt x="21126" y="978"/>
                  </a:lnTo>
                  <a:cubicBezTo>
                    <a:pt x="21126" y="433"/>
                    <a:pt x="20671" y="1"/>
                    <a:pt x="20126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917;p81">
              <a:extLst>
                <a:ext uri="{FF2B5EF4-FFF2-40B4-BE49-F238E27FC236}">
                  <a16:creationId xmlns:a16="http://schemas.microsoft.com/office/drawing/2014/main" id="{3CB1F887-6C25-49DE-91AA-BC11BFC57C29}"/>
                </a:ext>
              </a:extLst>
            </p:cNvPr>
            <p:cNvSpPr/>
            <p:nvPr/>
          </p:nvSpPr>
          <p:spPr>
            <a:xfrm>
              <a:off x="3306850" y="2676475"/>
              <a:ext cx="605475" cy="32475"/>
            </a:xfrm>
            <a:custGeom>
              <a:avLst/>
              <a:gdLst/>
              <a:ahLst/>
              <a:cxnLst/>
              <a:rect l="l" t="t" r="r" b="b"/>
              <a:pathLst>
                <a:path w="24219" h="1299" extrusionOk="0">
                  <a:moveTo>
                    <a:pt x="443" y="1"/>
                  </a:moveTo>
                  <a:cubicBezTo>
                    <a:pt x="207" y="1"/>
                    <a:pt x="2" y="219"/>
                    <a:pt x="23" y="457"/>
                  </a:cubicBezTo>
                  <a:lnTo>
                    <a:pt x="23" y="821"/>
                  </a:lnTo>
                  <a:cubicBezTo>
                    <a:pt x="0" y="1071"/>
                    <a:pt x="228" y="1299"/>
                    <a:pt x="478" y="1299"/>
                  </a:cubicBezTo>
                  <a:lnTo>
                    <a:pt x="23764" y="1299"/>
                  </a:lnTo>
                  <a:cubicBezTo>
                    <a:pt x="24014" y="1299"/>
                    <a:pt x="24219" y="1071"/>
                    <a:pt x="24219" y="821"/>
                  </a:cubicBezTo>
                  <a:lnTo>
                    <a:pt x="24219" y="457"/>
                  </a:lnTo>
                  <a:cubicBezTo>
                    <a:pt x="24219" y="207"/>
                    <a:pt x="24014" y="2"/>
                    <a:pt x="23764" y="2"/>
                  </a:cubicBezTo>
                  <a:lnTo>
                    <a:pt x="478" y="2"/>
                  </a:lnTo>
                  <a:cubicBezTo>
                    <a:pt x="466" y="1"/>
                    <a:pt x="455" y="1"/>
                    <a:pt x="443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918;p81">
              <a:extLst>
                <a:ext uri="{FF2B5EF4-FFF2-40B4-BE49-F238E27FC236}">
                  <a16:creationId xmlns:a16="http://schemas.microsoft.com/office/drawing/2014/main" id="{2E6C8249-71BC-496F-B8D2-0640E9728319}"/>
                </a:ext>
              </a:extLst>
            </p:cNvPr>
            <p:cNvSpPr/>
            <p:nvPr/>
          </p:nvSpPr>
          <p:spPr>
            <a:xfrm>
              <a:off x="3369375" y="2317225"/>
              <a:ext cx="480975" cy="279175"/>
            </a:xfrm>
            <a:custGeom>
              <a:avLst/>
              <a:gdLst/>
              <a:ahLst/>
              <a:cxnLst/>
              <a:rect l="l" t="t" r="r" b="b"/>
              <a:pathLst>
                <a:path w="19239" h="11167" extrusionOk="0">
                  <a:moveTo>
                    <a:pt x="1" y="1"/>
                  </a:moveTo>
                  <a:lnTo>
                    <a:pt x="1" y="11166"/>
                  </a:lnTo>
                  <a:lnTo>
                    <a:pt x="19239" y="11166"/>
                  </a:lnTo>
                  <a:lnTo>
                    <a:pt x="19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919;p81">
              <a:extLst>
                <a:ext uri="{FF2B5EF4-FFF2-40B4-BE49-F238E27FC236}">
                  <a16:creationId xmlns:a16="http://schemas.microsoft.com/office/drawing/2014/main" id="{306DE4FC-B3FA-46E6-9310-04A7CE586451}"/>
                </a:ext>
              </a:extLst>
            </p:cNvPr>
            <p:cNvSpPr/>
            <p:nvPr/>
          </p:nvSpPr>
          <p:spPr>
            <a:xfrm>
              <a:off x="3606450" y="2301875"/>
              <a:ext cx="6275" cy="6850"/>
            </a:xfrm>
            <a:custGeom>
              <a:avLst/>
              <a:gdLst/>
              <a:ahLst/>
              <a:cxnLst/>
              <a:rect l="l" t="t" r="r" b="b"/>
              <a:pathLst>
                <a:path w="251" h="274" extrusionOk="0">
                  <a:moveTo>
                    <a:pt x="137" y="1"/>
                  </a:moveTo>
                  <a:cubicBezTo>
                    <a:pt x="46" y="1"/>
                    <a:pt x="0" y="69"/>
                    <a:pt x="0" y="137"/>
                  </a:cubicBezTo>
                  <a:cubicBezTo>
                    <a:pt x="0" y="206"/>
                    <a:pt x="46" y="274"/>
                    <a:pt x="137" y="274"/>
                  </a:cubicBezTo>
                  <a:cubicBezTo>
                    <a:pt x="205" y="274"/>
                    <a:pt x="251" y="206"/>
                    <a:pt x="251" y="137"/>
                  </a:cubicBezTo>
                  <a:cubicBezTo>
                    <a:pt x="251" y="69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920;p81">
              <a:extLst>
                <a:ext uri="{FF2B5EF4-FFF2-40B4-BE49-F238E27FC236}">
                  <a16:creationId xmlns:a16="http://schemas.microsoft.com/office/drawing/2014/main" id="{C2C583D5-308C-4A6B-8541-174EF49007E3}"/>
                </a:ext>
              </a:extLst>
            </p:cNvPr>
            <p:cNvSpPr/>
            <p:nvPr/>
          </p:nvSpPr>
          <p:spPr>
            <a:xfrm>
              <a:off x="3346650" y="2621375"/>
              <a:ext cx="527025" cy="51775"/>
            </a:xfrm>
            <a:custGeom>
              <a:avLst/>
              <a:gdLst/>
              <a:ahLst/>
              <a:cxnLst/>
              <a:rect l="l" t="t" r="r" b="b"/>
              <a:pathLst>
                <a:path w="21081" h="2071" extrusionOk="0">
                  <a:moveTo>
                    <a:pt x="1160" y="1"/>
                  </a:moveTo>
                  <a:lnTo>
                    <a:pt x="0" y="2070"/>
                  </a:lnTo>
                  <a:lnTo>
                    <a:pt x="21080" y="2070"/>
                  </a:lnTo>
                  <a:lnTo>
                    <a:pt x="19920" y="1"/>
                  </a:ln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921;p81">
              <a:extLst>
                <a:ext uri="{FF2B5EF4-FFF2-40B4-BE49-F238E27FC236}">
                  <a16:creationId xmlns:a16="http://schemas.microsoft.com/office/drawing/2014/main" id="{31FDA3C7-0193-4B3A-B4BE-EE0EFF530713}"/>
                </a:ext>
              </a:extLst>
            </p:cNvPr>
            <p:cNvSpPr/>
            <p:nvPr/>
          </p:nvSpPr>
          <p:spPr>
            <a:xfrm>
              <a:off x="3325050" y="2683350"/>
              <a:ext cx="573075" cy="25"/>
            </a:xfrm>
            <a:custGeom>
              <a:avLst/>
              <a:gdLst/>
              <a:ahLst/>
              <a:cxnLst/>
              <a:rect l="l" t="t" r="r" b="b"/>
              <a:pathLst>
                <a:path w="22923" h="1" fill="none" extrusionOk="0">
                  <a:moveTo>
                    <a:pt x="0" y="0"/>
                  </a:moveTo>
                  <a:lnTo>
                    <a:pt x="22922" y="0"/>
                  </a:lnTo>
                </a:path>
              </a:pathLst>
            </a:custGeom>
            <a:noFill/>
            <a:ln w="9525" cap="rnd" cmpd="sng">
              <a:solidFill>
                <a:srgbClr val="4B4D4E"/>
              </a:solidFill>
              <a:prstDash val="solid"/>
              <a:miter lim="22739"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912;p81">
            <a:extLst>
              <a:ext uri="{FF2B5EF4-FFF2-40B4-BE49-F238E27FC236}">
                <a16:creationId xmlns:a16="http://schemas.microsoft.com/office/drawing/2014/main" id="{EF1498CA-43A9-4169-9841-81A8D7237FE3}"/>
              </a:ext>
            </a:extLst>
          </p:cNvPr>
          <p:cNvGrpSpPr/>
          <p:nvPr/>
        </p:nvGrpSpPr>
        <p:grpSpPr>
          <a:xfrm>
            <a:off x="4348294" y="5407486"/>
            <a:ext cx="318003" cy="228094"/>
            <a:chOff x="3303450" y="2292225"/>
            <a:chExt cx="612850" cy="416725"/>
          </a:xfrm>
        </p:grpSpPr>
        <p:sp>
          <p:nvSpPr>
            <p:cNvPr id="180" name="Google Shape;913;p81">
              <a:extLst>
                <a:ext uri="{FF2B5EF4-FFF2-40B4-BE49-F238E27FC236}">
                  <a16:creationId xmlns:a16="http://schemas.microsoft.com/office/drawing/2014/main" id="{DCE1F9C9-6CF1-43B6-B591-49E4D22E032F}"/>
                </a:ext>
              </a:extLst>
            </p:cNvPr>
            <p:cNvSpPr/>
            <p:nvPr/>
          </p:nvSpPr>
          <p:spPr>
            <a:xfrm>
              <a:off x="3303450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7" y="3929"/>
                    <a:pt x="773" y="3929"/>
                  </a:cubicBezTo>
                  <a:lnTo>
                    <a:pt x="3911" y="3929"/>
                  </a:lnTo>
                  <a:cubicBezTo>
                    <a:pt x="4457" y="3929"/>
                    <a:pt x="4684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914;p81">
              <a:extLst>
                <a:ext uri="{FF2B5EF4-FFF2-40B4-BE49-F238E27FC236}">
                  <a16:creationId xmlns:a16="http://schemas.microsoft.com/office/drawing/2014/main" id="{207FA36B-EA0D-4F8C-B87D-843124DC2428}"/>
                </a:ext>
              </a:extLst>
            </p:cNvPr>
            <p:cNvSpPr/>
            <p:nvPr/>
          </p:nvSpPr>
          <p:spPr>
            <a:xfrm>
              <a:off x="3799175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8" y="3929"/>
                    <a:pt x="773" y="3929"/>
                  </a:cubicBezTo>
                  <a:lnTo>
                    <a:pt x="3912" y="3929"/>
                  </a:lnTo>
                  <a:cubicBezTo>
                    <a:pt x="4457" y="3929"/>
                    <a:pt x="4685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915;p81">
              <a:extLst>
                <a:ext uri="{FF2B5EF4-FFF2-40B4-BE49-F238E27FC236}">
                  <a16:creationId xmlns:a16="http://schemas.microsoft.com/office/drawing/2014/main" id="{E3C171AC-4455-4A2C-8ACB-7147AA2B33D9}"/>
                </a:ext>
              </a:extLst>
            </p:cNvPr>
            <p:cNvSpPr/>
            <p:nvPr/>
          </p:nvSpPr>
          <p:spPr>
            <a:xfrm>
              <a:off x="3345500" y="2292225"/>
              <a:ext cx="528175" cy="343950"/>
            </a:xfrm>
            <a:custGeom>
              <a:avLst/>
              <a:gdLst/>
              <a:ahLst/>
              <a:cxnLst/>
              <a:rect l="l" t="t" r="r" b="b"/>
              <a:pathLst>
                <a:path w="21127" h="13758" extrusionOk="0">
                  <a:moveTo>
                    <a:pt x="1001" y="0"/>
                  </a:moveTo>
                  <a:cubicBezTo>
                    <a:pt x="456" y="0"/>
                    <a:pt x="1" y="455"/>
                    <a:pt x="1" y="1001"/>
                  </a:cubicBezTo>
                  <a:lnTo>
                    <a:pt x="1" y="12780"/>
                  </a:lnTo>
                  <a:cubicBezTo>
                    <a:pt x="1" y="13326"/>
                    <a:pt x="456" y="13758"/>
                    <a:pt x="1001" y="13758"/>
                  </a:cubicBezTo>
                  <a:lnTo>
                    <a:pt x="20126" y="13758"/>
                  </a:lnTo>
                  <a:cubicBezTo>
                    <a:pt x="20671" y="13758"/>
                    <a:pt x="21126" y="13326"/>
                    <a:pt x="21126" y="12780"/>
                  </a:cubicBezTo>
                  <a:lnTo>
                    <a:pt x="21126" y="1001"/>
                  </a:lnTo>
                  <a:cubicBezTo>
                    <a:pt x="21126" y="455"/>
                    <a:pt x="20671" y="0"/>
                    <a:pt x="20126" y="0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916;p81">
              <a:extLst>
                <a:ext uri="{FF2B5EF4-FFF2-40B4-BE49-F238E27FC236}">
                  <a16:creationId xmlns:a16="http://schemas.microsoft.com/office/drawing/2014/main" id="{DD14F0C6-9499-45F0-8CD6-FCC43C8AE330}"/>
                </a:ext>
              </a:extLst>
            </p:cNvPr>
            <p:cNvSpPr/>
            <p:nvPr/>
          </p:nvSpPr>
          <p:spPr>
            <a:xfrm>
              <a:off x="3345500" y="2615125"/>
              <a:ext cx="528175" cy="84175"/>
            </a:xfrm>
            <a:custGeom>
              <a:avLst/>
              <a:gdLst/>
              <a:ahLst/>
              <a:cxnLst/>
              <a:rect l="l" t="t" r="r" b="b"/>
              <a:pathLst>
                <a:path w="21127" h="3367" extrusionOk="0">
                  <a:moveTo>
                    <a:pt x="1001" y="1"/>
                  </a:moveTo>
                  <a:cubicBezTo>
                    <a:pt x="456" y="1"/>
                    <a:pt x="1" y="433"/>
                    <a:pt x="1" y="978"/>
                  </a:cubicBezTo>
                  <a:lnTo>
                    <a:pt x="1" y="2388"/>
                  </a:lnTo>
                  <a:cubicBezTo>
                    <a:pt x="1" y="2934"/>
                    <a:pt x="456" y="3366"/>
                    <a:pt x="1001" y="3366"/>
                  </a:cubicBezTo>
                  <a:lnTo>
                    <a:pt x="20126" y="3366"/>
                  </a:lnTo>
                  <a:cubicBezTo>
                    <a:pt x="20671" y="3366"/>
                    <a:pt x="21126" y="2934"/>
                    <a:pt x="21126" y="2388"/>
                  </a:cubicBezTo>
                  <a:lnTo>
                    <a:pt x="21126" y="978"/>
                  </a:lnTo>
                  <a:cubicBezTo>
                    <a:pt x="21126" y="433"/>
                    <a:pt x="20671" y="1"/>
                    <a:pt x="20126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917;p81">
              <a:extLst>
                <a:ext uri="{FF2B5EF4-FFF2-40B4-BE49-F238E27FC236}">
                  <a16:creationId xmlns:a16="http://schemas.microsoft.com/office/drawing/2014/main" id="{A2994315-E354-40AC-BBB3-08336DA8EFCE}"/>
                </a:ext>
              </a:extLst>
            </p:cNvPr>
            <p:cNvSpPr/>
            <p:nvPr/>
          </p:nvSpPr>
          <p:spPr>
            <a:xfrm>
              <a:off x="3306850" y="2676475"/>
              <a:ext cx="605475" cy="32475"/>
            </a:xfrm>
            <a:custGeom>
              <a:avLst/>
              <a:gdLst/>
              <a:ahLst/>
              <a:cxnLst/>
              <a:rect l="l" t="t" r="r" b="b"/>
              <a:pathLst>
                <a:path w="24219" h="1299" extrusionOk="0">
                  <a:moveTo>
                    <a:pt x="443" y="1"/>
                  </a:moveTo>
                  <a:cubicBezTo>
                    <a:pt x="207" y="1"/>
                    <a:pt x="2" y="219"/>
                    <a:pt x="23" y="457"/>
                  </a:cubicBezTo>
                  <a:lnTo>
                    <a:pt x="23" y="821"/>
                  </a:lnTo>
                  <a:cubicBezTo>
                    <a:pt x="0" y="1071"/>
                    <a:pt x="228" y="1299"/>
                    <a:pt x="478" y="1299"/>
                  </a:cubicBezTo>
                  <a:lnTo>
                    <a:pt x="23764" y="1299"/>
                  </a:lnTo>
                  <a:cubicBezTo>
                    <a:pt x="24014" y="1299"/>
                    <a:pt x="24219" y="1071"/>
                    <a:pt x="24219" y="821"/>
                  </a:cubicBezTo>
                  <a:lnTo>
                    <a:pt x="24219" y="457"/>
                  </a:lnTo>
                  <a:cubicBezTo>
                    <a:pt x="24219" y="207"/>
                    <a:pt x="24014" y="2"/>
                    <a:pt x="23764" y="2"/>
                  </a:cubicBezTo>
                  <a:lnTo>
                    <a:pt x="478" y="2"/>
                  </a:lnTo>
                  <a:cubicBezTo>
                    <a:pt x="466" y="1"/>
                    <a:pt x="455" y="1"/>
                    <a:pt x="443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918;p81">
              <a:extLst>
                <a:ext uri="{FF2B5EF4-FFF2-40B4-BE49-F238E27FC236}">
                  <a16:creationId xmlns:a16="http://schemas.microsoft.com/office/drawing/2014/main" id="{0A2764B5-E730-44A9-B584-6ACE065D7601}"/>
                </a:ext>
              </a:extLst>
            </p:cNvPr>
            <p:cNvSpPr/>
            <p:nvPr/>
          </p:nvSpPr>
          <p:spPr>
            <a:xfrm>
              <a:off x="3369375" y="2317225"/>
              <a:ext cx="480975" cy="279175"/>
            </a:xfrm>
            <a:custGeom>
              <a:avLst/>
              <a:gdLst/>
              <a:ahLst/>
              <a:cxnLst/>
              <a:rect l="l" t="t" r="r" b="b"/>
              <a:pathLst>
                <a:path w="19239" h="11167" extrusionOk="0">
                  <a:moveTo>
                    <a:pt x="1" y="1"/>
                  </a:moveTo>
                  <a:lnTo>
                    <a:pt x="1" y="11166"/>
                  </a:lnTo>
                  <a:lnTo>
                    <a:pt x="19239" y="11166"/>
                  </a:lnTo>
                  <a:lnTo>
                    <a:pt x="19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919;p81">
              <a:extLst>
                <a:ext uri="{FF2B5EF4-FFF2-40B4-BE49-F238E27FC236}">
                  <a16:creationId xmlns:a16="http://schemas.microsoft.com/office/drawing/2014/main" id="{3E053BD7-066D-4C79-B3CD-88DA4C47C070}"/>
                </a:ext>
              </a:extLst>
            </p:cNvPr>
            <p:cNvSpPr/>
            <p:nvPr/>
          </p:nvSpPr>
          <p:spPr>
            <a:xfrm>
              <a:off x="3606450" y="2301875"/>
              <a:ext cx="6275" cy="6850"/>
            </a:xfrm>
            <a:custGeom>
              <a:avLst/>
              <a:gdLst/>
              <a:ahLst/>
              <a:cxnLst/>
              <a:rect l="l" t="t" r="r" b="b"/>
              <a:pathLst>
                <a:path w="251" h="274" extrusionOk="0">
                  <a:moveTo>
                    <a:pt x="137" y="1"/>
                  </a:moveTo>
                  <a:cubicBezTo>
                    <a:pt x="46" y="1"/>
                    <a:pt x="0" y="69"/>
                    <a:pt x="0" y="137"/>
                  </a:cubicBezTo>
                  <a:cubicBezTo>
                    <a:pt x="0" y="206"/>
                    <a:pt x="46" y="274"/>
                    <a:pt x="137" y="274"/>
                  </a:cubicBezTo>
                  <a:cubicBezTo>
                    <a:pt x="205" y="274"/>
                    <a:pt x="251" y="206"/>
                    <a:pt x="251" y="137"/>
                  </a:cubicBezTo>
                  <a:cubicBezTo>
                    <a:pt x="251" y="69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920;p81">
              <a:extLst>
                <a:ext uri="{FF2B5EF4-FFF2-40B4-BE49-F238E27FC236}">
                  <a16:creationId xmlns:a16="http://schemas.microsoft.com/office/drawing/2014/main" id="{713A0BDE-80CD-41C9-A64B-A640653A9B8E}"/>
                </a:ext>
              </a:extLst>
            </p:cNvPr>
            <p:cNvSpPr/>
            <p:nvPr/>
          </p:nvSpPr>
          <p:spPr>
            <a:xfrm>
              <a:off x="3346650" y="2621375"/>
              <a:ext cx="527025" cy="51775"/>
            </a:xfrm>
            <a:custGeom>
              <a:avLst/>
              <a:gdLst/>
              <a:ahLst/>
              <a:cxnLst/>
              <a:rect l="l" t="t" r="r" b="b"/>
              <a:pathLst>
                <a:path w="21081" h="2071" extrusionOk="0">
                  <a:moveTo>
                    <a:pt x="1160" y="1"/>
                  </a:moveTo>
                  <a:lnTo>
                    <a:pt x="0" y="2070"/>
                  </a:lnTo>
                  <a:lnTo>
                    <a:pt x="21080" y="2070"/>
                  </a:lnTo>
                  <a:lnTo>
                    <a:pt x="19920" y="1"/>
                  </a:ln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921;p81">
              <a:extLst>
                <a:ext uri="{FF2B5EF4-FFF2-40B4-BE49-F238E27FC236}">
                  <a16:creationId xmlns:a16="http://schemas.microsoft.com/office/drawing/2014/main" id="{3AA2A61E-74FE-4E8B-B875-7AA4E2F7E8D3}"/>
                </a:ext>
              </a:extLst>
            </p:cNvPr>
            <p:cNvSpPr/>
            <p:nvPr/>
          </p:nvSpPr>
          <p:spPr>
            <a:xfrm>
              <a:off x="3325050" y="2683350"/>
              <a:ext cx="573075" cy="25"/>
            </a:xfrm>
            <a:custGeom>
              <a:avLst/>
              <a:gdLst/>
              <a:ahLst/>
              <a:cxnLst/>
              <a:rect l="l" t="t" r="r" b="b"/>
              <a:pathLst>
                <a:path w="22923" h="1" fill="none" extrusionOk="0">
                  <a:moveTo>
                    <a:pt x="0" y="0"/>
                  </a:moveTo>
                  <a:lnTo>
                    <a:pt x="22922" y="0"/>
                  </a:lnTo>
                </a:path>
              </a:pathLst>
            </a:custGeom>
            <a:noFill/>
            <a:ln w="9525" cap="rnd" cmpd="sng">
              <a:solidFill>
                <a:srgbClr val="4B4D4E"/>
              </a:solidFill>
              <a:prstDash val="solid"/>
              <a:miter lim="22739"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902;p81">
            <a:extLst>
              <a:ext uri="{FF2B5EF4-FFF2-40B4-BE49-F238E27FC236}">
                <a16:creationId xmlns:a16="http://schemas.microsoft.com/office/drawing/2014/main" id="{1297EDD4-F050-419C-8CF6-93655F34BE4F}"/>
              </a:ext>
            </a:extLst>
          </p:cNvPr>
          <p:cNvSpPr txBox="1"/>
          <p:nvPr/>
        </p:nvSpPr>
        <p:spPr>
          <a:xfrm>
            <a:off x="-67433" y="2904443"/>
            <a:ext cx="1477961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08" name="Google Shape;897;p81">
            <a:extLst>
              <a:ext uri="{FF2B5EF4-FFF2-40B4-BE49-F238E27FC236}">
                <a16:creationId xmlns:a16="http://schemas.microsoft.com/office/drawing/2014/main" id="{CB91A044-C4AC-4E34-A149-BE1B9134AEA3}"/>
              </a:ext>
            </a:extLst>
          </p:cNvPr>
          <p:cNvCxnSpPr>
            <a:cxnSpLocks/>
          </p:cNvCxnSpPr>
          <p:nvPr/>
        </p:nvCxnSpPr>
        <p:spPr>
          <a:xfrm>
            <a:off x="3051069" y="3868181"/>
            <a:ext cx="99537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9EC9FB4C-07CB-49C3-82DB-F443D41284F0}"/>
              </a:ext>
            </a:extLst>
          </p:cNvPr>
          <p:cNvGrpSpPr/>
          <p:nvPr/>
        </p:nvGrpSpPr>
        <p:grpSpPr>
          <a:xfrm>
            <a:off x="224091" y="3303234"/>
            <a:ext cx="974745" cy="967216"/>
            <a:chOff x="699310" y="2769294"/>
            <a:chExt cx="974745" cy="967216"/>
          </a:xfrm>
        </p:grpSpPr>
        <p:sp>
          <p:nvSpPr>
            <p:cNvPr id="216" name="Google Shape;901;p81">
              <a:extLst>
                <a:ext uri="{FF2B5EF4-FFF2-40B4-BE49-F238E27FC236}">
                  <a16:creationId xmlns:a16="http://schemas.microsoft.com/office/drawing/2014/main" id="{36EE551C-AA94-4A31-AD4C-1260C81DE964}"/>
                </a:ext>
              </a:extLst>
            </p:cNvPr>
            <p:cNvSpPr/>
            <p:nvPr/>
          </p:nvSpPr>
          <p:spPr>
            <a:xfrm>
              <a:off x="699310" y="2769294"/>
              <a:ext cx="974745" cy="96721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967;p81">
              <a:extLst>
                <a:ext uri="{FF2B5EF4-FFF2-40B4-BE49-F238E27FC236}">
                  <a16:creationId xmlns:a16="http://schemas.microsoft.com/office/drawing/2014/main" id="{58F83405-E0C8-4419-848D-AF02AE45F118}"/>
                </a:ext>
              </a:extLst>
            </p:cNvPr>
            <p:cNvSpPr/>
            <p:nvPr/>
          </p:nvSpPr>
          <p:spPr>
            <a:xfrm>
              <a:off x="902140" y="2905873"/>
              <a:ext cx="569123" cy="747071"/>
            </a:xfrm>
            <a:custGeom>
              <a:avLst/>
              <a:gdLst/>
              <a:ahLst/>
              <a:cxnLst/>
              <a:rect l="l" t="t" r="r" b="b"/>
              <a:pathLst>
                <a:path w="570" h="745" extrusionOk="0">
                  <a:moveTo>
                    <a:pt x="383" y="1"/>
                  </a:moveTo>
                  <a:cubicBezTo>
                    <a:pt x="357" y="1"/>
                    <a:pt x="293" y="1"/>
                    <a:pt x="238" y="40"/>
                  </a:cubicBezTo>
                  <a:cubicBezTo>
                    <a:pt x="80" y="43"/>
                    <a:pt x="56" y="119"/>
                    <a:pt x="56" y="191"/>
                  </a:cubicBezTo>
                  <a:cubicBezTo>
                    <a:pt x="56" y="212"/>
                    <a:pt x="61" y="251"/>
                    <a:pt x="64" y="272"/>
                  </a:cubicBezTo>
                  <a:cubicBezTo>
                    <a:pt x="53" y="278"/>
                    <a:pt x="43" y="283"/>
                    <a:pt x="38" y="291"/>
                  </a:cubicBezTo>
                  <a:cubicBezTo>
                    <a:pt x="27" y="299"/>
                    <a:pt x="22" y="317"/>
                    <a:pt x="24" y="333"/>
                  </a:cubicBezTo>
                  <a:lnTo>
                    <a:pt x="35" y="409"/>
                  </a:lnTo>
                  <a:cubicBezTo>
                    <a:pt x="38" y="433"/>
                    <a:pt x="56" y="452"/>
                    <a:pt x="80" y="454"/>
                  </a:cubicBezTo>
                  <a:cubicBezTo>
                    <a:pt x="88" y="507"/>
                    <a:pt x="114" y="560"/>
                    <a:pt x="148" y="599"/>
                  </a:cubicBezTo>
                  <a:lnTo>
                    <a:pt x="135" y="660"/>
                  </a:lnTo>
                  <a:lnTo>
                    <a:pt x="14" y="712"/>
                  </a:lnTo>
                  <a:cubicBezTo>
                    <a:pt x="3" y="718"/>
                    <a:pt x="1" y="726"/>
                    <a:pt x="3" y="733"/>
                  </a:cubicBezTo>
                  <a:cubicBezTo>
                    <a:pt x="9" y="742"/>
                    <a:pt x="14" y="745"/>
                    <a:pt x="20" y="745"/>
                  </a:cubicBezTo>
                  <a:cubicBezTo>
                    <a:pt x="22" y="745"/>
                    <a:pt x="25" y="745"/>
                    <a:pt x="27" y="744"/>
                  </a:cubicBezTo>
                  <a:lnTo>
                    <a:pt x="159" y="689"/>
                  </a:lnTo>
                  <a:cubicBezTo>
                    <a:pt x="167" y="689"/>
                    <a:pt x="169" y="686"/>
                    <a:pt x="169" y="678"/>
                  </a:cubicBezTo>
                  <a:lnTo>
                    <a:pt x="188" y="602"/>
                  </a:lnTo>
                  <a:cubicBezTo>
                    <a:pt x="193" y="596"/>
                    <a:pt x="188" y="589"/>
                    <a:pt x="185" y="586"/>
                  </a:cubicBezTo>
                  <a:cubicBezTo>
                    <a:pt x="146" y="549"/>
                    <a:pt x="119" y="494"/>
                    <a:pt x="117" y="441"/>
                  </a:cubicBezTo>
                  <a:cubicBezTo>
                    <a:pt x="117" y="430"/>
                    <a:pt x="109" y="425"/>
                    <a:pt x="101" y="425"/>
                  </a:cubicBezTo>
                  <a:lnTo>
                    <a:pt x="93" y="425"/>
                  </a:lnTo>
                  <a:cubicBezTo>
                    <a:pt x="82" y="425"/>
                    <a:pt x="75" y="415"/>
                    <a:pt x="75" y="404"/>
                  </a:cubicBezTo>
                  <a:lnTo>
                    <a:pt x="64" y="330"/>
                  </a:lnTo>
                  <a:cubicBezTo>
                    <a:pt x="64" y="322"/>
                    <a:pt x="67" y="317"/>
                    <a:pt x="69" y="312"/>
                  </a:cubicBezTo>
                  <a:cubicBezTo>
                    <a:pt x="75" y="309"/>
                    <a:pt x="80" y="307"/>
                    <a:pt x="88" y="307"/>
                  </a:cubicBezTo>
                  <a:lnTo>
                    <a:pt x="90" y="307"/>
                  </a:lnTo>
                  <a:cubicBezTo>
                    <a:pt x="96" y="307"/>
                    <a:pt x="101" y="304"/>
                    <a:pt x="104" y="301"/>
                  </a:cubicBezTo>
                  <a:cubicBezTo>
                    <a:pt x="106" y="296"/>
                    <a:pt x="106" y="291"/>
                    <a:pt x="106" y="285"/>
                  </a:cubicBezTo>
                  <a:cubicBezTo>
                    <a:pt x="106" y="283"/>
                    <a:pt x="96" y="214"/>
                    <a:pt x="96" y="191"/>
                  </a:cubicBezTo>
                  <a:cubicBezTo>
                    <a:pt x="96" y="127"/>
                    <a:pt x="109" y="72"/>
                    <a:pt x="251" y="72"/>
                  </a:cubicBezTo>
                  <a:cubicBezTo>
                    <a:pt x="254" y="72"/>
                    <a:pt x="259" y="72"/>
                    <a:pt x="262" y="69"/>
                  </a:cubicBezTo>
                  <a:cubicBezTo>
                    <a:pt x="304" y="38"/>
                    <a:pt x="351" y="32"/>
                    <a:pt x="391" y="32"/>
                  </a:cubicBezTo>
                  <a:cubicBezTo>
                    <a:pt x="446" y="32"/>
                    <a:pt x="483" y="51"/>
                    <a:pt x="504" y="83"/>
                  </a:cubicBezTo>
                  <a:cubicBezTo>
                    <a:pt x="530" y="122"/>
                    <a:pt x="523" y="146"/>
                    <a:pt x="509" y="159"/>
                  </a:cubicBezTo>
                  <a:lnTo>
                    <a:pt x="488" y="177"/>
                  </a:lnTo>
                  <a:cubicBezTo>
                    <a:pt x="488" y="183"/>
                    <a:pt x="486" y="185"/>
                    <a:pt x="486" y="188"/>
                  </a:cubicBezTo>
                  <a:lnTo>
                    <a:pt x="483" y="283"/>
                  </a:lnTo>
                  <a:cubicBezTo>
                    <a:pt x="483" y="291"/>
                    <a:pt x="483" y="293"/>
                    <a:pt x="486" y="296"/>
                  </a:cubicBezTo>
                  <a:cubicBezTo>
                    <a:pt x="488" y="301"/>
                    <a:pt x="496" y="304"/>
                    <a:pt x="499" y="304"/>
                  </a:cubicBezTo>
                  <a:cubicBezTo>
                    <a:pt x="504" y="304"/>
                    <a:pt x="512" y="307"/>
                    <a:pt x="515" y="309"/>
                  </a:cubicBezTo>
                  <a:cubicBezTo>
                    <a:pt x="523" y="314"/>
                    <a:pt x="523" y="320"/>
                    <a:pt x="523" y="328"/>
                  </a:cubicBezTo>
                  <a:lnTo>
                    <a:pt x="512" y="401"/>
                  </a:lnTo>
                  <a:cubicBezTo>
                    <a:pt x="512" y="412"/>
                    <a:pt x="501" y="423"/>
                    <a:pt x="488" y="423"/>
                  </a:cubicBezTo>
                  <a:cubicBezTo>
                    <a:pt x="478" y="423"/>
                    <a:pt x="472" y="428"/>
                    <a:pt x="472" y="438"/>
                  </a:cubicBezTo>
                  <a:cubicBezTo>
                    <a:pt x="470" y="494"/>
                    <a:pt x="438" y="552"/>
                    <a:pt x="399" y="586"/>
                  </a:cubicBezTo>
                  <a:cubicBezTo>
                    <a:pt x="396" y="591"/>
                    <a:pt x="396" y="596"/>
                    <a:pt x="396" y="604"/>
                  </a:cubicBezTo>
                  <a:lnTo>
                    <a:pt x="412" y="676"/>
                  </a:lnTo>
                  <a:cubicBezTo>
                    <a:pt x="412" y="678"/>
                    <a:pt x="420" y="683"/>
                    <a:pt x="422" y="686"/>
                  </a:cubicBezTo>
                  <a:lnTo>
                    <a:pt x="554" y="741"/>
                  </a:lnTo>
                  <a:lnTo>
                    <a:pt x="562" y="741"/>
                  </a:lnTo>
                  <a:cubicBezTo>
                    <a:pt x="567" y="741"/>
                    <a:pt x="570" y="739"/>
                    <a:pt x="562" y="733"/>
                  </a:cubicBezTo>
                  <a:cubicBezTo>
                    <a:pt x="565" y="726"/>
                    <a:pt x="562" y="715"/>
                    <a:pt x="552" y="712"/>
                  </a:cubicBezTo>
                  <a:lnTo>
                    <a:pt x="430" y="660"/>
                  </a:lnTo>
                  <a:lnTo>
                    <a:pt x="417" y="604"/>
                  </a:lnTo>
                  <a:cubicBezTo>
                    <a:pt x="457" y="565"/>
                    <a:pt x="483" y="512"/>
                    <a:pt x="488" y="454"/>
                  </a:cubicBezTo>
                  <a:cubicBezTo>
                    <a:pt x="507" y="449"/>
                    <a:pt x="525" y="433"/>
                    <a:pt x="528" y="409"/>
                  </a:cubicBezTo>
                  <a:lnTo>
                    <a:pt x="538" y="333"/>
                  </a:lnTo>
                  <a:cubicBezTo>
                    <a:pt x="541" y="317"/>
                    <a:pt x="536" y="304"/>
                    <a:pt x="525" y="291"/>
                  </a:cubicBezTo>
                  <a:cubicBezTo>
                    <a:pt x="517" y="283"/>
                    <a:pt x="512" y="278"/>
                    <a:pt x="501" y="272"/>
                  </a:cubicBezTo>
                  <a:lnTo>
                    <a:pt x="504" y="199"/>
                  </a:lnTo>
                  <a:lnTo>
                    <a:pt x="523" y="180"/>
                  </a:lnTo>
                  <a:cubicBezTo>
                    <a:pt x="544" y="162"/>
                    <a:pt x="562" y="122"/>
                    <a:pt x="525" y="67"/>
                  </a:cubicBezTo>
                  <a:cubicBezTo>
                    <a:pt x="499" y="22"/>
                    <a:pt x="449" y="1"/>
                    <a:pt x="383" y="1"/>
                  </a:cubicBezTo>
                  <a:close/>
                </a:path>
              </a:pathLst>
            </a:custGeom>
            <a:solidFill>
              <a:srgbClr val="24554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908;p81">
            <a:extLst>
              <a:ext uri="{FF2B5EF4-FFF2-40B4-BE49-F238E27FC236}">
                <a16:creationId xmlns:a16="http://schemas.microsoft.com/office/drawing/2014/main" id="{6BF06F8A-4C2F-4F02-8B71-B7FEBF58A2FE}"/>
              </a:ext>
            </a:extLst>
          </p:cNvPr>
          <p:cNvSpPr txBox="1"/>
          <p:nvPr/>
        </p:nvSpPr>
        <p:spPr>
          <a:xfrm>
            <a:off x="9472" y="4435632"/>
            <a:ext cx="1385540" cy="3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0" kern="0" err="1">
                <a:solidFill>
                  <a:srgbClr val="000000"/>
                </a:solidFill>
                <a:latin typeface="Poppins"/>
                <a:ea typeface="Poppins"/>
                <a:cs typeface="Poppins"/>
              </a:rPr>
              <a:t>Forarbeid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88;p81">
            <a:extLst>
              <a:ext uri="{FF2B5EF4-FFF2-40B4-BE49-F238E27FC236}">
                <a16:creationId xmlns:a16="http://schemas.microsoft.com/office/drawing/2014/main" id="{5EBB2534-CEBC-42AB-A55D-E4E35583DA37}"/>
              </a:ext>
            </a:extLst>
          </p:cNvPr>
          <p:cNvSpPr/>
          <p:nvPr/>
        </p:nvSpPr>
        <p:spPr>
          <a:xfrm>
            <a:off x="2516542" y="1811937"/>
            <a:ext cx="9529165" cy="3749883"/>
          </a:xfrm>
          <a:prstGeom prst="rect">
            <a:avLst/>
          </a:prstGeom>
          <a:solidFill>
            <a:srgbClr val="D8E8DD"/>
          </a:solidFill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defTabSz="956195">
              <a:buClr>
                <a:srgbClr val="000000"/>
              </a:buClr>
              <a:buSzPts val="1800"/>
            </a:pPr>
            <a:endParaRPr sz="188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E8E38E6-5480-47D5-8B66-647920375B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E8E38E6-5480-47D5-8B66-647920375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" name="Google Shape;889;p81"/>
          <p:cNvSpPr/>
          <p:nvPr/>
        </p:nvSpPr>
        <p:spPr>
          <a:xfrm>
            <a:off x="6067201" y="2769311"/>
            <a:ext cx="974745" cy="967216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defTabSz="956195">
              <a:buClr>
                <a:srgbClr val="000000"/>
              </a:buClr>
              <a:buSzPts val="1800"/>
            </a:pPr>
            <a:endParaRPr sz="188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81"/>
          <p:cNvSpPr/>
          <p:nvPr/>
        </p:nvSpPr>
        <p:spPr>
          <a:xfrm>
            <a:off x="715168" y="2769294"/>
            <a:ext cx="974745" cy="967216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defTabSz="956195">
              <a:buClr>
                <a:srgbClr val="000000"/>
              </a:buClr>
              <a:buSzPts val="1800"/>
            </a:pPr>
            <a:endParaRPr sz="188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81"/>
          <p:cNvSpPr txBox="1"/>
          <p:nvPr/>
        </p:nvSpPr>
        <p:spPr>
          <a:xfrm>
            <a:off x="2641177" y="2154128"/>
            <a:ext cx="2375529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Fagspesialist lønn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5" name="Google Shape;895;p81"/>
          <p:cNvSpPr txBox="1"/>
          <p:nvPr/>
        </p:nvSpPr>
        <p:spPr>
          <a:xfrm>
            <a:off x="62576" y="1937587"/>
            <a:ext cx="2321575" cy="6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Rekrutterer/ </a:t>
            </a:r>
          </a:p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HR-konsulent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6" name="Google Shape;896;p81"/>
          <p:cNvSpPr txBox="1"/>
          <p:nvPr/>
        </p:nvSpPr>
        <p:spPr>
          <a:xfrm>
            <a:off x="5366801" y="2154128"/>
            <a:ext cx="2375529" cy="42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t" anchorCtr="0">
            <a:noAutofit/>
          </a:bodyPr>
          <a:lstStyle/>
          <a:p>
            <a:pPr algn="ctr" defTabSz="956195">
              <a:buClr>
                <a:srgbClr val="000000"/>
              </a:buClr>
              <a:buSzPts val="1400"/>
            </a:pPr>
            <a:r>
              <a:rPr lang="en" sz="1464" b="1" kern="0">
                <a:solidFill>
                  <a:srgbClr val="32756D"/>
                </a:solidFill>
                <a:latin typeface="Poppins"/>
                <a:ea typeface="Poppins"/>
                <a:cs typeface="Poppins"/>
                <a:sym typeface="Poppins"/>
              </a:rPr>
              <a:t>Personalgodkjenner</a:t>
            </a:r>
            <a:endParaRPr sz="1464" b="1" kern="0">
              <a:solidFill>
                <a:srgbClr val="3275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7" name="Google Shape;897;p81"/>
          <p:cNvCxnSpPr>
            <a:cxnSpLocks/>
            <a:stCxn id="891" idx="6"/>
          </p:cNvCxnSpPr>
          <p:nvPr/>
        </p:nvCxnSpPr>
        <p:spPr>
          <a:xfrm>
            <a:off x="1689913" y="3252903"/>
            <a:ext cx="1602332" cy="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8" name="Google Shape;898;p81"/>
          <p:cNvSpPr/>
          <p:nvPr/>
        </p:nvSpPr>
        <p:spPr>
          <a:xfrm>
            <a:off x="8965279" y="2931259"/>
            <a:ext cx="2045491" cy="689568"/>
          </a:xfrm>
          <a:prstGeom prst="roundRect">
            <a:avLst>
              <a:gd name="adj" fmla="val 16667"/>
            </a:avLst>
          </a:prstGeom>
          <a:solidFill>
            <a:srgbClr val="EEF2F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300"/>
            </a:pPr>
            <a:r>
              <a:rPr lang="en" sz="136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Kontrakt leses inn i lønnssystemet</a:t>
            </a:r>
            <a:endParaRPr sz="136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99" name="Google Shape;899;p81"/>
          <p:cNvCxnSpPr>
            <a:cxnSpLocks/>
            <a:endCxn id="889" idx="2"/>
          </p:cNvCxnSpPr>
          <p:nvPr/>
        </p:nvCxnSpPr>
        <p:spPr>
          <a:xfrm>
            <a:off x="4290491" y="3252914"/>
            <a:ext cx="1776711" cy="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0" name="Google Shape;900;p81"/>
          <p:cNvSpPr txBox="1">
            <a:spLocks noGrp="1"/>
          </p:cNvSpPr>
          <p:nvPr>
            <p:ph type="title"/>
          </p:nvPr>
        </p:nvSpPr>
        <p:spPr>
          <a:xfrm>
            <a:off x="233892" y="501826"/>
            <a:ext cx="10515451" cy="7058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189" tIns="45595" rIns="91189" bIns="45595" rtlCol="0" anchor="ctr" anchorCtr="0">
            <a:noAutofit/>
          </a:bodyPr>
          <a:lstStyle/>
          <a:p>
            <a:r>
              <a:rPr lang="nb-NO" sz="2824">
                <a:solidFill>
                  <a:schemeClr val="tx1"/>
                </a:solidFill>
              </a:rPr>
              <a:t>Flyt for midlertidige og faste ansatte </a:t>
            </a:r>
            <a:endParaRPr sz="2824">
              <a:solidFill>
                <a:schemeClr val="tx1"/>
              </a:solidFill>
            </a:endParaRPr>
          </a:p>
        </p:txBody>
      </p:sp>
      <p:cxnSp>
        <p:nvCxnSpPr>
          <p:cNvPr id="903" name="Google Shape;903;p81"/>
          <p:cNvCxnSpPr>
            <a:cxnSpLocks/>
          </p:cNvCxnSpPr>
          <p:nvPr/>
        </p:nvCxnSpPr>
        <p:spPr>
          <a:xfrm>
            <a:off x="7073661" y="3270116"/>
            <a:ext cx="1897812" cy="92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8" name="Google Shape;908;p81"/>
          <p:cNvSpPr txBox="1"/>
          <p:nvPr/>
        </p:nvSpPr>
        <p:spPr>
          <a:xfrm>
            <a:off x="162084" y="4084622"/>
            <a:ext cx="2126117" cy="51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Rekrutterer via Jobbnorge og/eller</a:t>
            </a:r>
          </a:p>
          <a:p>
            <a:pPr algn="ctr" defTabSz="956195">
              <a:buClr>
                <a:srgbClr val="000000"/>
              </a:buClr>
              <a:buSzPts val="1100"/>
            </a:pPr>
            <a:r>
              <a:rPr lang="nb-NO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lage k</a:t>
            </a: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ontakt i Ephorte 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9" name="Google Shape;909;p81"/>
          <p:cNvSpPr txBox="1"/>
          <p:nvPr/>
        </p:nvSpPr>
        <p:spPr>
          <a:xfrm>
            <a:off x="2805234" y="4084622"/>
            <a:ext cx="2126117" cy="5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Hente kontrakt </a:t>
            </a:r>
            <a:r>
              <a:rPr lang="nb-NO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ePhorte og </a:t>
            </a:r>
          </a:p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registre kontraksopplysninger i e-skjema </a:t>
            </a:r>
            <a:r>
              <a:rPr lang="nb-NO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SAP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0" name="Google Shape;910;p81"/>
          <p:cNvSpPr txBox="1"/>
          <p:nvPr/>
        </p:nvSpPr>
        <p:spPr>
          <a:xfrm>
            <a:off x="5491618" y="4084622"/>
            <a:ext cx="2126117" cy="20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956195">
              <a:buClr>
                <a:srgbClr val="000000"/>
              </a:buClr>
              <a:buSzPts val="1100"/>
            </a:pPr>
            <a:r>
              <a:rPr lang="en" sz="115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Kontrollerer kontrakt</a:t>
            </a:r>
            <a:endParaRPr sz="115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12" name="Google Shape;912;p81"/>
          <p:cNvGrpSpPr/>
          <p:nvPr/>
        </p:nvGrpSpPr>
        <p:grpSpPr>
          <a:xfrm>
            <a:off x="3772038" y="4885299"/>
            <a:ext cx="318003" cy="228094"/>
            <a:chOff x="3303450" y="2292225"/>
            <a:chExt cx="612850" cy="416725"/>
          </a:xfrm>
        </p:grpSpPr>
        <p:sp>
          <p:nvSpPr>
            <p:cNvPr id="913" name="Google Shape;913;p81"/>
            <p:cNvSpPr/>
            <p:nvPr/>
          </p:nvSpPr>
          <p:spPr>
            <a:xfrm>
              <a:off x="3303450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7" y="3929"/>
                    <a:pt x="773" y="3929"/>
                  </a:cubicBezTo>
                  <a:lnTo>
                    <a:pt x="3911" y="3929"/>
                  </a:lnTo>
                  <a:cubicBezTo>
                    <a:pt x="4457" y="3929"/>
                    <a:pt x="4684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1"/>
            <p:cNvSpPr/>
            <p:nvPr/>
          </p:nvSpPr>
          <p:spPr>
            <a:xfrm>
              <a:off x="3799175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8" y="3929"/>
                    <a:pt x="773" y="3929"/>
                  </a:cubicBezTo>
                  <a:lnTo>
                    <a:pt x="3912" y="3929"/>
                  </a:lnTo>
                  <a:cubicBezTo>
                    <a:pt x="4457" y="3929"/>
                    <a:pt x="4685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1"/>
            <p:cNvSpPr/>
            <p:nvPr/>
          </p:nvSpPr>
          <p:spPr>
            <a:xfrm>
              <a:off x="3345500" y="2292225"/>
              <a:ext cx="528175" cy="343950"/>
            </a:xfrm>
            <a:custGeom>
              <a:avLst/>
              <a:gdLst/>
              <a:ahLst/>
              <a:cxnLst/>
              <a:rect l="l" t="t" r="r" b="b"/>
              <a:pathLst>
                <a:path w="21127" h="13758" extrusionOk="0">
                  <a:moveTo>
                    <a:pt x="1001" y="0"/>
                  </a:moveTo>
                  <a:cubicBezTo>
                    <a:pt x="456" y="0"/>
                    <a:pt x="1" y="455"/>
                    <a:pt x="1" y="1001"/>
                  </a:cubicBezTo>
                  <a:lnTo>
                    <a:pt x="1" y="12780"/>
                  </a:lnTo>
                  <a:cubicBezTo>
                    <a:pt x="1" y="13326"/>
                    <a:pt x="456" y="13758"/>
                    <a:pt x="1001" y="13758"/>
                  </a:cubicBezTo>
                  <a:lnTo>
                    <a:pt x="20126" y="13758"/>
                  </a:lnTo>
                  <a:cubicBezTo>
                    <a:pt x="20671" y="13758"/>
                    <a:pt x="21126" y="13326"/>
                    <a:pt x="21126" y="12780"/>
                  </a:cubicBezTo>
                  <a:lnTo>
                    <a:pt x="21126" y="1001"/>
                  </a:lnTo>
                  <a:cubicBezTo>
                    <a:pt x="21126" y="455"/>
                    <a:pt x="20671" y="0"/>
                    <a:pt x="20126" y="0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1"/>
            <p:cNvSpPr/>
            <p:nvPr/>
          </p:nvSpPr>
          <p:spPr>
            <a:xfrm>
              <a:off x="3345500" y="2615125"/>
              <a:ext cx="528175" cy="84175"/>
            </a:xfrm>
            <a:custGeom>
              <a:avLst/>
              <a:gdLst/>
              <a:ahLst/>
              <a:cxnLst/>
              <a:rect l="l" t="t" r="r" b="b"/>
              <a:pathLst>
                <a:path w="21127" h="3367" extrusionOk="0">
                  <a:moveTo>
                    <a:pt x="1001" y="1"/>
                  </a:moveTo>
                  <a:cubicBezTo>
                    <a:pt x="456" y="1"/>
                    <a:pt x="1" y="433"/>
                    <a:pt x="1" y="978"/>
                  </a:cubicBezTo>
                  <a:lnTo>
                    <a:pt x="1" y="2388"/>
                  </a:lnTo>
                  <a:cubicBezTo>
                    <a:pt x="1" y="2934"/>
                    <a:pt x="456" y="3366"/>
                    <a:pt x="1001" y="3366"/>
                  </a:cubicBezTo>
                  <a:lnTo>
                    <a:pt x="20126" y="3366"/>
                  </a:lnTo>
                  <a:cubicBezTo>
                    <a:pt x="20671" y="3366"/>
                    <a:pt x="21126" y="2934"/>
                    <a:pt x="21126" y="2388"/>
                  </a:cubicBezTo>
                  <a:lnTo>
                    <a:pt x="21126" y="978"/>
                  </a:lnTo>
                  <a:cubicBezTo>
                    <a:pt x="21126" y="433"/>
                    <a:pt x="20671" y="1"/>
                    <a:pt x="20126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1"/>
            <p:cNvSpPr/>
            <p:nvPr/>
          </p:nvSpPr>
          <p:spPr>
            <a:xfrm>
              <a:off x="3306850" y="2676475"/>
              <a:ext cx="605475" cy="32475"/>
            </a:xfrm>
            <a:custGeom>
              <a:avLst/>
              <a:gdLst/>
              <a:ahLst/>
              <a:cxnLst/>
              <a:rect l="l" t="t" r="r" b="b"/>
              <a:pathLst>
                <a:path w="24219" h="1299" extrusionOk="0">
                  <a:moveTo>
                    <a:pt x="443" y="1"/>
                  </a:moveTo>
                  <a:cubicBezTo>
                    <a:pt x="207" y="1"/>
                    <a:pt x="2" y="219"/>
                    <a:pt x="23" y="457"/>
                  </a:cubicBezTo>
                  <a:lnTo>
                    <a:pt x="23" y="821"/>
                  </a:lnTo>
                  <a:cubicBezTo>
                    <a:pt x="0" y="1071"/>
                    <a:pt x="228" y="1299"/>
                    <a:pt x="478" y="1299"/>
                  </a:cubicBezTo>
                  <a:lnTo>
                    <a:pt x="23764" y="1299"/>
                  </a:lnTo>
                  <a:cubicBezTo>
                    <a:pt x="24014" y="1299"/>
                    <a:pt x="24219" y="1071"/>
                    <a:pt x="24219" y="821"/>
                  </a:cubicBezTo>
                  <a:lnTo>
                    <a:pt x="24219" y="457"/>
                  </a:lnTo>
                  <a:cubicBezTo>
                    <a:pt x="24219" y="207"/>
                    <a:pt x="24014" y="2"/>
                    <a:pt x="23764" y="2"/>
                  </a:cubicBezTo>
                  <a:lnTo>
                    <a:pt x="478" y="2"/>
                  </a:lnTo>
                  <a:cubicBezTo>
                    <a:pt x="466" y="1"/>
                    <a:pt x="455" y="1"/>
                    <a:pt x="443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1"/>
            <p:cNvSpPr/>
            <p:nvPr/>
          </p:nvSpPr>
          <p:spPr>
            <a:xfrm>
              <a:off x="3369375" y="2317225"/>
              <a:ext cx="480975" cy="279175"/>
            </a:xfrm>
            <a:custGeom>
              <a:avLst/>
              <a:gdLst/>
              <a:ahLst/>
              <a:cxnLst/>
              <a:rect l="l" t="t" r="r" b="b"/>
              <a:pathLst>
                <a:path w="19239" h="11167" extrusionOk="0">
                  <a:moveTo>
                    <a:pt x="1" y="1"/>
                  </a:moveTo>
                  <a:lnTo>
                    <a:pt x="1" y="11166"/>
                  </a:lnTo>
                  <a:lnTo>
                    <a:pt x="19239" y="11166"/>
                  </a:lnTo>
                  <a:lnTo>
                    <a:pt x="19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1"/>
            <p:cNvSpPr/>
            <p:nvPr/>
          </p:nvSpPr>
          <p:spPr>
            <a:xfrm>
              <a:off x="3606450" y="2301875"/>
              <a:ext cx="6275" cy="6850"/>
            </a:xfrm>
            <a:custGeom>
              <a:avLst/>
              <a:gdLst/>
              <a:ahLst/>
              <a:cxnLst/>
              <a:rect l="l" t="t" r="r" b="b"/>
              <a:pathLst>
                <a:path w="251" h="274" extrusionOk="0">
                  <a:moveTo>
                    <a:pt x="137" y="1"/>
                  </a:moveTo>
                  <a:cubicBezTo>
                    <a:pt x="46" y="1"/>
                    <a:pt x="0" y="69"/>
                    <a:pt x="0" y="137"/>
                  </a:cubicBezTo>
                  <a:cubicBezTo>
                    <a:pt x="0" y="206"/>
                    <a:pt x="46" y="274"/>
                    <a:pt x="137" y="274"/>
                  </a:cubicBezTo>
                  <a:cubicBezTo>
                    <a:pt x="205" y="274"/>
                    <a:pt x="251" y="206"/>
                    <a:pt x="251" y="137"/>
                  </a:cubicBezTo>
                  <a:cubicBezTo>
                    <a:pt x="251" y="69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81"/>
            <p:cNvSpPr/>
            <p:nvPr/>
          </p:nvSpPr>
          <p:spPr>
            <a:xfrm>
              <a:off x="3346650" y="2621375"/>
              <a:ext cx="527025" cy="51775"/>
            </a:xfrm>
            <a:custGeom>
              <a:avLst/>
              <a:gdLst/>
              <a:ahLst/>
              <a:cxnLst/>
              <a:rect l="l" t="t" r="r" b="b"/>
              <a:pathLst>
                <a:path w="21081" h="2071" extrusionOk="0">
                  <a:moveTo>
                    <a:pt x="1160" y="1"/>
                  </a:moveTo>
                  <a:lnTo>
                    <a:pt x="0" y="2070"/>
                  </a:lnTo>
                  <a:lnTo>
                    <a:pt x="21080" y="2070"/>
                  </a:lnTo>
                  <a:lnTo>
                    <a:pt x="19920" y="1"/>
                  </a:ln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81"/>
            <p:cNvSpPr/>
            <p:nvPr/>
          </p:nvSpPr>
          <p:spPr>
            <a:xfrm>
              <a:off x="3325050" y="2683350"/>
              <a:ext cx="573075" cy="25"/>
            </a:xfrm>
            <a:custGeom>
              <a:avLst/>
              <a:gdLst/>
              <a:ahLst/>
              <a:cxnLst/>
              <a:rect l="l" t="t" r="r" b="b"/>
              <a:pathLst>
                <a:path w="22923" h="1" fill="none" extrusionOk="0">
                  <a:moveTo>
                    <a:pt x="0" y="0"/>
                  </a:moveTo>
                  <a:lnTo>
                    <a:pt x="22922" y="0"/>
                  </a:lnTo>
                </a:path>
              </a:pathLst>
            </a:custGeom>
            <a:noFill/>
            <a:ln w="9525" cap="rnd" cmpd="sng">
              <a:solidFill>
                <a:srgbClr val="4B4D4E"/>
              </a:solidFill>
              <a:prstDash val="solid"/>
              <a:miter lim="22739"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500B29-4127-46C2-8231-8A6D09460128}"/>
              </a:ext>
            </a:extLst>
          </p:cNvPr>
          <p:cNvGrpSpPr/>
          <p:nvPr/>
        </p:nvGrpSpPr>
        <p:grpSpPr>
          <a:xfrm>
            <a:off x="6369726" y="4885299"/>
            <a:ext cx="508315" cy="311181"/>
            <a:chOff x="6369726" y="5716576"/>
            <a:chExt cx="508315" cy="311181"/>
          </a:xfrm>
        </p:grpSpPr>
        <p:grpSp>
          <p:nvGrpSpPr>
            <p:cNvPr id="937" name="Google Shape;937;p81"/>
            <p:cNvGrpSpPr/>
            <p:nvPr/>
          </p:nvGrpSpPr>
          <p:grpSpPr>
            <a:xfrm>
              <a:off x="6369726" y="5716576"/>
              <a:ext cx="150167" cy="311181"/>
              <a:chOff x="2578025" y="2206950"/>
              <a:chExt cx="289400" cy="568525"/>
            </a:xfrm>
          </p:grpSpPr>
          <p:sp>
            <p:nvSpPr>
              <p:cNvPr id="938" name="Google Shape;938;p81"/>
              <p:cNvSpPr/>
              <p:nvPr/>
            </p:nvSpPr>
            <p:spPr>
              <a:xfrm>
                <a:off x="2578025" y="2206950"/>
                <a:ext cx="289400" cy="568525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22741" extrusionOk="0">
                    <a:moveTo>
                      <a:pt x="1001" y="0"/>
                    </a:moveTo>
                    <a:cubicBezTo>
                      <a:pt x="433" y="0"/>
                      <a:pt x="1" y="432"/>
                      <a:pt x="1" y="978"/>
                    </a:cubicBezTo>
                    <a:lnTo>
                      <a:pt x="1" y="21762"/>
                    </a:lnTo>
                    <a:cubicBezTo>
                      <a:pt x="1" y="22308"/>
                      <a:pt x="433" y="22740"/>
                      <a:pt x="1001" y="22740"/>
                    </a:cubicBezTo>
                    <a:lnTo>
                      <a:pt x="10598" y="22740"/>
                    </a:lnTo>
                    <a:cubicBezTo>
                      <a:pt x="11143" y="22740"/>
                      <a:pt x="11576" y="22308"/>
                      <a:pt x="11576" y="21762"/>
                    </a:cubicBezTo>
                    <a:lnTo>
                      <a:pt x="11576" y="978"/>
                    </a:lnTo>
                    <a:cubicBezTo>
                      <a:pt x="11576" y="432"/>
                      <a:pt x="11143" y="0"/>
                      <a:pt x="10598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81"/>
              <p:cNvSpPr/>
              <p:nvPr/>
            </p:nvSpPr>
            <p:spPr>
              <a:xfrm>
                <a:off x="2590550" y="2292800"/>
                <a:ext cx="264375" cy="396825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5873" extrusionOk="0">
                    <a:moveTo>
                      <a:pt x="0" y="0"/>
                    </a:moveTo>
                    <a:lnTo>
                      <a:pt x="0" y="15873"/>
                    </a:lnTo>
                    <a:lnTo>
                      <a:pt x="10574" y="15873"/>
                    </a:lnTo>
                    <a:lnTo>
                      <a:pt x="10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81"/>
              <p:cNvSpPr/>
              <p:nvPr/>
            </p:nvSpPr>
            <p:spPr>
              <a:xfrm>
                <a:off x="2696275" y="27038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47" y="1"/>
                    </a:moveTo>
                    <a:cubicBezTo>
                      <a:pt x="478" y="1"/>
                      <a:pt x="1" y="456"/>
                      <a:pt x="1" y="1047"/>
                    </a:cubicBezTo>
                    <a:cubicBezTo>
                      <a:pt x="1" y="1638"/>
                      <a:pt x="478" y="2116"/>
                      <a:pt x="1047" y="2116"/>
                    </a:cubicBezTo>
                    <a:cubicBezTo>
                      <a:pt x="1638" y="2116"/>
                      <a:pt x="2116" y="1638"/>
                      <a:pt x="2116" y="1047"/>
                    </a:cubicBezTo>
                    <a:cubicBezTo>
                      <a:pt x="2116" y="456"/>
                      <a:pt x="1638" y="1"/>
                      <a:pt x="104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81"/>
              <p:cNvSpPr/>
              <p:nvPr/>
            </p:nvSpPr>
            <p:spPr>
              <a:xfrm>
                <a:off x="2696850" y="2242750"/>
                <a:ext cx="5232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570" extrusionOk="0">
                    <a:moveTo>
                      <a:pt x="410" y="1"/>
                    </a:moveTo>
                    <a:cubicBezTo>
                      <a:pt x="182" y="1"/>
                      <a:pt x="1" y="115"/>
                      <a:pt x="1" y="274"/>
                    </a:cubicBezTo>
                    <a:cubicBezTo>
                      <a:pt x="1" y="433"/>
                      <a:pt x="182" y="569"/>
                      <a:pt x="410" y="569"/>
                    </a:cubicBezTo>
                    <a:lnTo>
                      <a:pt x="1683" y="569"/>
                    </a:lnTo>
                    <a:cubicBezTo>
                      <a:pt x="1911" y="569"/>
                      <a:pt x="2093" y="433"/>
                      <a:pt x="2093" y="274"/>
                    </a:cubicBezTo>
                    <a:cubicBezTo>
                      <a:pt x="2093" y="115"/>
                      <a:pt x="1911" y="1"/>
                      <a:pt x="1706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81"/>
            <p:cNvGrpSpPr/>
            <p:nvPr/>
          </p:nvGrpSpPr>
          <p:grpSpPr>
            <a:xfrm>
              <a:off x="6560038" y="5716576"/>
              <a:ext cx="318003" cy="228094"/>
              <a:chOff x="3303450" y="2292225"/>
              <a:chExt cx="612850" cy="416725"/>
            </a:xfrm>
          </p:grpSpPr>
          <p:sp>
            <p:nvSpPr>
              <p:cNvPr id="943" name="Google Shape;943;p81"/>
              <p:cNvSpPr/>
              <p:nvPr/>
            </p:nvSpPr>
            <p:spPr>
              <a:xfrm>
                <a:off x="3303450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7" y="3929"/>
                      <a:pt x="773" y="3929"/>
                    </a:cubicBezTo>
                    <a:lnTo>
                      <a:pt x="3911" y="3929"/>
                    </a:lnTo>
                    <a:cubicBezTo>
                      <a:pt x="4457" y="3929"/>
                      <a:pt x="4684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81"/>
              <p:cNvSpPr/>
              <p:nvPr/>
            </p:nvSpPr>
            <p:spPr>
              <a:xfrm>
                <a:off x="3799175" y="2601050"/>
                <a:ext cx="117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3930" extrusionOk="0">
                    <a:moveTo>
                      <a:pt x="2351" y="1"/>
                    </a:moveTo>
                    <a:cubicBezTo>
                      <a:pt x="2172" y="1"/>
                      <a:pt x="1990" y="120"/>
                      <a:pt x="1842" y="359"/>
                    </a:cubicBezTo>
                    <a:lnTo>
                      <a:pt x="273" y="3065"/>
                    </a:lnTo>
                    <a:cubicBezTo>
                      <a:pt x="0" y="3543"/>
                      <a:pt x="228" y="3929"/>
                      <a:pt x="773" y="3929"/>
                    </a:cubicBezTo>
                    <a:lnTo>
                      <a:pt x="3912" y="3929"/>
                    </a:lnTo>
                    <a:cubicBezTo>
                      <a:pt x="4457" y="3929"/>
                      <a:pt x="4685" y="3543"/>
                      <a:pt x="4412" y="3065"/>
                    </a:cubicBezTo>
                    <a:lnTo>
                      <a:pt x="2843" y="359"/>
                    </a:lnTo>
                    <a:cubicBezTo>
                      <a:pt x="2706" y="120"/>
                      <a:pt x="2530" y="1"/>
                      <a:pt x="2351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81"/>
              <p:cNvSpPr/>
              <p:nvPr/>
            </p:nvSpPr>
            <p:spPr>
              <a:xfrm>
                <a:off x="3345500" y="2292225"/>
                <a:ext cx="52817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13758" extrusionOk="0">
                    <a:moveTo>
                      <a:pt x="1001" y="0"/>
                    </a:moveTo>
                    <a:cubicBezTo>
                      <a:pt x="456" y="0"/>
                      <a:pt x="1" y="455"/>
                      <a:pt x="1" y="1001"/>
                    </a:cubicBezTo>
                    <a:lnTo>
                      <a:pt x="1" y="12780"/>
                    </a:lnTo>
                    <a:cubicBezTo>
                      <a:pt x="1" y="13326"/>
                      <a:pt x="456" y="13758"/>
                      <a:pt x="1001" y="13758"/>
                    </a:cubicBezTo>
                    <a:lnTo>
                      <a:pt x="20126" y="13758"/>
                    </a:lnTo>
                    <a:cubicBezTo>
                      <a:pt x="20671" y="13758"/>
                      <a:pt x="21126" y="13326"/>
                      <a:pt x="21126" y="12780"/>
                    </a:cubicBezTo>
                    <a:lnTo>
                      <a:pt x="21126" y="1001"/>
                    </a:lnTo>
                    <a:cubicBezTo>
                      <a:pt x="21126" y="455"/>
                      <a:pt x="20671" y="0"/>
                      <a:pt x="20126" y="0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81"/>
              <p:cNvSpPr/>
              <p:nvPr/>
            </p:nvSpPr>
            <p:spPr>
              <a:xfrm>
                <a:off x="3345500" y="2615125"/>
                <a:ext cx="5281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21127" h="3367" extrusionOk="0">
                    <a:moveTo>
                      <a:pt x="1001" y="1"/>
                    </a:moveTo>
                    <a:cubicBezTo>
                      <a:pt x="456" y="1"/>
                      <a:pt x="1" y="433"/>
                      <a:pt x="1" y="978"/>
                    </a:cubicBezTo>
                    <a:lnTo>
                      <a:pt x="1" y="2388"/>
                    </a:lnTo>
                    <a:cubicBezTo>
                      <a:pt x="1" y="2934"/>
                      <a:pt x="456" y="3366"/>
                      <a:pt x="1001" y="3366"/>
                    </a:cubicBezTo>
                    <a:lnTo>
                      <a:pt x="20126" y="3366"/>
                    </a:lnTo>
                    <a:cubicBezTo>
                      <a:pt x="20671" y="3366"/>
                      <a:pt x="21126" y="2934"/>
                      <a:pt x="21126" y="2388"/>
                    </a:cubicBezTo>
                    <a:lnTo>
                      <a:pt x="21126" y="978"/>
                    </a:lnTo>
                    <a:cubicBezTo>
                      <a:pt x="21126" y="433"/>
                      <a:pt x="20671" y="1"/>
                      <a:pt x="20126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81"/>
              <p:cNvSpPr/>
              <p:nvPr/>
            </p:nvSpPr>
            <p:spPr>
              <a:xfrm>
                <a:off x="3306850" y="2676475"/>
                <a:ext cx="605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299" extrusionOk="0">
                    <a:moveTo>
                      <a:pt x="443" y="1"/>
                    </a:moveTo>
                    <a:cubicBezTo>
                      <a:pt x="207" y="1"/>
                      <a:pt x="2" y="219"/>
                      <a:pt x="23" y="457"/>
                    </a:cubicBezTo>
                    <a:lnTo>
                      <a:pt x="23" y="821"/>
                    </a:lnTo>
                    <a:cubicBezTo>
                      <a:pt x="0" y="1071"/>
                      <a:pt x="228" y="1299"/>
                      <a:pt x="478" y="1299"/>
                    </a:cubicBezTo>
                    <a:lnTo>
                      <a:pt x="23764" y="1299"/>
                    </a:lnTo>
                    <a:cubicBezTo>
                      <a:pt x="24014" y="1299"/>
                      <a:pt x="24219" y="1071"/>
                      <a:pt x="24219" y="821"/>
                    </a:cubicBezTo>
                    <a:lnTo>
                      <a:pt x="24219" y="457"/>
                    </a:lnTo>
                    <a:cubicBezTo>
                      <a:pt x="24219" y="207"/>
                      <a:pt x="24014" y="2"/>
                      <a:pt x="23764" y="2"/>
                    </a:cubicBezTo>
                    <a:lnTo>
                      <a:pt x="478" y="2"/>
                    </a:lnTo>
                    <a:cubicBezTo>
                      <a:pt x="466" y="1"/>
                      <a:pt x="455" y="1"/>
                      <a:pt x="443" y="1"/>
                    </a:cubicBezTo>
                    <a:close/>
                  </a:path>
                </a:pathLst>
              </a:custGeom>
              <a:solidFill>
                <a:srgbClr val="363737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81"/>
              <p:cNvSpPr/>
              <p:nvPr/>
            </p:nvSpPr>
            <p:spPr>
              <a:xfrm>
                <a:off x="3369375" y="2317225"/>
                <a:ext cx="480975" cy="279175"/>
              </a:xfrm>
              <a:custGeom>
                <a:avLst/>
                <a:gdLst/>
                <a:ahLst/>
                <a:cxnLst/>
                <a:rect l="l" t="t" r="r" b="b"/>
                <a:pathLst>
                  <a:path w="19239" h="11167" extrusionOk="0">
                    <a:moveTo>
                      <a:pt x="1" y="1"/>
                    </a:moveTo>
                    <a:lnTo>
                      <a:pt x="1" y="11166"/>
                    </a:lnTo>
                    <a:lnTo>
                      <a:pt x="19239" y="11166"/>
                    </a:lnTo>
                    <a:lnTo>
                      <a:pt x="192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81"/>
              <p:cNvSpPr/>
              <p:nvPr/>
            </p:nvSpPr>
            <p:spPr>
              <a:xfrm>
                <a:off x="3606450" y="2301875"/>
                <a:ext cx="62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74" extrusionOk="0">
                    <a:moveTo>
                      <a:pt x="137" y="1"/>
                    </a:moveTo>
                    <a:cubicBezTo>
                      <a:pt x="46" y="1"/>
                      <a:pt x="0" y="69"/>
                      <a:pt x="0" y="137"/>
                    </a:cubicBezTo>
                    <a:cubicBezTo>
                      <a:pt x="0" y="206"/>
                      <a:pt x="46" y="274"/>
                      <a:pt x="137" y="274"/>
                    </a:cubicBezTo>
                    <a:cubicBezTo>
                      <a:pt x="205" y="274"/>
                      <a:pt x="251" y="206"/>
                      <a:pt x="251" y="137"/>
                    </a:cubicBezTo>
                    <a:cubicBezTo>
                      <a:pt x="251" y="69"/>
                      <a:pt x="205" y="1"/>
                      <a:pt x="137" y="1"/>
                    </a:cubicBez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81"/>
              <p:cNvSpPr/>
              <p:nvPr/>
            </p:nvSpPr>
            <p:spPr>
              <a:xfrm>
                <a:off x="3346650" y="2621375"/>
                <a:ext cx="527025" cy="51775"/>
              </a:xfrm>
              <a:custGeom>
                <a:avLst/>
                <a:gdLst/>
                <a:ahLst/>
                <a:cxnLst/>
                <a:rect l="l" t="t" r="r" b="b"/>
                <a:pathLst>
                  <a:path w="21081" h="2071" extrusionOk="0">
                    <a:moveTo>
                      <a:pt x="1160" y="1"/>
                    </a:moveTo>
                    <a:lnTo>
                      <a:pt x="0" y="2070"/>
                    </a:lnTo>
                    <a:lnTo>
                      <a:pt x="21080" y="2070"/>
                    </a:lnTo>
                    <a:lnTo>
                      <a:pt x="19920" y="1"/>
                    </a:lnTo>
                    <a:close/>
                  </a:path>
                </a:pathLst>
              </a:custGeom>
              <a:solidFill>
                <a:srgbClr val="7D7E7D"/>
              </a:solidFill>
              <a:ln>
                <a:noFill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81"/>
              <p:cNvSpPr/>
              <p:nvPr/>
            </p:nvSpPr>
            <p:spPr>
              <a:xfrm>
                <a:off x="3325050" y="2683350"/>
                <a:ext cx="573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923" h="1" fill="none" extrusionOk="0">
                    <a:moveTo>
                      <a:pt x="0" y="0"/>
                    </a:moveTo>
                    <a:lnTo>
                      <a:pt x="22922" y="0"/>
                    </a:lnTo>
                  </a:path>
                </a:pathLst>
              </a:custGeom>
              <a:noFill/>
              <a:ln w="9525" cap="rnd" cmpd="sng">
                <a:solidFill>
                  <a:srgbClr val="4B4D4E"/>
                </a:solidFill>
                <a:prstDash val="solid"/>
                <a:miter lim="22739"/>
                <a:headEnd type="none" w="sm" len="sm"/>
                <a:tailEnd type="none" w="sm" len="sm"/>
              </a:ln>
            </p:spPr>
            <p:txBody>
              <a:bodyPr spcFirstLastPara="1" wrap="square" lIns="121595" tIns="121595" rIns="121595" bIns="121595" anchor="ctr" anchorCtr="0">
                <a:noAutofit/>
              </a:bodyPr>
              <a:lstStyle/>
              <a:p>
                <a:pPr defTabSz="956195">
                  <a:buClr>
                    <a:srgbClr val="000000"/>
                  </a:buClr>
                  <a:buSzPts val="1800"/>
                </a:pPr>
                <a:endParaRPr sz="1883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" name="Google Shape;889;p81">
            <a:extLst>
              <a:ext uri="{FF2B5EF4-FFF2-40B4-BE49-F238E27FC236}">
                <a16:creationId xmlns:a16="http://schemas.microsoft.com/office/drawing/2014/main" id="{F3E0FE75-69F2-494C-8AC9-ED0744824045}"/>
              </a:ext>
            </a:extLst>
          </p:cNvPr>
          <p:cNvSpPr/>
          <p:nvPr/>
        </p:nvSpPr>
        <p:spPr>
          <a:xfrm>
            <a:off x="3288238" y="2741289"/>
            <a:ext cx="974745" cy="967216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BCCC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defTabSz="956195">
              <a:buClr>
                <a:srgbClr val="000000"/>
              </a:buClr>
              <a:buSzPts val="1800"/>
            </a:pPr>
            <a:endParaRPr sz="188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1244;p140">
            <a:extLst>
              <a:ext uri="{FF2B5EF4-FFF2-40B4-BE49-F238E27FC236}">
                <a16:creationId xmlns:a16="http://schemas.microsoft.com/office/drawing/2014/main" id="{256914C3-3668-437A-88BD-862AA5FBAEB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9778" y="2811479"/>
            <a:ext cx="744309" cy="774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303DEB-76E6-49B0-848A-C96C571DEC76}"/>
              </a:ext>
            </a:extLst>
          </p:cNvPr>
          <p:cNvGrpSpPr/>
          <p:nvPr/>
        </p:nvGrpSpPr>
        <p:grpSpPr>
          <a:xfrm>
            <a:off x="699310" y="2769294"/>
            <a:ext cx="974745" cy="967216"/>
            <a:chOff x="699310" y="2769294"/>
            <a:chExt cx="974745" cy="967216"/>
          </a:xfrm>
        </p:grpSpPr>
        <p:sp>
          <p:nvSpPr>
            <p:cNvPr id="95" name="Google Shape;901;p81">
              <a:extLst>
                <a:ext uri="{FF2B5EF4-FFF2-40B4-BE49-F238E27FC236}">
                  <a16:creationId xmlns:a16="http://schemas.microsoft.com/office/drawing/2014/main" id="{CA173BCF-1CD4-4EBB-AF9F-597B7411B9D8}"/>
                </a:ext>
              </a:extLst>
            </p:cNvPr>
            <p:cNvSpPr/>
            <p:nvPr/>
          </p:nvSpPr>
          <p:spPr>
            <a:xfrm>
              <a:off x="699310" y="2769294"/>
              <a:ext cx="974745" cy="967216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CCC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7;p81">
              <a:extLst>
                <a:ext uri="{FF2B5EF4-FFF2-40B4-BE49-F238E27FC236}">
                  <a16:creationId xmlns:a16="http://schemas.microsoft.com/office/drawing/2014/main" id="{732D53DD-7424-4A95-A18D-AE0930428DBD}"/>
                </a:ext>
              </a:extLst>
            </p:cNvPr>
            <p:cNvSpPr/>
            <p:nvPr/>
          </p:nvSpPr>
          <p:spPr>
            <a:xfrm>
              <a:off x="902140" y="2905873"/>
              <a:ext cx="569123" cy="747071"/>
            </a:xfrm>
            <a:custGeom>
              <a:avLst/>
              <a:gdLst/>
              <a:ahLst/>
              <a:cxnLst/>
              <a:rect l="l" t="t" r="r" b="b"/>
              <a:pathLst>
                <a:path w="570" h="745" extrusionOk="0">
                  <a:moveTo>
                    <a:pt x="383" y="1"/>
                  </a:moveTo>
                  <a:cubicBezTo>
                    <a:pt x="357" y="1"/>
                    <a:pt x="293" y="1"/>
                    <a:pt x="238" y="40"/>
                  </a:cubicBezTo>
                  <a:cubicBezTo>
                    <a:pt x="80" y="43"/>
                    <a:pt x="56" y="119"/>
                    <a:pt x="56" y="191"/>
                  </a:cubicBezTo>
                  <a:cubicBezTo>
                    <a:pt x="56" y="212"/>
                    <a:pt x="61" y="251"/>
                    <a:pt x="64" y="272"/>
                  </a:cubicBezTo>
                  <a:cubicBezTo>
                    <a:pt x="53" y="278"/>
                    <a:pt x="43" y="283"/>
                    <a:pt x="38" y="291"/>
                  </a:cubicBezTo>
                  <a:cubicBezTo>
                    <a:pt x="27" y="299"/>
                    <a:pt x="22" y="317"/>
                    <a:pt x="24" y="333"/>
                  </a:cubicBezTo>
                  <a:lnTo>
                    <a:pt x="35" y="409"/>
                  </a:lnTo>
                  <a:cubicBezTo>
                    <a:pt x="38" y="433"/>
                    <a:pt x="56" y="452"/>
                    <a:pt x="80" y="454"/>
                  </a:cubicBezTo>
                  <a:cubicBezTo>
                    <a:pt x="88" y="507"/>
                    <a:pt x="114" y="560"/>
                    <a:pt x="148" y="599"/>
                  </a:cubicBezTo>
                  <a:lnTo>
                    <a:pt x="135" y="660"/>
                  </a:lnTo>
                  <a:lnTo>
                    <a:pt x="14" y="712"/>
                  </a:lnTo>
                  <a:cubicBezTo>
                    <a:pt x="3" y="718"/>
                    <a:pt x="1" y="726"/>
                    <a:pt x="3" y="733"/>
                  </a:cubicBezTo>
                  <a:cubicBezTo>
                    <a:pt x="9" y="742"/>
                    <a:pt x="14" y="745"/>
                    <a:pt x="20" y="745"/>
                  </a:cubicBezTo>
                  <a:cubicBezTo>
                    <a:pt x="22" y="745"/>
                    <a:pt x="25" y="745"/>
                    <a:pt x="27" y="744"/>
                  </a:cubicBezTo>
                  <a:lnTo>
                    <a:pt x="159" y="689"/>
                  </a:lnTo>
                  <a:cubicBezTo>
                    <a:pt x="167" y="689"/>
                    <a:pt x="169" y="686"/>
                    <a:pt x="169" y="678"/>
                  </a:cubicBezTo>
                  <a:lnTo>
                    <a:pt x="188" y="602"/>
                  </a:lnTo>
                  <a:cubicBezTo>
                    <a:pt x="193" y="596"/>
                    <a:pt x="188" y="589"/>
                    <a:pt x="185" y="586"/>
                  </a:cubicBezTo>
                  <a:cubicBezTo>
                    <a:pt x="146" y="549"/>
                    <a:pt x="119" y="494"/>
                    <a:pt x="117" y="441"/>
                  </a:cubicBezTo>
                  <a:cubicBezTo>
                    <a:pt x="117" y="430"/>
                    <a:pt x="109" y="425"/>
                    <a:pt x="101" y="425"/>
                  </a:cubicBezTo>
                  <a:lnTo>
                    <a:pt x="93" y="425"/>
                  </a:lnTo>
                  <a:cubicBezTo>
                    <a:pt x="82" y="425"/>
                    <a:pt x="75" y="415"/>
                    <a:pt x="75" y="404"/>
                  </a:cubicBezTo>
                  <a:lnTo>
                    <a:pt x="64" y="330"/>
                  </a:lnTo>
                  <a:cubicBezTo>
                    <a:pt x="64" y="322"/>
                    <a:pt x="67" y="317"/>
                    <a:pt x="69" y="312"/>
                  </a:cubicBezTo>
                  <a:cubicBezTo>
                    <a:pt x="75" y="309"/>
                    <a:pt x="80" y="307"/>
                    <a:pt x="88" y="307"/>
                  </a:cubicBezTo>
                  <a:lnTo>
                    <a:pt x="90" y="307"/>
                  </a:lnTo>
                  <a:cubicBezTo>
                    <a:pt x="96" y="307"/>
                    <a:pt x="101" y="304"/>
                    <a:pt x="104" y="301"/>
                  </a:cubicBezTo>
                  <a:cubicBezTo>
                    <a:pt x="106" y="296"/>
                    <a:pt x="106" y="291"/>
                    <a:pt x="106" y="285"/>
                  </a:cubicBezTo>
                  <a:cubicBezTo>
                    <a:pt x="106" y="283"/>
                    <a:pt x="96" y="214"/>
                    <a:pt x="96" y="191"/>
                  </a:cubicBezTo>
                  <a:cubicBezTo>
                    <a:pt x="96" y="127"/>
                    <a:pt x="109" y="72"/>
                    <a:pt x="251" y="72"/>
                  </a:cubicBezTo>
                  <a:cubicBezTo>
                    <a:pt x="254" y="72"/>
                    <a:pt x="259" y="72"/>
                    <a:pt x="262" y="69"/>
                  </a:cubicBezTo>
                  <a:cubicBezTo>
                    <a:pt x="304" y="38"/>
                    <a:pt x="351" y="32"/>
                    <a:pt x="391" y="32"/>
                  </a:cubicBezTo>
                  <a:cubicBezTo>
                    <a:pt x="446" y="32"/>
                    <a:pt x="483" y="51"/>
                    <a:pt x="504" y="83"/>
                  </a:cubicBezTo>
                  <a:cubicBezTo>
                    <a:pt x="530" y="122"/>
                    <a:pt x="523" y="146"/>
                    <a:pt x="509" y="159"/>
                  </a:cubicBezTo>
                  <a:lnTo>
                    <a:pt x="488" y="177"/>
                  </a:lnTo>
                  <a:cubicBezTo>
                    <a:pt x="488" y="183"/>
                    <a:pt x="486" y="185"/>
                    <a:pt x="486" y="188"/>
                  </a:cubicBezTo>
                  <a:lnTo>
                    <a:pt x="483" y="283"/>
                  </a:lnTo>
                  <a:cubicBezTo>
                    <a:pt x="483" y="291"/>
                    <a:pt x="483" y="293"/>
                    <a:pt x="486" y="296"/>
                  </a:cubicBezTo>
                  <a:cubicBezTo>
                    <a:pt x="488" y="301"/>
                    <a:pt x="496" y="304"/>
                    <a:pt x="499" y="304"/>
                  </a:cubicBezTo>
                  <a:cubicBezTo>
                    <a:pt x="504" y="304"/>
                    <a:pt x="512" y="307"/>
                    <a:pt x="515" y="309"/>
                  </a:cubicBezTo>
                  <a:cubicBezTo>
                    <a:pt x="523" y="314"/>
                    <a:pt x="523" y="320"/>
                    <a:pt x="523" y="328"/>
                  </a:cubicBezTo>
                  <a:lnTo>
                    <a:pt x="512" y="401"/>
                  </a:lnTo>
                  <a:cubicBezTo>
                    <a:pt x="512" y="412"/>
                    <a:pt x="501" y="423"/>
                    <a:pt x="488" y="423"/>
                  </a:cubicBezTo>
                  <a:cubicBezTo>
                    <a:pt x="478" y="423"/>
                    <a:pt x="472" y="428"/>
                    <a:pt x="472" y="438"/>
                  </a:cubicBezTo>
                  <a:cubicBezTo>
                    <a:pt x="470" y="494"/>
                    <a:pt x="438" y="552"/>
                    <a:pt x="399" y="586"/>
                  </a:cubicBezTo>
                  <a:cubicBezTo>
                    <a:pt x="396" y="591"/>
                    <a:pt x="396" y="596"/>
                    <a:pt x="396" y="604"/>
                  </a:cubicBezTo>
                  <a:lnTo>
                    <a:pt x="412" y="676"/>
                  </a:lnTo>
                  <a:cubicBezTo>
                    <a:pt x="412" y="678"/>
                    <a:pt x="420" y="683"/>
                    <a:pt x="422" y="686"/>
                  </a:cubicBezTo>
                  <a:lnTo>
                    <a:pt x="554" y="741"/>
                  </a:lnTo>
                  <a:lnTo>
                    <a:pt x="562" y="741"/>
                  </a:lnTo>
                  <a:cubicBezTo>
                    <a:pt x="567" y="741"/>
                    <a:pt x="570" y="739"/>
                    <a:pt x="562" y="733"/>
                  </a:cubicBezTo>
                  <a:cubicBezTo>
                    <a:pt x="565" y="726"/>
                    <a:pt x="562" y="715"/>
                    <a:pt x="552" y="712"/>
                  </a:cubicBezTo>
                  <a:lnTo>
                    <a:pt x="430" y="660"/>
                  </a:lnTo>
                  <a:lnTo>
                    <a:pt x="417" y="604"/>
                  </a:lnTo>
                  <a:cubicBezTo>
                    <a:pt x="457" y="565"/>
                    <a:pt x="483" y="512"/>
                    <a:pt x="488" y="454"/>
                  </a:cubicBezTo>
                  <a:cubicBezTo>
                    <a:pt x="507" y="449"/>
                    <a:pt x="525" y="433"/>
                    <a:pt x="528" y="409"/>
                  </a:cubicBezTo>
                  <a:lnTo>
                    <a:pt x="538" y="333"/>
                  </a:lnTo>
                  <a:cubicBezTo>
                    <a:pt x="541" y="317"/>
                    <a:pt x="536" y="304"/>
                    <a:pt x="525" y="291"/>
                  </a:cubicBezTo>
                  <a:cubicBezTo>
                    <a:pt x="517" y="283"/>
                    <a:pt x="512" y="278"/>
                    <a:pt x="501" y="272"/>
                  </a:cubicBezTo>
                  <a:lnTo>
                    <a:pt x="504" y="199"/>
                  </a:lnTo>
                  <a:lnTo>
                    <a:pt x="523" y="180"/>
                  </a:lnTo>
                  <a:cubicBezTo>
                    <a:pt x="544" y="162"/>
                    <a:pt x="562" y="122"/>
                    <a:pt x="525" y="67"/>
                  </a:cubicBezTo>
                  <a:cubicBezTo>
                    <a:pt x="499" y="22"/>
                    <a:pt x="449" y="1"/>
                    <a:pt x="383" y="1"/>
                  </a:cubicBezTo>
                  <a:close/>
                </a:path>
              </a:pathLst>
            </a:custGeom>
            <a:solidFill>
              <a:srgbClr val="24554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7D180F03-15EE-427F-92D2-150BE2AB4B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81315" b="-2038"/>
          <a:stretch/>
        </p:blipFill>
        <p:spPr>
          <a:xfrm>
            <a:off x="6257130" y="2902554"/>
            <a:ext cx="620911" cy="698401"/>
          </a:xfrm>
          <a:prstGeom prst="rect">
            <a:avLst/>
          </a:prstGeom>
        </p:spPr>
      </p:pic>
      <p:grpSp>
        <p:nvGrpSpPr>
          <p:cNvPr id="57" name="Google Shape;912;p81">
            <a:extLst>
              <a:ext uri="{FF2B5EF4-FFF2-40B4-BE49-F238E27FC236}">
                <a16:creationId xmlns:a16="http://schemas.microsoft.com/office/drawing/2014/main" id="{20639FDE-CAF8-48D5-9F86-8DF290341DE3}"/>
              </a:ext>
            </a:extLst>
          </p:cNvPr>
          <p:cNvGrpSpPr/>
          <p:nvPr/>
        </p:nvGrpSpPr>
        <p:grpSpPr>
          <a:xfrm>
            <a:off x="1066140" y="4885299"/>
            <a:ext cx="318003" cy="228094"/>
            <a:chOff x="3303450" y="2292225"/>
            <a:chExt cx="612850" cy="416725"/>
          </a:xfrm>
        </p:grpSpPr>
        <p:sp>
          <p:nvSpPr>
            <p:cNvPr id="58" name="Google Shape;913;p81">
              <a:extLst>
                <a:ext uri="{FF2B5EF4-FFF2-40B4-BE49-F238E27FC236}">
                  <a16:creationId xmlns:a16="http://schemas.microsoft.com/office/drawing/2014/main" id="{D81621AF-C92E-448D-9971-76CD5B8DBCFD}"/>
                </a:ext>
              </a:extLst>
            </p:cNvPr>
            <p:cNvSpPr/>
            <p:nvPr/>
          </p:nvSpPr>
          <p:spPr>
            <a:xfrm>
              <a:off x="3303450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7" y="3929"/>
                    <a:pt x="773" y="3929"/>
                  </a:cubicBezTo>
                  <a:lnTo>
                    <a:pt x="3911" y="3929"/>
                  </a:lnTo>
                  <a:cubicBezTo>
                    <a:pt x="4457" y="3929"/>
                    <a:pt x="4684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14;p81">
              <a:extLst>
                <a:ext uri="{FF2B5EF4-FFF2-40B4-BE49-F238E27FC236}">
                  <a16:creationId xmlns:a16="http://schemas.microsoft.com/office/drawing/2014/main" id="{F5D16F96-6569-4C07-A758-D77AF6CBB373}"/>
                </a:ext>
              </a:extLst>
            </p:cNvPr>
            <p:cNvSpPr/>
            <p:nvPr/>
          </p:nvSpPr>
          <p:spPr>
            <a:xfrm>
              <a:off x="3799175" y="2601050"/>
              <a:ext cx="117125" cy="98250"/>
            </a:xfrm>
            <a:custGeom>
              <a:avLst/>
              <a:gdLst/>
              <a:ahLst/>
              <a:cxnLst/>
              <a:rect l="l" t="t" r="r" b="b"/>
              <a:pathLst>
                <a:path w="4685" h="3930" extrusionOk="0">
                  <a:moveTo>
                    <a:pt x="2351" y="1"/>
                  </a:moveTo>
                  <a:cubicBezTo>
                    <a:pt x="2172" y="1"/>
                    <a:pt x="1990" y="120"/>
                    <a:pt x="1842" y="359"/>
                  </a:cubicBezTo>
                  <a:lnTo>
                    <a:pt x="273" y="3065"/>
                  </a:lnTo>
                  <a:cubicBezTo>
                    <a:pt x="0" y="3543"/>
                    <a:pt x="228" y="3929"/>
                    <a:pt x="773" y="3929"/>
                  </a:cubicBezTo>
                  <a:lnTo>
                    <a:pt x="3912" y="3929"/>
                  </a:lnTo>
                  <a:cubicBezTo>
                    <a:pt x="4457" y="3929"/>
                    <a:pt x="4685" y="3543"/>
                    <a:pt x="4412" y="3065"/>
                  </a:cubicBezTo>
                  <a:lnTo>
                    <a:pt x="2843" y="359"/>
                  </a:lnTo>
                  <a:cubicBezTo>
                    <a:pt x="2706" y="120"/>
                    <a:pt x="2530" y="1"/>
                    <a:pt x="2351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15;p81">
              <a:extLst>
                <a:ext uri="{FF2B5EF4-FFF2-40B4-BE49-F238E27FC236}">
                  <a16:creationId xmlns:a16="http://schemas.microsoft.com/office/drawing/2014/main" id="{D6CBB9FB-4D00-4E00-93F7-13B83BBBB1EF}"/>
                </a:ext>
              </a:extLst>
            </p:cNvPr>
            <p:cNvSpPr/>
            <p:nvPr/>
          </p:nvSpPr>
          <p:spPr>
            <a:xfrm>
              <a:off x="3345500" y="2292225"/>
              <a:ext cx="528175" cy="343950"/>
            </a:xfrm>
            <a:custGeom>
              <a:avLst/>
              <a:gdLst/>
              <a:ahLst/>
              <a:cxnLst/>
              <a:rect l="l" t="t" r="r" b="b"/>
              <a:pathLst>
                <a:path w="21127" h="13758" extrusionOk="0">
                  <a:moveTo>
                    <a:pt x="1001" y="0"/>
                  </a:moveTo>
                  <a:cubicBezTo>
                    <a:pt x="456" y="0"/>
                    <a:pt x="1" y="455"/>
                    <a:pt x="1" y="1001"/>
                  </a:cubicBezTo>
                  <a:lnTo>
                    <a:pt x="1" y="12780"/>
                  </a:lnTo>
                  <a:cubicBezTo>
                    <a:pt x="1" y="13326"/>
                    <a:pt x="456" y="13758"/>
                    <a:pt x="1001" y="13758"/>
                  </a:cubicBezTo>
                  <a:lnTo>
                    <a:pt x="20126" y="13758"/>
                  </a:lnTo>
                  <a:cubicBezTo>
                    <a:pt x="20671" y="13758"/>
                    <a:pt x="21126" y="13326"/>
                    <a:pt x="21126" y="12780"/>
                  </a:cubicBezTo>
                  <a:lnTo>
                    <a:pt x="21126" y="1001"/>
                  </a:lnTo>
                  <a:cubicBezTo>
                    <a:pt x="21126" y="455"/>
                    <a:pt x="20671" y="0"/>
                    <a:pt x="20126" y="0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16;p81">
              <a:extLst>
                <a:ext uri="{FF2B5EF4-FFF2-40B4-BE49-F238E27FC236}">
                  <a16:creationId xmlns:a16="http://schemas.microsoft.com/office/drawing/2014/main" id="{E4B69255-695C-4CFE-A9DF-8B00755EF6E3}"/>
                </a:ext>
              </a:extLst>
            </p:cNvPr>
            <p:cNvSpPr/>
            <p:nvPr/>
          </p:nvSpPr>
          <p:spPr>
            <a:xfrm>
              <a:off x="3345500" y="2615125"/>
              <a:ext cx="528175" cy="84175"/>
            </a:xfrm>
            <a:custGeom>
              <a:avLst/>
              <a:gdLst/>
              <a:ahLst/>
              <a:cxnLst/>
              <a:rect l="l" t="t" r="r" b="b"/>
              <a:pathLst>
                <a:path w="21127" h="3367" extrusionOk="0">
                  <a:moveTo>
                    <a:pt x="1001" y="1"/>
                  </a:moveTo>
                  <a:cubicBezTo>
                    <a:pt x="456" y="1"/>
                    <a:pt x="1" y="433"/>
                    <a:pt x="1" y="978"/>
                  </a:cubicBezTo>
                  <a:lnTo>
                    <a:pt x="1" y="2388"/>
                  </a:lnTo>
                  <a:cubicBezTo>
                    <a:pt x="1" y="2934"/>
                    <a:pt x="456" y="3366"/>
                    <a:pt x="1001" y="3366"/>
                  </a:cubicBezTo>
                  <a:lnTo>
                    <a:pt x="20126" y="3366"/>
                  </a:lnTo>
                  <a:cubicBezTo>
                    <a:pt x="20671" y="3366"/>
                    <a:pt x="21126" y="2934"/>
                    <a:pt x="21126" y="2388"/>
                  </a:cubicBezTo>
                  <a:lnTo>
                    <a:pt x="21126" y="978"/>
                  </a:lnTo>
                  <a:cubicBezTo>
                    <a:pt x="21126" y="433"/>
                    <a:pt x="20671" y="1"/>
                    <a:pt x="20126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17;p81">
              <a:extLst>
                <a:ext uri="{FF2B5EF4-FFF2-40B4-BE49-F238E27FC236}">
                  <a16:creationId xmlns:a16="http://schemas.microsoft.com/office/drawing/2014/main" id="{27BF606D-88C2-4B27-A626-2B2C37354322}"/>
                </a:ext>
              </a:extLst>
            </p:cNvPr>
            <p:cNvSpPr/>
            <p:nvPr/>
          </p:nvSpPr>
          <p:spPr>
            <a:xfrm>
              <a:off x="3306850" y="2676475"/>
              <a:ext cx="605475" cy="32475"/>
            </a:xfrm>
            <a:custGeom>
              <a:avLst/>
              <a:gdLst/>
              <a:ahLst/>
              <a:cxnLst/>
              <a:rect l="l" t="t" r="r" b="b"/>
              <a:pathLst>
                <a:path w="24219" h="1299" extrusionOk="0">
                  <a:moveTo>
                    <a:pt x="443" y="1"/>
                  </a:moveTo>
                  <a:cubicBezTo>
                    <a:pt x="207" y="1"/>
                    <a:pt x="2" y="219"/>
                    <a:pt x="23" y="457"/>
                  </a:cubicBezTo>
                  <a:lnTo>
                    <a:pt x="23" y="821"/>
                  </a:lnTo>
                  <a:cubicBezTo>
                    <a:pt x="0" y="1071"/>
                    <a:pt x="228" y="1299"/>
                    <a:pt x="478" y="1299"/>
                  </a:cubicBezTo>
                  <a:lnTo>
                    <a:pt x="23764" y="1299"/>
                  </a:lnTo>
                  <a:cubicBezTo>
                    <a:pt x="24014" y="1299"/>
                    <a:pt x="24219" y="1071"/>
                    <a:pt x="24219" y="821"/>
                  </a:cubicBezTo>
                  <a:lnTo>
                    <a:pt x="24219" y="457"/>
                  </a:lnTo>
                  <a:cubicBezTo>
                    <a:pt x="24219" y="207"/>
                    <a:pt x="24014" y="2"/>
                    <a:pt x="23764" y="2"/>
                  </a:cubicBezTo>
                  <a:lnTo>
                    <a:pt x="478" y="2"/>
                  </a:lnTo>
                  <a:cubicBezTo>
                    <a:pt x="466" y="1"/>
                    <a:pt x="455" y="1"/>
                    <a:pt x="443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18;p81">
              <a:extLst>
                <a:ext uri="{FF2B5EF4-FFF2-40B4-BE49-F238E27FC236}">
                  <a16:creationId xmlns:a16="http://schemas.microsoft.com/office/drawing/2014/main" id="{0508F90A-6D94-4678-A5D8-652492EEF867}"/>
                </a:ext>
              </a:extLst>
            </p:cNvPr>
            <p:cNvSpPr/>
            <p:nvPr/>
          </p:nvSpPr>
          <p:spPr>
            <a:xfrm>
              <a:off x="3369375" y="2317225"/>
              <a:ext cx="480975" cy="279175"/>
            </a:xfrm>
            <a:custGeom>
              <a:avLst/>
              <a:gdLst/>
              <a:ahLst/>
              <a:cxnLst/>
              <a:rect l="l" t="t" r="r" b="b"/>
              <a:pathLst>
                <a:path w="19239" h="11167" extrusionOk="0">
                  <a:moveTo>
                    <a:pt x="1" y="1"/>
                  </a:moveTo>
                  <a:lnTo>
                    <a:pt x="1" y="11166"/>
                  </a:lnTo>
                  <a:lnTo>
                    <a:pt x="19239" y="11166"/>
                  </a:lnTo>
                  <a:lnTo>
                    <a:pt x="192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19;p81">
              <a:extLst>
                <a:ext uri="{FF2B5EF4-FFF2-40B4-BE49-F238E27FC236}">
                  <a16:creationId xmlns:a16="http://schemas.microsoft.com/office/drawing/2014/main" id="{84DD2DB5-D6B5-487F-A26C-BD682D956E36}"/>
                </a:ext>
              </a:extLst>
            </p:cNvPr>
            <p:cNvSpPr/>
            <p:nvPr/>
          </p:nvSpPr>
          <p:spPr>
            <a:xfrm>
              <a:off x="3606450" y="2301875"/>
              <a:ext cx="6275" cy="6850"/>
            </a:xfrm>
            <a:custGeom>
              <a:avLst/>
              <a:gdLst/>
              <a:ahLst/>
              <a:cxnLst/>
              <a:rect l="l" t="t" r="r" b="b"/>
              <a:pathLst>
                <a:path w="251" h="274" extrusionOk="0">
                  <a:moveTo>
                    <a:pt x="137" y="1"/>
                  </a:moveTo>
                  <a:cubicBezTo>
                    <a:pt x="46" y="1"/>
                    <a:pt x="0" y="69"/>
                    <a:pt x="0" y="137"/>
                  </a:cubicBezTo>
                  <a:cubicBezTo>
                    <a:pt x="0" y="206"/>
                    <a:pt x="46" y="274"/>
                    <a:pt x="137" y="274"/>
                  </a:cubicBezTo>
                  <a:cubicBezTo>
                    <a:pt x="205" y="274"/>
                    <a:pt x="251" y="206"/>
                    <a:pt x="251" y="137"/>
                  </a:cubicBezTo>
                  <a:cubicBezTo>
                    <a:pt x="251" y="69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20;p81">
              <a:extLst>
                <a:ext uri="{FF2B5EF4-FFF2-40B4-BE49-F238E27FC236}">
                  <a16:creationId xmlns:a16="http://schemas.microsoft.com/office/drawing/2014/main" id="{39A1AA83-59C9-46E8-A4B1-C63F7D2BDEE5}"/>
                </a:ext>
              </a:extLst>
            </p:cNvPr>
            <p:cNvSpPr/>
            <p:nvPr/>
          </p:nvSpPr>
          <p:spPr>
            <a:xfrm>
              <a:off x="3346650" y="2621375"/>
              <a:ext cx="527025" cy="51775"/>
            </a:xfrm>
            <a:custGeom>
              <a:avLst/>
              <a:gdLst/>
              <a:ahLst/>
              <a:cxnLst/>
              <a:rect l="l" t="t" r="r" b="b"/>
              <a:pathLst>
                <a:path w="21081" h="2071" extrusionOk="0">
                  <a:moveTo>
                    <a:pt x="1160" y="1"/>
                  </a:moveTo>
                  <a:lnTo>
                    <a:pt x="0" y="2070"/>
                  </a:lnTo>
                  <a:lnTo>
                    <a:pt x="21080" y="2070"/>
                  </a:lnTo>
                  <a:lnTo>
                    <a:pt x="19920" y="1"/>
                  </a:lnTo>
                  <a:close/>
                </a:path>
              </a:pathLst>
            </a:custGeom>
            <a:solidFill>
              <a:srgbClr val="7D7E7D"/>
            </a:solidFill>
            <a:ln>
              <a:noFill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21;p81">
              <a:extLst>
                <a:ext uri="{FF2B5EF4-FFF2-40B4-BE49-F238E27FC236}">
                  <a16:creationId xmlns:a16="http://schemas.microsoft.com/office/drawing/2014/main" id="{2A158E0A-BB68-453C-899E-A27FF43F36FE}"/>
                </a:ext>
              </a:extLst>
            </p:cNvPr>
            <p:cNvSpPr/>
            <p:nvPr/>
          </p:nvSpPr>
          <p:spPr>
            <a:xfrm>
              <a:off x="3325050" y="2683350"/>
              <a:ext cx="573075" cy="25"/>
            </a:xfrm>
            <a:custGeom>
              <a:avLst/>
              <a:gdLst/>
              <a:ahLst/>
              <a:cxnLst/>
              <a:rect l="l" t="t" r="r" b="b"/>
              <a:pathLst>
                <a:path w="22923" h="1" fill="none" extrusionOk="0">
                  <a:moveTo>
                    <a:pt x="0" y="0"/>
                  </a:moveTo>
                  <a:lnTo>
                    <a:pt x="22922" y="0"/>
                  </a:lnTo>
                </a:path>
              </a:pathLst>
            </a:custGeom>
            <a:noFill/>
            <a:ln w="9525" cap="rnd" cmpd="sng">
              <a:solidFill>
                <a:srgbClr val="4B4D4E"/>
              </a:solidFill>
              <a:prstDash val="solid"/>
              <a:miter lim="22739"/>
              <a:headEnd type="none" w="sm" len="sm"/>
              <a:tailEnd type="none" w="sm" len="sm"/>
            </a:ln>
          </p:spPr>
          <p:txBody>
            <a:bodyPr spcFirstLastPara="1" wrap="square" lIns="121595" tIns="121595" rIns="121595" bIns="121595" anchor="ctr" anchorCtr="0">
              <a:noAutofit/>
            </a:bodyPr>
            <a:lstStyle/>
            <a:p>
              <a:pPr defTabSz="956195">
                <a:buClr>
                  <a:srgbClr val="000000"/>
                </a:buClr>
                <a:buSzPts val="1800"/>
              </a:pPr>
              <a:endParaRPr sz="188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47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gray">
          <a:xfrm>
            <a:off x="2" y="2"/>
            <a:ext cx="158751" cy="158751"/>
          </a:xfrm>
          <a:prstGeom prst="rect">
            <a:avLst/>
          </a:prstGeom>
          <a:solidFill>
            <a:schemeClr val="accent3"/>
          </a:solidFill>
          <a:ln w="19050" algn="ctr">
            <a:solidFill>
              <a:schemeClr val="accent3"/>
            </a:solidFill>
            <a:miter lim="800000"/>
            <a:headEnd/>
            <a:tailEnd/>
          </a:ln>
        </p:spPr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8B8FE1-45A6-477C-BD25-6652F380E0AE}"/>
              </a:ext>
            </a:extLst>
          </p:cNvPr>
          <p:cNvSpPr/>
          <p:nvPr/>
        </p:nvSpPr>
        <p:spPr>
          <a:xfrm>
            <a:off x="9026832" y="5561028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3BB42C43-C37E-49C2-8C37-0C3F51001A5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329325" y="5483504"/>
            <a:ext cx="1980000" cy="2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"/>
              <a:defRPr sz="1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60450" indent="-180975" algn="l" rtl="0" eaLnBrk="1" fontAlgn="base" hangingPunct="1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9088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050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22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6pPr>
            <a:lvl7pPr marL="29194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7pPr>
            <a:lvl8pPr marL="33766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8pPr>
            <a:lvl9pPr marL="38338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50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Referanseteam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BD1F441-F082-4A7A-8D93-20A4AA7F73F8}"/>
              </a:ext>
            </a:extLst>
          </p:cNvPr>
          <p:cNvSpPr/>
          <p:nvPr/>
        </p:nvSpPr>
        <p:spPr>
          <a:xfrm>
            <a:off x="9026832" y="6304364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3722D7DD-FB2A-497D-8F69-06160227720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329326" y="6270986"/>
            <a:ext cx="1980000" cy="2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"/>
              <a:defRPr sz="1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60450" indent="-180975" algn="l" rtl="0" eaLnBrk="1" fontAlgn="base" hangingPunct="1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9088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050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22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6pPr>
            <a:lvl7pPr marL="29194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7pPr>
            <a:lvl8pPr marL="33766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8pPr>
            <a:lvl9pPr marL="38338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50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Løsningsforslag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D04399-0809-400D-BA96-CE4B42364C36}"/>
              </a:ext>
            </a:extLst>
          </p:cNvPr>
          <p:cNvGrpSpPr/>
          <p:nvPr/>
        </p:nvGrpSpPr>
        <p:grpSpPr>
          <a:xfrm>
            <a:off x="1532467" y="1823267"/>
            <a:ext cx="8261894" cy="3216542"/>
            <a:chOff x="642705" y="1279254"/>
            <a:chExt cx="8261894" cy="32165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51146F-0D7F-4D63-A297-974725CC2262}"/>
                </a:ext>
              </a:extLst>
            </p:cNvPr>
            <p:cNvGrpSpPr/>
            <p:nvPr/>
          </p:nvGrpSpPr>
          <p:grpSpPr>
            <a:xfrm>
              <a:off x="642705" y="1279254"/>
              <a:ext cx="8261894" cy="3216542"/>
              <a:chOff x="350817" y="1220501"/>
              <a:chExt cx="6196422" cy="24124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5CAD692-7C05-4E30-B806-E42627B5EBAC}"/>
                  </a:ext>
                </a:extLst>
              </p:cNvPr>
              <p:cNvGrpSpPr/>
              <p:nvPr/>
            </p:nvGrpSpPr>
            <p:grpSpPr>
              <a:xfrm>
                <a:off x="560284" y="1220501"/>
                <a:ext cx="5986955" cy="2412407"/>
                <a:chOff x="619757" y="1279764"/>
                <a:chExt cx="5986954" cy="2412407"/>
              </a:xfrm>
            </p:grpSpPr>
            <p:sp>
              <p:nvSpPr>
                <p:cNvPr id="8" name="Rectangle 3"/>
                <p:cNvSpPr txBox="1">
                  <a:spLocks noChangeArrowheads="1"/>
                </p:cNvSpPr>
                <p:nvPr/>
              </p:nvSpPr>
              <p:spPr bwMode="gray">
                <a:xfrm>
                  <a:off x="619757" y="1659530"/>
                  <a:ext cx="2453150" cy="2032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>
                  <a:lvl1pPr marL="17780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 2" pitchFamily="18" charset="2"/>
                    <a:buChar char="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62865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060450" indent="-180975" algn="l" rtl="0" eaLnBrk="1" fontAlgn="base" hangingPunct="1">
                    <a:lnSpc>
                      <a:spcPct val="106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589088" indent="-195263" algn="l" rtl="0" eaLnBrk="1" fontAlgn="base" hangingPunct="1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050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4622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6pPr>
                  <a:lvl7pPr marL="29194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7pPr>
                  <a:lvl8pPr marL="33766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8pPr>
                  <a:lvl9pPr marL="38338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marR="0" lvl="0" indent="0" algn="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Lokale retningslinjer per enhet</a:t>
                  </a:r>
                </a:p>
                <a:p>
                  <a:pPr marL="0" marR="0" lvl="0" indent="0" algn="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itchFamily="34" charset="0"/>
                    </a:rPr>
                    <a:t>At rollen tilhører lokal enhet</a:t>
                  </a:r>
                </a:p>
                <a:p>
                  <a:pPr marL="0" marR="0" lvl="0" indent="0" algn="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itchFamily="34" charset="0"/>
                    </a:rPr>
                    <a:t>Dedikert tid til andre oppgaver</a:t>
                  </a:r>
                </a:p>
                <a:p>
                  <a:pPr marL="0" marR="0" lvl="0" indent="0" algn="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itchFamily="34" charset="0"/>
                    </a:rPr>
                    <a:t>Dekning for oppgavene ved fravær</a:t>
                  </a:r>
                </a:p>
                <a:p>
                  <a:pPr marL="0" marR="0" lvl="0" indent="0" algn="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itchFamily="34" charset="0"/>
                    </a:rPr>
                    <a:t>Et sterkt fagmiljø</a:t>
                  </a:r>
                </a:p>
              </p:txBody>
            </p:sp>
            <p:sp>
              <p:nvSpPr>
                <p:cNvPr id="13" name="Line 17"/>
                <p:cNvSpPr>
                  <a:spLocks noChangeShapeType="1"/>
                </p:cNvSpPr>
                <p:nvPr/>
              </p:nvSpPr>
              <p:spPr bwMode="auto">
                <a:xfrm>
                  <a:off x="3200242" y="1815487"/>
                  <a:ext cx="2962697" cy="0"/>
                </a:xfrm>
                <a:prstGeom prst="line">
                  <a:avLst/>
                </a:prstGeom>
                <a:noFill/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lIns="36000" tIns="36000" rIns="36000" bIns="36000" anchor="ctr"/>
                <a:lstStyle/>
                <a:p>
                  <a:pPr marL="0" marR="0" lvl="0" indent="0" algn="ctr" defTabSz="914354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Line 43"/>
                <p:cNvSpPr>
                  <a:spLocks noChangeShapeType="1"/>
                </p:cNvSpPr>
                <p:nvPr/>
              </p:nvSpPr>
              <p:spPr bwMode="auto">
                <a:xfrm>
                  <a:off x="3200242" y="2225957"/>
                  <a:ext cx="2962697" cy="0"/>
                </a:xfrm>
                <a:prstGeom prst="line">
                  <a:avLst/>
                </a:prstGeom>
                <a:noFill/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lIns="36000" tIns="36000" rIns="36000" bIns="36000" anchor="ctr"/>
                <a:lstStyle/>
                <a:p>
                  <a:pPr marL="0" marR="0" lvl="0" indent="0" algn="ctr" defTabSz="914354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Line 47"/>
                <p:cNvSpPr>
                  <a:spLocks noChangeShapeType="1"/>
                </p:cNvSpPr>
                <p:nvPr/>
              </p:nvSpPr>
              <p:spPr bwMode="auto">
                <a:xfrm>
                  <a:off x="3200242" y="3106146"/>
                  <a:ext cx="2962697" cy="0"/>
                </a:xfrm>
                <a:prstGeom prst="line">
                  <a:avLst/>
                </a:prstGeom>
                <a:noFill/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lIns="36000" tIns="36000" rIns="36000" bIns="36000" anchor="ctr"/>
                <a:lstStyle/>
                <a:p>
                  <a:pPr marL="0" marR="0" lvl="0" indent="0" algn="ctr" defTabSz="914354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Line 48"/>
                <p:cNvSpPr>
                  <a:spLocks noChangeShapeType="1"/>
                </p:cNvSpPr>
                <p:nvPr/>
              </p:nvSpPr>
              <p:spPr bwMode="auto">
                <a:xfrm>
                  <a:off x="3200242" y="3504507"/>
                  <a:ext cx="2962697" cy="0"/>
                </a:xfrm>
                <a:prstGeom prst="line">
                  <a:avLst/>
                </a:prstGeom>
                <a:noFill/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lIns="36000" tIns="36000" rIns="36000" bIns="36000" anchor="ctr"/>
                <a:lstStyle/>
                <a:p>
                  <a:pPr marL="0" marR="0" lvl="0" indent="0" algn="ctr" defTabSz="914354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Line 43">
                  <a:extLst>
                    <a:ext uri="{FF2B5EF4-FFF2-40B4-BE49-F238E27FC236}">
                      <a16:creationId xmlns:a16="http://schemas.microsoft.com/office/drawing/2014/main" id="{F77FAA9C-613B-4C8A-ADBB-FB7E3DFD6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0242" y="2656915"/>
                  <a:ext cx="2962697" cy="0"/>
                </a:xfrm>
                <a:prstGeom prst="line">
                  <a:avLst/>
                </a:prstGeom>
                <a:noFill/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lIns="36000" tIns="36000" rIns="36000" bIns="36000" anchor="ctr"/>
                <a:lstStyle/>
                <a:p>
                  <a:pPr marL="0" marR="0" lvl="0" indent="0" algn="ctr" defTabSz="914354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3">
                  <a:extLst>
                    <a:ext uri="{FF2B5EF4-FFF2-40B4-BE49-F238E27FC236}">
                      <a16:creationId xmlns:a16="http://schemas.microsoft.com/office/drawing/2014/main" id="{EDDDF28D-9835-403B-852A-147F590E3F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5786537" y="1279764"/>
                  <a:ext cx="820174" cy="2540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>
                  <a:lvl1pPr marL="17780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 2" pitchFamily="18" charset="2"/>
                    <a:buChar char="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62865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060450" indent="-180975" algn="l" rtl="0" eaLnBrk="1" fontAlgn="base" hangingPunct="1">
                    <a:lnSpc>
                      <a:spcPct val="106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589088" indent="-195263" algn="l" rtl="0" eaLnBrk="1" fontAlgn="base" hangingPunct="1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050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4622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6pPr>
                  <a:lvl7pPr marL="29194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7pPr>
                  <a:lvl8pPr marL="33766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8pPr>
                  <a:lvl9pPr marL="38338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marR="0" lvl="0" indent="0" algn="ct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Stor grad</a:t>
                  </a:r>
                </a:p>
              </p:txBody>
            </p:sp>
            <p:sp>
              <p:nvSpPr>
                <p:cNvPr id="50" name="Rectangle 3">
                  <a:extLst>
                    <a:ext uri="{FF2B5EF4-FFF2-40B4-BE49-F238E27FC236}">
                      <a16:creationId xmlns:a16="http://schemas.microsoft.com/office/drawing/2014/main" id="{0646B217-CB13-4C93-8B30-67172C025A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2726488" y="1279765"/>
                  <a:ext cx="820174" cy="2540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>
                  <a:lvl1pPr marL="17780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 2" pitchFamily="18" charset="2"/>
                    <a:buChar char="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628650" indent="-177800" algn="l" rtl="0" eaLnBrk="1" fontAlgn="base" hangingPunct="1">
                    <a:lnSpc>
                      <a:spcPct val="106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060450" indent="-180975" algn="l" rtl="0" eaLnBrk="1" fontAlgn="base" hangingPunct="1">
                    <a:lnSpc>
                      <a:spcPct val="106000"/>
                    </a:lnSpc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589088" indent="-195263" algn="l" rtl="0" eaLnBrk="1" fontAlgn="base" hangingPunct="1">
                    <a:lnSpc>
                      <a:spcPct val="11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charset="0"/>
                    <a:buChar char="–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050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4622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6pPr>
                  <a:lvl7pPr marL="29194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7pPr>
                  <a:lvl8pPr marL="33766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8pPr>
                  <a:lvl9pPr marL="3833813" indent="-236538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Wingdings" pitchFamily="2" charset="2"/>
                    <a:buChar char="§"/>
                    <a:defRPr sz="12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marR="0" lvl="0" indent="0" algn="ctr" defTabSz="609570" rtl="0" eaLnBrk="1" fontAlgn="base" latinLnBrk="0" hangingPunct="1">
                    <a:lnSpc>
                      <a:spcPct val="150000"/>
                    </a:lnSpc>
                    <a:spcBef>
                      <a:spcPct val="8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Wingdings 2" pitchFamily="18" charset="2"/>
                    <a:buNone/>
                    <a:tabLst/>
                    <a:defRPr/>
                  </a:pPr>
                  <a:r>
                    <a:rPr kumimoji="0" lang="nb-NO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Liten grad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B33F4AD-622F-444E-9CB8-4D5F8271B4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0817" y="1595018"/>
                <a:ext cx="134731" cy="1953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304784" marR="0" lvl="0" indent="-304784" algn="l" defTabSz="609570" rtl="0" eaLnBrk="1" fontAlgn="base" latinLnBrk="0" hangingPunct="1">
                  <a:lnSpc>
                    <a:spcPct val="150000"/>
                  </a:lnSpc>
                  <a:spcBef>
                    <a:spcPct val="8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304784" marR="0" lvl="0" indent="-304784" algn="l" defTabSz="609570" rtl="0" eaLnBrk="1" fontAlgn="base" latinLnBrk="0" hangingPunct="1">
                  <a:lnSpc>
                    <a:spcPct val="150000"/>
                  </a:lnSpc>
                  <a:spcBef>
                    <a:spcPct val="8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304784" marR="0" lvl="0" indent="-304784" algn="l" defTabSz="609570" rtl="0" eaLnBrk="1" fontAlgn="base" latinLnBrk="0" hangingPunct="1">
                  <a:lnSpc>
                    <a:spcPct val="150000"/>
                  </a:lnSpc>
                  <a:spcBef>
                    <a:spcPct val="8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304784" marR="0" lvl="0" indent="-304784" algn="l" defTabSz="609570" rtl="0" eaLnBrk="1" fontAlgn="base" latinLnBrk="0" hangingPunct="1">
                  <a:lnSpc>
                    <a:spcPct val="150000"/>
                  </a:lnSpc>
                  <a:spcBef>
                    <a:spcPct val="8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304784" marR="0" lvl="0" indent="-304784" algn="l" defTabSz="609570" rtl="0" eaLnBrk="1" fontAlgn="base" latinLnBrk="0" hangingPunct="1">
                  <a:lnSpc>
                    <a:spcPct val="150000"/>
                  </a:lnSpc>
                  <a:spcBef>
                    <a:spcPct val="8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</a:t>
                </a: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0B3BE3E-7806-49A2-B714-BBDB6578995B}"/>
                </a:ext>
              </a:extLst>
            </p:cNvPr>
            <p:cNvSpPr/>
            <p:nvPr/>
          </p:nvSpPr>
          <p:spPr>
            <a:xfrm>
              <a:off x="5574485" y="2997565"/>
              <a:ext cx="216000" cy="2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621CB14-286F-4411-BC10-C9B3C5F355E9}"/>
                </a:ext>
              </a:extLst>
            </p:cNvPr>
            <p:cNvSpPr/>
            <p:nvPr/>
          </p:nvSpPr>
          <p:spPr>
            <a:xfrm>
              <a:off x="5201290" y="2418430"/>
              <a:ext cx="216000" cy="2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2AED09-3E3A-4DA6-951B-9259D496074E}"/>
                </a:ext>
              </a:extLst>
            </p:cNvPr>
            <p:cNvSpPr/>
            <p:nvPr/>
          </p:nvSpPr>
          <p:spPr>
            <a:xfrm>
              <a:off x="4798649" y="1881657"/>
              <a:ext cx="216000" cy="21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932DEA48-58EC-4841-839F-AB30EB141A59}"/>
              </a:ext>
            </a:extLst>
          </p:cNvPr>
          <p:cNvSpPr/>
          <p:nvPr/>
        </p:nvSpPr>
        <p:spPr>
          <a:xfrm>
            <a:off x="9026832" y="5926444"/>
            <a:ext cx="216000" cy="216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0B2DEED9-232E-4596-B655-95C5DD7C6E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329326" y="5877245"/>
            <a:ext cx="2379850" cy="2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"/>
              <a:defRPr sz="1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177800" algn="l" rtl="0" eaLnBrk="1" fontAlgn="base" hangingPunct="1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60450" indent="-180975" algn="l" rtl="0" eaLnBrk="1" fontAlgn="base" hangingPunct="1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89088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050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22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6pPr>
            <a:lvl7pPr marL="29194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7pPr>
            <a:lvl8pPr marL="33766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8pPr>
            <a:lvl9pPr marL="383381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50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BOTT retningslinjer/anbefalinger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D72974F-3BD5-4589-89D5-17B2254A7908}"/>
              </a:ext>
            </a:extLst>
          </p:cNvPr>
          <p:cNvSpPr/>
          <p:nvPr/>
        </p:nvSpPr>
        <p:spPr>
          <a:xfrm>
            <a:off x="5433677" y="2425670"/>
            <a:ext cx="216000" cy="216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80B56A-E756-4A4A-8AD2-C629BF125EF2}"/>
              </a:ext>
            </a:extLst>
          </p:cNvPr>
          <p:cNvSpPr/>
          <p:nvPr/>
        </p:nvSpPr>
        <p:spPr>
          <a:xfrm>
            <a:off x="8592795" y="4681594"/>
            <a:ext cx="216000" cy="216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9DE722-08DF-4BE8-A7CA-95E94E25CB64}"/>
              </a:ext>
            </a:extLst>
          </p:cNvPr>
          <p:cNvCxnSpPr/>
          <p:nvPr/>
        </p:nvCxnSpPr>
        <p:spPr>
          <a:xfrm>
            <a:off x="7307108" y="3553189"/>
            <a:ext cx="0" cy="21600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5FF6E3-A295-4553-8DF2-7666D5613143}"/>
              </a:ext>
            </a:extLst>
          </p:cNvPr>
          <p:cNvCxnSpPr/>
          <p:nvPr/>
        </p:nvCxnSpPr>
        <p:spPr>
          <a:xfrm>
            <a:off x="5355579" y="3537524"/>
            <a:ext cx="0" cy="21600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>
            <a:extLst>
              <a:ext uri="{FF2B5EF4-FFF2-40B4-BE49-F238E27FC236}">
                <a16:creationId xmlns:a16="http://schemas.microsoft.com/office/drawing/2014/main" id="{403A2079-1AB2-4D7E-9A9D-B13AAD9B25BA}"/>
              </a:ext>
            </a:extLst>
          </p:cNvPr>
          <p:cNvSpPr txBox="1">
            <a:spLocks/>
          </p:cNvSpPr>
          <p:nvPr/>
        </p:nvSpPr>
        <p:spPr>
          <a:xfrm>
            <a:off x="1532467" y="770312"/>
            <a:ext cx="7877863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Løsningsforslag Lønn og Lønnsnær HR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7BF795F-9B3D-45B5-9DC8-265F648E23FC}"/>
              </a:ext>
            </a:extLst>
          </p:cNvPr>
          <p:cNvSpPr/>
          <p:nvPr/>
        </p:nvSpPr>
        <p:spPr>
          <a:xfrm>
            <a:off x="8230249" y="4681594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F53500-5B39-4C0D-8B94-FB9B5416AA5E}"/>
              </a:ext>
            </a:extLst>
          </p:cNvPr>
          <p:cNvSpPr/>
          <p:nvPr/>
        </p:nvSpPr>
        <p:spPr>
          <a:xfrm>
            <a:off x="8403745" y="4140494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EC16BF-9D44-4D12-9C99-246E15F46FE0}"/>
              </a:ext>
            </a:extLst>
          </p:cNvPr>
          <p:cNvSpPr/>
          <p:nvPr/>
        </p:nvSpPr>
        <p:spPr>
          <a:xfrm>
            <a:off x="8810832" y="4677994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ABC73DC-0121-429B-BEAB-0F5E1FBB7710}"/>
              </a:ext>
            </a:extLst>
          </p:cNvPr>
          <p:cNvSpPr/>
          <p:nvPr/>
        </p:nvSpPr>
        <p:spPr>
          <a:xfrm>
            <a:off x="8833925" y="4136894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6DEF01-464F-4E1C-A1B9-EA1182E52287}"/>
              </a:ext>
            </a:extLst>
          </p:cNvPr>
          <p:cNvSpPr/>
          <p:nvPr/>
        </p:nvSpPr>
        <p:spPr>
          <a:xfrm>
            <a:off x="5538440" y="2982532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A99996E-AD95-41D5-A55A-DE9B43268FDB}"/>
              </a:ext>
            </a:extLst>
          </p:cNvPr>
          <p:cNvSpPr/>
          <p:nvPr/>
        </p:nvSpPr>
        <p:spPr>
          <a:xfrm>
            <a:off x="5561044" y="242567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6897E16-66BC-4111-9C84-782C16D92C9B}"/>
              </a:ext>
            </a:extLst>
          </p:cNvPr>
          <p:cNvSpPr/>
          <p:nvPr/>
        </p:nvSpPr>
        <p:spPr>
          <a:xfrm>
            <a:off x="5774611" y="3545985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F1330C04-7B75-4E7B-BA10-D92CB5995C07}"/>
              </a:ext>
            </a:extLst>
          </p:cNvPr>
          <p:cNvSpPr txBox="1">
            <a:spLocks/>
          </p:cNvSpPr>
          <p:nvPr/>
        </p:nvSpPr>
        <p:spPr>
          <a:xfrm>
            <a:off x="1451462" y="5313545"/>
            <a:ext cx="7877863" cy="1615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*Gjennomsnitt av score pr fokusområde</a:t>
            </a:r>
          </a:p>
        </p:txBody>
      </p:sp>
    </p:spTree>
    <p:extLst>
      <p:ext uri="{BB962C8B-B14F-4D97-AF65-F5344CB8AC3E}">
        <p14:creationId xmlns:p14="http://schemas.microsoft.com/office/powerpoint/2010/main" val="120953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E8DCAB7-3BB9-4C44-AEEA-76EA78C119F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E8DCAB7-3BB9-4C44-AEEA-76EA78C11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EAEA2AD-52C8-46A3-A747-820A73B8D9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>
              <a:defRPr/>
            </a:pPr>
            <a:endParaRPr kumimoji="0" lang="nb-NO" sz="1600" b="1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6" name="Slide Number Placeholder 4">
            <a:extLst>
              <a:ext uri="{FF2B5EF4-FFF2-40B4-BE49-F238E27FC236}">
                <a16:creationId xmlns:a16="http://schemas.microsoft.com/office/drawing/2014/main" id="{C37A3FF3-54D9-4B08-A52A-E2DE0B0E7D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CCE21-0F43-465D-A95C-235E160BA085}" type="slidenum"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EB05A6-EF95-46C9-8759-5D0A2A8E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Løsningsforslag: Lønn og Lønnsnær HR</a:t>
            </a:r>
            <a:br>
              <a:rPr lang="nb-NO" sz="1100" b="0"/>
            </a:br>
            <a:endParaRPr lang="nb-NO" sz="1100" b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EAB565-860F-46BC-832F-FEB4479FB9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42603" y="3307143"/>
            <a:ext cx="1692509" cy="1437552"/>
          </a:xfrm>
        </p:spPr>
        <p:txBody>
          <a:bodyPr/>
          <a:lstStyle/>
          <a:p>
            <a:pPr fontAlgn="b"/>
            <a:r>
              <a:rPr lang="nb-NO"/>
              <a:t>God bruker/-lederstøtte</a:t>
            </a:r>
          </a:p>
          <a:p>
            <a:pPr fontAlgn="b"/>
            <a:r>
              <a:rPr lang="nb-NO"/>
              <a:t>Tydelig og tilgjengelig kontaktpunkt</a:t>
            </a:r>
          </a:p>
          <a:p>
            <a:pPr fontAlgn="b"/>
            <a:r>
              <a:rPr lang="nb-NO"/>
              <a:t>Tydelig prosessansvar/eierskap</a:t>
            </a:r>
          </a:p>
          <a:p>
            <a:pPr fontAlgn="b"/>
            <a:r>
              <a:rPr lang="en-US"/>
              <a:t>Riktige tilganger i hele organisasjonen</a:t>
            </a:r>
            <a:endParaRPr lang="nb-NO"/>
          </a:p>
          <a:p>
            <a:pPr fontAlgn="b"/>
            <a:r>
              <a:rPr lang="en-US"/>
              <a:t>Vurdere hensiktsmessig organisering</a:t>
            </a:r>
            <a:endParaRPr lang="nb-NO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C6177D9-CD7B-483D-BB5D-766F791FE7B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42603" y="5012539"/>
            <a:ext cx="1800078" cy="1437552"/>
          </a:xfrm>
          <a:solidFill>
            <a:schemeClr val="bg1"/>
          </a:solidFill>
        </p:spPr>
        <p:txBody>
          <a:bodyPr/>
          <a:lstStyle/>
          <a:p>
            <a:pPr fontAlgn="b"/>
            <a:r>
              <a:rPr lang="nb-NO"/>
              <a:t>Lavere tilgjengelighet på fagekspertise og brukerstøtte</a:t>
            </a:r>
          </a:p>
          <a:p>
            <a:pPr fontAlgn="b"/>
            <a:r>
              <a:rPr lang="nb-NO"/>
              <a:t>Oppgaver henger igjen</a:t>
            </a:r>
          </a:p>
          <a:p>
            <a:pPr fontAlgn="b"/>
            <a:r>
              <a:rPr lang="nb-NO"/>
              <a:t>Motstridende interesser i organisasjonen</a:t>
            </a:r>
          </a:p>
          <a:p>
            <a:pPr fontAlgn="b"/>
            <a:r>
              <a:rPr lang="nb-NO"/>
              <a:t>Mindre kjennskap til særtrekk ved instituttene</a:t>
            </a:r>
          </a:p>
          <a:p>
            <a:pPr fontAlgn="b"/>
            <a:r>
              <a:rPr lang="nb-NO"/>
              <a:t>Får ikke med rett kompetanse</a:t>
            </a:r>
          </a:p>
          <a:p>
            <a:pPr fontAlgn="b"/>
            <a:r>
              <a:rPr lang="nb-NO"/>
              <a:t>Uklart eierskap til prosessene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45F225-07C5-4B2C-A8E1-F2E95051B7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2817" b="-1592"/>
          <a:stretch/>
        </p:blipFill>
        <p:spPr>
          <a:xfrm>
            <a:off x="12255379" y="283749"/>
            <a:ext cx="189971" cy="2004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02198D-E5C4-4F45-94DA-BD417A585C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82467" b="-2929"/>
          <a:stretch/>
        </p:blipFill>
        <p:spPr>
          <a:xfrm>
            <a:off x="12255379" y="499359"/>
            <a:ext cx="189971" cy="1874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9E790B-F6E9-4795-A182-36EF5B80B1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r="81315" b="-2038"/>
          <a:stretch/>
        </p:blipFill>
        <p:spPr>
          <a:xfrm>
            <a:off x="12255380" y="720413"/>
            <a:ext cx="189971" cy="2136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0FDD7D-DF9B-4A67-B436-72BE05067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73611" y="1136095"/>
            <a:ext cx="148715" cy="1881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870987-EE5A-4ED1-B080-E77E990D65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5209" y="1362667"/>
            <a:ext cx="151748" cy="194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E6F2B5-30D4-4C91-BD31-F5CE37D619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81199" y="909765"/>
            <a:ext cx="133539" cy="2203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44EA9E-DB4F-4E17-A812-B40054CFE9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t="1" r="344" b="57421"/>
          <a:stretch/>
        </p:blipFill>
        <p:spPr>
          <a:xfrm>
            <a:off x="12227549" y="1629887"/>
            <a:ext cx="229864" cy="2033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E557009-AAB6-43D6-AAF3-0BD40E9CFD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30775" y="2765053"/>
            <a:ext cx="186144" cy="2387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372D38-0FE0-4FD1-BD79-066F80E7B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21913" y="3201066"/>
            <a:ext cx="209688" cy="2170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6B98E1C-8E75-4D48-B774-3ECFC2F701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21913" y="2282289"/>
            <a:ext cx="194973" cy="209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7E157D9-4619-40A1-BA87-FB01F7D701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26623" y="2073922"/>
            <a:ext cx="202332" cy="2133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15112C-3982-4409-8C6A-24D57E0D29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415" t="50848" r="1" b="-1"/>
          <a:stretch/>
        </p:blipFill>
        <p:spPr>
          <a:xfrm>
            <a:off x="12252851" y="1880193"/>
            <a:ext cx="202024" cy="2347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BF4BE26-3EA6-427E-8E83-30CAD4CB37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242653" y="2512192"/>
            <a:ext cx="204004" cy="2140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886F46A-EBBC-4C1D-A523-53F7EB2A4E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46776" y="3463383"/>
            <a:ext cx="183939" cy="2023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CE4C226-C084-41C0-A064-94074127FD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253477" y="2940695"/>
            <a:ext cx="153568" cy="206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4A12727-BC72-41C9-886F-04C57B10EA9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82804" b="5698"/>
          <a:stretch/>
        </p:blipFill>
        <p:spPr>
          <a:xfrm>
            <a:off x="12258596" y="24522"/>
            <a:ext cx="189971" cy="1917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5764-E6C9-4357-B2BC-0D89F05E0CDB}"/>
              </a:ext>
            </a:extLst>
          </p:cNvPr>
          <p:cNvGrpSpPr/>
          <p:nvPr/>
        </p:nvGrpSpPr>
        <p:grpSpPr>
          <a:xfrm>
            <a:off x="3012476" y="1222970"/>
            <a:ext cx="443429" cy="506556"/>
            <a:chOff x="3804664" y="1406551"/>
            <a:chExt cx="443429" cy="5065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798FE9-553B-4788-9E8A-35BB3AC81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2817" b="-1592"/>
            <a:stretch/>
          </p:blipFill>
          <p:spPr>
            <a:xfrm>
              <a:off x="3804664" y="1566794"/>
              <a:ext cx="229865" cy="24255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4D6F85C-FB7F-4CCB-BC0E-004BBEC94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2817" b="-1592"/>
            <a:stretch/>
          </p:blipFill>
          <p:spPr>
            <a:xfrm>
              <a:off x="4018228" y="1406551"/>
              <a:ext cx="229865" cy="24255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F7C3D24-5D49-4DC2-ACDF-98B0B2528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2817" b="-1592"/>
            <a:stretch/>
          </p:blipFill>
          <p:spPr>
            <a:xfrm>
              <a:off x="4001927" y="1670556"/>
              <a:ext cx="229865" cy="242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DD9B0F-B5BF-419A-AD8E-3129C23B2888}"/>
              </a:ext>
            </a:extLst>
          </p:cNvPr>
          <p:cNvGrpSpPr/>
          <p:nvPr/>
        </p:nvGrpSpPr>
        <p:grpSpPr>
          <a:xfrm>
            <a:off x="4429641" y="1188292"/>
            <a:ext cx="487047" cy="507335"/>
            <a:chOff x="5098918" y="1474610"/>
            <a:chExt cx="487047" cy="50733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4829F3D-2AD7-4D14-9F38-C6A43156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339122" y="1474610"/>
              <a:ext cx="246843" cy="25898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81A0BA5-68CB-4436-B6F3-6673EE777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150812" y="1722959"/>
              <a:ext cx="246843" cy="25898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AC31CC0-599D-4A88-BAE4-2C6FDA21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098918" y="1474610"/>
              <a:ext cx="246843" cy="25898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773A5F-0CD7-4F14-952D-C139D470E203}"/>
              </a:ext>
            </a:extLst>
          </p:cNvPr>
          <p:cNvSpPr/>
          <p:nvPr/>
        </p:nvSpPr>
        <p:spPr>
          <a:xfrm>
            <a:off x="2892330" y="1123801"/>
            <a:ext cx="5046910" cy="189894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3893E6-2274-4E0B-8373-75A52CC42D8C}"/>
              </a:ext>
            </a:extLst>
          </p:cNvPr>
          <p:cNvGrpSpPr/>
          <p:nvPr/>
        </p:nvGrpSpPr>
        <p:grpSpPr>
          <a:xfrm>
            <a:off x="3743149" y="1205822"/>
            <a:ext cx="505957" cy="556494"/>
            <a:chOff x="4673702" y="1474012"/>
            <a:chExt cx="505957" cy="55649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E8F5B5F-8745-48F1-B6F7-52EFA3DF8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415" t="50848" r="1" b="-1"/>
            <a:stretch/>
          </p:blipFill>
          <p:spPr>
            <a:xfrm>
              <a:off x="4673702" y="1474012"/>
              <a:ext cx="244449" cy="283996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3C5AE54-D63E-4C9D-A802-15E3D6496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415" t="50848" r="1" b="-1"/>
            <a:stretch/>
          </p:blipFill>
          <p:spPr>
            <a:xfrm>
              <a:off x="4935210" y="1578751"/>
              <a:ext cx="244449" cy="283996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20554E6-1344-4FDE-A406-6E7A64E7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415" t="50848" r="1" b="-1"/>
            <a:stretch/>
          </p:blipFill>
          <p:spPr>
            <a:xfrm>
              <a:off x="4687974" y="1746510"/>
              <a:ext cx="244449" cy="283996"/>
            </a:xfrm>
            <a:prstGeom prst="rect">
              <a:avLst/>
            </a:prstGeom>
          </p:spPr>
        </p:pic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B5101CA-D0B9-4E67-9622-467057469D89}"/>
              </a:ext>
            </a:extLst>
          </p:cNvPr>
          <p:cNvSpPr/>
          <p:nvPr/>
        </p:nvSpPr>
        <p:spPr>
          <a:xfrm>
            <a:off x="6433554" y="933488"/>
            <a:ext cx="1223046" cy="2407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100">
                <a:solidFill>
                  <a:schemeClr val="bg1">
                    <a:lumMod val="50000"/>
                  </a:schemeClr>
                </a:solidFill>
              </a:rPr>
              <a:t>Fellestjenester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A02EC-16C8-4936-8CF9-2F697F5D73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5018" y="3361342"/>
            <a:ext cx="1692508" cy="1389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9CFEFB-66D6-45A5-BC87-B905FF6DF7E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68773" y="5036483"/>
            <a:ext cx="1698753" cy="13896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68DB16-C2AA-4C55-B9AA-A9B42B087F27}"/>
              </a:ext>
            </a:extLst>
          </p:cNvPr>
          <p:cNvGrpSpPr/>
          <p:nvPr/>
        </p:nvGrpSpPr>
        <p:grpSpPr>
          <a:xfrm>
            <a:off x="1181122" y="1508900"/>
            <a:ext cx="1704272" cy="1467256"/>
            <a:chOff x="1123042" y="1464413"/>
            <a:chExt cx="1704272" cy="146725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89A21E9-3484-4149-AF54-C07E975EB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82804" b="5698"/>
            <a:stretch/>
          </p:blipFill>
          <p:spPr>
            <a:xfrm>
              <a:off x="1362893" y="1464413"/>
              <a:ext cx="336546" cy="33970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1E47CC8-CF43-42C5-9FEB-01C1DAA6A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" r="82467" b="-2929"/>
            <a:stretch/>
          </p:blipFill>
          <p:spPr>
            <a:xfrm>
              <a:off x="1650989" y="2267701"/>
              <a:ext cx="336546" cy="33204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0AF9825-6403-49A5-87DF-1E447003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" r="81315" b="-2038"/>
            <a:stretch/>
          </p:blipFill>
          <p:spPr>
            <a:xfrm>
              <a:off x="2311029" y="1557236"/>
              <a:ext cx="336546" cy="37854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DD2CB00-87E9-4449-8C81-4F7AF0FFF8B1}"/>
                </a:ext>
              </a:extLst>
            </p:cNvPr>
            <p:cNvSpPr txBox="1"/>
            <p:nvPr/>
          </p:nvSpPr>
          <p:spPr>
            <a:xfrm>
              <a:off x="1441595" y="2593115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/>
                <a:t>Kostnads-</a:t>
              </a:r>
            </a:p>
            <a:p>
              <a:r>
                <a:rPr lang="nb-NO" sz="800"/>
                <a:t>godkjenner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A1D0A57-0815-4342-ADCD-125F4060C2C1}"/>
                </a:ext>
              </a:extLst>
            </p:cNvPr>
            <p:cNvSpPr txBox="1"/>
            <p:nvPr/>
          </p:nvSpPr>
          <p:spPr>
            <a:xfrm>
              <a:off x="2131290" y="1939840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Personal-</a:t>
              </a:r>
            </a:p>
            <a:p>
              <a:pPr algn="ctr"/>
              <a:r>
                <a:rPr lang="nb-NO" sz="800"/>
                <a:t>godkjenner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01AEEDC-0666-4301-8576-AC72234050E8}"/>
                </a:ext>
              </a:extLst>
            </p:cNvPr>
            <p:cNvSpPr txBox="1"/>
            <p:nvPr/>
          </p:nvSpPr>
          <p:spPr>
            <a:xfrm>
              <a:off x="1123042" y="1840331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Behovshaver </a:t>
              </a:r>
            </a:p>
            <a:p>
              <a:pPr algn="ctr"/>
              <a:r>
                <a:rPr lang="nb-NO" sz="800"/>
                <a:t>kontrakt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B8F15E9-5F78-4A2C-B028-5E071CD3B0DB}"/>
              </a:ext>
            </a:extLst>
          </p:cNvPr>
          <p:cNvGrpSpPr/>
          <p:nvPr/>
        </p:nvGrpSpPr>
        <p:grpSpPr>
          <a:xfrm>
            <a:off x="1184729" y="3243512"/>
            <a:ext cx="1704272" cy="1467256"/>
            <a:chOff x="1123042" y="1464413"/>
            <a:chExt cx="1704272" cy="1467256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23E908D-E0F9-48D4-AFD8-382C7D1F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82804" b="5698"/>
            <a:stretch/>
          </p:blipFill>
          <p:spPr>
            <a:xfrm>
              <a:off x="1362893" y="1464413"/>
              <a:ext cx="336546" cy="339709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576D7BF-BE7E-43CA-8C99-508661138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" r="82467" b="-2929"/>
            <a:stretch/>
          </p:blipFill>
          <p:spPr>
            <a:xfrm>
              <a:off x="1650989" y="2267701"/>
              <a:ext cx="336546" cy="33204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8E06D0F-45A1-47FD-B57E-E07074A4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" r="81315" b="-2038"/>
            <a:stretch/>
          </p:blipFill>
          <p:spPr>
            <a:xfrm>
              <a:off x="2311029" y="1557236"/>
              <a:ext cx="336546" cy="378547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DC99F-919E-4D4D-84C4-E38A5EE6BF5C}"/>
                </a:ext>
              </a:extLst>
            </p:cNvPr>
            <p:cNvSpPr txBox="1"/>
            <p:nvPr/>
          </p:nvSpPr>
          <p:spPr>
            <a:xfrm>
              <a:off x="1441595" y="2593115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/>
                <a:t>Kostnads-</a:t>
              </a:r>
            </a:p>
            <a:p>
              <a:r>
                <a:rPr lang="nb-NO" sz="800"/>
                <a:t>godkjenner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D65853-6DB5-4E7D-A089-31379913802E}"/>
                </a:ext>
              </a:extLst>
            </p:cNvPr>
            <p:cNvSpPr txBox="1"/>
            <p:nvPr/>
          </p:nvSpPr>
          <p:spPr>
            <a:xfrm>
              <a:off x="2131290" y="1939840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Personal-</a:t>
              </a:r>
            </a:p>
            <a:p>
              <a:pPr algn="ctr"/>
              <a:r>
                <a:rPr lang="nb-NO" sz="800"/>
                <a:t>godkjenner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5594845-87F5-43B3-9F59-8BEC53457945}"/>
                </a:ext>
              </a:extLst>
            </p:cNvPr>
            <p:cNvSpPr txBox="1"/>
            <p:nvPr/>
          </p:nvSpPr>
          <p:spPr>
            <a:xfrm>
              <a:off x="1123042" y="1840331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Behovshaver </a:t>
              </a:r>
            </a:p>
            <a:p>
              <a:pPr algn="ctr"/>
              <a:r>
                <a:rPr lang="nb-NO" sz="800"/>
                <a:t>kontrakt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715D997-F93B-4A96-80B3-79CD8A19A283}"/>
              </a:ext>
            </a:extLst>
          </p:cNvPr>
          <p:cNvGrpSpPr/>
          <p:nvPr/>
        </p:nvGrpSpPr>
        <p:grpSpPr>
          <a:xfrm>
            <a:off x="1181122" y="4958891"/>
            <a:ext cx="1704272" cy="1467256"/>
            <a:chOff x="1123042" y="1464413"/>
            <a:chExt cx="1704272" cy="1467256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CB6ADB95-2FD4-41CC-9BF7-D669D57C2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82804" b="5698"/>
            <a:stretch/>
          </p:blipFill>
          <p:spPr>
            <a:xfrm>
              <a:off x="1362893" y="1464413"/>
              <a:ext cx="336546" cy="339709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0384D49F-9D90-4D19-B46F-D2F1F58E6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" r="82467" b="-2929"/>
            <a:stretch/>
          </p:blipFill>
          <p:spPr>
            <a:xfrm>
              <a:off x="1650989" y="2267701"/>
              <a:ext cx="336546" cy="332045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0996FE2-6BAD-4A78-A89A-46FEAC57F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" r="81315" b="-2038"/>
            <a:stretch/>
          </p:blipFill>
          <p:spPr>
            <a:xfrm>
              <a:off x="2311029" y="1557236"/>
              <a:ext cx="336546" cy="378547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A0C89BE-97FD-4555-95D4-1D1ECCF458D9}"/>
                </a:ext>
              </a:extLst>
            </p:cNvPr>
            <p:cNvSpPr txBox="1"/>
            <p:nvPr/>
          </p:nvSpPr>
          <p:spPr>
            <a:xfrm>
              <a:off x="1441595" y="2593115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800"/>
                <a:t>Kostnads-</a:t>
              </a:r>
            </a:p>
            <a:p>
              <a:r>
                <a:rPr lang="nb-NO" sz="800"/>
                <a:t>godkjenner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56DEEE6-3574-41D9-9453-A8463BFB73A8}"/>
                </a:ext>
              </a:extLst>
            </p:cNvPr>
            <p:cNvSpPr txBox="1"/>
            <p:nvPr/>
          </p:nvSpPr>
          <p:spPr>
            <a:xfrm>
              <a:off x="2131290" y="1939840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Personal-</a:t>
              </a:r>
            </a:p>
            <a:p>
              <a:pPr algn="ctr"/>
              <a:r>
                <a:rPr lang="nb-NO" sz="800"/>
                <a:t>godkjenner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0BA4C3A-A746-4A96-98B1-BDC0E623C6F7}"/>
                </a:ext>
              </a:extLst>
            </p:cNvPr>
            <p:cNvSpPr txBox="1"/>
            <p:nvPr/>
          </p:nvSpPr>
          <p:spPr>
            <a:xfrm>
              <a:off x="1123042" y="1840331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Behovshaver </a:t>
              </a:r>
            </a:p>
            <a:p>
              <a:pPr algn="ctr"/>
              <a:r>
                <a:rPr lang="nb-NO" sz="800"/>
                <a:t>kontrakt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F631D1A1-7CBB-4DB6-8585-AB70027D4894}"/>
              </a:ext>
            </a:extLst>
          </p:cNvPr>
          <p:cNvSpPr txBox="1"/>
          <p:nvPr/>
        </p:nvSpPr>
        <p:spPr>
          <a:xfrm>
            <a:off x="2874957" y="1750816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800"/>
              <a:t>Koordinator</a:t>
            </a:r>
          </a:p>
          <a:p>
            <a:pPr algn="ctr"/>
            <a:r>
              <a:rPr lang="nb-NO" sz="800"/>
              <a:t>kontrakt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9883E59-40A7-4836-94FB-9B1CF8E6BE5E}"/>
              </a:ext>
            </a:extLst>
          </p:cNvPr>
          <p:cNvSpPr txBox="1"/>
          <p:nvPr/>
        </p:nvSpPr>
        <p:spPr>
          <a:xfrm>
            <a:off x="3674011" y="1720422"/>
            <a:ext cx="5934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800"/>
              <a:t>Attestant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1B1006-85C4-41C3-B5B4-3C5DB3EAC1CB}"/>
              </a:ext>
            </a:extLst>
          </p:cNvPr>
          <p:cNvSpPr txBox="1"/>
          <p:nvPr/>
        </p:nvSpPr>
        <p:spPr>
          <a:xfrm>
            <a:off x="4280268" y="1708689"/>
            <a:ext cx="785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800"/>
              <a:t>Fagspesialist</a:t>
            </a:r>
          </a:p>
          <a:p>
            <a:pPr algn="ctr"/>
            <a:r>
              <a:rPr lang="nb-NO" sz="800"/>
              <a:t>reise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DC6E95-A2D4-4811-9182-6D71F367331B}"/>
              </a:ext>
            </a:extLst>
          </p:cNvPr>
          <p:cNvGrpSpPr/>
          <p:nvPr/>
        </p:nvGrpSpPr>
        <p:grpSpPr>
          <a:xfrm>
            <a:off x="3773681" y="2036498"/>
            <a:ext cx="779381" cy="945527"/>
            <a:chOff x="3530237" y="1999868"/>
            <a:chExt cx="779381" cy="9455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525DF6-A3E8-4EFD-854A-21126DD72654}"/>
                </a:ext>
              </a:extLst>
            </p:cNvPr>
            <p:cNvGrpSpPr/>
            <p:nvPr/>
          </p:nvGrpSpPr>
          <p:grpSpPr>
            <a:xfrm>
              <a:off x="3670810" y="1999868"/>
              <a:ext cx="498234" cy="457458"/>
              <a:chOff x="4575331" y="2168284"/>
              <a:chExt cx="498234" cy="457458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996BF605-0659-4FEA-9441-6BFE48A77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5331" y="2242528"/>
                <a:ext cx="161582" cy="266608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27BAC1D-FED9-4F6C-8FB0-6BF655CAE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68992" y="2359134"/>
                <a:ext cx="161582" cy="266608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D9AA79DC-3CBC-4D74-B115-16035ABE1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11983" y="2168284"/>
                <a:ext cx="161582" cy="266608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9D63ECC-9BB2-48AB-B8A3-C730F0EF68FE}"/>
                </a:ext>
              </a:extLst>
            </p:cNvPr>
            <p:cNvSpPr txBox="1"/>
            <p:nvPr/>
          </p:nvSpPr>
          <p:spPr>
            <a:xfrm>
              <a:off x="3530237" y="2483730"/>
              <a:ext cx="779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Bruker-</a:t>
              </a:r>
            </a:p>
            <a:p>
              <a:pPr algn="ctr"/>
              <a:r>
                <a:rPr lang="nb-NO" sz="800"/>
                <a:t>administrator</a:t>
              </a:r>
            </a:p>
            <a:p>
              <a:pPr algn="ctr"/>
              <a:r>
                <a:rPr lang="nb-NO" sz="800"/>
                <a:t>ERP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DDAFD1-48E8-4A77-8BFC-FD1105EDF30E}"/>
              </a:ext>
            </a:extLst>
          </p:cNvPr>
          <p:cNvGrpSpPr/>
          <p:nvPr/>
        </p:nvGrpSpPr>
        <p:grpSpPr>
          <a:xfrm>
            <a:off x="5132634" y="1433732"/>
            <a:ext cx="785792" cy="982547"/>
            <a:chOff x="5082860" y="2018142"/>
            <a:chExt cx="785792" cy="86832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5305ED4-AFF0-426F-A06F-E541D01F7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17949" y="2021915"/>
              <a:ext cx="244822" cy="26930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578ECB5-3EE4-41A2-A852-4FAA6338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53363" y="2298004"/>
              <a:ext cx="244822" cy="26930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F0CC7F1-13A5-46F3-A727-2C78AC5EE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488741" y="2018142"/>
              <a:ext cx="244822" cy="269302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AB41E2F-B924-47D9-B487-1445F6F4B867}"/>
                </a:ext>
              </a:extLst>
            </p:cNvPr>
            <p:cNvSpPr txBox="1"/>
            <p:nvPr/>
          </p:nvSpPr>
          <p:spPr>
            <a:xfrm>
              <a:off x="5082860" y="2547910"/>
              <a:ext cx="78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Fagspesialist</a:t>
              </a:r>
            </a:p>
            <a:p>
              <a:pPr algn="ctr"/>
              <a:r>
                <a:rPr lang="nb-NO" sz="800"/>
                <a:t>organisasjon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E4189D-299D-4E0D-8394-469C64922DF9}"/>
              </a:ext>
            </a:extLst>
          </p:cNvPr>
          <p:cNvGrpSpPr/>
          <p:nvPr/>
        </p:nvGrpSpPr>
        <p:grpSpPr>
          <a:xfrm>
            <a:off x="6844544" y="1146897"/>
            <a:ext cx="619080" cy="833368"/>
            <a:chOff x="6481220" y="1220268"/>
            <a:chExt cx="619080" cy="8333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A7EB96-49A9-4782-846B-D67B3EDE273C}"/>
                </a:ext>
              </a:extLst>
            </p:cNvPr>
            <p:cNvGrpSpPr/>
            <p:nvPr/>
          </p:nvGrpSpPr>
          <p:grpSpPr>
            <a:xfrm>
              <a:off x="6557261" y="1220268"/>
              <a:ext cx="466999" cy="524542"/>
              <a:chOff x="6491346" y="1432842"/>
              <a:chExt cx="466999" cy="524542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0EBE2E24-E54F-4C36-8254-69E5A91F9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91346" y="1453523"/>
                <a:ext cx="187049" cy="25211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580BBFEA-3542-45BD-AA66-FF5F68A12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47504" y="1705273"/>
                <a:ext cx="187049" cy="25211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5EB58667-4AB1-4316-8078-89CA8B070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71296" y="1432842"/>
                <a:ext cx="187049" cy="252111"/>
              </a:xfrm>
              <a:prstGeom prst="rect">
                <a:avLst/>
              </a:prstGeom>
            </p:spPr>
          </p:pic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7936BAF-B266-4CF8-93A7-50EE56D545F1}"/>
                </a:ext>
              </a:extLst>
            </p:cNvPr>
            <p:cNvSpPr txBox="1"/>
            <p:nvPr/>
          </p:nvSpPr>
          <p:spPr>
            <a:xfrm>
              <a:off x="6481220" y="1715082"/>
              <a:ext cx="619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Feilretter </a:t>
              </a:r>
            </a:p>
            <a:p>
              <a:pPr algn="ctr"/>
              <a:r>
                <a:rPr lang="nb-NO" sz="800"/>
                <a:t>lønn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4EF6E8-9BCA-4DFD-A925-2C15DB7A41DA}"/>
              </a:ext>
            </a:extLst>
          </p:cNvPr>
          <p:cNvGrpSpPr/>
          <p:nvPr/>
        </p:nvGrpSpPr>
        <p:grpSpPr>
          <a:xfrm>
            <a:off x="3076144" y="2223372"/>
            <a:ext cx="654363" cy="698371"/>
            <a:chOff x="2894978" y="2153308"/>
            <a:chExt cx="654363" cy="6983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D54DC2-2844-45B5-AE65-B19DE6229C72}"/>
                </a:ext>
              </a:extLst>
            </p:cNvPr>
            <p:cNvGrpSpPr/>
            <p:nvPr/>
          </p:nvGrpSpPr>
          <p:grpSpPr>
            <a:xfrm>
              <a:off x="2894978" y="2153308"/>
              <a:ext cx="593644" cy="511956"/>
              <a:chOff x="3728861" y="2114684"/>
              <a:chExt cx="593644" cy="511956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9163E58D-EDB3-4FFD-8902-51A7893F74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-1" t="1" r="344" b="57421"/>
              <a:stretch/>
            </p:blipFill>
            <p:spPr>
              <a:xfrm>
                <a:off x="3821779" y="2114684"/>
                <a:ext cx="274690" cy="242960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ECA0F33D-A026-48E6-874F-F36D25B74D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-1" t="1" r="344" b="57421"/>
              <a:stretch/>
            </p:blipFill>
            <p:spPr>
              <a:xfrm>
                <a:off x="3728861" y="2383681"/>
                <a:ext cx="274689" cy="242959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9678B768-A3C3-409A-8C3E-B9564EFCCE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-1" t="1" r="344" b="57421"/>
              <a:stretch/>
            </p:blipFill>
            <p:spPr>
              <a:xfrm>
                <a:off x="4047816" y="2255126"/>
                <a:ext cx="274689" cy="242960"/>
              </a:xfrm>
              <a:prstGeom prst="rect">
                <a:avLst/>
              </a:prstGeom>
            </p:spPr>
          </p:pic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BE29BF3-B16D-449E-8CC0-1A30638D5A7E}"/>
                </a:ext>
              </a:extLst>
            </p:cNvPr>
            <p:cNvSpPr txBox="1"/>
            <p:nvPr/>
          </p:nvSpPr>
          <p:spPr>
            <a:xfrm>
              <a:off x="2919039" y="2636235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Kontrollør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BA3B27-C9FC-4FFA-8085-00A2FCFAB11F}"/>
              </a:ext>
            </a:extLst>
          </p:cNvPr>
          <p:cNvGrpSpPr/>
          <p:nvPr/>
        </p:nvGrpSpPr>
        <p:grpSpPr>
          <a:xfrm>
            <a:off x="5891858" y="2082237"/>
            <a:ext cx="785792" cy="858458"/>
            <a:chOff x="5975674" y="1937422"/>
            <a:chExt cx="785792" cy="8584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8D470DC-9EC1-4DF6-AB30-A027E89A54EC}"/>
                </a:ext>
              </a:extLst>
            </p:cNvPr>
            <p:cNvGrpSpPr/>
            <p:nvPr/>
          </p:nvGrpSpPr>
          <p:grpSpPr>
            <a:xfrm>
              <a:off x="6094643" y="1937422"/>
              <a:ext cx="547855" cy="571900"/>
              <a:chOff x="4943100" y="2102017"/>
              <a:chExt cx="547855" cy="571900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C7AEE58-10DF-4D3C-9A59-17FB434C2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04414" y="2102017"/>
                <a:ext cx="269302" cy="283995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3083843-9F78-4482-923E-0DD423836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21653" y="2238092"/>
                <a:ext cx="269302" cy="28399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85D75BA-F201-4DBE-8000-B17F093D0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43100" y="2389922"/>
                <a:ext cx="269302" cy="283995"/>
              </a:xfrm>
              <a:prstGeom prst="rect">
                <a:avLst/>
              </a:prstGeom>
            </p:spPr>
          </p:pic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07ADDF0-247F-494C-A2E5-B64C7CD50518}"/>
                </a:ext>
              </a:extLst>
            </p:cNvPr>
            <p:cNvSpPr txBox="1"/>
            <p:nvPr/>
          </p:nvSpPr>
          <p:spPr>
            <a:xfrm>
              <a:off x="5975674" y="2457326"/>
              <a:ext cx="78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Fagspesialist</a:t>
              </a:r>
            </a:p>
            <a:p>
              <a:pPr algn="ctr"/>
              <a:r>
                <a:rPr lang="nb-NO" sz="800"/>
                <a:t>Tid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239544-BA8B-4269-B4F9-CBA49BE47EB3}"/>
              </a:ext>
            </a:extLst>
          </p:cNvPr>
          <p:cNvGrpSpPr/>
          <p:nvPr/>
        </p:nvGrpSpPr>
        <p:grpSpPr>
          <a:xfrm>
            <a:off x="5796761" y="1135343"/>
            <a:ext cx="785792" cy="925536"/>
            <a:chOff x="5322970" y="1144561"/>
            <a:chExt cx="785792" cy="9255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E90182-49DC-4E12-B286-0567E45B81C7}"/>
                </a:ext>
              </a:extLst>
            </p:cNvPr>
            <p:cNvGrpSpPr/>
            <p:nvPr/>
          </p:nvGrpSpPr>
          <p:grpSpPr>
            <a:xfrm>
              <a:off x="5434942" y="1144561"/>
              <a:ext cx="561848" cy="626740"/>
              <a:chOff x="6633543" y="2019012"/>
              <a:chExt cx="561848" cy="62674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0D08083-17BB-4F49-AC3E-8229B4BB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33543" y="2062540"/>
                <a:ext cx="259509" cy="27909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FEFBF0BC-D57C-487D-8398-0BD5E8956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84272" y="2366657"/>
                <a:ext cx="259509" cy="27909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AC9A054-65EA-459F-BC3A-8BF73F511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35882" y="2019012"/>
                <a:ext cx="259509" cy="279095"/>
              </a:xfrm>
              <a:prstGeom prst="rect">
                <a:avLst/>
              </a:prstGeom>
            </p:spPr>
          </p:pic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829E644-FC0B-4DC5-BD93-690D1B92924B}"/>
                </a:ext>
              </a:extLst>
            </p:cNvPr>
            <p:cNvSpPr txBox="1"/>
            <p:nvPr/>
          </p:nvSpPr>
          <p:spPr>
            <a:xfrm>
              <a:off x="5322970" y="1731543"/>
              <a:ext cx="78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Fagspesialist</a:t>
              </a:r>
            </a:p>
            <a:p>
              <a:pPr algn="ctr"/>
              <a:r>
                <a:rPr lang="nb-NO" sz="800"/>
                <a:t>lønn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5D134B-FFFD-4A3F-AFEA-8C5BD0CC36D4}"/>
              </a:ext>
            </a:extLst>
          </p:cNvPr>
          <p:cNvGrpSpPr/>
          <p:nvPr/>
        </p:nvGrpSpPr>
        <p:grpSpPr>
          <a:xfrm>
            <a:off x="4434328" y="2084787"/>
            <a:ext cx="912429" cy="968196"/>
            <a:chOff x="4216950" y="2082209"/>
            <a:chExt cx="912429" cy="96819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D41F7E1-91D4-485C-B58F-2B350F95BDBF}"/>
                </a:ext>
              </a:extLst>
            </p:cNvPr>
            <p:cNvSpPr txBox="1"/>
            <p:nvPr/>
          </p:nvSpPr>
          <p:spPr>
            <a:xfrm>
              <a:off x="4216950" y="2711851"/>
              <a:ext cx="912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Fagspesialist</a:t>
              </a:r>
            </a:p>
            <a:p>
              <a:pPr algn="ctr"/>
              <a:r>
                <a:rPr lang="nb-NO" sz="800"/>
                <a:t>lønnsfunksjoner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459E49-928D-4BD6-9B43-445FA142E505}"/>
                </a:ext>
              </a:extLst>
            </p:cNvPr>
            <p:cNvGrpSpPr/>
            <p:nvPr/>
          </p:nvGrpSpPr>
          <p:grpSpPr>
            <a:xfrm>
              <a:off x="4453629" y="2082209"/>
              <a:ext cx="439070" cy="620382"/>
              <a:chOff x="5497098" y="2102007"/>
              <a:chExt cx="439070" cy="62038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43F798AD-B6F7-4A5F-AB0B-D426A5F41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97098" y="2102007"/>
                <a:ext cx="225233" cy="28889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2FA33EF-C503-46C0-966E-299D607CB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10935" y="2258267"/>
                <a:ext cx="225233" cy="288890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7C09AA72-70E4-452E-ABD2-878618001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25202" y="2433499"/>
                <a:ext cx="225233" cy="288890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946930-5409-4502-9C14-B21D98505BBB}"/>
              </a:ext>
            </a:extLst>
          </p:cNvPr>
          <p:cNvGrpSpPr/>
          <p:nvPr/>
        </p:nvGrpSpPr>
        <p:grpSpPr>
          <a:xfrm>
            <a:off x="6706210" y="1946697"/>
            <a:ext cx="1132041" cy="1022253"/>
            <a:chOff x="6730964" y="2021644"/>
            <a:chExt cx="1132041" cy="1022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B147EB-E434-4AD7-BAA4-056AABA323EB}"/>
                </a:ext>
              </a:extLst>
            </p:cNvPr>
            <p:cNvGrpSpPr/>
            <p:nvPr/>
          </p:nvGrpSpPr>
          <p:grpSpPr>
            <a:xfrm>
              <a:off x="7042671" y="2021644"/>
              <a:ext cx="508627" cy="563976"/>
              <a:chOff x="6010168" y="1960111"/>
              <a:chExt cx="508627" cy="56397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0EA3A3D-90E6-461A-B035-AD01170DD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10168" y="2027247"/>
                <a:ext cx="253723" cy="262627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8EE0C3A-9B67-4795-9340-78E64D067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28862" y="2261460"/>
                <a:ext cx="253723" cy="262627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96386F1-6B9C-4751-9BBB-0FBF779B7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65072" y="1960111"/>
                <a:ext cx="253723" cy="262627"/>
              </a:xfrm>
              <a:prstGeom prst="rect">
                <a:avLst/>
              </a:prstGeom>
            </p:spPr>
          </p:pic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2BC7840-4EC6-4BA8-A957-2A92966816A3}"/>
                </a:ext>
              </a:extLst>
            </p:cNvPr>
            <p:cNvSpPr txBox="1"/>
            <p:nvPr/>
          </p:nvSpPr>
          <p:spPr>
            <a:xfrm>
              <a:off x="6730964" y="2582232"/>
              <a:ext cx="1132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800"/>
                <a:t>Fagspesialist</a:t>
              </a:r>
            </a:p>
            <a:p>
              <a:pPr algn="ctr"/>
              <a:r>
                <a:rPr lang="nb-NO" sz="800"/>
                <a:t>Utbetaling og </a:t>
              </a:r>
            </a:p>
            <a:p>
              <a:pPr algn="ctr"/>
              <a:r>
                <a:rPr lang="nb-NO" sz="800"/>
                <a:t>offentlig rapportering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17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C0ACD-0D98-4DE6-9146-54BD5195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208" y="599099"/>
            <a:ext cx="11188700" cy="334099"/>
          </a:xfrm>
        </p:spPr>
        <p:txBody>
          <a:bodyPr/>
          <a:lstStyle/>
          <a:p>
            <a:r>
              <a:rPr lang="en-US" sz="3600" err="1"/>
              <a:t>Hvorfor</a:t>
            </a:r>
            <a:r>
              <a:rPr lang="en-US" sz="3600"/>
              <a:t> </a:t>
            </a:r>
            <a:r>
              <a:rPr lang="en-US" sz="3600" err="1"/>
              <a:t>skal</a:t>
            </a:r>
            <a:r>
              <a:rPr lang="en-US" sz="3600"/>
              <a:t> NTNU </a:t>
            </a:r>
            <a:r>
              <a:rPr lang="en-US" sz="3600" err="1"/>
              <a:t>gå</a:t>
            </a:r>
            <a:r>
              <a:rPr lang="en-US" sz="3600"/>
              <a:t> for </a:t>
            </a:r>
            <a:r>
              <a:rPr lang="en-US" sz="3600" err="1"/>
              <a:t>denne</a:t>
            </a:r>
            <a:r>
              <a:rPr lang="en-US" sz="3600"/>
              <a:t> </a:t>
            </a:r>
            <a:r>
              <a:rPr lang="en-US" sz="3600" err="1"/>
              <a:t>løsningen</a:t>
            </a:r>
            <a:r>
              <a:rPr lang="en-US" sz="360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3E7845-F5A4-435F-A034-85FE37A0D924}"/>
              </a:ext>
            </a:extLst>
          </p:cNvPr>
          <p:cNvSpPr>
            <a:spLocks/>
          </p:cNvSpPr>
          <p:nvPr/>
        </p:nvSpPr>
        <p:spPr>
          <a:xfrm>
            <a:off x="2073096" y="3649055"/>
            <a:ext cx="9590901" cy="2442796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lIns="162000" tIns="54000" rIns="72000" bIns="54000" anchor="ctr">
            <a:noAutofit/>
          </a:bodyPr>
          <a:lstStyle/>
          <a:p>
            <a:pPr defTabSz="914400">
              <a:lnSpc>
                <a:spcPct val="110000"/>
              </a:lnSpc>
            </a:pPr>
            <a:r>
              <a:rPr lang="en-IE" sz="1200" b="1" err="1">
                <a:solidFill>
                  <a:prstClr val="black"/>
                </a:solidFill>
                <a:cs typeface="Calibri" panose="020F0502020204030204" pitchFamily="34" charset="0"/>
              </a:rPr>
              <a:t>Profesjonelt</a:t>
            </a:r>
            <a:r>
              <a:rPr lang="en-IE" sz="1200" b="1">
                <a:solidFill>
                  <a:prstClr val="black"/>
                </a:solidFill>
                <a:cs typeface="Calibri" panose="020F0502020204030204" pitchFamily="34" charset="0"/>
              </a:rPr>
              <a:t> tjenestesenter (</a:t>
            </a:r>
            <a:r>
              <a:rPr lang="en-IE" sz="1200" b="1" err="1">
                <a:solidFill>
                  <a:prstClr val="black"/>
                </a:solidFill>
                <a:cs typeface="Calibri" panose="020F0502020204030204" pitchFamily="34" charset="0"/>
              </a:rPr>
              <a:t>fellestjenester</a:t>
            </a:r>
            <a:r>
              <a:rPr lang="en-IE" sz="1200" b="1">
                <a:solidFill>
                  <a:prstClr val="black"/>
                </a:solidFill>
                <a:cs typeface="Calibri" panose="020F0502020204030204" pitchFamily="34" charset="0"/>
              </a:rPr>
              <a:t>)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Det blir mulighet for fordypning i rollen/faget gjennom dedikert tid til å utføre og utvikle rollen, dette vil bidra til at NTNU opererer etter beste praksis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NTNU vil fremstå som en mer attraktiv arbeidsgiver innenfor fagfeltet med en høyere grad av profesjonalisering av sine tjenesteytelser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NTNU vil få medarbeidere med mer kompetanse innen komplekse oppgaver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Økt profesjonalisering kan bidra til mindre behov for bruk av eksterne konsulenter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Det blir enklere å få helhetsperspektiv på fagområde Lønn og Lønnsnær HR og se dette i sammenheng med andre deler av NTNU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Det er flere andre prosesser på NTNU som kan passe inn i en lignende løsning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Det vil bli en økt fleksibel for forbedringer og nye endringer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Internkontrollen vil blir forbedret</a:t>
            </a:r>
          </a:p>
          <a:p>
            <a:pPr marL="285750" indent="-285750" defTabSz="9144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cs typeface="Calibri" panose="020F0502020204030204" pitchFamily="34" charset="0"/>
              </a:rPr>
              <a:t>Det vil bli en større grad av rendyrking av HR funksjonen ute i organisasjonen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B796F0-2DE6-45B1-851B-D8991F423CF4}"/>
              </a:ext>
            </a:extLst>
          </p:cNvPr>
          <p:cNvSpPr>
            <a:spLocks/>
          </p:cNvSpPr>
          <p:nvPr/>
        </p:nvSpPr>
        <p:spPr bwMode="gray">
          <a:xfrm>
            <a:off x="1571862" y="4512528"/>
            <a:ext cx="548640" cy="54864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 Semibold" panose="020B0706030804020204" pitchFamily="34" charset="0"/>
                <a:cs typeface="Open Sans Semibold" panose="020B0706030804020204" pitchFamily="34" charset="0"/>
              </a:rPr>
              <a:t>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D23CFE-3F31-4BA9-B26F-B9B5B351518E}"/>
              </a:ext>
            </a:extLst>
          </p:cNvPr>
          <p:cNvSpPr>
            <a:spLocks/>
          </p:cNvSpPr>
          <p:nvPr/>
        </p:nvSpPr>
        <p:spPr>
          <a:xfrm>
            <a:off x="2073096" y="1596128"/>
            <a:ext cx="9590901" cy="1822823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lIns="162000" tIns="54000" rIns="72000" bIns="54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b="1">
                <a:solidFill>
                  <a:prstClr val="black"/>
                </a:solidFill>
                <a:ea typeface="Open Sans Semibold" panose="020B0706030804020204" pitchFamily="34" charset="0"/>
                <a:cs typeface="Calibri" panose="020F0502020204030204" pitchFamily="34" charset="0"/>
              </a:rPr>
              <a:t>Kjernevirksomheten ved NTNU</a:t>
            </a:r>
            <a:endParaRPr kumimoji="0" lang="en-I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Kjernevirksomheten får direktekontakt med fageksperter i et profesjonelt fagmiljø med dedikerte ressurser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Det blir høyere grad av objektivitet i saksbehandling, lik praksis og likebehandling i hele NTNU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Det vil bli en økt robusthet og raskere responstid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/>
              <a:t>Saksbehandling vil i mindre grad være personavhengig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200"/>
              <a:t>Mindre fare for forsinkelser ved fravær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En sentralisering vil frigjøre ressurser som igjen kan rettes mot kjernevirksomheten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Ved å være eksplisitt på hva som er støttefunksjoner vil det også bli enda tydeligere fokus på hva som er kjernevirksomhet hos NTNU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Det vil bli en bedre tydelighet i hvilken støtte kjernevirksomheten trenger gjennom definerte brukerbehov; etablering av SLA osv.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0DE697-EE87-4D12-9875-D2453715F08D}"/>
              </a:ext>
            </a:extLst>
          </p:cNvPr>
          <p:cNvSpPr>
            <a:spLocks/>
          </p:cNvSpPr>
          <p:nvPr/>
        </p:nvSpPr>
        <p:spPr bwMode="gray">
          <a:xfrm>
            <a:off x="1571862" y="2252558"/>
            <a:ext cx="548640" cy="548640"/>
          </a:xfrm>
          <a:prstGeom prst="ellipse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 Semibold" panose="020B0706030804020204" pitchFamily="34" charset="0"/>
                <a:cs typeface="Open Sans Semibold" panose="020B0706030804020204" pitchFamily="34" charset="0"/>
              </a:rPr>
              <a:t>01</a:t>
            </a:r>
          </a:p>
        </p:txBody>
      </p:sp>
      <p:grpSp>
        <p:nvGrpSpPr>
          <p:cNvPr id="25" name="Group 360">
            <a:extLst>
              <a:ext uri="{FF2B5EF4-FFF2-40B4-BE49-F238E27FC236}">
                <a16:creationId xmlns:a16="http://schemas.microsoft.com/office/drawing/2014/main" id="{7B424503-728B-4986-8C7A-8D08147061B7}"/>
              </a:ext>
            </a:extLst>
          </p:cNvPr>
          <p:cNvGrpSpPr>
            <a:grpSpLocks/>
          </p:cNvGrpSpPr>
          <p:nvPr/>
        </p:nvGrpSpPr>
        <p:grpSpPr bwMode="auto">
          <a:xfrm>
            <a:off x="620821" y="356177"/>
            <a:ext cx="640079" cy="640080"/>
            <a:chOff x="1935" y="1199"/>
            <a:chExt cx="341" cy="340"/>
          </a:xfrm>
          <a:solidFill>
            <a:schemeClr val="accent1"/>
          </a:solidFill>
        </p:grpSpPr>
        <p:sp>
          <p:nvSpPr>
            <p:cNvPr id="26" name="Freeform 361">
              <a:extLst>
                <a:ext uri="{FF2B5EF4-FFF2-40B4-BE49-F238E27FC236}">
                  <a16:creationId xmlns:a16="http://schemas.microsoft.com/office/drawing/2014/main" id="{0F846FC7-9C27-471C-904D-89B1E2A18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8" y="1263"/>
              <a:ext cx="214" cy="206"/>
            </a:xfrm>
            <a:custGeom>
              <a:avLst/>
              <a:gdLst>
                <a:gd name="T0" fmla="*/ 257 w 321"/>
                <a:gd name="T1" fmla="*/ 309 h 310"/>
                <a:gd name="T2" fmla="*/ 251 w 321"/>
                <a:gd name="T3" fmla="*/ 308 h 310"/>
                <a:gd name="T4" fmla="*/ 161 w 321"/>
                <a:gd name="T5" fmla="*/ 257 h 310"/>
                <a:gd name="T6" fmla="*/ 70 w 321"/>
                <a:gd name="T7" fmla="*/ 308 h 310"/>
                <a:gd name="T8" fmla="*/ 58 w 321"/>
                <a:gd name="T9" fmla="*/ 307 h 310"/>
                <a:gd name="T10" fmla="*/ 54 w 321"/>
                <a:gd name="T11" fmla="*/ 296 h 310"/>
                <a:gd name="T12" fmla="*/ 74 w 321"/>
                <a:gd name="T13" fmla="*/ 195 h 310"/>
                <a:gd name="T14" fmla="*/ 4 w 321"/>
                <a:gd name="T15" fmla="*/ 125 h 310"/>
                <a:gd name="T16" fmla="*/ 1 w 321"/>
                <a:gd name="T17" fmla="*/ 113 h 310"/>
                <a:gd name="T18" fmla="*/ 10 w 321"/>
                <a:gd name="T19" fmla="*/ 106 h 310"/>
                <a:gd name="T20" fmla="*/ 111 w 321"/>
                <a:gd name="T21" fmla="*/ 96 h 310"/>
                <a:gd name="T22" fmla="*/ 151 w 321"/>
                <a:gd name="T23" fmla="*/ 6 h 310"/>
                <a:gd name="T24" fmla="*/ 161 w 321"/>
                <a:gd name="T25" fmla="*/ 0 h 310"/>
                <a:gd name="T26" fmla="*/ 170 w 321"/>
                <a:gd name="T27" fmla="*/ 6 h 310"/>
                <a:gd name="T28" fmla="*/ 211 w 321"/>
                <a:gd name="T29" fmla="*/ 96 h 310"/>
                <a:gd name="T30" fmla="*/ 311 w 321"/>
                <a:gd name="T31" fmla="*/ 106 h 310"/>
                <a:gd name="T32" fmla="*/ 320 w 321"/>
                <a:gd name="T33" fmla="*/ 113 h 310"/>
                <a:gd name="T34" fmla="*/ 318 w 321"/>
                <a:gd name="T35" fmla="*/ 125 h 310"/>
                <a:gd name="T36" fmla="*/ 247 w 321"/>
                <a:gd name="T37" fmla="*/ 195 h 310"/>
                <a:gd name="T38" fmla="*/ 267 w 321"/>
                <a:gd name="T39" fmla="*/ 296 h 310"/>
                <a:gd name="T40" fmla="*/ 263 w 321"/>
                <a:gd name="T41" fmla="*/ 307 h 310"/>
                <a:gd name="T42" fmla="*/ 257 w 321"/>
                <a:gd name="T43" fmla="*/ 309 h 310"/>
                <a:gd name="T44" fmla="*/ 161 w 321"/>
                <a:gd name="T45" fmla="*/ 234 h 310"/>
                <a:gd name="T46" fmla="*/ 166 w 321"/>
                <a:gd name="T47" fmla="*/ 236 h 310"/>
                <a:gd name="T48" fmla="*/ 242 w 321"/>
                <a:gd name="T49" fmla="*/ 278 h 310"/>
                <a:gd name="T50" fmla="*/ 225 w 321"/>
                <a:gd name="T51" fmla="*/ 194 h 310"/>
                <a:gd name="T52" fmla="*/ 228 w 321"/>
                <a:gd name="T53" fmla="*/ 184 h 310"/>
                <a:gd name="T54" fmla="*/ 287 w 321"/>
                <a:gd name="T55" fmla="*/ 125 h 310"/>
                <a:gd name="T56" fmla="*/ 202 w 321"/>
                <a:gd name="T57" fmla="*/ 117 h 310"/>
                <a:gd name="T58" fmla="*/ 194 w 321"/>
                <a:gd name="T59" fmla="*/ 111 h 310"/>
                <a:gd name="T60" fmla="*/ 161 w 321"/>
                <a:gd name="T61" fmla="*/ 37 h 310"/>
                <a:gd name="T62" fmla="*/ 128 w 321"/>
                <a:gd name="T63" fmla="*/ 111 h 310"/>
                <a:gd name="T64" fmla="*/ 119 w 321"/>
                <a:gd name="T65" fmla="*/ 117 h 310"/>
                <a:gd name="T66" fmla="*/ 35 w 321"/>
                <a:gd name="T67" fmla="*/ 125 h 310"/>
                <a:gd name="T68" fmla="*/ 94 w 321"/>
                <a:gd name="T69" fmla="*/ 184 h 310"/>
                <a:gd name="T70" fmla="*/ 96 w 321"/>
                <a:gd name="T71" fmla="*/ 194 h 310"/>
                <a:gd name="T72" fmla="*/ 80 w 321"/>
                <a:gd name="T73" fmla="*/ 278 h 310"/>
                <a:gd name="T74" fmla="*/ 155 w 321"/>
                <a:gd name="T75" fmla="*/ 236 h 310"/>
                <a:gd name="T76" fmla="*/ 161 w 321"/>
                <a:gd name="T77" fmla="*/ 23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1" h="310">
                  <a:moveTo>
                    <a:pt x="257" y="309"/>
                  </a:moveTo>
                  <a:cubicBezTo>
                    <a:pt x="255" y="309"/>
                    <a:pt x="253" y="309"/>
                    <a:pt x="251" y="308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70" y="308"/>
                    <a:pt x="70" y="308"/>
                    <a:pt x="70" y="308"/>
                  </a:cubicBezTo>
                  <a:cubicBezTo>
                    <a:pt x="66" y="310"/>
                    <a:pt x="62" y="309"/>
                    <a:pt x="58" y="307"/>
                  </a:cubicBezTo>
                  <a:cubicBezTo>
                    <a:pt x="55" y="305"/>
                    <a:pt x="53" y="300"/>
                    <a:pt x="54" y="296"/>
                  </a:cubicBezTo>
                  <a:cubicBezTo>
                    <a:pt x="74" y="195"/>
                    <a:pt x="74" y="195"/>
                    <a:pt x="74" y="19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1" y="122"/>
                    <a:pt x="0" y="117"/>
                    <a:pt x="1" y="113"/>
                  </a:cubicBezTo>
                  <a:cubicBezTo>
                    <a:pt x="3" y="110"/>
                    <a:pt x="6" y="107"/>
                    <a:pt x="10" y="106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3" y="2"/>
                    <a:pt x="156" y="0"/>
                    <a:pt x="161" y="0"/>
                  </a:cubicBezTo>
                  <a:cubicBezTo>
                    <a:pt x="165" y="0"/>
                    <a:pt x="169" y="2"/>
                    <a:pt x="170" y="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311" y="106"/>
                    <a:pt x="311" y="106"/>
                    <a:pt x="311" y="106"/>
                  </a:cubicBezTo>
                  <a:cubicBezTo>
                    <a:pt x="315" y="107"/>
                    <a:pt x="319" y="110"/>
                    <a:pt x="320" y="113"/>
                  </a:cubicBezTo>
                  <a:cubicBezTo>
                    <a:pt x="321" y="117"/>
                    <a:pt x="320" y="122"/>
                    <a:pt x="318" y="125"/>
                  </a:cubicBezTo>
                  <a:cubicBezTo>
                    <a:pt x="247" y="195"/>
                    <a:pt x="247" y="195"/>
                    <a:pt x="247" y="195"/>
                  </a:cubicBezTo>
                  <a:cubicBezTo>
                    <a:pt x="267" y="296"/>
                    <a:pt x="267" y="296"/>
                    <a:pt x="267" y="296"/>
                  </a:cubicBezTo>
                  <a:cubicBezTo>
                    <a:pt x="268" y="300"/>
                    <a:pt x="266" y="305"/>
                    <a:pt x="263" y="307"/>
                  </a:cubicBezTo>
                  <a:cubicBezTo>
                    <a:pt x="261" y="308"/>
                    <a:pt x="259" y="309"/>
                    <a:pt x="257" y="309"/>
                  </a:cubicBezTo>
                  <a:close/>
                  <a:moveTo>
                    <a:pt x="161" y="234"/>
                  </a:moveTo>
                  <a:cubicBezTo>
                    <a:pt x="162" y="234"/>
                    <a:pt x="164" y="235"/>
                    <a:pt x="166" y="236"/>
                  </a:cubicBezTo>
                  <a:cubicBezTo>
                    <a:pt x="242" y="278"/>
                    <a:pt x="242" y="278"/>
                    <a:pt x="242" y="278"/>
                  </a:cubicBezTo>
                  <a:cubicBezTo>
                    <a:pt x="225" y="194"/>
                    <a:pt x="225" y="194"/>
                    <a:pt x="225" y="194"/>
                  </a:cubicBezTo>
                  <a:cubicBezTo>
                    <a:pt x="224" y="190"/>
                    <a:pt x="225" y="187"/>
                    <a:pt x="228" y="184"/>
                  </a:cubicBezTo>
                  <a:cubicBezTo>
                    <a:pt x="287" y="125"/>
                    <a:pt x="287" y="125"/>
                    <a:pt x="287" y="125"/>
                  </a:cubicBezTo>
                  <a:cubicBezTo>
                    <a:pt x="202" y="117"/>
                    <a:pt x="202" y="117"/>
                    <a:pt x="202" y="117"/>
                  </a:cubicBezTo>
                  <a:cubicBezTo>
                    <a:pt x="198" y="117"/>
                    <a:pt x="195" y="114"/>
                    <a:pt x="194" y="111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6" y="114"/>
                    <a:pt x="123" y="117"/>
                    <a:pt x="119" y="117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94" y="184"/>
                    <a:pt x="94" y="184"/>
                    <a:pt x="94" y="184"/>
                  </a:cubicBezTo>
                  <a:cubicBezTo>
                    <a:pt x="96" y="187"/>
                    <a:pt x="97" y="190"/>
                    <a:pt x="96" y="194"/>
                  </a:cubicBezTo>
                  <a:cubicBezTo>
                    <a:pt x="80" y="278"/>
                    <a:pt x="80" y="278"/>
                    <a:pt x="80" y="278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57" y="235"/>
                    <a:pt x="159" y="234"/>
                    <a:pt x="161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7" name="Freeform 362">
              <a:extLst>
                <a:ext uri="{FF2B5EF4-FFF2-40B4-BE49-F238E27FC236}">
                  <a16:creationId xmlns:a16="http://schemas.microsoft.com/office/drawing/2014/main" id="{438EB8D5-E794-49A3-96B0-835483DB8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5" y="1199"/>
              <a:ext cx="341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E553D9-3562-45A7-BE4B-0F12FAA0490F}"/>
              </a:ext>
            </a:extLst>
          </p:cNvPr>
          <p:cNvCxnSpPr>
            <a:cxnSpLocks/>
          </p:cNvCxnSpPr>
          <p:nvPr/>
        </p:nvCxnSpPr>
        <p:spPr>
          <a:xfrm>
            <a:off x="940867" y="996257"/>
            <a:ext cx="9084" cy="37905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735D38-741F-4EFB-826C-6F87FD459AB4}"/>
              </a:ext>
            </a:extLst>
          </p:cNvPr>
          <p:cNvCxnSpPr>
            <a:cxnSpLocks/>
          </p:cNvCxnSpPr>
          <p:nvPr/>
        </p:nvCxnSpPr>
        <p:spPr>
          <a:xfrm>
            <a:off x="949951" y="2526878"/>
            <a:ext cx="6219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97F6E2-C26B-4E5F-B7F9-95C6E9325040}"/>
              </a:ext>
            </a:extLst>
          </p:cNvPr>
          <p:cNvCxnSpPr>
            <a:cxnSpLocks/>
          </p:cNvCxnSpPr>
          <p:nvPr/>
        </p:nvCxnSpPr>
        <p:spPr>
          <a:xfrm>
            <a:off x="949951" y="4786848"/>
            <a:ext cx="6219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8026161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FB6676-D16B-4D04-8C3A-E846893372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FB6676-D16B-4D04-8C3A-E84689337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971F816-F5AE-4E5D-95B6-842C9CE7B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74BB709A-4FAF-4BC4-BA36-E98E189871F7}"/>
              </a:ext>
            </a:extLst>
          </p:cNvPr>
          <p:cNvGraphicFramePr>
            <a:graphicFrameLocks noGrp="1"/>
          </p:cNvGraphicFramePr>
          <p:nvPr/>
        </p:nvGraphicFramePr>
        <p:xfrm>
          <a:off x="898288" y="1091853"/>
          <a:ext cx="10803549" cy="378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21287">
                  <a:extLst>
                    <a:ext uri="{9D8B030D-6E8A-4147-A177-3AD203B41FA5}">
                      <a16:colId xmlns:a16="http://schemas.microsoft.com/office/drawing/2014/main" val="3499541297"/>
                    </a:ext>
                  </a:extLst>
                </a:gridCol>
                <a:gridCol w="7482262">
                  <a:extLst>
                    <a:ext uri="{9D8B030D-6E8A-4147-A177-3AD203B41FA5}">
                      <a16:colId xmlns:a16="http://schemas.microsoft.com/office/drawing/2014/main" val="118522232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Risiko</a:t>
                      </a: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Mitigerende tiltak</a:t>
                      </a: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3177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Lavere tilgjengelighet på fagekspertise og brukerstøtte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Etablere tydelige kommunikasjonslinjer. Bruke SLA aktivt. Sikre at man har nok ansatte. Tilgjengelighet på flere flater. 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2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Oppgaver henger igjen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Gjøre en systematisk kartlegging av oppgaver og plassere hvem som gjør hva i organisasjonen. Sikre gode rolleavklaringer og opplæring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2522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Motstridende interesser i organisasjonen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Tidlig involvering og medvirkning. Bevist kommunikasjon av løsningsforslag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976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Mindre kjennskap til særtrekk ved instituttene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Etablere kontaktpersoner i tjenestesenteret med ulike enheter som ansvarsområde. Tjenestesenteret involverer seg aktivt ute i organisasjonen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95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Får ikke med rett kompetanse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God kommunikasjon rundt hva rollene og tjenestesenteret skal gjøre. Skape forutsigbarhet for organisasjonen</a:t>
                      </a:r>
                      <a:endParaRPr lang="nb-NO" sz="1200" b="0" i="0" u="none" strike="noStrike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5501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Delt eierskap til prosessene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Definere tydelig prosesseierskap, og utvikle gode arenaer for samarbeid på tvers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873493"/>
                  </a:ext>
                </a:extLst>
              </a:tr>
            </a:tbl>
          </a:graphicData>
        </a:graphic>
      </p:graphicFrame>
      <p:sp>
        <p:nvSpPr>
          <p:cNvPr id="175" name="Oval 174">
            <a:extLst>
              <a:ext uri="{FF2B5EF4-FFF2-40B4-BE49-F238E27FC236}">
                <a16:creationId xmlns:a16="http://schemas.microsoft.com/office/drawing/2014/main" id="{042EF50C-F0E8-4B21-88B2-BA4047F146A9}"/>
              </a:ext>
            </a:extLst>
          </p:cNvPr>
          <p:cNvSpPr/>
          <p:nvPr/>
        </p:nvSpPr>
        <p:spPr>
          <a:xfrm>
            <a:off x="469529" y="1712961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99B5FB5-6681-4C6B-A58C-C91D561C9A28}"/>
              </a:ext>
            </a:extLst>
          </p:cNvPr>
          <p:cNvSpPr/>
          <p:nvPr/>
        </p:nvSpPr>
        <p:spPr>
          <a:xfrm>
            <a:off x="469529" y="2249752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A3869B37-8D99-4F4C-BE02-A88D33A949C1}"/>
              </a:ext>
            </a:extLst>
          </p:cNvPr>
          <p:cNvSpPr/>
          <p:nvPr/>
        </p:nvSpPr>
        <p:spPr>
          <a:xfrm>
            <a:off x="469529" y="2786543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2F870C56-B897-44D4-B60F-3689CD922775}"/>
              </a:ext>
            </a:extLst>
          </p:cNvPr>
          <p:cNvSpPr/>
          <p:nvPr/>
        </p:nvSpPr>
        <p:spPr>
          <a:xfrm>
            <a:off x="469529" y="3323334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47DBDBF3-B398-49E8-8437-9A593FA4310E}"/>
              </a:ext>
            </a:extLst>
          </p:cNvPr>
          <p:cNvSpPr/>
          <p:nvPr/>
        </p:nvSpPr>
        <p:spPr>
          <a:xfrm>
            <a:off x="469529" y="3860125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8829083A-2A12-4508-B670-E26CC54AF0DA}"/>
              </a:ext>
            </a:extLst>
          </p:cNvPr>
          <p:cNvSpPr/>
          <p:nvPr/>
        </p:nvSpPr>
        <p:spPr>
          <a:xfrm>
            <a:off x="469529" y="4396918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6" name="Title 17">
            <a:extLst>
              <a:ext uri="{FF2B5EF4-FFF2-40B4-BE49-F238E27FC236}">
                <a16:creationId xmlns:a16="http://schemas.microsoft.com/office/drawing/2014/main" id="{3F92EFE4-E06B-493C-BE91-5BB0EB0C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84775"/>
          </a:xfrm>
        </p:spPr>
        <p:txBody>
          <a:bodyPr/>
          <a:lstStyle/>
          <a:p>
            <a:r>
              <a:rPr lang="nb-NO" sz="3200"/>
              <a:t>Risikovurdering av løsningsforslaget</a:t>
            </a:r>
          </a:p>
        </p:txBody>
      </p:sp>
    </p:spTree>
    <p:extLst>
      <p:ext uri="{BB962C8B-B14F-4D97-AF65-F5344CB8AC3E}">
        <p14:creationId xmlns:p14="http://schemas.microsoft.com/office/powerpoint/2010/main" val="1470792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FB6676-D16B-4D04-8C3A-E846893372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FB6676-D16B-4D04-8C3A-E84689337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971F816-F5AE-4E5D-95B6-842C9CE7B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74BB709A-4FAF-4BC4-BA36-E98E189871F7}"/>
              </a:ext>
            </a:extLst>
          </p:cNvPr>
          <p:cNvGraphicFramePr>
            <a:graphicFrameLocks noGrp="1"/>
          </p:cNvGraphicFramePr>
          <p:nvPr/>
        </p:nvGraphicFramePr>
        <p:xfrm>
          <a:off x="898288" y="1091853"/>
          <a:ext cx="3321287" cy="378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21287">
                  <a:extLst>
                    <a:ext uri="{9D8B030D-6E8A-4147-A177-3AD203B41FA5}">
                      <a16:colId xmlns:a16="http://schemas.microsoft.com/office/drawing/2014/main" val="349954129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3177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Lavere tilgjengelighet på fagekspertise og brukerstøtte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2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Oppgaver henger igjen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2522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Motstridende interesser i organisasjonen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976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Mindre kjennskap til særtrekk ved instituttene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95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Får ikke med rett kompetanse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5501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Delt eierskap til prosessene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873493"/>
                  </a:ext>
                </a:extLst>
              </a:tr>
            </a:tbl>
          </a:graphicData>
        </a:graphic>
      </p:graphicFrame>
      <p:sp>
        <p:nvSpPr>
          <p:cNvPr id="175" name="Oval 174">
            <a:extLst>
              <a:ext uri="{FF2B5EF4-FFF2-40B4-BE49-F238E27FC236}">
                <a16:creationId xmlns:a16="http://schemas.microsoft.com/office/drawing/2014/main" id="{042EF50C-F0E8-4B21-88B2-BA4047F146A9}"/>
              </a:ext>
            </a:extLst>
          </p:cNvPr>
          <p:cNvSpPr/>
          <p:nvPr/>
        </p:nvSpPr>
        <p:spPr>
          <a:xfrm>
            <a:off x="469529" y="1712961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99B5FB5-6681-4C6B-A58C-C91D561C9A28}"/>
              </a:ext>
            </a:extLst>
          </p:cNvPr>
          <p:cNvSpPr/>
          <p:nvPr/>
        </p:nvSpPr>
        <p:spPr>
          <a:xfrm>
            <a:off x="469529" y="2249752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2F870C56-B897-44D4-B60F-3689CD922775}"/>
              </a:ext>
            </a:extLst>
          </p:cNvPr>
          <p:cNvSpPr/>
          <p:nvPr/>
        </p:nvSpPr>
        <p:spPr>
          <a:xfrm>
            <a:off x="469529" y="3323334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47DBDBF3-B398-49E8-8437-9A593FA4310E}"/>
              </a:ext>
            </a:extLst>
          </p:cNvPr>
          <p:cNvSpPr/>
          <p:nvPr/>
        </p:nvSpPr>
        <p:spPr>
          <a:xfrm>
            <a:off x="469529" y="3860125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8829083A-2A12-4508-B670-E26CC54AF0DA}"/>
              </a:ext>
            </a:extLst>
          </p:cNvPr>
          <p:cNvSpPr/>
          <p:nvPr/>
        </p:nvSpPr>
        <p:spPr>
          <a:xfrm>
            <a:off x="469529" y="4396918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6" name="Title 17">
            <a:extLst>
              <a:ext uri="{FF2B5EF4-FFF2-40B4-BE49-F238E27FC236}">
                <a16:creationId xmlns:a16="http://schemas.microsoft.com/office/drawing/2014/main" id="{3F92EFE4-E06B-493C-BE91-5BB0EB0C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84775"/>
          </a:xfrm>
        </p:spPr>
        <p:txBody>
          <a:bodyPr/>
          <a:lstStyle/>
          <a:p>
            <a:r>
              <a:rPr lang="nb-NO" sz="3200"/>
              <a:t>Risiko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A2123ACE-8159-4A7C-AE0F-5BD4E451041B}"/>
              </a:ext>
            </a:extLst>
          </p:cNvPr>
          <p:cNvGraphicFramePr>
            <a:graphicFrameLocks noGrp="1"/>
          </p:cNvGraphicFramePr>
          <p:nvPr/>
        </p:nvGraphicFramePr>
        <p:xfrm>
          <a:off x="5954539" y="1403651"/>
          <a:ext cx="5443560" cy="4254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8712">
                  <a:extLst>
                    <a:ext uri="{9D8B030D-6E8A-4147-A177-3AD203B41FA5}">
                      <a16:colId xmlns:a16="http://schemas.microsoft.com/office/drawing/2014/main" val="1754513691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1507093571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2391704220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3072935324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1165241751"/>
                    </a:ext>
                  </a:extLst>
                </a:gridCol>
              </a:tblGrid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33754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36718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900546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69343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28896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1B630-D016-4DBD-9B96-3C3293D188CA}"/>
              </a:ext>
            </a:extLst>
          </p:cNvPr>
          <p:cNvGrpSpPr/>
          <p:nvPr/>
        </p:nvGrpSpPr>
        <p:grpSpPr>
          <a:xfrm>
            <a:off x="5468319" y="1405252"/>
            <a:ext cx="5795011" cy="4797039"/>
            <a:chOff x="2572978" y="1210815"/>
            <a:chExt cx="3591950" cy="29733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FA56CE-32D3-4053-89E0-641ADBC7D01F}"/>
                </a:ext>
              </a:extLst>
            </p:cNvPr>
            <p:cNvGrpSpPr/>
            <p:nvPr/>
          </p:nvGrpSpPr>
          <p:grpSpPr>
            <a:xfrm>
              <a:off x="2572978" y="1210815"/>
              <a:ext cx="3591950" cy="2973367"/>
              <a:chOff x="3041969" y="3577395"/>
              <a:chExt cx="2320904" cy="235686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387EC4B-EDB4-4CA7-8F83-9BF90D2D4A81}"/>
                  </a:ext>
                </a:extLst>
              </p:cNvPr>
              <p:cNvCxnSpPr/>
              <p:nvPr/>
            </p:nvCxnSpPr>
            <p:spPr>
              <a:xfrm rot="16200000">
                <a:off x="2229549" y="4662674"/>
                <a:ext cx="180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3B3A8-8204-4426-904B-78C9754B36AC}"/>
                  </a:ext>
                </a:extLst>
              </p:cNvPr>
              <p:cNvSpPr txBox="1"/>
              <p:nvPr/>
            </p:nvSpPr>
            <p:spPr>
              <a:xfrm>
                <a:off x="3041969" y="3577395"/>
                <a:ext cx="174754" cy="12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Høy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D8E2B0-40CC-4461-9B67-EC763F5B3116}"/>
                  </a:ext>
                </a:extLst>
              </p:cNvPr>
              <p:cNvSpPr txBox="1"/>
              <p:nvPr/>
            </p:nvSpPr>
            <p:spPr>
              <a:xfrm>
                <a:off x="3048592" y="5592426"/>
                <a:ext cx="161914" cy="12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Lav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66B3EFA-968C-40C4-8663-1A78A1932325}"/>
                  </a:ext>
                </a:extLst>
              </p:cNvPr>
              <p:cNvSpPr txBox="1"/>
              <p:nvPr/>
            </p:nvSpPr>
            <p:spPr>
              <a:xfrm rot="16200000">
                <a:off x="2731165" y="4603113"/>
                <a:ext cx="796769" cy="1191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33" b="1">
                    <a:solidFill>
                      <a:srgbClr val="000000"/>
                    </a:solidFill>
                  </a:rPr>
                  <a:t>Sannsynlighet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50BC8C6-123C-4C69-9B50-648FDC3FF78D}"/>
                  </a:ext>
                </a:extLst>
              </p:cNvPr>
              <p:cNvCxnSpPr/>
              <p:nvPr/>
            </p:nvCxnSpPr>
            <p:spPr>
              <a:xfrm>
                <a:off x="3375691" y="5879819"/>
                <a:ext cx="198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01E970-C8AF-4FF5-A05B-DC28D29BECC9}"/>
                  </a:ext>
                </a:extLst>
              </p:cNvPr>
              <p:cNvSpPr txBox="1"/>
              <p:nvPr/>
            </p:nvSpPr>
            <p:spPr>
              <a:xfrm>
                <a:off x="3945323" y="5788111"/>
                <a:ext cx="840734" cy="1461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33" b="1">
                    <a:solidFill>
                      <a:srgbClr val="000000"/>
                    </a:solidFill>
                  </a:rPr>
                  <a:t>Konsekvens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BB2CD0-4033-4495-A524-B33B31768469}"/>
                  </a:ext>
                </a:extLst>
              </p:cNvPr>
              <p:cNvSpPr txBox="1"/>
              <p:nvPr/>
            </p:nvSpPr>
            <p:spPr>
              <a:xfrm>
                <a:off x="5188119" y="5710865"/>
                <a:ext cx="174754" cy="126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Høy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7665EA9-72F6-46C6-B517-4F51AE2BD38F}"/>
                  </a:ext>
                </a:extLst>
              </p:cNvPr>
              <p:cNvSpPr txBox="1"/>
              <p:nvPr/>
            </p:nvSpPr>
            <p:spPr>
              <a:xfrm>
                <a:off x="3270897" y="5710865"/>
                <a:ext cx="161914" cy="126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Lav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6F858E-1C06-4A1C-9764-F5F18369C327}"/>
                </a:ext>
              </a:extLst>
            </p:cNvPr>
            <p:cNvSpPr/>
            <p:nvPr/>
          </p:nvSpPr>
          <p:spPr>
            <a:xfrm>
              <a:off x="3728567" y="1807774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12DDB-FCEC-4AEF-9808-70E7C3627BB0}"/>
                </a:ext>
              </a:extLst>
            </p:cNvPr>
            <p:cNvSpPr/>
            <p:nvPr/>
          </p:nvSpPr>
          <p:spPr>
            <a:xfrm>
              <a:off x="4156598" y="1526747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AC66B8-FE33-4698-84BB-53CDD010A3D3}"/>
                </a:ext>
              </a:extLst>
            </p:cNvPr>
            <p:cNvSpPr/>
            <p:nvPr/>
          </p:nvSpPr>
          <p:spPr>
            <a:xfrm>
              <a:off x="5444208" y="1944676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453D43-4EE7-4F17-B343-FFDCB9ACE673}"/>
                </a:ext>
              </a:extLst>
            </p:cNvPr>
            <p:cNvSpPr/>
            <p:nvPr/>
          </p:nvSpPr>
          <p:spPr>
            <a:xfrm>
              <a:off x="5781462" y="1591116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6828C11-3FF9-4073-8F9D-04FDE0C5CA82}"/>
              </a:ext>
            </a:extLst>
          </p:cNvPr>
          <p:cNvSpPr/>
          <p:nvPr/>
        </p:nvSpPr>
        <p:spPr>
          <a:xfrm>
            <a:off x="10720138" y="5080028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83ADD0-FCD6-4731-AE1F-9C472E58D072}"/>
              </a:ext>
            </a:extLst>
          </p:cNvPr>
          <p:cNvSpPr/>
          <p:nvPr/>
        </p:nvSpPr>
        <p:spPr>
          <a:xfrm>
            <a:off x="9677892" y="3625600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6A9527-B481-4724-BA23-E8BEDA31B560}"/>
              </a:ext>
            </a:extLst>
          </p:cNvPr>
          <p:cNvSpPr/>
          <p:nvPr/>
        </p:nvSpPr>
        <p:spPr>
          <a:xfrm>
            <a:off x="7723883" y="2717488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5A050F-A100-4AE3-B458-A8EB5C0A698F}"/>
              </a:ext>
            </a:extLst>
          </p:cNvPr>
          <p:cNvSpPr/>
          <p:nvPr/>
        </p:nvSpPr>
        <p:spPr>
          <a:xfrm>
            <a:off x="6296560" y="2147077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D9FF0DF-378D-4E82-977E-DC13E066C3DD}"/>
              </a:ext>
            </a:extLst>
          </p:cNvPr>
          <p:cNvSpPr/>
          <p:nvPr/>
        </p:nvSpPr>
        <p:spPr>
          <a:xfrm>
            <a:off x="9677892" y="1816634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D161C73-8CA0-4DD4-BDDF-CD62B086AC00}"/>
              </a:ext>
            </a:extLst>
          </p:cNvPr>
          <p:cNvSpPr/>
          <p:nvPr/>
        </p:nvSpPr>
        <p:spPr>
          <a:xfrm>
            <a:off x="10504094" y="3441599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C23293-E3BF-422C-BD5E-46C9699E5D11}"/>
              </a:ext>
            </a:extLst>
          </p:cNvPr>
          <p:cNvSpPr/>
          <p:nvPr/>
        </p:nvSpPr>
        <p:spPr>
          <a:xfrm>
            <a:off x="469529" y="2786541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027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FB6676-D16B-4D04-8C3A-E846893372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FB6676-D16B-4D04-8C3A-E84689337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971F816-F5AE-4E5D-95B6-842C9CE7B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74BB709A-4FAF-4BC4-BA36-E98E18987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07911"/>
              </p:ext>
            </p:extLst>
          </p:nvPr>
        </p:nvGraphicFramePr>
        <p:xfrm>
          <a:off x="898288" y="1091853"/>
          <a:ext cx="10803549" cy="3344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21287">
                  <a:extLst>
                    <a:ext uri="{9D8B030D-6E8A-4147-A177-3AD203B41FA5}">
                      <a16:colId xmlns:a16="http://schemas.microsoft.com/office/drawing/2014/main" val="3499541297"/>
                    </a:ext>
                  </a:extLst>
                </a:gridCol>
                <a:gridCol w="7482262">
                  <a:extLst>
                    <a:ext uri="{9D8B030D-6E8A-4147-A177-3AD203B41FA5}">
                      <a16:colId xmlns:a16="http://schemas.microsoft.com/office/drawing/2014/main" val="118522232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Suksessfaktorer</a:t>
                      </a:r>
                      <a:endParaRPr lang="en-US" sz="1800" b="0" i="0" u="none" strike="noStrike" err="1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Mitigerende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tiltak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3177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God bruker/-lederstøtte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Utdypes</a:t>
                      </a: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 </a:t>
                      </a:r>
                      <a:r>
                        <a:rPr lang="en-US" sz="1200" b="0" i="0" u="none" strike="noStrike" err="1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nedenfor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2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Tydelig og tilgjengelig kontaktpunkt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Gjøre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informasjon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lett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tilgjengelig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Dedikerte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kontaktpersoner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Tilgjengelig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på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flere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flater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 God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selvhjelp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 </a:t>
                      </a:r>
                    </a:p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Ekstra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bemanning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I en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oppstartsfase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2522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Tydeliggjøre prosessansvar/eierskap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Definere tydelig prosesseierskap, og utvikle gode arenaer for samarbeid på tvers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976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Riktige tilganger i hele organisasjonen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Kartlegge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behovshavere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delegere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deretter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Sikre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lesetilgang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for alle med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behov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Sikre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en god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prosess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for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tilgangsstyring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95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Beslutte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hensiktsmessig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organisering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Lære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av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tidligere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erfaringer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med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sentralisering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på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NTNU, UIB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og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UIO.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Prioritere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tid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til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 </a:t>
                      </a:r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prosessen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. 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55016"/>
                  </a:ext>
                </a:extLst>
              </a:tr>
            </a:tbl>
          </a:graphicData>
        </a:graphic>
      </p:graphicFrame>
      <p:sp>
        <p:nvSpPr>
          <p:cNvPr id="256" name="Title 17">
            <a:extLst>
              <a:ext uri="{FF2B5EF4-FFF2-40B4-BE49-F238E27FC236}">
                <a16:creationId xmlns:a16="http://schemas.microsoft.com/office/drawing/2014/main" id="{3F92EFE4-E06B-493C-BE91-5BB0EB0C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84775"/>
          </a:xfrm>
        </p:spPr>
        <p:txBody>
          <a:bodyPr/>
          <a:lstStyle/>
          <a:p>
            <a:r>
              <a:rPr lang="en-US" sz="3200" err="1"/>
              <a:t>Suksessfaktorer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C1B26B-A2D3-4310-B4A3-83CBA13F0A64}"/>
              </a:ext>
            </a:extLst>
          </p:cNvPr>
          <p:cNvSpPr/>
          <p:nvPr/>
        </p:nvSpPr>
        <p:spPr>
          <a:xfrm>
            <a:off x="469529" y="1712961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7E90B7-89EA-43B5-936A-0F4498E92B58}"/>
              </a:ext>
            </a:extLst>
          </p:cNvPr>
          <p:cNvSpPr/>
          <p:nvPr/>
        </p:nvSpPr>
        <p:spPr>
          <a:xfrm>
            <a:off x="469529" y="2249752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1246A8-4324-49BF-9936-74D449F0F578}"/>
              </a:ext>
            </a:extLst>
          </p:cNvPr>
          <p:cNvSpPr/>
          <p:nvPr/>
        </p:nvSpPr>
        <p:spPr>
          <a:xfrm>
            <a:off x="469529" y="2786543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5AD9E7-59CC-465F-A54B-AD5DEB85DE3A}"/>
              </a:ext>
            </a:extLst>
          </p:cNvPr>
          <p:cNvSpPr/>
          <p:nvPr/>
        </p:nvSpPr>
        <p:spPr>
          <a:xfrm>
            <a:off x="469529" y="3323334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837C05-05DA-425E-883F-171C605CEEA1}"/>
              </a:ext>
            </a:extLst>
          </p:cNvPr>
          <p:cNvSpPr/>
          <p:nvPr/>
        </p:nvSpPr>
        <p:spPr>
          <a:xfrm>
            <a:off x="469529" y="3860125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2481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DFB6676-D16B-4D04-8C3A-E846893372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DFB6676-D16B-4D04-8C3A-E84689337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971F816-F5AE-4E5D-95B6-842C9CE7B4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55" name="Table 154">
            <a:extLst>
              <a:ext uri="{FF2B5EF4-FFF2-40B4-BE49-F238E27FC236}">
                <a16:creationId xmlns:a16="http://schemas.microsoft.com/office/drawing/2014/main" id="{74BB709A-4FAF-4BC4-BA36-E98E18987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409938"/>
              </p:ext>
            </p:extLst>
          </p:nvPr>
        </p:nvGraphicFramePr>
        <p:xfrm>
          <a:off x="965074" y="1897359"/>
          <a:ext cx="3321287" cy="324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21287">
                  <a:extLst>
                    <a:ext uri="{9D8B030D-6E8A-4147-A177-3AD203B41FA5}">
                      <a16:colId xmlns:a16="http://schemas.microsoft.com/office/drawing/2014/main" val="349954129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Suksessfaktorer</a:t>
                      </a:r>
                      <a:endParaRPr lang="nb-NO" sz="1800" b="0" i="0" u="none" strike="noStrike" err="1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3177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Opplevd god bruker/-lederstøtte og toveisdialog (etter man er kommet i kontakt)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2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Tydelig og tilgjengelig kontaktpunkt (Komme i kontakt med senteret)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92522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Tydeliggjøre prosessansvar/eierskap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976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Riktige tilganger i hele organisasjonen</a:t>
                      </a:r>
                      <a:endParaRPr lang="en-US" sz="1200" b="0" i="0" u="none" strike="noStrike" err="1">
                        <a:solidFill>
                          <a:srgbClr val="000000"/>
                        </a:solidFill>
                        <a:effectLst/>
                        <a:latin typeface="Arial (body)"/>
                      </a:endParaRP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95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Beslutte hensiktsmessig organisering</a:t>
                      </a:r>
                    </a:p>
                  </a:txBody>
                  <a:tcPr marL="48000" marR="48000" marT="48000" marB="4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55016"/>
                  </a:ext>
                </a:extLst>
              </a:tr>
            </a:tbl>
          </a:graphicData>
        </a:graphic>
      </p:graphicFrame>
      <p:sp>
        <p:nvSpPr>
          <p:cNvPr id="256" name="Title 17">
            <a:extLst>
              <a:ext uri="{FF2B5EF4-FFF2-40B4-BE49-F238E27FC236}">
                <a16:creationId xmlns:a16="http://schemas.microsoft.com/office/drawing/2014/main" id="{3F92EFE4-E06B-493C-BE91-5BB0EB0C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84775"/>
          </a:xfrm>
        </p:spPr>
        <p:txBody>
          <a:bodyPr/>
          <a:lstStyle/>
          <a:p>
            <a:r>
              <a:rPr lang="nb-NO" sz="3200"/>
              <a:t>Suksessfaktorer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C1B26B-A2D3-4310-B4A3-83CBA13F0A64}"/>
              </a:ext>
            </a:extLst>
          </p:cNvPr>
          <p:cNvSpPr/>
          <p:nvPr/>
        </p:nvSpPr>
        <p:spPr>
          <a:xfrm>
            <a:off x="536315" y="2518467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7E90B7-89EA-43B5-936A-0F4498E92B58}"/>
              </a:ext>
            </a:extLst>
          </p:cNvPr>
          <p:cNvSpPr/>
          <p:nvPr/>
        </p:nvSpPr>
        <p:spPr>
          <a:xfrm>
            <a:off x="536315" y="3055258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1246A8-4324-49BF-9936-74D449F0F578}"/>
              </a:ext>
            </a:extLst>
          </p:cNvPr>
          <p:cNvSpPr/>
          <p:nvPr/>
        </p:nvSpPr>
        <p:spPr>
          <a:xfrm>
            <a:off x="536315" y="3592049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5AD9E7-59CC-465F-A54B-AD5DEB85DE3A}"/>
              </a:ext>
            </a:extLst>
          </p:cNvPr>
          <p:cNvSpPr/>
          <p:nvPr/>
        </p:nvSpPr>
        <p:spPr>
          <a:xfrm>
            <a:off x="536315" y="4128840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837C05-05DA-425E-883F-171C605CEEA1}"/>
              </a:ext>
            </a:extLst>
          </p:cNvPr>
          <p:cNvSpPr/>
          <p:nvPr/>
        </p:nvSpPr>
        <p:spPr>
          <a:xfrm>
            <a:off x="536315" y="4665631"/>
            <a:ext cx="351383" cy="351383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5</a:t>
            </a:r>
          </a:p>
        </p:txBody>
      </p:sp>
      <p:graphicFrame>
        <p:nvGraphicFramePr>
          <p:cNvPr id="18" name="Table 13">
            <a:extLst>
              <a:ext uri="{FF2B5EF4-FFF2-40B4-BE49-F238E27FC236}">
                <a16:creationId xmlns:a16="http://schemas.microsoft.com/office/drawing/2014/main" id="{FF780940-7B38-4D72-995F-6BC15BE1074F}"/>
              </a:ext>
            </a:extLst>
          </p:cNvPr>
          <p:cNvGraphicFramePr>
            <a:graphicFrameLocks noGrp="1"/>
          </p:cNvGraphicFramePr>
          <p:nvPr/>
        </p:nvGraphicFramePr>
        <p:xfrm>
          <a:off x="5954539" y="1403651"/>
          <a:ext cx="5443560" cy="4254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8712">
                  <a:extLst>
                    <a:ext uri="{9D8B030D-6E8A-4147-A177-3AD203B41FA5}">
                      <a16:colId xmlns:a16="http://schemas.microsoft.com/office/drawing/2014/main" val="1754513691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1507093571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2391704220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3072935324"/>
                    </a:ext>
                  </a:extLst>
                </a:gridCol>
                <a:gridCol w="1088712">
                  <a:extLst>
                    <a:ext uri="{9D8B030D-6E8A-4147-A177-3AD203B41FA5}">
                      <a16:colId xmlns:a16="http://schemas.microsoft.com/office/drawing/2014/main" val="1165241751"/>
                    </a:ext>
                  </a:extLst>
                </a:gridCol>
              </a:tblGrid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33754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36718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900546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69343"/>
                  </a:ext>
                </a:extLst>
              </a:tr>
              <a:tr h="850901"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500"/>
                    </a:p>
                  </a:txBody>
                  <a:tcPr marL="162275" marR="162275" marT="81137" marB="81137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28896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C4F1349-D28E-468F-BFA0-CFC2998AA26A}"/>
              </a:ext>
            </a:extLst>
          </p:cNvPr>
          <p:cNvGrpSpPr/>
          <p:nvPr/>
        </p:nvGrpSpPr>
        <p:grpSpPr>
          <a:xfrm>
            <a:off x="5468319" y="1405252"/>
            <a:ext cx="5795011" cy="4797039"/>
            <a:chOff x="2572978" y="1210815"/>
            <a:chExt cx="3591950" cy="29733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B3BC89-AC3E-4363-90DF-F35622D9F44D}"/>
                </a:ext>
              </a:extLst>
            </p:cNvPr>
            <p:cNvGrpSpPr/>
            <p:nvPr/>
          </p:nvGrpSpPr>
          <p:grpSpPr>
            <a:xfrm>
              <a:off x="2572978" y="1210815"/>
              <a:ext cx="3591950" cy="2973367"/>
              <a:chOff x="3041969" y="3577395"/>
              <a:chExt cx="2320904" cy="23568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95A1F9B-1484-4D50-AA4C-F05E1A56BE42}"/>
                  </a:ext>
                </a:extLst>
              </p:cNvPr>
              <p:cNvCxnSpPr/>
              <p:nvPr/>
            </p:nvCxnSpPr>
            <p:spPr>
              <a:xfrm rot="16200000">
                <a:off x="2229549" y="4662674"/>
                <a:ext cx="180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71AA65-9856-4B65-BD1D-9739856D43E1}"/>
                  </a:ext>
                </a:extLst>
              </p:cNvPr>
              <p:cNvSpPr txBox="1"/>
              <p:nvPr/>
            </p:nvSpPr>
            <p:spPr>
              <a:xfrm>
                <a:off x="3041969" y="3577395"/>
                <a:ext cx="174754" cy="12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Høy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27D88D-2527-4698-9380-DDA8429D4229}"/>
                  </a:ext>
                </a:extLst>
              </p:cNvPr>
              <p:cNvSpPr txBox="1"/>
              <p:nvPr/>
            </p:nvSpPr>
            <p:spPr>
              <a:xfrm>
                <a:off x="3048592" y="5592426"/>
                <a:ext cx="161914" cy="12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Lav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362D2E-3DCF-430A-995C-A54D785FDEC5}"/>
                  </a:ext>
                </a:extLst>
              </p:cNvPr>
              <p:cNvSpPr txBox="1"/>
              <p:nvPr/>
            </p:nvSpPr>
            <p:spPr>
              <a:xfrm rot="16200000">
                <a:off x="2731165" y="4603113"/>
                <a:ext cx="796769" cy="1191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33" b="1">
                    <a:solidFill>
                      <a:srgbClr val="000000"/>
                    </a:solidFill>
                  </a:rPr>
                  <a:t>Ressursinnsats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435BAF9-6D8F-4C14-BCFC-F9A4B2340127}"/>
                  </a:ext>
                </a:extLst>
              </p:cNvPr>
              <p:cNvCxnSpPr/>
              <p:nvPr/>
            </p:nvCxnSpPr>
            <p:spPr>
              <a:xfrm>
                <a:off x="3375691" y="5879819"/>
                <a:ext cx="198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44B9157-6AA4-4FBB-B212-3472D11679AB}"/>
                  </a:ext>
                </a:extLst>
              </p:cNvPr>
              <p:cNvSpPr txBox="1"/>
              <p:nvPr/>
            </p:nvSpPr>
            <p:spPr>
              <a:xfrm>
                <a:off x="4149974" y="5788111"/>
                <a:ext cx="431430" cy="1461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33" b="1">
                    <a:solidFill>
                      <a:srgbClr val="000000"/>
                    </a:solidFill>
                  </a:rPr>
                  <a:t>Nytte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989BE2-5A1C-47C7-A6D6-265C51505169}"/>
                  </a:ext>
                </a:extLst>
              </p:cNvPr>
              <p:cNvSpPr txBox="1"/>
              <p:nvPr/>
            </p:nvSpPr>
            <p:spPr>
              <a:xfrm>
                <a:off x="5188119" y="5710865"/>
                <a:ext cx="174754" cy="126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Høy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7915B3-BD3C-44E1-A3B6-EACFBDCC54F2}"/>
                  </a:ext>
                </a:extLst>
              </p:cNvPr>
              <p:cNvSpPr txBox="1"/>
              <p:nvPr/>
            </p:nvSpPr>
            <p:spPr>
              <a:xfrm>
                <a:off x="3270897" y="5710865"/>
                <a:ext cx="161914" cy="126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067">
                    <a:solidFill>
                      <a:srgbClr val="000000"/>
                    </a:solidFill>
                  </a:rPr>
                  <a:t>Lav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E073E7-C3B9-447C-BE13-C891F61B9A88}"/>
                </a:ext>
              </a:extLst>
            </p:cNvPr>
            <p:cNvSpPr/>
            <p:nvPr/>
          </p:nvSpPr>
          <p:spPr>
            <a:xfrm>
              <a:off x="3728567" y="1807774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05D52F-1F82-49C9-99AF-35668EE49934}"/>
                </a:ext>
              </a:extLst>
            </p:cNvPr>
            <p:cNvSpPr/>
            <p:nvPr/>
          </p:nvSpPr>
          <p:spPr>
            <a:xfrm>
              <a:off x="4156598" y="1526747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67533C-1169-4805-92F1-48A6A25AB00D}"/>
                </a:ext>
              </a:extLst>
            </p:cNvPr>
            <p:cNvSpPr/>
            <p:nvPr/>
          </p:nvSpPr>
          <p:spPr>
            <a:xfrm>
              <a:off x="5444208" y="1944676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36521A-80F2-4EC3-8937-58C7F587C63B}"/>
                </a:ext>
              </a:extLst>
            </p:cNvPr>
            <p:cNvSpPr/>
            <p:nvPr/>
          </p:nvSpPr>
          <p:spPr>
            <a:xfrm>
              <a:off x="5781462" y="1591116"/>
              <a:ext cx="114503" cy="159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nb-NO" sz="1067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A40BB3E-BC45-4585-B038-DAE1512C3B56}"/>
              </a:ext>
            </a:extLst>
          </p:cNvPr>
          <p:cNvSpPr/>
          <p:nvPr/>
        </p:nvSpPr>
        <p:spPr>
          <a:xfrm>
            <a:off x="10873333" y="1606959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FBA878E-876C-4264-87CB-CCDECE988AEA}"/>
              </a:ext>
            </a:extLst>
          </p:cNvPr>
          <p:cNvSpPr/>
          <p:nvPr/>
        </p:nvSpPr>
        <p:spPr>
          <a:xfrm>
            <a:off x="10681790" y="3404764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5DC791-B92A-4B8C-A234-A9CE3B237E2E}"/>
              </a:ext>
            </a:extLst>
          </p:cNvPr>
          <p:cNvSpPr/>
          <p:nvPr/>
        </p:nvSpPr>
        <p:spPr>
          <a:xfrm>
            <a:off x="10661498" y="4225524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2BA3A57-7C9A-4FBF-8064-54E87B7E382D}"/>
              </a:ext>
            </a:extLst>
          </p:cNvPr>
          <p:cNvSpPr/>
          <p:nvPr/>
        </p:nvSpPr>
        <p:spPr>
          <a:xfrm>
            <a:off x="10446637" y="1585466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767F78-B53D-4BA3-8084-070576B76449}"/>
              </a:ext>
            </a:extLst>
          </p:cNvPr>
          <p:cNvSpPr/>
          <p:nvPr/>
        </p:nvSpPr>
        <p:spPr>
          <a:xfrm>
            <a:off x="10640423" y="1914956"/>
            <a:ext cx="290400" cy="290400"/>
          </a:xfrm>
          <a:prstGeom prst="ellipse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309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2DCEF-3D8C-4E29-8B65-84F7EBF1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614554"/>
            <a:ext cx="11188700" cy="334099"/>
          </a:xfrm>
        </p:spPr>
        <p:txBody>
          <a:bodyPr/>
          <a:lstStyle/>
          <a:p>
            <a:r>
              <a:rPr lang="nb-NO" sz="2800"/>
              <a:t>Hvordan skal en slik fellestjeneste få til god bruker/-lederstøtte?</a:t>
            </a:r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FFE1B2-02A7-4CD7-8F86-48AB8C8B044A}"/>
              </a:ext>
            </a:extLst>
          </p:cNvPr>
          <p:cNvGrpSpPr/>
          <p:nvPr/>
        </p:nvGrpSpPr>
        <p:grpSpPr>
          <a:xfrm>
            <a:off x="578999" y="1764000"/>
            <a:ext cx="10468563" cy="4442401"/>
            <a:chOff x="579000" y="1764000"/>
            <a:chExt cx="8748600" cy="3712523"/>
          </a:xfrm>
        </p:grpSpPr>
        <p:grpSp>
          <p:nvGrpSpPr>
            <p:cNvPr id="15" name="グループ化 34">
              <a:extLst>
                <a:ext uri="{FF2B5EF4-FFF2-40B4-BE49-F238E27FC236}">
                  <a16:creationId xmlns:a16="http://schemas.microsoft.com/office/drawing/2014/main" id="{566B2781-9813-4097-81CB-AF4E9E0FB761}"/>
                </a:ext>
              </a:extLst>
            </p:cNvPr>
            <p:cNvGrpSpPr/>
            <p:nvPr/>
          </p:nvGrpSpPr>
          <p:grpSpPr>
            <a:xfrm>
              <a:off x="579600" y="1764000"/>
              <a:ext cx="8748000" cy="1102005"/>
              <a:chOff x="579600" y="1764000"/>
              <a:chExt cx="8748000" cy="1102005"/>
            </a:xfrm>
          </p:grpSpPr>
          <p:sp>
            <p:nvSpPr>
              <p:cNvPr id="17" name="フリーフォーム 17">
                <a:extLst>
                  <a:ext uri="{FF2B5EF4-FFF2-40B4-BE49-F238E27FC236}">
                    <a16:creationId xmlns:a16="http://schemas.microsoft.com/office/drawing/2014/main" id="{E8687110-9F68-4F94-9FCA-5E4B7C5AC2E6}"/>
                  </a:ext>
                </a:extLst>
              </p:cNvPr>
              <p:cNvSpPr/>
              <p:nvPr/>
            </p:nvSpPr>
            <p:spPr bwMode="gray">
              <a:xfrm>
                <a:off x="579600" y="1764000"/>
                <a:ext cx="8748000" cy="1008000"/>
              </a:xfrm>
              <a:custGeom>
                <a:avLst/>
                <a:gdLst>
                  <a:gd name="connsiteX0" fmla="*/ 504000 w 8748000"/>
                  <a:gd name="connsiteY0" fmla="*/ 0 h 1008000"/>
                  <a:gd name="connsiteX1" fmla="*/ 519058 w 8748000"/>
                  <a:gd name="connsiteY1" fmla="*/ 1518 h 1008000"/>
                  <a:gd name="connsiteX2" fmla="*/ 519058 w 8748000"/>
                  <a:gd name="connsiteY2" fmla="*/ 0 h 1008000"/>
                  <a:gd name="connsiteX3" fmla="*/ 8251258 w 8748000"/>
                  <a:gd name="connsiteY3" fmla="*/ 0 h 1008000"/>
                  <a:gd name="connsiteX4" fmla="*/ 8745019 w 8748000"/>
                  <a:gd name="connsiteY4" fmla="*/ 402426 h 1008000"/>
                  <a:gd name="connsiteX5" fmla="*/ 8748000 w 8748000"/>
                  <a:gd name="connsiteY5" fmla="*/ 432000 h 1008000"/>
                  <a:gd name="connsiteX6" fmla="*/ 1000742 w 8748000"/>
                  <a:gd name="connsiteY6" fmla="*/ 432000 h 1008000"/>
                  <a:gd name="connsiteX7" fmla="*/ 1008000 w 8748000"/>
                  <a:gd name="connsiteY7" fmla="*/ 504000 h 1008000"/>
                  <a:gd name="connsiteX8" fmla="*/ 504000 w 8748000"/>
                  <a:gd name="connsiteY8" fmla="*/ 1008000 h 1008000"/>
                  <a:gd name="connsiteX9" fmla="*/ 0 w 8748000"/>
                  <a:gd name="connsiteY9" fmla="*/ 504000 h 1008000"/>
                  <a:gd name="connsiteX10" fmla="*/ 504000 w 8748000"/>
                  <a:gd name="connsiteY10" fmla="*/ 0 h 10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48000" h="1008000">
                    <a:moveTo>
                      <a:pt x="504000" y="0"/>
                    </a:moveTo>
                    <a:lnTo>
                      <a:pt x="519058" y="1518"/>
                    </a:lnTo>
                    <a:lnTo>
                      <a:pt x="519058" y="0"/>
                    </a:lnTo>
                    <a:lnTo>
                      <a:pt x="8251258" y="0"/>
                    </a:lnTo>
                    <a:cubicBezTo>
                      <a:pt x="8494816" y="0"/>
                      <a:pt x="8698022" y="172762"/>
                      <a:pt x="8745019" y="402426"/>
                    </a:cubicBezTo>
                    <a:lnTo>
                      <a:pt x="8748000" y="432000"/>
                    </a:lnTo>
                    <a:lnTo>
                      <a:pt x="1000742" y="432000"/>
                    </a:lnTo>
                    <a:lnTo>
                      <a:pt x="1008000" y="504000"/>
                    </a:lnTo>
                    <a:cubicBezTo>
                      <a:pt x="1008000" y="782352"/>
                      <a:pt x="782352" y="1008000"/>
                      <a:pt x="504000" y="1008000"/>
                    </a:cubicBezTo>
                    <a:cubicBezTo>
                      <a:pt x="225648" y="1008000"/>
                      <a:pt x="0" y="782352"/>
                      <a:pt x="0" y="504000"/>
                    </a:cubicBezTo>
                    <a:cubicBezTo>
                      <a:pt x="0" y="225648"/>
                      <a:pt x="225648" y="0"/>
                      <a:pt x="50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1008000" tIns="0" rIns="0" bIns="57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60000" lvl="0" indent="-360000" defTabSz="914400">
                  <a:defRPr/>
                </a:pPr>
                <a:r>
                  <a:rPr kumimoji="1" lang="en-US" altLang="ja-JP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1</a:t>
                </a:r>
                <a:r>
                  <a:rPr kumimoji="1" lang="en-US" altLang="ja-JP" b="1">
                    <a:solidFill>
                      <a:srgbClr val="FFFFFF"/>
                    </a:solidFill>
                  </a:rPr>
                  <a:t>  </a:t>
                </a:r>
                <a:r>
                  <a:rPr kumimoji="1" lang="en-US" altLang="ja-JP" b="1" err="1">
                    <a:solidFill>
                      <a:srgbClr val="FFFFFF"/>
                    </a:solidFill>
                  </a:rPr>
                  <a:t>Brukerorientering</a:t>
                </a:r>
                <a:endParaRPr kumimoji="1" lang="en-US" altLang="ja-JP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正方形/長方形 23">
                <a:extLst>
                  <a:ext uri="{FF2B5EF4-FFF2-40B4-BE49-F238E27FC236}">
                    <a16:creationId xmlns:a16="http://schemas.microsoft.com/office/drawing/2014/main" id="{07F5D8AC-4449-4BB8-BFF0-9C9F859C1170}"/>
                  </a:ext>
                </a:extLst>
              </p:cNvPr>
              <p:cNvSpPr/>
              <p:nvPr/>
            </p:nvSpPr>
            <p:spPr bwMode="gray">
              <a:xfrm>
                <a:off x="1624505" y="2290005"/>
                <a:ext cx="7560000" cy="57600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sz="1200"/>
                  <a:t>Fellestjenesten bør operere som en førstelinje tjeneste med direktekontakt til bruker/leder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sz="1200"/>
                  <a:t>Fellestjenesten bør bære preg av høy grad av serviceinnstilling og service nivå bør kommuniseres tydelig</a:t>
                </a:r>
                <a:endParaRPr lang="nb-NO" sz="1200">
                  <a:cs typeface="Arial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sz="1200"/>
                  <a:t>Fellestjenesten bør ha høy tilgjengelighet som bidrar til en lavere responstid</a:t>
                </a:r>
                <a:endParaRPr lang="nb-NO" sz="1200">
                  <a:cs typeface="Arial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b-NO" sz="1200"/>
                  <a:t>Fellestjenesten bør innta en proaktiv rolle som en utadrettet enhet</a:t>
                </a:r>
                <a:endParaRPr lang="nb-NO" sz="1200">
                  <a:cs typeface="Arial"/>
                </a:endParaRPr>
              </a:p>
            </p:txBody>
          </p:sp>
        </p:grpSp>
        <p:sp>
          <p:nvSpPr>
            <p:cNvPr id="33" name="フリーフォーム 15">
              <a:extLst>
                <a:ext uri="{FF2B5EF4-FFF2-40B4-BE49-F238E27FC236}">
                  <a16:creationId xmlns:a16="http://schemas.microsoft.com/office/drawing/2014/main" id="{0A7EE1CD-19E7-449D-BFAB-05DDF9EE5831}"/>
                </a:ext>
              </a:extLst>
            </p:cNvPr>
            <p:cNvSpPr/>
            <p:nvPr/>
          </p:nvSpPr>
          <p:spPr bwMode="gray">
            <a:xfrm>
              <a:off x="579000" y="3116261"/>
              <a:ext cx="8748000" cy="1008000"/>
            </a:xfrm>
            <a:custGeom>
              <a:avLst/>
              <a:gdLst>
                <a:gd name="connsiteX0" fmla="*/ 504000 w 8748000"/>
                <a:gd name="connsiteY0" fmla="*/ 0 h 1008000"/>
                <a:gd name="connsiteX1" fmla="*/ 519058 w 8748000"/>
                <a:gd name="connsiteY1" fmla="*/ 1518 h 1008000"/>
                <a:gd name="connsiteX2" fmla="*/ 519058 w 8748000"/>
                <a:gd name="connsiteY2" fmla="*/ 0 h 1008000"/>
                <a:gd name="connsiteX3" fmla="*/ 8251258 w 8748000"/>
                <a:gd name="connsiteY3" fmla="*/ 0 h 1008000"/>
                <a:gd name="connsiteX4" fmla="*/ 8745019 w 8748000"/>
                <a:gd name="connsiteY4" fmla="*/ 402426 h 1008000"/>
                <a:gd name="connsiteX5" fmla="*/ 8748000 w 8748000"/>
                <a:gd name="connsiteY5" fmla="*/ 432000 h 1008000"/>
                <a:gd name="connsiteX6" fmla="*/ 1000742 w 8748000"/>
                <a:gd name="connsiteY6" fmla="*/ 432000 h 1008000"/>
                <a:gd name="connsiteX7" fmla="*/ 1008000 w 8748000"/>
                <a:gd name="connsiteY7" fmla="*/ 504000 h 1008000"/>
                <a:gd name="connsiteX8" fmla="*/ 504000 w 8748000"/>
                <a:gd name="connsiteY8" fmla="*/ 1008000 h 1008000"/>
                <a:gd name="connsiteX9" fmla="*/ 0 w 8748000"/>
                <a:gd name="connsiteY9" fmla="*/ 504000 h 1008000"/>
                <a:gd name="connsiteX10" fmla="*/ 504000 w 8748000"/>
                <a:gd name="connsiteY10" fmla="*/ 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8000" h="1008000">
                  <a:moveTo>
                    <a:pt x="504000" y="0"/>
                  </a:moveTo>
                  <a:lnTo>
                    <a:pt x="519058" y="1518"/>
                  </a:lnTo>
                  <a:lnTo>
                    <a:pt x="519058" y="0"/>
                  </a:lnTo>
                  <a:lnTo>
                    <a:pt x="8251258" y="0"/>
                  </a:lnTo>
                  <a:cubicBezTo>
                    <a:pt x="8494816" y="0"/>
                    <a:pt x="8698022" y="172762"/>
                    <a:pt x="8745019" y="402426"/>
                  </a:cubicBezTo>
                  <a:lnTo>
                    <a:pt x="8748000" y="432000"/>
                  </a:lnTo>
                  <a:lnTo>
                    <a:pt x="1000742" y="432000"/>
                  </a:lnTo>
                  <a:lnTo>
                    <a:pt x="1008000" y="504000"/>
                  </a:lnTo>
                  <a:cubicBezTo>
                    <a:pt x="1008000" y="782352"/>
                    <a:pt x="782352" y="1008000"/>
                    <a:pt x="504000" y="1008000"/>
                  </a:cubicBezTo>
                  <a:cubicBezTo>
                    <a:pt x="225648" y="1008000"/>
                    <a:pt x="0" y="782352"/>
                    <a:pt x="0" y="504000"/>
                  </a:cubicBezTo>
                  <a:cubicBezTo>
                    <a:pt x="0" y="225648"/>
                    <a:pt x="225648" y="0"/>
                    <a:pt x="504000" y="0"/>
                  </a:cubicBezTo>
                  <a:close/>
                </a:path>
              </a:pathLst>
            </a:cu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1008000" tIns="0" rIns="0" bIns="57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marR="0" lvl="0" indent="-36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1" lang="en-US" altLang="ja-JP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   2  </a:t>
              </a:r>
              <a:r>
                <a:rPr kumimoji="1" lang="en-US" altLang="ja-JP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Kompetanse</a:t>
              </a:r>
              <a:endParaRPr kumimoji="1" lang="ja-JP" alt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フリーフォーム 16">
              <a:extLst>
                <a:ext uri="{FF2B5EF4-FFF2-40B4-BE49-F238E27FC236}">
                  <a16:creationId xmlns:a16="http://schemas.microsoft.com/office/drawing/2014/main" id="{87774C8B-E0A8-48D8-9793-AA762ACDF4CB}"/>
                </a:ext>
              </a:extLst>
            </p:cNvPr>
            <p:cNvSpPr/>
            <p:nvPr/>
          </p:nvSpPr>
          <p:spPr bwMode="gray">
            <a:xfrm>
              <a:off x="579000" y="4468523"/>
              <a:ext cx="8748000" cy="1008000"/>
            </a:xfrm>
            <a:custGeom>
              <a:avLst/>
              <a:gdLst>
                <a:gd name="connsiteX0" fmla="*/ 504000 w 8748000"/>
                <a:gd name="connsiteY0" fmla="*/ 0 h 1008000"/>
                <a:gd name="connsiteX1" fmla="*/ 519058 w 8748000"/>
                <a:gd name="connsiteY1" fmla="*/ 1518 h 1008000"/>
                <a:gd name="connsiteX2" fmla="*/ 519058 w 8748000"/>
                <a:gd name="connsiteY2" fmla="*/ 0 h 1008000"/>
                <a:gd name="connsiteX3" fmla="*/ 8251258 w 8748000"/>
                <a:gd name="connsiteY3" fmla="*/ 0 h 1008000"/>
                <a:gd name="connsiteX4" fmla="*/ 8745019 w 8748000"/>
                <a:gd name="connsiteY4" fmla="*/ 402426 h 1008000"/>
                <a:gd name="connsiteX5" fmla="*/ 8748000 w 8748000"/>
                <a:gd name="connsiteY5" fmla="*/ 432000 h 1008000"/>
                <a:gd name="connsiteX6" fmla="*/ 1000742 w 8748000"/>
                <a:gd name="connsiteY6" fmla="*/ 432000 h 1008000"/>
                <a:gd name="connsiteX7" fmla="*/ 1008000 w 8748000"/>
                <a:gd name="connsiteY7" fmla="*/ 504000 h 1008000"/>
                <a:gd name="connsiteX8" fmla="*/ 504000 w 8748000"/>
                <a:gd name="connsiteY8" fmla="*/ 1008000 h 1008000"/>
                <a:gd name="connsiteX9" fmla="*/ 0 w 8748000"/>
                <a:gd name="connsiteY9" fmla="*/ 504000 h 1008000"/>
                <a:gd name="connsiteX10" fmla="*/ 504000 w 8748000"/>
                <a:gd name="connsiteY10" fmla="*/ 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8000" h="1008000">
                  <a:moveTo>
                    <a:pt x="504000" y="0"/>
                  </a:moveTo>
                  <a:lnTo>
                    <a:pt x="519058" y="1518"/>
                  </a:lnTo>
                  <a:lnTo>
                    <a:pt x="519058" y="0"/>
                  </a:lnTo>
                  <a:lnTo>
                    <a:pt x="8251258" y="0"/>
                  </a:lnTo>
                  <a:cubicBezTo>
                    <a:pt x="8494816" y="0"/>
                    <a:pt x="8698022" y="172762"/>
                    <a:pt x="8745019" y="402426"/>
                  </a:cubicBezTo>
                  <a:lnTo>
                    <a:pt x="8748000" y="432000"/>
                  </a:lnTo>
                  <a:lnTo>
                    <a:pt x="1000742" y="432000"/>
                  </a:lnTo>
                  <a:lnTo>
                    <a:pt x="1008000" y="504000"/>
                  </a:lnTo>
                  <a:cubicBezTo>
                    <a:pt x="1008000" y="782352"/>
                    <a:pt x="782352" y="1008000"/>
                    <a:pt x="504000" y="1008000"/>
                  </a:cubicBezTo>
                  <a:cubicBezTo>
                    <a:pt x="225648" y="1008000"/>
                    <a:pt x="0" y="782352"/>
                    <a:pt x="0" y="504000"/>
                  </a:cubicBezTo>
                  <a:cubicBezTo>
                    <a:pt x="0" y="225648"/>
                    <a:pt x="225648" y="0"/>
                    <a:pt x="504000" y="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1270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1008000" tIns="0" rIns="0" bIns="57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0000" marR="0" lvl="0" indent="-36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  3  </a:t>
              </a:r>
              <a:r>
                <a:rPr kumimoji="1" lang="en-US" altLang="ja-JP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Helhetlig</a:t>
              </a: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1" lang="en-US" altLang="ja-JP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saksgang</a:t>
              </a:r>
              <a:endPara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0" name="正方形/長方形 23">
            <a:extLst>
              <a:ext uri="{FF2B5EF4-FFF2-40B4-BE49-F238E27FC236}">
                <a16:creationId xmlns:a16="http://schemas.microsoft.com/office/drawing/2014/main" id="{F7881073-00C2-4475-8CCC-484C80765EE6}"/>
              </a:ext>
            </a:extLst>
          </p:cNvPr>
          <p:cNvSpPr/>
          <p:nvPr/>
        </p:nvSpPr>
        <p:spPr bwMode="gray">
          <a:xfrm>
            <a:off x="2000558" y="4011532"/>
            <a:ext cx="9046286" cy="6892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Medarbeiderne i Fellestjenesten bør ha høy kompetanse innenfor sitt fagfelt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De bør også ha en sterk motivasjon for oppgavene som skal utføres</a:t>
            </a:r>
            <a:endParaRPr lang="nb-NO" sz="12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I tillegg til høy fagkompetanse bør den ansatte ha god kunnskap om NTNUs virksomhet, samt tilstrekkelig kjennskap til enhetene som støttes</a:t>
            </a:r>
            <a:endParaRPr lang="nb-NO" sz="1200">
              <a:cs typeface="Arial"/>
            </a:endParaRPr>
          </a:p>
        </p:txBody>
      </p:sp>
      <p:sp>
        <p:nvSpPr>
          <p:cNvPr id="41" name="正方形/長方形 23">
            <a:extLst>
              <a:ext uri="{FF2B5EF4-FFF2-40B4-BE49-F238E27FC236}">
                <a16:creationId xmlns:a16="http://schemas.microsoft.com/office/drawing/2014/main" id="{E406B972-B89E-4571-91BA-7E0ED2EB5D48}"/>
              </a:ext>
            </a:extLst>
          </p:cNvPr>
          <p:cNvSpPr/>
          <p:nvPr/>
        </p:nvSpPr>
        <p:spPr bwMode="gray">
          <a:xfrm>
            <a:off x="2000558" y="5517159"/>
            <a:ext cx="9046286" cy="6892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r>
              <a:rPr lang="nb-NO" sz="1200"/>
              <a:t>Fellestjenesten bør sikre at saksflyter oppleves som helhetlig</a:t>
            </a:r>
          </a:p>
          <a:p>
            <a:pPr marL="628650" lvl="1" indent="-171450" defTabSz="914400">
              <a:buFont typeface="Arial" panose="020B0604020202020204" pitchFamily="34" charset="0"/>
              <a:buChar char="•"/>
              <a:defRPr/>
            </a:pPr>
            <a:r>
              <a:rPr lang="nb-NO" sz="1200"/>
              <a:t>Saksgangen bør være lett å få oversikt over</a:t>
            </a:r>
            <a:endParaRPr lang="nb-NO" sz="1200">
              <a:cs typeface="Arial"/>
            </a:endParaRPr>
          </a:p>
          <a:p>
            <a:pPr marL="628650" lvl="1" indent="-171450" defTabSz="914400">
              <a:buFont typeface="Arial" panose="020B0604020202020204" pitchFamily="34" charset="0"/>
              <a:buChar char="•"/>
              <a:defRPr/>
            </a:pPr>
            <a:r>
              <a:rPr lang="nb-NO" sz="1200"/>
              <a:t>Tjenestesenteret bør tilstrebe å tilgjengeliggjøre saksgang for brukere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Freeform 346">
            <a:extLst>
              <a:ext uri="{FF2B5EF4-FFF2-40B4-BE49-F238E27FC236}">
                <a16:creationId xmlns:a16="http://schemas.microsoft.com/office/drawing/2014/main" id="{BFEE0805-B8B8-4B71-BD1A-398BA55A51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9002" y="5130232"/>
            <a:ext cx="946164" cy="946164"/>
          </a:xfrm>
          <a:custGeom>
            <a:avLst/>
            <a:gdLst>
              <a:gd name="T0" fmla="*/ 277 w 512"/>
              <a:gd name="T1" fmla="*/ 394 h 512"/>
              <a:gd name="T2" fmla="*/ 149 w 512"/>
              <a:gd name="T3" fmla="*/ 202 h 512"/>
              <a:gd name="T4" fmla="*/ 170 w 512"/>
              <a:gd name="T5" fmla="*/ 224 h 512"/>
              <a:gd name="T6" fmla="*/ 266 w 512"/>
              <a:gd name="T7" fmla="*/ 234 h 512"/>
              <a:gd name="T8" fmla="*/ 170 w 512"/>
              <a:gd name="T9" fmla="*/ 245 h 512"/>
              <a:gd name="T10" fmla="*/ 170 w 512"/>
              <a:gd name="T11" fmla="*/ 224 h 512"/>
              <a:gd name="T12" fmla="*/ 256 w 512"/>
              <a:gd name="T13" fmla="*/ 266 h 512"/>
              <a:gd name="T14" fmla="*/ 256 w 512"/>
              <a:gd name="T15" fmla="*/ 288 h 512"/>
              <a:gd name="T16" fmla="*/ 160 w 512"/>
              <a:gd name="T17" fmla="*/ 277 h 512"/>
              <a:gd name="T18" fmla="*/ 170 w 512"/>
              <a:gd name="T19" fmla="*/ 309 h 512"/>
              <a:gd name="T20" fmla="*/ 266 w 512"/>
              <a:gd name="T21" fmla="*/ 320 h 512"/>
              <a:gd name="T22" fmla="*/ 170 w 512"/>
              <a:gd name="T23" fmla="*/ 330 h 512"/>
              <a:gd name="T24" fmla="*/ 170 w 512"/>
              <a:gd name="T25" fmla="*/ 309 h 512"/>
              <a:gd name="T26" fmla="*/ 256 w 512"/>
              <a:gd name="T27" fmla="*/ 352 h 512"/>
              <a:gd name="T28" fmla="*/ 256 w 512"/>
              <a:gd name="T29" fmla="*/ 373 h 512"/>
              <a:gd name="T30" fmla="*/ 160 w 512"/>
              <a:gd name="T31" fmla="*/ 362 h 512"/>
              <a:gd name="T32" fmla="*/ 256 w 512"/>
              <a:gd name="T33" fmla="*/ 0 h 512"/>
              <a:gd name="T34" fmla="*/ 256 w 512"/>
              <a:gd name="T35" fmla="*/ 512 h 512"/>
              <a:gd name="T36" fmla="*/ 256 w 512"/>
              <a:gd name="T37" fmla="*/ 0 h 512"/>
              <a:gd name="T38" fmla="*/ 288 w 512"/>
              <a:gd name="T39" fmla="*/ 416 h 512"/>
              <a:gd name="T40" fmla="*/ 128 w 512"/>
              <a:gd name="T41" fmla="*/ 405 h 512"/>
              <a:gd name="T42" fmla="*/ 138 w 512"/>
              <a:gd name="T43" fmla="*/ 181 h 512"/>
              <a:gd name="T44" fmla="*/ 298 w 512"/>
              <a:gd name="T45" fmla="*/ 192 h 512"/>
              <a:gd name="T46" fmla="*/ 341 w 512"/>
              <a:gd name="T47" fmla="*/ 362 h 512"/>
              <a:gd name="T48" fmla="*/ 320 w 512"/>
              <a:gd name="T49" fmla="*/ 362 h 512"/>
              <a:gd name="T50" fmla="*/ 181 w 512"/>
              <a:gd name="T51" fmla="*/ 160 h 512"/>
              <a:gd name="T52" fmla="*/ 181 w 512"/>
              <a:gd name="T53" fmla="*/ 138 h 512"/>
              <a:gd name="T54" fmla="*/ 341 w 512"/>
              <a:gd name="T55" fmla="*/ 149 h 512"/>
              <a:gd name="T56" fmla="*/ 384 w 512"/>
              <a:gd name="T57" fmla="*/ 320 h 512"/>
              <a:gd name="T58" fmla="*/ 362 w 512"/>
              <a:gd name="T59" fmla="*/ 320 h 512"/>
              <a:gd name="T60" fmla="*/ 224 w 512"/>
              <a:gd name="T61" fmla="*/ 117 h 512"/>
              <a:gd name="T62" fmla="*/ 224 w 512"/>
              <a:gd name="T63" fmla="*/ 96 h 512"/>
              <a:gd name="T64" fmla="*/ 384 w 512"/>
              <a:gd name="T65" fmla="*/ 106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2" h="512">
                <a:moveTo>
                  <a:pt x="149" y="394"/>
                </a:moveTo>
                <a:cubicBezTo>
                  <a:pt x="277" y="394"/>
                  <a:pt x="277" y="394"/>
                  <a:pt x="277" y="394"/>
                </a:cubicBezTo>
                <a:cubicBezTo>
                  <a:pt x="277" y="202"/>
                  <a:pt x="277" y="202"/>
                  <a:pt x="277" y="202"/>
                </a:cubicBezTo>
                <a:cubicBezTo>
                  <a:pt x="149" y="202"/>
                  <a:pt x="149" y="202"/>
                  <a:pt x="149" y="202"/>
                </a:cubicBezTo>
                <a:lnTo>
                  <a:pt x="149" y="394"/>
                </a:lnTo>
                <a:close/>
                <a:moveTo>
                  <a:pt x="170" y="224"/>
                </a:moveTo>
                <a:cubicBezTo>
                  <a:pt x="256" y="224"/>
                  <a:pt x="256" y="224"/>
                  <a:pt x="256" y="224"/>
                </a:cubicBezTo>
                <a:cubicBezTo>
                  <a:pt x="262" y="224"/>
                  <a:pt x="266" y="228"/>
                  <a:pt x="266" y="234"/>
                </a:cubicBezTo>
                <a:cubicBezTo>
                  <a:pt x="266" y="240"/>
                  <a:pt x="262" y="245"/>
                  <a:pt x="256" y="245"/>
                </a:cubicBezTo>
                <a:cubicBezTo>
                  <a:pt x="170" y="245"/>
                  <a:pt x="170" y="245"/>
                  <a:pt x="170" y="245"/>
                </a:cubicBezTo>
                <a:cubicBezTo>
                  <a:pt x="164" y="245"/>
                  <a:pt x="160" y="240"/>
                  <a:pt x="160" y="234"/>
                </a:cubicBezTo>
                <a:cubicBezTo>
                  <a:pt x="160" y="228"/>
                  <a:pt x="164" y="224"/>
                  <a:pt x="170" y="224"/>
                </a:cubicBezTo>
                <a:close/>
                <a:moveTo>
                  <a:pt x="170" y="266"/>
                </a:moveTo>
                <a:cubicBezTo>
                  <a:pt x="256" y="266"/>
                  <a:pt x="256" y="266"/>
                  <a:pt x="256" y="266"/>
                </a:cubicBezTo>
                <a:cubicBezTo>
                  <a:pt x="262" y="266"/>
                  <a:pt x="266" y="271"/>
                  <a:pt x="266" y="277"/>
                </a:cubicBezTo>
                <a:cubicBezTo>
                  <a:pt x="266" y="283"/>
                  <a:pt x="262" y="288"/>
                  <a:pt x="256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64" y="288"/>
                  <a:pt x="160" y="283"/>
                  <a:pt x="160" y="277"/>
                </a:cubicBezTo>
                <a:cubicBezTo>
                  <a:pt x="160" y="271"/>
                  <a:pt x="164" y="266"/>
                  <a:pt x="170" y="266"/>
                </a:cubicBezTo>
                <a:close/>
                <a:moveTo>
                  <a:pt x="170" y="309"/>
                </a:moveTo>
                <a:cubicBezTo>
                  <a:pt x="256" y="309"/>
                  <a:pt x="256" y="309"/>
                  <a:pt x="256" y="309"/>
                </a:cubicBezTo>
                <a:cubicBezTo>
                  <a:pt x="262" y="309"/>
                  <a:pt x="266" y="314"/>
                  <a:pt x="266" y="320"/>
                </a:cubicBezTo>
                <a:cubicBezTo>
                  <a:pt x="266" y="326"/>
                  <a:pt x="262" y="330"/>
                  <a:pt x="256" y="330"/>
                </a:cubicBezTo>
                <a:cubicBezTo>
                  <a:pt x="170" y="330"/>
                  <a:pt x="170" y="330"/>
                  <a:pt x="170" y="330"/>
                </a:cubicBezTo>
                <a:cubicBezTo>
                  <a:pt x="164" y="330"/>
                  <a:pt x="160" y="326"/>
                  <a:pt x="160" y="320"/>
                </a:cubicBezTo>
                <a:cubicBezTo>
                  <a:pt x="160" y="314"/>
                  <a:pt x="164" y="309"/>
                  <a:pt x="170" y="309"/>
                </a:cubicBezTo>
                <a:close/>
                <a:moveTo>
                  <a:pt x="170" y="352"/>
                </a:moveTo>
                <a:cubicBezTo>
                  <a:pt x="256" y="352"/>
                  <a:pt x="256" y="352"/>
                  <a:pt x="256" y="352"/>
                </a:cubicBezTo>
                <a:cubicBezTo>
                  <a:pt x="262" y="352"/>
                  <a:pt x="266" y="356"/>
                  <a:pt x="266" y="362"/>
                </a:cubicBezTo>
                <a:cubicBezTo>
                  <a:pt x="266" y="368"/>
                  <a:pt x="262" y="373"/>
                  <a:pt x="256" y="373"/>
                </a:cubicBezTo>
                <a:cubicBezTo>
                  <a:pt x="170" y="373"/>
                  <a:pt x="170" y="373"/>
                  <a:pt x="170" y="373"/>
                </a:cubicBezTo>
                <a:cubicBezTo>
                  <a:pt x="164" y="373"/>
                  <a:pt x="160" y="368"/>
                  <a:pt x="160" y="362"/>
                </a:cubicBezTo>
                <a:cubicBezTo>
                  <a:pt x="160" y="356"/>
                  <a:pt x="164" y="352"/>
                  <a:pt x="170" y="352"/>
                </a:cubicBezTo>
                <a:close/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298" y="405"/>
                </a:moveTo>
                <a:cubicBezTo>
                  <a:pt x="298" y="411"/>
                  <a:pt x="294" y="416"/>
                  <a:pt x="288" y="416"/>
                </a:cubicBezTo>
                <a:cubicBezTo>
                  <a:pt x="138" y="416"/>
                  <a:pt x="138" y="416"/>
                  <a:pt x="138" y="416"/>
                </a:cubicBezTo>
                <a:cubicBezTo>
                  <a:pt x="132" y="416"/>
                  <a:pt x="128" y="411"/>
                  <a:pt x="128" y="405"/>
                </a:cubicBezTo>
                <a:cubicBezTo>
                  <a:pt x="128" y="192"/>
                  <a:pt x="128" y="192"/>
                  <a:pt x="128" y="192"/>
                </a:cubicBezTo>
                <a:cubicBezTo>
                  <a:pt x="128" y="186"/>
                  <a:pt x="132" y="181"/>
                  <a:pt x="138" y="181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94" y="181"/>
                  <a:pt x="298" y="186"/>
                  <a:pt x="298" y="192"/>
                </a:cubicBezTo>
                <a:lnTo>
                  <a:pt x="298" y="405"/>
                </a:lnTo>
                <a:close/>
                <a:moveTo>
                  <a:pt x="341" y="362"/>
                </a:moveTo>
                <a:cubicBezTo>
                  <a:pt x="341" y="368"/>
                  <a:pt x="336" y="373"/>
                  <a:pt x="330" y="373"/>
                </a:cubicBezTo>
                <a:cubicBezTo>
                  <a:pt x="324" y="373"/>
                  <a:pt x="320" y="368"/>
                  <a:pt x="320" y="362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181" y="160"/>
                  <a:pt x="181" y="160"/>
                  <a:pt x="181" y="160"/>
                </a:cubicBezTo>
                <a:cubicBezTo>
                  <a:pt x="175" y="160"/>
                  <a:pt x="170" y="155"/>
                  <a:pt x="170" y="149"/>
                </a:cubicBezTo>
                <a:cubicBezTo>
                  <a:pt x="170" y="143"/>
                  <a:pt x="175" y="138"/>
                  <a:pt x="181" y="138"/>
                </a:cubicBezTo>
                <a:cubicBezTo>
                  <a:pt x="330" y="138"/>
                  <a:pt x="330" y="138"/>
                  <a:pt x="330" y="138"/>
                </a:cubicBezTo>
                <a:cubicBezTo>
                  <a:pt x="336" y="138"/>
                  <a:pt x="341" y="143"/>
                  <a:pt x="341" y="149"/>
                </a:cubicBezTo>
                <a:lnTo>
                  <a:pt x="341" y="362"/>
                </a:lnTo>
                <a:close/>
                <a:moveTo>
                  <a:pt x="384" y="320"/>
                </a:moveTo>
                <a:cubicBezTo>
                  <a:pt x="384" y="326"/>
                  <a:pt x="379" y="330"/>
                  <a:pt x="373" y="330"/>
                </a:cubicBezTo>
                <a:cubicBezTo>
                  <a:pt x="367" y="330"/>
                  <a:pt x="362" y="326"/>
                  <a:pt x="362" y="320"/>
                </a:cubicBezTo>
                <a:cubicBezTo>
                  <a:pt x="362" y="117"/>
                  <a:pt x="362" y="117"/>
                  <a:pt x="362" y="117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218" y="117"/>
                  <a:pt x="213" y="112"/>
                  <a:pt x="213" y="106"/>
                </a:cubicBezTo>
                <a:cubicBezTo>
                  <a:pt x="213" y="100"/>
                  <a:pt x="218" y="96"/>
                  <a:pt x="224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79" y="96"/>
                  <a:pt x="384" y="100"/>
                  <a:pt x="384" y="106"/>
                </a:cubicBezTo>
                <a:lnTo>
                  <a:pt x="384" y="3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446" tIns="60723" rIns="121446" bIns="60723" numCol="1" anchor="t" anchorCtr="0" compatLnSpc="1">
            <a:prstTxWarp prst="textNoShape">
              <a:avLst/>
            </a:prstTxWarp>
          </a:bodyPr>
          <a:lstStyle/>
          <a:p>
            <a:endParaRPr lang="en-GB" sz="996"/>
          </a:p>
        </p:txBody>
      </p:sp>
      <p:grpSp>
        <p:nvGrpSpPr>
          <p:cNvPr id="23" name="Group 437">
            <a:extLst>
              <a:ext uri="{FF2B5EF4-FFF2-40B4-BE49-F238E27FC236}">
                <a16:creationId xmlns:a16="http://schemas.microsoft.com/office/drawing/2014/main" id="{67D6DC71-15FE-4BC9-A2E3-FE8E97DDA5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304" y="1893290"/>
            <a:ext cx="980560" cy="980560"/>
            <a:chOff x="3130" y="1561"/>
            <a:chExt cx="340" cy="340"/>
          </a:xfrm>
          <a:solidFill>
            <a:schemeClr val="bg1"/>
          </a:solidFill>
        </p:grpSpPr>
        <p:sp>
          <p:nvSpPr>
            <p:cNvPr id="24" name="Freeform 438">
              <a:extLst>
                <a:ext uri="{FF2B5EF4-FFF2-40B4-BE49-F238E27FC236}">
                  <a16:creationId xmlns:a16="http://schemas.microsoft.com/office/drawing/2014/main" id="{1348F683-A679-45F1-AE7F-95AD73CCC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696"/>
              <a:ext cx="28" cy="28"/>
            </a:xfrm>
            <a:custGeom>
              <a:avLst/>
              <a:gdLst>
                <a:gd name="T0" fmla="*/ 0 w 42"/>
                <a:gd name="T1" fmla="*/ 0 h 42"/>
                <a:gd name="T2" fmla="*/ 0 w 42"/>
                <a:gd name="T3" fmla="*/ 42 h 42"/>
                <a:gd name="T4" fmla="*/ 42 w 42"/>
                <a:gd name="T5" fmla="*/ 42 h 42"/>
                <a:gd name="T6" fmla="*/ 0 w 4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2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8" y="21"/>
                    <a:pt x="21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25" name="Freeform 439">
              <a:extLst>
                <a:ext uri="{FF2B5EF4-FFF2-40B4-BE49-F238E27FC236}">
                  <a16:creationId xmlns:a16="http://schemas.microsoft.com/office/drawing/2014/main" id="{F8952BA2-F4D1-481E-8D05-A2FCCD808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1696"/>
              <a:ext cx="28" cy="28"/>
            </a:xfrm>
            <a:custGeom>
              <a:avLst/>
              <a:gdLst>
                <a:gd name="T0" fmla="*/ 0 w 42"/>
                <a:gd name="T1" fmla="*/ 42 h 42"/>
                <a:gd name="T2" fmla="*/ 42 w 42"/>
                <a:gd name="T3" fmla="*/ 42 h 42"/>
                <a:gd name="T4" fmla="*/ 42 w 42"/>
                <a:gd name="T5" fmla="*/ 0 h 42"/>
                <a:gd name="T6" fmla="*/ 0 w 4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2">
                  <a:moveTo>
                    <a:pt x="0" y="42"/>
                  </a:moveTo>
                  <a:cubicBezTo>
                    <a:pt x="42" y="42"/>
                    <a:pt x="42" y="42"/>
                    <a:pt x="42" y="4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1" y="5"/>
                    <a:pt x="5" y="21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26" name="Freeform 440">
              <a:extLst>
                <a:ext uri="{FF2B5EF4-FFF2-40B4-BE49-F238E27FC236}">
                  <a16:creationId xmlns:a16="http://schemas.microsoft.com/office/drawing/2014/main" id="{0376B9B9-2F4E-4FF3-8DBB-47939881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661"/>
              <a:ext cx="63" cy="63"/>
            </a:xfrm>
            <a:custGeom>
              <a:avLst/>
              <a:gdLst>
                <a:gd name="T0" fmla="*/ 0 w 95"/>
                <a:gd name="T1" fmla="*/ 95 h 95"/>
                <a:gd name="T2" fmla="*/ 32 w 95"/>
                <a:gd name="T3" fmla="*/ 95 h 95"/>
                <a:gd name="T4" fmla="*/ 95 w 95"/>
                <a:gd name="T5" fmla="*/ 32 h 95"/>
                <a:gd name="T6" fmla="*/ 95 w 95"/>
                <a:gd name="T7" fmla="*/ 0 h 95"/>
                <a:gd name="T8" fmla="*/ 0 w 95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0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7" y="62"/>
                    <a:pt x="62" y="37"/>
                    <a:pt x="95" y="3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5" y="5"/>
                    <a:pt x="5" y="45"/>
                    <a:pt x="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27" name="Freeform 441">
              <a:extLst>
                <a:ext uri="{FF2B5EF4-FFF2-40B4-BE49-F238E27FC236}">
                  <a16:creationId xmlns:a16="http://schemas.microsoft.com/office/drawing/2014/main" id="{23A55C56-E781-40DB-B35B-2F1F67D23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1738"/>
              <a:ext cx="28" cy="28"/>
            </a:xfrm>
            <a:custGeom>
              <a:avLst/>
              <a:gdLst>
                <a:gd name="T0" fmla="*/ 42 w 42"/>
                <a:gd name="T1" fmla="*/ 42 h 42"/>
                <a:gd name="T2" fmla="*/ 42 w 42"/>
                <a:gd name="T3" fmla="*/ 0 h 42"/>
                <a:gd name="T4" fmla="*/ 0 w 42"/>
                <a:gd name="T5" fmla="*/ 0 h 42"/>
                <a:gd name="T6" fmla="*/ 42 w 4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21"/>
                    <a:pt x="21" y="38"/>
                    <a:pt x="42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35" name="Freeform 442">
              <a:extLst>
                <a:ext uri="{FF2B5EF4-FFF2-40B4-BE49-F238E27FC236}">
                  <a16:creationId xmlns:a16="http://schemas.microsoft.com/office/drawing/2014/main" id="{4432053C-9B27-4FDA-8344-000DC2754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738"/>
              <a:ext cx="63" cy="63"/>
            </a:xfrm>
            <a:custGeom>
              <a:avLst/>
              <a:gdLst>
                <a:gd name="T0" fmla="*/ 32 w 95"/>
                <a:gd name="T1" fmla="*/ 0 h 96"/>
                <a:gd name="T2" fmla="*/ 0 w 95"/>
                <a:gd name="T3" fmla="*/ 0 h 96"/>
                <a:gd name="T4" fmla="*/ 95 w 95"/>
                <a:gd name="T5" fmla="*/ 96 h 96"/>
                <a:gd name="T6" fmla="*/ 95 w 95"/>
                <a:gd name="T7" fmla="*/ 63 h 96"/>
                <a:gd name="T8" fmla="*/ 32 w 95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51"/>
                    <a:pt x="45" y="91"/>
                    <a:pt x="95" y="96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62" y="59"/>
                    <a:pt x="37" y="33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39" name="Freeform 443">
              <a:extLst>
                <a:ext uri="{FF2B5EF4-FFF2-40B4-BE49-F238E27FC236}">
                  <a16:creationId xmlns:a16="http://schemas.microsoft.com/office/drawing/2014/main" id="{5240A671-C55F-4956-A250-6943EEDE1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738"/>
              <a:ext cx="28" cy="28"/>
            </a:xfrm>
            <a:custGeom>
              <a:avLst/>
              <a:gdLst>
                <a:gd name="T0" fmla="*/ 42 w 42"/>
                <a:gd name="T1" fmla="*/ 0 h 42"/>
                <a:gd name="T2" fmla="*/ 0 w 42"/>
                <a:gd name="T3" fmla="*/ 0 h 42"/>
                <a:gd name="T4" fmla="*/ 0 w 42"/>
                <a:gd name="T5" fmla="*/ 42 h 42"/>
                <a:gd name="T6" fmla="*/ 42 w 4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2">
                  <a:moveTo>
                    <a:pt x="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1" y="38"/>
                    <a:pt x="38" y="21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42" name="Freeform 444">
              <a:extLst>
                <a:ext uri="{FF2B5EF4-FFF2-40B4-BE49-F238E27FC236}">
                  <a16:creationId xmlns:a16="http://schemas.microsoft.com/office/drawing/2014/main" id="{669FED6E-B243-4F81-8CA9-8C25F99CB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0" y="1561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05 w 512"/>
                <a:gd name="T11" fmla="*/ 266 h 512"/>
                <a:gd name="T12" fmla="*/ 383 w 512"/>
                <a:gd name="T13" fmla="*/ 266 h 512"/>
                <a:gd name="T14" fmla="*/ 266 w 512"/>
                <a:gd name="T15" fmla="*/ 383 h 512"/>
                <a:gd name="T16" fmla="*/ 266 w 512"/>
                <a:gd name="T17" fmla="*/ 405 h 512"/>
                <a:gd name="T18" fmla="*/ 256 w 512"/>
                <a:gd name="T19" fmla="*/ 416 h 512"/>
                <a:gd name="T20" fmla="*/ 245 w 512"/>
                <a:gd name="T21" fmla="*/ 405 h 512"/>
                <a:gd name="T22" fmla="*/ 245 w 512"/>
                <a:gd name="T23" fmla="*/ 383 h 512"/>
                <a:gd name="T24" fmla="*/ 128 w 512"/>
                <a:gd name="T25" fmla="*/ 266 h 512"/>
                <a:gd name="T26" fmla="*/ 106 w 512"/>
                <a:gd name="T27" fmla="*/ 266 h 512"/>
                <a:gd name="T28" fmla="*/ 96 w 512"/>
                <a:gd name="T29" fmla="*/ 256 h 512"/>
                <a:gd name="T30" fmla="*/ 106 w 512"/>
                <a:gd name="T31" fmla="*/ 245 h 512"/>
                <a:gd name="T32" fmla="*/ 128 w 512"/>
                <a:gd name="T33" fmla="*/ 245 h 512"/>
                <a:gd name="T34" fmla="*/ 245 w 512"/>
                <a:gd name="T35" fmla="*/ 128 h 512"/>
                <a:gd name="T36" fmla="*/ 245 w 512"/>
                <a:gd name="T37" fmla="*/ 106 h 512"/>
                <a:gd name="T38" fmla="*/ 256 w 512"/>
                <a:gd name="T39" fmla="*/ 96 h 512"/>
                <a:gd name="T40" fmla="*/ 266 w 512"/>
                <a:gd name="T41" fmla="*/ 106 h 512"/>
                <a:gd name="T42" fmla="*/ 266 w 512"/>
                <a:gd name="T43" fmla="*/ 128 h 512"/>
                <a:gd name="T44" fmla="*/ 383 w 512"/>
                <a:gd name="T45" fmla="*/ 245 h 512"/>
                <a:gd name="T46" fmla="*/ 405 w 512"/>
                <a:gd name="T47" fmla="*/ 245 h 512"/>
                <a:gd name="T48" fmla="*/ 416 w 512"/>
                <a:gd name="T49" fmla="*/ 256 h 512"/>
                <a:gd name="T50" fmla="*/ 405 w 512"/>
                <a:gd name="T51" fmla="*/ 26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405" y="266"/>
                  </a:moveTo>
                  <a:cubicBezTo>
                    <a:pt x="383" y="266"/>
                    <a:pt x="383" y="266"/>
                    <a:pt x="383" y="266"/>
                  </a:cubicBezTo>
                  <a:cubicBezTo>
                    <a:pt x="378" y="328"/>
                    <a:pt x="328" y="378"/>
                    <a:pt x="266" y="383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66" y="411"/>
                    <a:pt x="262" y="416"/>
                    <a:pt x="256" y="416"/>
                  </a:cubicBezTo>
                  <a:cubicBezTo>
                    <a:pt x="250" y="416"/>
                    <a:pt x="245" y="411"/>
                    <a:pt x="245" y="405"/>
                  </a:cubicBezTo>
                  <a:cubicBezTo>
                    <a:pt x="245" y="383"/>
                    <a:pt x="245" y="383"/>
                    <a:pt x="245" y="383"/>
                  </a:cubicBezTo>
                  <a:cubicBezTo>
                    <a:pt x="183" y="378"/>
                    <a:pt x="133" y="328"/>
                    <a:pt x="128" y="266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0" y="266"/>
                    <a:pt x="96" y="262"/>
                    <a:pt x="96" y="256"/>
                  </a:cubicBezTo>
                  <a:cubicBezTo>
                    <a:pt x="96" y="250"/>
                    <a:pt x="100" y="245"/>
                    <a:pt x="106" y="245"/>
                  </a:cubicBezTo>
                  <a:cubicBezTo>
                    <a:pt x="128" y="245"/>
                    <a:pt x="128" y="245"/>
                    <a:pt x="128" y="245"/>
                  </a:cubicBezTo>
                  <a:cubicBezTo>
                    <a:pt x="133" y="183"/>
                    <a:pt x="183" y="133"/>
                    <a:pt x="245" y="128"/>
                  </a:cubicBezTo>
                  <a:cubicBezTo>
                    <a:pt x="245" y="106"/>
                    <a:pt x="245" y="106"/>
                    <a:pt x="245" y="106"/>
                  </a:cubicBezTo>
                  <a:cubicBezTo>
                    <a:pt x="245" y="100"/>
                    <a:pt x="250" y="96"/>
                    <a:pt x="256" y="96"/>
                  </a:cubicBezTo>
                  <a:cubicBezTo>
                    <a:pt x="262" y="96"/>
                    <a:pt x="266" y="100"/>
                    <a:pt x="266" y="106"/>
                  </a:cubicBezTo>
                  <a:cubicBezTo>
                    <a:pt x="266" y="128"/>
                    <a:pt x="266" y="128"/>
                    <a:pt x="266" y="128"/>
                  </a:cubicBezTo>
                  <a:cubicBezTo>
                    <a:pt x="328" y="133"/>
                    <a:pt x="378" y="183"/>
                    <a:pt x="383" y="245"/>
                  </a:cubicBezTo>
                  <a:cubicBezTo>
                    <a:pt x="405" y="245"/>
                    <a:pt x="405" y="245"/>
                    <a:pt x="405" y="245"/>
                  </a:cubicBezTo>
                  <a:cubicBezTo>
                    <a:pt x="411" y="245"/>
                    <a:pt x="416" y="250"/>
                    <a:pt x="416" y="256"/>
                  </a:cubicBezTo>
                  <a:cubicBezTo>
                    <a:pt x="416" y="262"/>
                    <a:pt x="411" y="266"/>
                    <a:pt x="405" y="2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43" name="Freeform 445">
              <a:extLst>
                <a:ext uri="{FF2B5EF4-FFF2-40B4-BE49-F238E27FC236}">
                  <a16:creationId xmlns:a16="http://schemas.microsoft.com/office/drawing/2014/main" id="{E1EB0640-EC69-4259-82B2-D99B742CD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661"/>
              <a:ext cx="63" cy="63"/>
            </a:xfrm>
            <a:custGeom>
              <a:avLst/>
              <a:gdLst>
                <a:gd name="T0" fmla="*/ 0 w 96"/>
                <a:gd name="T1" fmla="*/ 0 h 95"/>
                <a:gd name="T2" fmla="*/ 0 w 96"/>
                <a:gd name="T3" fmla="*/ 32 h 95"/>
                <a:gd name="T4" fmla="*/ 63 w 96"/>
                <a:gd name="T5" fmla="*/ 95 h 95"/>
                <a:gd name="T6" fmla="*/ 96 w 96"/>
                <a:gd name="T7" fmla="*/ 95 h 95"/>
                <a:gd name="T8" fmla="*/ 0 w 96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5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33" y="37"/>
                    <a:pt x="59" y="62"/>
                    <a:pt x="63" y="95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1" y="45"/>
                    <a:pt x="51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  <p:sp>
          <p:nvSpPr>
            <p:cNvPr id="44" name="Freeform 446">
              <a:extLst>
                <a:ext uri="{FF2B5EF4-FFF2-40B4-BE49-F238E27FC236}">
                  <a16:creationId xmlns:a16="http://schemas.microsoft.com/office/drawing/2014/main" id="{4855D816-02C5-4FEF-B927-D1AD5A55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738"/>
              <a:ext cx="63" cy="63"/>
            </a:xfrm>
            <a:custGeom>
              <a:avLst/>
              <a:gdLst>
                <a:gd name="T0" fmla="*/ 0 w 96"/>
                <a:gd name="T1" fmla="*/ 63 h 96"/>
                <a:gd name="T2" fmla="*/ 0 w 96"/>
                <a:gd name="T3" fmla="*/ 96 h 96"/>
                <a:gd name="T4" fmla="*/ 96 w 96"/>
                <a:gd name="T5" fmla="*/ 0 h 96"/>
                <a:gd name="T6" fmla="*/ 63 w 96"/>
                <a:gd name="T7" fmla="*/ 0 h 96"/>
                <a:gd name="T8" fmla="*/ 0 w 96"/>
                <a:gd name="T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0" y="63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51" y="91"/>
                    <a:pt x="91" y="51"/>
                    <a:pt x="96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59" y="33"/>
                    <a:pt x="33" y="59"/>
                    <a:pt x="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996"/>
            </a:p>
          </p:txBody>
        </p:sp>
      </p:grpSp>
      <p:grpSp>
        <p:nvGrpSpPr>
          <p:cNvPr id="45" name="Group 927">
            <a:extLst>
              <a:ext uri="{FF2B5EF4-FFF2-40B4-BE49-F238E27FC236}">
                <a16:creationId xmlns:a16="http://schemas.microsoft.com/office/drawing/2014/main" id="{E33FFBFB-F0F1-4CB9-A6B2-4A85527DEC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2241" y="3504810"/>
            <a:ext cx="932983" cy="932983"/>
            <a:chOff x="5432" y="3568"/>
            <a:chExt cx="340" cy="340"/>
          </a:xfrm>
          <a:solidFill>
            <a:schemeClr val="bg1"/>
          </a:solidFill>
        </p:grpSpPr>
        <p:sp>
          <p:nvSpPr>
            <p:cNvPr id="46" name="Freeform 928">
              <a:extLst>
                <a:ext uri="{FF2B5EF4-FFF2-40B4-BE49-F238E27FC236}">
                  <a16:creationId xmlns:a16="http://schemas.microsoft.com/office/drawing/2014/main" id="{9B5A96BF-9FE2-42E2-A432-586FD780A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2" y="3568"/>
              <a:ext cx="340" cy="340"/>
            </a:xfrm>
            <a:custGeom>
              <a:avLst/>
              <a:gdLst>
                <a:gd name="T0" fmla="*/ 332 w 512"/>
                <a:gd name="T1" fmla="*/ 245 h 512"/>
                <a:gd name="T2" fmla="*/ 340 w 512"/>
                <a:gd name="T3" fmla="*/ 305 h 512"/>
                <a:gd name="T4" fmla="*/ 256 w 512"/>
                <a:gd name="T5" fmla="*/ 341 h 512"/>
                <a:gd name="T6" fmla="*/ 171 w 512"/>
                <a:gd name="T7" fmla="*/ 306 h 512"/>
                <a:gd name="T8" fmla="*/ 179 w 512"/>
                <a:gd name="T9" fmla="*/ 245 h 512"/>
                <a:gd name="T10" fmla="*/ 251 w 512"/>
                <a:gd name="T11" fmla="*/ 276 h 512"/>
                <a:gd name="T12" fmla="*/ 256 w 512"/>
                <a:gd name="T13" fmla="*/ 277 h 512"/>
                <a:gd name="T14" fmla="*/ 260 w 512"/>
                <a:gd name="T15" fmla="*/ 276 h 512"/>
                <a:gd name="T16" fmla="*/ 332 w 512"/>
                <a:gd name="T17" fmla="*/ 245 h 512"/>
                <a:gd name="T18" fmla="*/ 136 w 512"/>
                <a:gd name="T19" fmla="*/ 203 h 512"/>
                <a:gd name="T20" fmla="*/ 256 w 512"/>
                <a:gd name="T21" fmla="*/ 255 h 512"/>
                <a:gd name="T22" fmla="*/ 376 w 512"/>
                <a:gd name="T23" fmla="*/ 203 h 512"/>
                <a:gd name="T24" fmla="*/ 256 w 512"/>
                <a:gd name="T25" fmla="*/ 160 h 512"/>
                <a:gd name="T26" fmla="*/ 136 w 512"/>
                <a:gd name="T27" fmla="*/ 203 h 512"/>
                <a:gd name="T28" fmla="*/ 512 w 512"/>
                <a:gd name="T29" fmla="*/ 256 h 512"/>
                <a:gd name="T30" fmla="*/ 256 w 512"/>
                <a:gd name="T31" fmla="*/ 512 h 512"/>
                <a:gd name="T32" fmla="*/ 0 w 512"/>
                <a:gd name="T33" fmla="*/ 256 h 512"/>
                <a:gd name="T34" fmla="*/ 256 w 512"/>
                <a:gd name="T35" fmla="*/ 0 h 512"/>
                <a:gd name="T36" fmla="*/ 512 w 512"/>
                <a:gd name="T37" fmla="*/ 256 h 512"/>
                <a:gd name="T38" fmla="*/ 416 w 512"/>
                <a:gd name="T39" fmla="*/ 202 h 512"/>
                <a:gd name="T40" fmla="*/ 409 w 512"/>
                <a:gd name="T41" fmla="*/ 192 h 512"/>
                <a:gd name="T42" fmla="*/ 259 w 512"/>
                <a:gd name="T43" fmla="*/ 139 h 512"/>
                <a:gd name="T44" fmla="*/ 252 w 512"/>
                <a:gd name="T45" fmla="*/ 139 h 512"/>
                <a:gd name="T46" fmla="*/ 103 w 512"/>
                <a:gd name="T47" fmla="*/ 192 h 512"/>
                <a:gd name="T48" fmla="*/ 96 w 512"/>
                <a:gd name="T49" fmla="*/ 202 h 512"/>
                <a:gd name="T50" fmla="*/ 102 w 512"/>
                <a:gd name="T51" fmla="*/ 212 h 512"/>
                <a:gd name="T52" fmla="*/ 159 w 512"/>
                <a:gd name="T53" fmla="*/ 236 h 512"/>
                <a:gd name="T54" fmla="*/ 149 w 512"/>
                <a:gd name="T55" fmla="*/ 308 h 512"/>
                <a:gd name="T56" fmla="*/ 150 w 512"/>
                <a:gd name="T57" fmla="*/ 314 h 512"/>
                <a:gd name="T58" fmla="*/ 256 w 512"/>
                <a:gd name="T59" fmla="*/ 362 h 512"/>
                <a:gd name="T60" fmla="*/ 360 w 512"/>
                <a:gd name="T61" fmla="*/ 316 h 512"/>
                <a:gd name="T62" fmla="*/ 362 w 512"/>
                <a:gd name="T63" fmla="*/ 308 h 512"/>
                <a:gd name="T64" fmla="*/ 353 w 512"/>
                <a:gd name="T65" fmla="*/ 236 h 512"/>
                <a:gd name="T66" fmla="*/ 384 w 512"/>
                <a:gd name="T67" fmla="*/ 223 h 512"/>
                <a:gd name="T68" fmla="*/ 384 w 512"/>
                <a:gd name="T69" fmla="*/ 352 h 512"/>
                <a:gd name="T70" fmla="*/ 394 w 512"/>
                <a:gd name="T71" fmla="*/ 362 h 512"/>
                <a:gd name="T72" fmla="*/ 405 w 512"/>
                <a:gd name="T73" fmla="*/ 352 h 512"/>
                <a:gd name="T74" fmla="*/ 405 w 512"/>
                <a:gd name="T75" fmla="*/ 214 h 512"/>
                <a:gd name="T76" fmla="*/ 409 w 512"/>
                <a:gd name="T77" fmla="*/ 212 h 512"/>
                <a:gd name="T78" fmla="*/ 416 w 512"/>
                <a:gd name="T79" fmla="*/ 20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332" y="245"/>
                  </a:moveTo>
                  <a:cubicBezTo>
                    <a:pt x="340" y="305"/>
                    <a:pt x="340" y="305"/>
                    <a:pt x="340" y="305"/>
                  </a:cubicBezTo>
                  <a:cubicBezTo>
                    <a:pt x="331" y="315"/>
                    <a:pt x="299" y="341"/>
                    <a:pt x="256" y="341"/>
                  </a:cubicBezTo>
                  <a:cubicBezTo>
                    <a:pt x="201" y="341"/>
                    <a:pt x="177" y="315"/>
                    <a:pt x="171" y="306"/>
                  </a:cubicBezTo>
                  <a:cubicBezTo>
                    <a:pt x="179" y="245"/>
                    <a:pt x="179" y="245"/>
                    <a:pt x="179" y="245"/>
                  </a:cubicBezTo>
                  <a:cubicBezTo>
                    <a:pt x="251" y="276"/>
                    <a:pt x="251" y="276"/>
                    <a:pt x="251" y="276"/>
                  </a:cubicBezTo>
                  <a:cubicBezTo>
                    <a:pt x="253" y="277"/>
                    <a:pt x="254" y="277"/>
                    <a:pt x="256" y="277"/>
                  </a:cubicBezTo>
                  <a:cubicBezTo>
                    <a:pt x="257" y="277"/>
                    <a:pt x="259" y="277"/>
                    <a:pt x="260" y="276"/>
                  </a:cubicBezTo>
                  <a:lnTo>
                    <a:pt x="332" y="245"/>
                  </a:lnTo>
                  <a:close/>
                  <a:moveTo>
                    <a:pt x="136" y="203"/>
                  </a:moveTo>
                  <a:cubicBezTo>
                    <a:pt x="256" y="255"/>
                    <a:pt x="256" y="255"/>
                    <a:pt x="256" y="255"/>
                  </a:cubicBezTo>
                  <a:cubicBezTo>
                    <a:pt x="376" y="203"/>
                    <a:pt x="376" y="203"/>
                    <a:pt x="376" y="203"/>
                  </a:cubicBezTo>
                  <a:cubicBezTo>
                    <a:pt x="256" y="160"/>
                    <a:pt x="256" y="160"/>
                    <a:pt x="256" y="160"/>
                  </a:cubicBezTo>
                  <a:lnTo>
                    <a:pt x="136" y="203"/>
                  </a:ln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416" y="202"/>
                  </a:moveTo>
                  <a:cubicBezTo>
                    <a:pt x="416" y="198"/>
                    <a:pt x="413" y="194"/>
                    <a:pt x="409" y="192"/>
                  </a:cubicBezTo>
                  <a:cubicBezTo>
                    <a:pt x="259" y="139"/>
                    <a:pt x="259" y="139"/>
                    <a:pt x="259" y="139"/>
                  </a:cubicBezTo>
                  <a:cubicBezTo>
                    <a:pt x="257" y="138"/>
                    <a:pt x="254" y="138"/>
                    <a:pt x="252" y="139"/>
                  </a:cubicBezTo>
                  <a:cubicBezTo>
                    <a:pt x="103" y="192"/>
                    <a:pt x="103" y="192"/>
                    <a:pt x="103" y="192"/>
                  </a:cubicBezTo>
                  <a:cubicBezTo>
                    <a:pt x="99" y="194"/>
                    <a:pt x="96" y="198"/>
                    <a:pt x="96" y="202"/>
                  </a:cubicBezTo>
                  <a:cubicBezTo>
                    <a:pt x="96" y="206"/>
                    <a:pt x="98" y="210"/>
                    <a:pt x="102" y="212"/>
                  </a:cubicBezTo>
                  <a:cubicBezTo>
                    <a:pt x="159" y="236"/>
                    <a:pt x="159" y="236"/>
                    <a:pt x="159" y="236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9" y="310"/>
                    <a:pt x="149" y="312"/>
                    <a:pt x="150" y="314"/>
                  </a:cubicBezTo>
                  <a:cubicBezTo>
                    <a:pt x="152" y="316"/>
                    <a:pt x="179" y="362"/>
                    <a:pt x="256" y="362"/>
                  </a:cubicBezTo>
                  <a:cubicBezTo>
                    <a:pt x="319" y="362"/>
                    <a:pt x="358" y="318"/>
                    <a:pt x="360" y="316"/>
                  </a:cubicBezTo>
                  <a:cubicBezTo>
                    <a:pt x="362" y="314"/>
                    <a:pt x="363" y="311"/>
                    <a:pt x="362" y="308"/>
                  </a:cubicBezTo>
                  <a:cubicBezTo>
                    <a:pt x="353" y="236"/>
                    <a:pt x="353" y="236"/>
                    <a:pt x="353" y="236"/>
                  </a:cubicBezTo>
                  <a:cubicBezTo>
                    <a:pt x="384" y="223"/>
                    <a:pt x="384" y="223"/>
                    <a:pt x="384" y="223"/>
                  </a:cubicBezTo>
                  <a:cubicBezTo>
                    <a:pt x="384" y="352"/>
                    <a:pt x="384" y="352"/>
                    <a:pt x="384" y="352"/>
                  </a:cubicBezTo>
                  <a:cubicBezTo>
                    <a:pt x="384" y="358"/>
                    <a:pt x="388" y="362"/>
                    <a:pt x="394" y="362"/>
                  </a:cubicBezTo>
                  <a:cubicBezTo>
                    <a:pt x="400" y="362"/>
                    <a:pt x="405" y="358"/>
                    <a:pt x="405" y="352"/>
                  </a:cubicBezTo>
                  <a:cubicBezTo>
                    <a:pt x="405" y="214"/>
                    <a:pt x="405" y="214"/>
                    <a:pt x="405" y="214"/>
                  </a:cubicBezTo>
                  <a:cubicBezTo>
                    <a:pt x="409" y="212"/>
                    <a:pt x="409" y="212"/>
                    <a:pt x="409" y="212"/>
                  </a:cubicBezTo>
                  <a:cubicBezTo>
                    <a:pt x="413" y="210"/>
                    <a:pt x="416" y="206"/>
                    <a:pt x="416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319"/>
            </a:p>
          </p:txBody>
        </p:sp>
        <p:sp>
          <p:nvSpPr>
            <p:cNvPr id="47" name="Freeform 929">
              <a:extLst>
                <a:ext uri="{FF2B5EF4-FFF2-40B4-BE49-F238E27FC236}">
                  <a16:creationId xmlns:a16="http://schemas.microsoft.com/office/drawing/2014/main" id="{C6D959CD-E6E8-47A2-A608-08D83B650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2" y="3568"/>
              <a:ext cx="340" cy="340"/>
            </a:xfrm>
            <a:custGeom>
              <a:avLst/>
              <a:gdLst>
                <a:gd name="T0" fmla="*/ 332 w 512"/>
                <a:gd name="T1" fmla="*/ 245 h 512"/>
                <a:gd name="T2" fmla="*/ 340 w 512"/>
                <a:gd name="T3" fmla="*/ 305 h 512"/>
                <a:gd name="T4" fmla="*/ 256 w 512"/>
                <a:gd name="T5" fmla="*/ 341 h 512"/>
                <a:gd name="T6" fmla="*/ 171 w 512"/>
                <a:gd name="T7" fmla="*/ 306 h 512"/>
                <a:gd name="T8" fmla="*/ 179 w 512"/>
                <a:gd name="T9" fmla="*/ 245 h 512"/>
                <a:gd name="T10" fmla="*/ 251 w 512"/>
                <a:gd name="T11" fmla="*/ 276 h 512"/>
                <a:gd name="T12" fmla="*/ 256 w 512"/>
                <a:gd name="T13" fmla="*/ 277 h 512"/>
                <a:gd name="T14" fmla="*/ 260 w 512"/>
                <a:gd name="T15" fmla="*/ 276 h 512"/>
                <a:gd name="T16" fmla="*/ 332 w 512"/>
                <a:gd name="T17" fmla="*/ 245 h 512"/>
                <a:gd name="T18" fmla="*/ 136 w 512"/>
                <a:gd name="T19" fmla="*/ 203 h 512"/>
                <a:gd name="T20" fmla="*/ 256 w 512"/>
                <a:gd name="T21" fmla="*/ 255 h 512"/>
                <a:gd name="T22" fmla="*/ 376 w 512"/>
                <a:gd name="T23" fmla="*/ 203 h 512"/>
                <a:gd name="T24" fmla="*/ 256 w 512"/>
                <a:gd name="T25" fmla="*/ 160 h 512"/>
                <a:gd name="T26" fmla="*/ 136 w 512"/>
                <a:gd name="T27" fmla="*/ 203 h 512"/>
                <a:gd name="T28" fmla="*/ 512 w 512"/>
                <a:gd name="T29" fmla="*/ 256 h 512"/>
                <a:gd name="T30" fmla="*/ 256 w 512"/>
                <a:gd name="T31" fmla="*/ 512 h 512"/>
                <a:gd name="T32" fmla="*/ 0 w 512"/>
                <a:gd name="T33" fmla="*/ 256 h 512"/>
                <a:gd name="T34" fmla="*/ 256 w 512"/>
                <a:gd name="T35" fmla="*/ 0 h 512"/>
                <a:gd name="T36" fmla="*/ 512 w 512"/>
                <a:gd name="T37" fmla="*/ 256 h 512"/>
                <a:gd name="T38" fmla="*/ 416 w 512"/>
                <a:gd name="T39" fmla="*/ 202 h 512"/>
                <a:gd name="T40" fmla="*/ 409 w 512"/>
                <a:gd name="T41" fmla="*/ 192 h 512"/>
                <a:gd name="T42" fmla="*/ 259 w 512"/>
                <a:gd name="T43" fmla="*/ 139 h 512"/>
                <a:gd name="T44" fmla="*/ 252 w 512"/>
                <a:gd name="T45" fmla="*/ 139 h 512"/>
                <a:gd name="T46" fmla="*/ 103 w 512"/>
                <a:gd name="T47" fmla="*/ 192 h 512"/>
                <a:gd name="T48" fmla="*/ 96 w 512"/>
                <a:gd name="T49" fmla="*/ 202 h 512"/>
                <a:gd name="T50" fmla="*/ 102 w 512"/>
                <a:gd name="T51" fmla="*/ 212 h 512"/>
                <a:gd name="T52" fmla="*/ 159 w 512"/>
                <a:gd name="T53" fmla="*/ 236 h 512"/>
                <a:gd name="T54" fmla="*/ 149 w 512"/>
                <a:gd name="T55" fmla="*/ 308 h 512"/>
                <a:gd name="T56" fmla="*/ 150 w 512"/>
                <a:gd name="T57" fmla="*/ 314 h 512"/>
                <a:gd name="T58" fmla="*/ 256 w 512"/>
                <a:gd name="T59" fmla="*/ 362 h 512"/>
                <a:gd name="T60" fmla="*/ 360 w 512"/>
                <a:gd name="T61" fmla="*/ 316 h 512"/>
                <a:gd name="T62" fmla="*/ 362 w 512"/>
                <a:gd name="T63" fmla="*/ 308 h 512"/>
                <a:gd name="T64" fmla="*/ 353 w 512"/>
                <a:gd name="T65" fmla="*/ 236 h 512"/>
                <a:gd name="T66" fmla="*/ 384 w 512"/>
                <a:gd name="T67" fmla="*/ 223 h 512"/>
                <a:gd name="T68" fmla="*/ 384 w 512"/>
                <a:gd name="T69" fmla="*/ 352 h 512"/>
                <a:gd name="T70" fmla="*/ 394 w 512"/>
                <a:gd name="T71" fmla="*/ 362 h 512"/>
                <a:gd name="T72" fmla="*/ 405 w 512"/>
                <a:gd name="T73" fmla="*/ 352 h 512"/>
                <a:gd name="T74" fmla="*/ 405 w 512"/>
                <a:gd name="T75" fmla="*/ 214 h 512"/>
                <a:gd name="T76" fmla="*/ 409 w 512"/>
                <a:gd name="T77" fmla="*/ 212 h 512"/>
                <a:gd name="T78" fmla="*/ 416 w 512"/>
                <a:gd name="T79" fmla="*/ 20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332" y="245"/>
                  </a:moveTo>
                  <a:cubicBezTo>
                    <a:pt x="340" y="305"/>
                    <a:pt x="340" y="305"/>
                    <a:pt x="340" y="305"/>
                  </a:cubicBezTo>
                  <a:cubicBezTo>
                    <a:pt x="331" y="315"/>
                    <a:pt x="299" y="341"/>
                    <a:pt x="256" y="341"/>
                  </a:cubicBezTo>
                  <a:cubicBezTo>
                    <a:pt x="201" y="341"/>
                    <a:pt x="177" y="315"/>
                    <a:pt x="171" y="306"/>
                  </a:cubicBezTo>
                  <a:cubicBezTo>
                    <a:pt x="179" y="245"/>
                    <a:pt x="179" y="245"/>
                    <a:pt x="179" y="245"/>
                  </a:cubicBezTo>
                  <a:cubicBezTo>
                    <a:pt x="251" y="276"/>
                    <a:pt x="251" y="276"/>
                    <a:pt x="251" y="276"/>
                  </a:cubicBezTo>
                  <a:cubicBezTo>
                    <a:pt x="253" y="277"/>
                    <a:pt x="254" y="277"/>
                    <a:pt x="256" y="277"/>
                  </a:cubicBezTo>
                  <a:cubicBezTo>
                    <a:pt x="257" y="277"/>
                    <a:pt x="259" y="277"/>
                    <a:pt x="260" y="276"/>
                  </a:cubicBezTo>
                  <a:lnTo>
                    <a:pt x="332" y="245"/>
                  </a:lnTo>
                  <a:close/>
                  <a:moveTo>
                    <a:pt x="136" y="203"/>
                  </a:moveTo>
                  <a:cubicBezTo>
                    <a:pt x="256" y="255"/>
                    <a:pt x="256" y="255"/>
                    <a:pt x="256" y="255"/>
                  </a:cubicBezTo>
                  <a:cubicBezTo>
                    <a:pt x="376" y="203"/>
                    <a:pt x="376" y="203"/>
                    <a:pt x="376" y="203"/>
                  </a:cubicBezTo>
                  <a:cubicBezTo>
                    <a:pt x="256" y="160"/>
                    <a:pt x="256" y="160"/>
                    <a:pt x="256" y="160"/>
                  </a:cubicBezTo>
                  <a:lnTo>
                    <a:pt x="136" y="203"/>
                  </a:ln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416" y="202"/>
                  </a:moveTo>
                  <a:cubicBezTo>
                    <a:pt x="416" y="198"/>
                    <a:pt x="413" y="194"/>
                    <a:pt x="409" y="192"/>
                  </a:cubicBezTo>
                  <a:cubicBezTo>
                    <a:pt x="259" y="139"/>
                    <a:pt x="259" y="139"/>
                    <a:pt x="259" y="139"/>
                  </a:cubicBezTo>
                  <a:cubicBezTo>
                    <a:pt x="257" y="138"/>
                    <a:pt x="254" y="138"/>
                    <a:pt x="252" y="139"/>
                  </a:cubicBezTo>
                  <a:cubicBezTo>
                    <a:pt x="103" y="192"/>
                    <a:pt x="103" y="192"/>
                    <a:pt x="103" y="192"/>
                  </a:cubicBezTo>
                  <a:cubicBezTo>
                    <a:pt x="99" y="194"/>
                    <a:pt x="96" y="198"/>
                    <a:pt x="96" y="202"/>
                  </a:cubicBezTo>
                  <a:cubicBezTo>
                    <a:pt x="96" y="206"/>
                    <a:pt x="98" y="210"/>
                    <a:pt x="102" y="212"/>
                  </a:cubicBezTo>
                  <a:cubicBezTo>
                    <a:pt x="159" y="236"/>
                    <a:pt x="159" y="236"/>
                    <a:pt x="159" y="236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9" y="310"/>
                    <a:pt x="149" y="312"/>
                    <a:pt x="150" y="314"/>
                  </a:cubicBezTo>
                  <a:cubicBezTo>
                    <a:pt x="152" y="316"/>
                    <a:pt x="179" y="362"/>
                    <a:pt x="256" y="362"/>
                  </a:cubicBezTo>
                  <a:cubicBezTo>
                    <a:pt x="319" y="362"/>
                    <a:pt x="358" y="318"/>
                    <a:pt x="360" y="316"/>
                  </a:cubicBezTo>
                  <a:cubicBezTo>
                    <a:pt x="362" y="314"/>
                    <a:pt x="363" y="311"/>
                    <a:pt x="362" y="308"/>
                  </a:cubicBezTo>
                  <a:cubicBezTo>
                    <a:pt x="353" y="236"/>
                    <a:pt x="353" y="236"/>
                    <a:pt x="353" y="236"/>
                  </a:cubicBezTo>
                  <a:cubicBezTo>
                    <a:pt x="384" y="223"/>
                    <a:pt x="384" y="223"/>
                    <a:pt x="384" y="223"/>
                  </a:cubicBezTo>
                  <a:cubicBezTo>
                    <a:pt x="384" y="352"/>
                    <a:pt x="384" y="352"/>
                    <a:pt x="384" y="352"/>
                  </a:cubicBezTo>
                  <a:cubicBezTo>
                    <a:pt x="384" y="358"/>
                    <a:pt x="388" y="362"/>
                    <a:pt x="394" y="362"/>
                  </a:cubicBezTo>
                  <a:cubicBezTo>
                    <a:pt x="400" y="362"/>
                    <a:pt x="405" y="358"/>
                    <a:pt x="405" y="352"/>
                  </a:cubicBezTo>
                  <a:cubicBezTo>
                    <a:pt x="405" y="214"/>
                    <a:pt x="405" y="214"/>
                    <a:pt x="405" y="214"/>
                  </a:cubicBezTo>
                  <a:cubicBezTo>
                    <a:pt x="409" y="212"/>
                    <a:pt x="409" y="212"/>
                    <a:pt x="409" y="212"/>
                  </a:cubicBezTo>
                  <a:cubicBezTo>
                    <a:pt x="413" y="210"/>
                    <a:pt x="416" y="206"/>
                    <a:pt x="416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446" tIns="60723" rIns="121446" bIns="60723" numCol="1" anchor="t" anchorCtr="0" compatLnSpc="1">
              <a:prstTxWarp prst="textNoShape">
                <a:avLst/>
              </a:prstTxWarp>
            </a:bodyPr>
            <a:lstStyle/>
            <a:p>
              <a:endParaRPr lang="en-GB" sz="319"/>
            </a:p>
          </p:txBody>
        </p:sp>
      </p:grpSp>
    </p:spTree>
    <p:extLst>
      <p:ext uri="{BB962C8B-B14F-4D97-AF65-F5344CB8AC3E}">
        <p14:creationId xmlns:p14="http://schemas.microsoft.com/office/powerpoint/2010/main" val="7589567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Velkommen!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D5E1B-33C2-438B-ADF1-B1B19A71D65F}"/>
              </a:ext>
            </a:extLst>
          </p:cNvPr>
          <p:cNvGrpSpPr/>
          <p:nvPr/>
        </p:nvGrpSpPr>
        <p:grpSpPr>
          <a:xfrm>
            <a:off x="484447" y="1921802"/>
            <a:ext cx="3580704" cy="2682997"/>
            <a:chOff x="317191" y="1620719"/>
            <a:chExt cx="3580704" cy="2682997"/>
          </a:xfrm>
        </p:grpSpPr>
        <p:pic>
          <p:nvPicPr>
            <p:cNvPr id="7" name="Graphic 6" descr="Information">
              <a:extLst>
                <a:ext uri="{FF2B5EF4-FFF2-40B4-BE49-F238E27FC236}">
                  <a16:creationId xmlns:a16="http://schemas.microsoft.com/office/drawing/2014/main" id="{C05648B7-7E93-4424-ADCA-A2A638BE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1577" y="1620719"/>
              <a:ext cx="1791442" cy="17914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4D2262-1BF8-41B7-A62B-C3953D60E089}"/>
                </a:ext>
              </a:extLst>
            </p:cNvPr>
            <p:cNvSpPr/>
            <p:nvPr/>
          </p:nvSpPr>
          <p:spPr>
            <a:xfrm>
              <a:off x="317191" y="3380386"/>
              <a:ext cx="358070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skal dele mye informasjon med dere i dag. Presentasjon blir lagt ut i etterkant.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8239603" y="1921801"/>
            <a:ext cx="3580704" cy="3236995"/>
            <a:chOff x="8406858" y="1620719"/>
            <a:chExt cx="3580704" cy="3236995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6"/>
              <a:ext cx="3580704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til gjøre opptak for å tilgjengeliggjøre den for alle i etterkant. Om du ikke vil være med på opptaket, må du skru av kameraet.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4362025" y="1921801"/>
            <a:ext cx="3580704" cy="2682995"/>
            <a:chOff x="4362024" y="1620719"/>
            <a:chExt cx="3580704" cy="2682996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/>
                <a:t>Vi er mange deltagere – husk å dempe mikrofonen. Sett gjerne inn fullt navn i Zoom.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BD5F5-1ABF-4FD6-B1DD-61505B400A76}"/>
              </a:ext>
            </a:extLst>
          </p:cNvPr>
          <p:cNvSpPr txBox="1"/>
          <p:nvPr/>
        </p:nvSpPr>
        <p:spPr>
          <a:xfrm>
            <a:off x="484447" y="1292342"/>
            <a:ext cx="387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Kort før vi begynner:</a:t>
            </a:r>
          </a:p>
        </p:txBody>
      </p: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6339"/>
              </p:ext>
            </p:extLst>
          </p:nvPr>
        </p:nvGraphicFramePr>
        <p:xfrm>
          <a:off x="401849" y="1211668"/>
          <a:ext cx="5694151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694151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Prosess for tilbakemeldinger og forankring av 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552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 hidden="1">
            <a:extLst>
              <a:ext uri="{FF2B5EF4-FFF2-40B4-BE49-F238E27FC236}">
                <a16:creationId xmlns:a16="http://schemas.microsoft.com/office/drawing/2014/main" id="{D1FE3844-6F06-4720-B7E0-C8A8CBD796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60" name="Object 59" hidden="1">
                        <a:extLst>
                          <a:ext uri="{FF2B5EF4-FFF2-40B4-BE49-F238E27FC236}">
                            <a16:creationId xmlns:a16="http://schemas.microsoft.com/office/drawing/2014/main" id="{D1FE3844-6F06-4720-B7E0-C8A8CBD79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B25AD72-CA4A-47ED-8551-52BB99ACFCE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B23778-4AFC-4C3D-8E82-897144E39137}"/>
              </a:ext>
            </a:extLst>
          </p:cNvPr>
          <p:cNvGrpSpPr/>
          <p:nvPr/>
        </p:nvGrpSpPr>
        <p:grpSpPr>
          <a:xfrm>
            <a:off x="7328130" y="3229074"/>
            <a:ext cx="1334520" cy="2124360"/>
            <a:chOff x="7328130" y="3229074"/>
            <a:chExt cx="1334520" cy="21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478D950-3A0B-420C-BC1A-33F4E73C620A}"/>
                    </a:ext>
                  </a:extLst>
                </p14:cNvPr>
                <p14:cNvContentPartPr/>
                <p14:nvPr/>
              </p14:nvContentPartPr>
              <p14:xfrm>
                <a:off x="7509930" y="3229074"/>
                <a:ext cx="1152720" cy="2010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478D950-3A0B-420C-BC1A-33F4E73C620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91930" y="3211074"/>
                  <a:ext cx="1188360" cy="20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E971B39-AEAE-43F9-A000-C27E9094C1E7}"/>
                    </a:ext>
                  </a:extLst>
                </p14:cNvPr>
                <p14:cNvContentPartPr/>
                <p14:nvPr/>
              </p14:nvContentPartPr>
              <p14:xfrm>
                <a:off x="7328130" y="4969674"/>
                <a:ext cx="345960" cy="383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E971B39-AEAE-43F9-A000-C27E9094C1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10130" y="4951674"/>
                  <a:ext cx="381600" cy="419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AF711182-2699-4CD4-BEFA-0EEC78EA8937}"/>
              </a:ext>
            </a:extLst>
          </p:cNvPr>
          <p:cNvSpPr/>
          <p:nvPr/>
        </p:nvSpPr>
        <p:spPr>
          <a:xfrm>
            <a:off x="8221199" y="3720821"/>
            <a:ext cx="743678" cy="7436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B1DE5F2D-F349-4D9E-85E2-7BA18D5978F3}"/>
              </a:ext>
            </a:extLst>
          </p:cNvPr>
          <p:cNvSpPr/>
          <p:nvPr/>
        </p:nvSpPr>
        <p:spPr>
          <a:xfrm>
            <a:off x="5562383" y="5394083"/>
            <a:ext cx="5534110" cy="12871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  <a:prstDash val="dash"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Title 73">
            <a:extLst>
              <a:ext uri="{FF2B5EF4-FFF2-40B4-BE49-F238E27FC236}">
                <a16:creationId xmlns:a16="http://schemas.microsoft.com/office/drawing/2014/main" id="{EC59EA4B-F9DE-4B6C-8421-DF879988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1" y="85418"/>
            <a:ext cx="10972800" cy="646331"/>
          </a:xfrm>
        </p:spPr>
        <p:txBody>
          <a:bodyPr/>
          <a:lstStyle/>
          <a:p>
            <a:r>
              <a:rPr lang="nb-NO" sz="1800" b="0"/>
              <a:t>Prosess for tilbakemeldinger og forankring av forslag</a:t>
            </a:r>
            <a:br>
              <a:rPr lang="nb-NO" sz="1800"/>
            </a:br>
            <a:r>
              <a:rPr lang="nb-NO" sz="1800"/>
              <a:t>Lønn og lønnsnær HR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A0AF7BB-2332-4C8C-B397-FEACBB635983}"/>
              </a:ext>
            </a:extLst>
          </p:cNvPr>
          <p:cNvSpPr/>
          <p:nvPr/>
        </p:nvSpPr>
        <p:spPr>
          <a:xfrm>
            <a:off x="10634013" y="34924"/>
            <a:ext cx="1531316" cy="24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Versj</a:t>
            </a:r>
            <a:r>
              <a:rPr kumimoji="0" lang="nb-NO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dato: 08.03.2021 </a:t>
            </a:r>
          </a:p>
        </p:txBody>
      </p:sp>
      <p:sp>
        <p:nvSpPr>
          <p:cNvPr id="528" name="Isosceles Triangle 527">
            <a:extLst>
              <a:ext uri="{FF2B5EF4-FFF2-40B4-BE49-F238E27FC236}">
                <a16:creationId xmlns:a16="http://schemas.microsoft.com/office/drawing/2014/main" id="{303579D1-6E85-48AF-BC45-8418AE9BC778}"/>
              </a:ext>
            </a:extLst>
          </p:cNvPr>
          <p:cNvSpPr/>
          <p:nvPr/>
        </p:nvSpPr>
        <p:spPr>
          <a:xfrm>
            <a:off x="10064615" y="370652"/>
            <a:ext cx="180000" cy="18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71AC14BA-6DBE-4619-A37D-CDCCAE5B39FF}"/>
              </a:ext>
            </a:extLst>
          </p:cNvPr>
          <p:cNvSpPr txBox="1"/>
          <p:nvPr/>
        </p:nvSpPr>
        <p:spPr>
          <a:xfrm>
            <a:off x="10209532" y="341636"/>
            <a:ext cx="106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Frister</a:t>
            </a:r>
          </a:p>
        </p:txBody>
      </p:sp>
      <p:sp>
        <p:nvSpPr>
          <p:cNvPr id="530" name="Flowchart: Decision 529">
            <a:extLst>
              <a:ext uri="{FF2B5EF4-FFF2-40B4-BE49-F238E27FC236}">
                <a16:creationId xmlns:a16="http://schemas.microsoft.com/office/drawing/2014/main" id="{E5C7644E-4509-4D32-A68C-A508846FA618}"/>
              </a:ext>
            </a:extLst>
          </p:cNvPr>
          <p:cNvSpPr/>
          <p:nvPr/>
        </p:nvSpPr>
        <p:spPr>
          <a:xfrm>
            <a:off x="10718508" y="366714"/>
            <a:ext cx="180000" cy="180000"/>
          </a:xfrm>
          <a:prstGeom prst="flowChartDecision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AA4F6DE4-C2B6-4FAD-88F4-2475759EC2DE}"/>
              </a:ext>
            </a:extLst>
          </p:cNvPr>
          <p:cNvSpPr txBox="1"/>
          <p:nvPr/>
        </p:nvSpPr>
        <p:spPr>
          <a:xfrm>
            <a:off x="10863425" y="337698"/>
            <a:ext cx="106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Beslutning</a:t>
            </a:r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E0E95345-C6C5-452E-91FF-31AA1E4C4673}"/>
              </a:ext>
            </a:extLst>
          </p:cNvPr>
          <p:cNvSpPr/>
          <p:nvPr/>
        </p:nvSpPr>
        <p:spPr>
          <a:xfrm>
            <a:off x="11596240" y="363344"/>
            <a:ext cx="180000" cy="18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D7422C21-F177-4F17-9600-8F855E618DD9}"/>
              </a:ext>
            </a:extLst>
          </p:cNvPr>
          <p:cNvSpPr txBox="1"/>
          <p:nvPr/>
        </p:nvSpPr>
        <p:spPr>
          <a:xfrm>
            <a:off x="11741157" y="334328"/>
            <a:ext cx="106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Møter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ACC86-6FAE-4D0B-A9E1-5EAAB3170ACF}"/>
              </a:ext>
            </a:extLst>
          </p:cNvPr>
          <p:cNvSpPr txBox="1"/>
          <p:nvPr/>
        </p:nvSpPr>
        <p:spPr>
          <a:xfrm>
            <a:off x="222191" y="1156787"/>
            <a:ext cx="2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Informasjonsdeling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94AEA53-314F-473A-8B47-6BCA306C35FB}"/>
              </a:ext>
            </a:extLst>
          </p:cNvPr>
          <p:cNvSpPr txBox="1"/>
          <p:nvPr/>
        </p:nvSpPr>
        <p:spPr>
          <a:xfrm>
            <a:off x="222191" y="2982724"/>
            <a:ext cx="221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Prosess på </a:t>
            </a:r>
            <a:b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hver enhet</a:t>
            </a: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5071A7C-5C5C-4692-BD59-0C1804EE2D4A}"/>
              </a:ext>
            </a:extLst>
          </p:cNvPr>
          <p:cNvSpPr txBox="1"/>
          <p:nvPr/>
        </p:nvSpPr>
        <p:spPr>
          <a:xfrm>
            <a:off x="222191" y="5138266"/>
            <a:ext cx="221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Formell behandling</a:t>
            </a:r>
            <a:b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på nivå 1</a:t>
            </a: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D100A-4A0A-4DA2-963A-1BEF2E158A27}"/>
              </a:ext>
            </a:extLst>
          </p:cNvPr>
          <p:cNvSpPr txBox="1"/>
          <p:nvPr/>
        </p:nvSpPr>
        <p:spPr>
          <a:xfrm>
            <a:off x="1818584" y="1584332"/>
            <a:ext cx="169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115C2-F217-44CF-82EA-5C9B047F798E}" type="datetime'0''''''''''''''''''''''9.''''0''''''''''''''''3'''''''''''''"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</a:t>
            </a:fld>
            <a:b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</a:b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  <a:t>Presentasjon for </a:t>
            </a:r>
            <a:b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</a:b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  <a:t>innføringsledere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50D146-AA4E-4066-BDFB-F882A3EA97A7}"/>
              </a:ext>
            </a:extLst>
          </p:cNvPr>
          <p:cNvGrpSpPr/>
          <p:nvPr/>
        </p:nvGrpSpPr>
        <p:grpSpPr>
          <a:xfrm>
            <a:off x="3221137" y="981804"/>
            <a:ext cx="2610068" cy="555480"/>
            <a:chOff x="3744252" y="981804"/>
            <a:chExt cx="6143400" cy="555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2C69F96-95EB-439E-B47A-E62077017949}"/>
                    </a:ext>
                  </a:extLst>
                </p14:cNvPr>
                <p14:cNvContentPartPr/>
                <p14:nvPr/>
              </p14:nvContentPartPr>
              <p14:xfrm>
                <a:off x="3744252" y="981804"/>
                <a:ext cx="5948640" cy="555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2C69F96-95EB-439E-B47A-E620770179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58678" y="945420"/>
                  <a:ext cx="6119787" cy="6282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2659C38-1AC3-41AC-8553-651049166F6D}"/>
                    </a:ext>
                  </a:extLst>
                </p14:cNvPr>
                <p14:cNvContentPartPr/>
                <p14:nvPr/>
              </p14:nvContentPartPr>
              <p14:xfrm>
                <a:off x="9559332" y="1210404"/>
                <a:ext cx="328320" cy="254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2659C38-1AC3-41AC-8553-651049166F6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17023" y="1102251"/>
                  <a:ext cx="412092" cy="4701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2BA65E-6B64-41A6-9F52-8FE3A01E5472}"/>
              </a:ext>
            </a:extLst>
          </p:cNvPr>
          <p:cNvGrpSpPr/>
          <p:nvPr/>
        </p:nvGrpSpPr>
        <p:grpSpPr>
          <a:xfrm>
            <a:off x="2335776" y="867670"/>
            <a:ext cx="657685" cy="657685"/>
            <a:chOff x="4583320" y="867670"/>
            <a:chExt cx="657685" cy="65768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04A0825-B6CF-4E5C-887F-AB0A313C4667}"/>
                </a:ext>
              </a:extLst>
            </p:cNvPr>
            <p:cNvSpPr/>
            <p:nvPr/>
          </p:nvSpPr>
          <p:spPr>
            <a:xfrm>
              <a:off x="4583320" y="867670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Graphic 10" descr="Teacher">
              <a:extLst>
                <a:ext uri="{FF2B5EF4-FFF2-40B4-BE49-F238E27FC236}">
                  <a16:creationId xmlns:a16="http://schemas.microsoft.com/office/drawing/2014/main" id="{CA19850E-C9AF-4565-8EDE-D3851C661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618132" y="902483"/>
              <a:ext cx="588058" cy="58805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0453BD-C73D-45DC-B952-B807C9D00D0B}"/>
                    </a:ext>
                  </a:extLst>
                </p14:cNvPr>
                <p14:cNvContentPartPr/>
                <p14:nvPr/>
              </p14:nvContentPartPr>
              <p14:xfrm>
                <a:off x="4880622" y="108512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0453BD-C73D-45DC-B952-B807C9D00D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62622" y="97712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F9D00D5-620E-4BBC-8B64-BEC5D517EA78}"/>
                    </a:ext>
                  </a:extLst>
                </p14:cNvPr>
                <p14:cNvContentPartPr/>
                <p14:nvPr/>
              </p14:nvContentPartPr>
              <p14:xfrm>
                <a:off x="4871982" y="922764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F9D00D5-620E-4BBC-8B64-BEC5D517EA7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53982" y="81476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3" name="TextBox 232">
            <a:extLst>
              <a:ext uri="{FF2B5EF4-FFF2-40B4-BE49-F238E27FC236}">
                <a16:creationId xmlns:a16="http://schemas.microsoft.com/office/drawing/2014/main" id="{E6AF9E3A-F7E8-4114-866F-CDE2E9160E5C}"/>
              </a:ext>
            </a:extLst>
          </p:cNvPr>
          <p:cNvSpPr txBox="1"/>
          <p:nvPr/>
        </p:nvSpPr>
        <p:spPr>
          <a:xfrm>
            <a:off x="5520352" y="1584332"/>
            <a:ext cx="16920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9B1DB-C8FF-42AE-AA01-971499BD9A24}" type="datetime'''''''''''''''''''1''''''''8''''''''''.''''''0''''''3'''"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18.03</a:t>
            </a:fld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+mn-lt"/>
              </a:rPr>
              <a:t>Allmøte/infomøte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+mn-lt"/>
              </a:rPr>
              <a:t> for alle</a:t>
            </a:r>
            <a:b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+mn-lt"/>
              </a:rPr>
              <a:t>relevante aktører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118B18-9F01-440F-B799-455C07D8AA87}"/>
              </a:ext>
            </a:extLst>
          </p:cNvPr>
          <p:cNvGrpSpPr/>
          <p:nvPr/>
        </p:nvGrpSpPr>
        <p:grpSpPr>
          <a:xfrm>
            <a:off x="6037544" y="867670"/>
            <a:ext cx="657685" cy="657685"/>
            <a:chOff x="8741171" y="905839"/>
            <a:chExt cx="657685" cy="657685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097ABBC8-7175-4EF3-8131-F048FECBA699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34" name="Graphic 233" descr="Teacher">
              <a:extLst>
                <a:ext uri="{FF2B5EF4-FFF2-40B4-BE49-F238E27FC236}">
                  <a16:creationId xmlns:a16="http://schemas.microsoft.com/office/drawing/2014/main" id="{2212F159-57FE-41A6-86AA-CAC51B160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775983" y="940652"/>
              <a:ext cx="588058" cy="58805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BCBA0F63-C1F0-444D-B6EA-F438AD41A66F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BCBA0F63-C1F0-444D-B6EA-F438AD41A6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7B1AF7A-43C5-4211-BE6A-77A5DB021E04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7B1AF7A-43C5-4211-BE6A-77A5DB021E0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0783CF-1483-49B0-9323-0884F889BB4D}"/>
              </a:ext>
            </a:extLst>
          </p:cNvPr>
          <p:cNvSpPr txBox="1"/>
          <p:nvPr/>
        </p:nvSpPr>
        <p:spPr>
          <a:xfrm>
            <a:off x="3267559" y="1622501"/>
            <a:ext cx="2811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Informasjonsdeling på hver enhet </a:t>
            </a:r>
            <a:br>
              <a:rPr kumimoji="0" lang="nb-NO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tilpasset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366B66-BCE3-4FA4-BC1B-350F9D989633}"/>
              </a:ext>
            </a:extLst>
          </p:cNvPr>
          <p:cNvSpPr/>
          <p:nvPr/>
        </p:nvSpPr>
        <p:spPr>
          <a:xfrm>
            <a:off x="2624437" y="3216140"/>
            <a:ext cx="5220000" cy="128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A9C7F68-FB13-4CA7-A0B9-000627F06EA7}"/>
              </a:ext>
            </a:extLst>
          </p:cNvPr>
          <p:cNvSpPr txBox="1"/>
          <p:nvPr/>
        </p:nvSpPr>
        <p:spPr>
          <a:xfrm>
            <a:off x="6720840" y="3590050"/>
            <a:ext cx="169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3DB10-58D9-4229-9C6D-693173759836}" type="datetime'''''''''''''''''''''24''''.''''''0''3'''"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24.03</a:t>
            </a:fld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  <a:t>Frist for</a:t>
            </a:r>
            <a:b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  <a:t>Innspill og GAP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AF342B96-C718-436B-9E18-8DCD75315036}"/>
              </a:ext>
            </a:extLst>
          </p:cNvPr>
          <p:cNvSpPr/>
          <p:nvPr/>
        </p:nvSpPr>
        <p:spPr>
          <a:xfrm>
            <a:off x="7269572" y="2951655"/>
            <a:ext cx="657685" cy="6576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B026F0BF-9373-40FE-8748-9AF74F2DE310}"/>
                  </a:ext>
                </a:extLst>
              </p14:cNvPr>
              <p14:cNvContentPartPr/>
              <p14:nvPr/>
            </p14:nvContentPartPr>
            <p14:xfrm>
              <a:off x="7566874" y="3169109"/>
              <a:ext cx="36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B026F0BF-9373-40FE-8748-9AF74F2DE3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48874" y="306110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91D7C96D-9060-4BBB-9548-696353540CF0}"/>
                  </a:ext>
                </a:extLst>
              </p14:cNvPr>
              <p14:cNvContentPartPr/>
              <p14:nvPr/>
            </p14:nvContentPartPr>
            <p14:xfrm>
              <a:off x="7558234" y="3006749"/>
              <a:ext cx="36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91D7C96D-9060-4BBB-9548-696353540CF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40234" y="2898749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Graphic 22" descr="Flag">
            <a:extLst>
              <a:ext uri="{FF2B5EF4-FFF2-40B4-BE49-F238E27FC236}">
                <a16:creationId xmlns:a16="http://schemas.microsoft.com/office/drawing/2014/main" id="{09ADA1E3-3C5E-44CA-B21F-174EAF4B31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374197" y="3007822"/>
            <a:ext cx="545349" cy="545349"/>
          </a:xfrm>
          <a:prstGeom prst="rect">
            <a:avLst/>
          </a:prstGeom>
        </p:spPr>
      </p:pic>
      <p:sp>
        <p:nvSpPr>
          <p:cNvPr id="243" name="Oval 242">
            <a:extLst>
              <a:ext uri="{FF2B5EF4-FFF2-40B4-BE49-F238E27FC236}">
                <a16:creationId xmlns:a16="http://schemas.microsoft.com/office/drawing/2014/main" id="{2DA0CF68-2560-423C-8C81-976983C08322}"/>
              </a:ext>
            </a:extLst>
          </p:cNvPr>
          <p:cNvSpPr/>
          <p:nvPr/>
        </p:nvSpPr>
        <p:spPr>
          <a:xfrm>
            <a:off x="2335776" y="2922893"/>
            <a:ext cx="657685" cy="6576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Graphic 24" descr="Play">
            <a:extLst>
              <a:ext uri="{FF2B5EF4-FFF2-40B4-BE49-F238E27FC236}">
                <a16:creationId xmlns:a16="http://schemas.microsoft.com/office/drawing/2014/main" id="{3BD01020-E300-4676-95A8-6E075C4703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417302" y="2983429"/>
            <a:ext cx="541344" cy="5413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EBF155-478B-49E3-960C-573F0BA64423}"/>
              </a:ext>
            </a:extLst>
          </p:cNvPr>
          <p:cNvSpPr/>
          <p:nvPr/>
        </p:nvSpPr>
        <p:spPr>
          <a:xfrm>
            <a:off x="3510650" y="3380399"/>
            <a:ext cx="34067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Foreløpig GAP-analyse samt innspill på fremlagt løsning </a:t>
            </a:r>
            <a:br>
              <a:rPr kumimoji="0" lang="nb-NO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</a:br>
            <a:r>
              <a:rPr kumimoji="0" lang="nb-NO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gjennomføres på hver enhet og meldes inn innen</a:t>
            </a:r>
            <a:br>
              <a:rPr kumimoji="0" lang="nb-NO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</a:br>
            <a:r>
              <a:rPr kumimoji="0" lang="nb-NO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fristen gjennom skjema i Forms</a:t>
            </a:r>
            <a:endParaRPr kumimoji="0" lang="nb-NO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9BB55570-535E-484F-93AA-CEE2C5D21CAB}"/>
              </a:ext>
            </a:extLst>
          </p:cNvPr>
          <p:cNvSpPr txBox="1"/>
          <p:nvPr/>
        </p:nvSpPr>
        <p:spPr>
          <a:xfrm>
            <a:off x="1818583" y="3590050"/>
            <a:ext cx="169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09.03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+mn-lt"/>
              </a:rPr>
              <a:t>Oppstart arbeid med innspill og foreløpig gap-analyse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8F306C2-C11A-4777-9DF3-0DBD96AF8E0B}"/>
              </a:ext>
            </a:extLst>
          </p:cNvPr>
          <p:cNvGrpSpPr/>
          <p:nvPr/>
        </p:nvGrpSpPr>
        <p:grpSpPr>
          <a:xfrm>
            <a:off x="4934124" y="5138266"/>
            <a:ext cx="657685" cy="657685"/>
            <a:chOff x="8741171" y="905839"/>
            <a:chExt cx="657685" cy="657685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08F9D000-CD4D-43B6-8533-29C7F8F96A5D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0D9F873-4508-4940-B18F-289F2BA6789A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0D9F873-4508-4940-B18F-289F2BA678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AFF4425-0F07-4DB7-A1A2-44DFCF9A4B67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AFF4425-0F07-4DB7-A1A2-44DFCF9A4B6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" name="Graphic 27" descr="Users">
            <a:extLst>
              <a:ext uri="{FF2B5EF4-FFF2-40B4-BE49-F238E27FC236}">
                <a16:creationId xmlns:a16="http://schemas.microsoft.com/office/drawing/2014/main" id="{AC15D0A7-9B81-4014-9019-CCF7B6C0E05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92294" y="5187375"/>
            <a:ext cx="541344" cy="541344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DB3C92EC-A55C-4E5D-8046-C1B01023CF16}"/>
              </a:ext>
            </a:extLst>
          </p:cNvPr>
          <p:cNvSpPr txBox="1"/>
          <p:nvPr/>
        </p:nvSpPr>
        <p:spPr>
          <a:xfrm>
            <a:off x="4416932" y="5845060"/>
            <a:ext cx="169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3B113B-72FD-4FB2-91FC-B146C780E8DE}" type="datetime'''''''''''1''''''''''''''''''''5''.0''''''''''''''''''3'''''''"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15.03</a:t>
            </a:fld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Styringsgruppe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DF23C3C0-B449-4C2D-A54A-952100173095}"/>
              </a:ext>
            </a:extLst>
          </p:cNvPr>
          <p:cNvGrpSpPr/>
          <p:nvPr/>
        </p:nvGrpSpPr>
        <p:grpSpPr>
          <a:xfrm>
            <a:off x="6037544" y="5138266"/>
            <a:ext cx="657685" cy="657685"/>
            <a:chOff x="8741171" y="905839"/>
            <a:chExt cx="657685" cy="657685"/>
          </a:xfrm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1623C37-0E83-4EC3-A80D-C13A289B380E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A59B0975-5150-4B14-996B-D6C5F509C6F0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A59B0975-5150-4B14-996B-D6C5F509C6F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151FC65-1AEB-4D4E-84FE-8025AE8C60A7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151FC65-1AEB-4D4E-84FE-8025AE8C60A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3" name="Graphic 252" descr="Users">
            <a:extLst>
              <a:ext uri="{FF2B5EF4-FFF2-40B4-BE49-F238E27FC236}">
                <a16:creationId xmlns:a16="http://schemas.microsoft.com/office/drawing/2014/main" id="{C4646CD2-1A3B-451E-B837-4B2665E6358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095714" y="5187375"/>
            <a:ext cx="541344" cy="541344"/>
          </a:xfrm>
          <a:prstGeom prst="rect">
            <a:avLst/>
          </a:prstGeom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id="{FB255929-7554-40DA-96C5-312197357A85}"/>
              </a:ext>
            </a:extLst>
          </p:cNvPr>
          <p:cNvSpPr txBox="1"/>
          <p:nvPr/>
        </p:nvSpPr>
        <p:spPr>
          <a:xfrm>
            <a:off x="5520352" y="5845060"/>
            <a:ext cx="169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18.03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Administrativt lederforum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F68634D5-2A02-4B14-8224-AE45AFC273A0}"/>
              </a:ext>
            </a:extLst>
          </p:cNvPr>
          <p:cNvGrpSpPr/>
          <p:nvPr/>
        </p:nvGrpSpPr>
        <p:grpSpPr>
          <a:xfrm>
            <a:off x="7869774" y="5138266"/>
            <a:ext cx="657685" cy="657685"/>
            <a:chOff x="8741171" y="905839"/>
            <a:chExt cx="657685" cy="657685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EE0E404B-EEEF-4647-81DE-1DB0C437806C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BF51F20C-D76D-43D6-B3B7-80ADF997F29E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BF51F20C-D76D-43D6-B3B7-80ADF997F2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DDC2BEE-DD29-4CBD-82C0-2C1A7309A4E3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DDC2BEE-DD29-4CBD-82C0-2C1A7309A4E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0" name="Graphic 259" descr="Users">
            <a:extLst>
              <a:ext uri="{FF2B5EF4-FFF2-40B4-BE49-F238E27FC236}">
                <a16:creationId xmlns:a16="http://schemas.microsoft.com/office/drawing/2014/main" id="{F1B46CE9-1864-4329-B287-7DA641C83D7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927944" y="5187375"/>
            <a:ext cx="541344" cy="541344"/>
          </a:xfrm>
          <a:prstGeom prst="rect">
            <a:avLst/>
          </a:prstGeom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90036A12-10A3-43DF-837A-CAC5B0B1B80B}"/>
              </a:ext>
            </a:extLst>
          </p:cNvPr>
          <p:cNvSpPr txBox="1"/>
          <p:nvPr/>
        </p:nvSpPr>
        <p:spPr>
          <a:xfrm>
            <a:off x="7352582" y="5845060"/>
            <a:ext cx="169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26.03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SESAM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1673BEC4-DB8A-4B41-B7B7-AD42DDD82C00}"/>
              </a:ext>
            </a:extLst>
          </p:cNvPr>
          <p:cNvGrpSpPr/>
          <p:nvPr/>
        </p:nvGrpSpPr>
        <p:grpSpPr>
          <a:xfrm>
            <a:off x="9624466" y="5138266"/>
            <a:ext cx="657685" cy="657685"/>
            <a:chOff x="8741171" y="905839"/>
            <a:chExt cx="657685" cy="657685"/>
          </a:xfrm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E3FDFD0-4D76-47D8-81A5-B05335D919BA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7215323F-089C-4C4F-81AB-EBB003E262A8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7215323F-089C-4C4F-81AB-EBB003E262A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DF7BFAC-0820-458C-9D6F-81F6C754571B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DF7BFAC-0820-458C-9D6F-81F6C754571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7" name="Graphic 266" descr="Users">
            <a:extLst>
              <a:ext uri="{FF2B5EF4-FFF2-40B4-BE49-F238E27FC236}">
                <a16:creationId xmlns:a16="http://schemas.microsoft.com/office/drawing/2014/main" id="{D288E75B-BFAF-497B-B91E-12CD6D36606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682636" y="5187375"/>
            <a:ext cx="541344" cy="541344"/>
          </a:xfrm>
          <a:prstGeom prst="rect">
            <a:avLst/>
          </a:prstGeom>
        </p:spPr>
      </p:pic>
      <p:sp>
        <p:nvSpPr>
          <p:cNvPr id="268" name="TextBox 267">
            <a:extLst>
              <a:ext uri="{FF2B5EF4-FFF2-40B4-BE49-F238E27FC236}">
                <a16:creationId xmlns:a16="http://schemas.microsoft.com/office/drawing/2014/main" id="{E3AD18D2-5B6B-46B0-A7EF-4EE5C2B5F3FA}"/>
              </a:ext>
            </a:extLst>
          </p:cNvPr>
          <p:cNvSpPr txBox="1"/>
          <p:nvPr/>
        </p:nvSpPr>
        <p:spPr>
          <a:xfrm>
            <a:off x="9107274" y="5845060"/>
            <a:ext cx="169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08.04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Administrativt lederforum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44FE0DB-9B98-43DD-BB41-A694A66C76BF}"/>
              </a:ext>
            </a:extLst>
          </p:cNvPr>
          <p:cNvGrpSpPr/>
          <p:nvPr/>
        </p:nvGrpSpPr>
        <p:grpSpPr>
          <a:xfrm>
            <a:off x="11064808" y="5138266"/>
            <a:ext cx="657685" cy="657685"/>
            <a:chOff x="8741171" y="905839"/>
            <a:chExt cx="657685" cy="657685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88C16ED2-58C2-4ABC-82DC-B0DAA5FEE945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3D8D7D8-6B5F-4045-B0B4-4868CECED13D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3D8D7D8-6B5F-4045-B0B4-4868CECED13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FFBB9DB-2AF9-4B32-BAD9-DC2897B448DE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FFBB9DB-2AF9-4B32-BAD9-DC2897B448D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4" name="Graphic 273" descr="Users">
            <a:extLst>
              <a:ext uri="{FF2B5EF4-FFF2-40B4-BE49-F238E27FC236}">
                <a16:creationId xmlns:a16="http://schemas.microsoft.com/office/drawing/2014/main" id="{422F5ACC-ECF2-4DBF-BDD2-46940A118FD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122978" y="5187375"/>
            <a:ext cx="541344" cy="541344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1312BEF9-9CC2-4DBF-8217-393992E4F606}"/>
              </a:ext>
            </a:extLst>
          </p:cNvPr>
          <p:cNvSpPr txBox="1"/>
          <p:nvPr/>
        </p:nvSpPr>
        <p:spPr>
          <a:xfrm>
            <a:off x="10547616" y="5845060"/>
            <a:ext cx="169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12.04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Styringsgruppe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80" name="Flowchart: Decision 279">
            <a:extLst>
              <a:ext uri="{FF2B5EF4-FFF2-40B4-BE49-F238E27FC236}">
                <a16:creationId xmlns:a16="http://schemas.microsoft.com/office/drawing/2014/main" id="{8710D3D7-827A-429E-9632-D1D1D6C8B392}"/>
              </a:ext>
            </a:extLst>
          </p:cNvPr>
          <p:cNvSpPr/>
          <p:nvPr/>
        </p:nvSpPr>
        <p:spPr>
          <a:xfrm>
            <a:off x="11127802" y="4500630"/>
            <a:ext cx="540000" cy="540000"/>
          </a:xfrm>
          <a:prstGeom prst="flowChartDecision">
            <a:avLst/>
          </a:prstGeom>
          <a:solidFill>
            <a:srgbClr val="FF0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1" name="Isosceles Triangle 280">
            <a:extLst>
              <a:ext uri="{FF2B5EF4-FFF2-40B4-BE49-F238E27FC236}">
                <a16:creationId xmlns:a16="http://schemas.microsoft.com/office/drawing/2014/main" id="{6024E9BD-9F95-40C6-A319-6049447BDF15}"/>
              </a:ext>
            </a:extLst>
          </p:cNvPr>
          <p:cNvSpPr/>
          <p:nvPr/>
        </p:nvSpPr>
        <p:spPr>
          <a:xfrm>
            <a:off x="7285115" y="2260829"/>
            <a:ext cx="540000" cy="54000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Graphic 37" descr="Line arrow Clockwise curve">
            <a:extLst>
              <a:ext uri="{FF2B5EF4-FFF2-40B4-BE49-F238E27FC236}">
                <a16:creationId xmlns:a16="http://schemas.microsoft.com/office/drawing/2014/main" id="{95FAF6AE-7970-4153-AFBD-6657B0ADB68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 rot="3527850" flipV="1">
            <a:off x="8052770" y="2559321"/>
            <a:ext cx="540001" cy="8209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5E8DE7-542B-49DB-B0B3-FA7D7F3DF45E}"/>
              </a:ext>
            </a:extLst>
          </p:cNvPr>
          <p:cNvSpPr txBox="1"/>
          <p:nvPr/>
        </p:nvSpPr>
        <p:spPr>
          <a:xfrm>
            <a:off x="8662650" y="2340774"/>
            <a:ext cx="334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 formell behandling og innspill fører til store endringer i løsning, vil det bli innhentet en oppdatert gap-analyse etter beslutningspunktet 12.04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C0523A-FA4C-439E-B1DB-399E8CA726BA}"/>
              </a:ext>
            </a:extLst>
          </p:cNvPr>
          <p:cNvSpPr txBox="1"/>
          <p:nvPr/>
        </p:nvSpPr>
        <p:spPr>
          <a:xfrm>
            <a:off x="4044396" y="2951904"/>
            <a:ext cx="218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Gap-analyse og innspill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482261-6AEA-4F5F-9452-1D2C193732E1}"/>
              </a:ext>
            </a:extLst>
          </p:cNvPr>
          <p:cNvGrpSpPr/>
          <p:nvPr/>
        </p:nvGrpSpPr>
        <p:grpSpPr>
          <a:xfrm>
            <a:off x="8747121" y="5123390"/>
            <a:ext cx="657685" cy="657685"/>
            <a:chOff x="8741171" y="905839"/>
            <a:chExt cx="657685" cy="657685"/>
          </a:xfrm>
          <a:solidFill>
            <a:srgbClr val="000000">
              <a:alpha val="25098"/>
            </a:srgbClr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A6727C6-E801-4888-8005-294C36E5B275}"/>
                </a:ext>
              </a:extLst>
            </p:cNvPr>
            <p:cNvSpPr/>
            <p:nvPr/>
          </p:nvSpPr>
          <p:spPr>
            <a:xfrm>
              <a:off x="8741171" y="905839"/>
              <a:ext cx="657685" cy="657685"/>
            </a:xfrm>
            <a:prstGeom prst="ellipse">
              <a:avLst/>
            </a:prstGeom>
            <a:grpFill/>
            <a:ln>
              <a:noFill/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A42DB1B-8DB0-42FC-B855-FE4C96B961E6}"/>
                    </a:ext>
                  </a:extLst>
                </p14:cNvPr>
                <p14:cNvContentPartPr/>
                <p14:nvPr/>
              </p14:nvContentPartPr>
              <p14:xfrm>
                <a:off x="9038473" y="1123293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A42DB1B-8DB0-42FC-B855-FE4C96B961E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020473" y="101529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051FEC7-ED1F-4BE4-A35B-2E05CA9CE633}"/>
                    </a:ext>
                  </a:extLst>
                </p14:cNvPr>
                <p14:cNvContentPartPr/>
                <p14:nvPr/>
              </p14:nvContentPartPr>
              <p14:xfrm>
                <a:off x="9029833" y="960933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051FEC7-ED1F-4BE4-A35B-2E05CA9CE63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011833" y="852933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1" name="Graphic 80" descr="Users">
            <a:extLst>
              <a:ext uri="{FF2B5EF4-FFF2-40B4-BE49-F238E27FC236}">
                <a16:creationId xmlns:a16="http://schemas.microsoft.com/office/drawing/2014/main" id="{68855BA4-B521-48E6-A59B-30D895D09AC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805290" y="5178484"/>
            <a:ext cx="541344" cy="54134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798E6D1-1DA9-448C-86FB-EF1DB8C8071A}"/>
              </a:ext>
            </a:extLst>
          </p:cNvPr>
          <p:cNvSpPr txBox="1"/>
          <p:nvPr/>
        </p:nvSpPr>
        <p:spPr>
          <a:xfrm>
            <a:off x="8229929" y="5830184"/>
            <a:ext cx="169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26.03</a:t>
            </a:r>
            <a:br>
              <a:rPr kumimoji="0" lang="nb-NO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DekanM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Graphic 4" descr="Document">
            <a:extLst>
              <a:ext uri="{FF2B5EF4-FFF2-40B4-BE49-F238E27FC236}">
                <a16:creationId xmlns:a16="http://schemas.microsoft.com/office/drawing/2014/main" id="{1E7CA56D-F8E7-4B47-972A-E910CC613C9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267380" y="3734763"/>
            <a:ext cx="684077" cy="6840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21A69D-F1BF-4BA5-8207-BA55E35DAE40}"/>
                  </a:ext>
                </a:extLst>
              </p14:cNvPr>
              <p14:cNvContentPartPr/>
              <p14:nvPr/>
            </p14:nvContentPartPr>
            <p14:xfrm>
              <a:off x="10425979" y="421367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21A69D-F1BF-4BA5-8207-BA55E35DAE4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407979" y="4105674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273B2039-9C49-4D9F-BAA9-E37304E40F9D}"/>
              </a:ext>
            </a:extLst>
          </p:cNvPr>
          <p:cNvSpPr txBox="1"/>
          <p:nvPr/>
        </p:nvSpPr>
        <p:spPr>
          <a:xfrm>
            <a:off x="8951458" y="3849369"/>
            <a:ext cx="1847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Innspillene går inn i</a:t>
            </a:r>
            <a:b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 formelle behandlingen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8E08929-559E-49DF-92E5-881CA7B3BD7B}"/>
              </a:ext>
            </a:extLst>
          </p:cNvPr>
          <p:cNvSpPr/>
          <p:nvPr/>
        </p:nvSpPr>
        <p:spPr>
          <a:xfrm flipH="1" flipV="1">
            <a:off x="6688470" y="3613665"/>
            <a:ext cx="4376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>
                <a:solidFill>
                  <a:srgbClr val="FFFFFF"/>
                </a:solidFill>
                <a:latin typeface="Segoe UI" panose="020B0502040204020203" pitchFamily="34" charset="0"/>
              </a:rPr>
              <a:t>91228627</a:t>
            </a:r>
            <a:endParaRPr lang="nb-NO"/>
          </a:p>
        </p:txBody>
      </p:sp>
      <p:sp>
        <p:nvSpPr>
          <p:cNvPr id="92" name="TextBox 33">
            <a:extLst>
              <a:ext uri="{FF2B5EF4-FFF2-40B4-BE49-F238E27FC236}">
                <a16:creationId xmlns:a16="http://schemas.microsoft.com/office/drawing/2014/main" id="{BA0B5D73-3A64-402B-B829-8707A5690226}"/>
              </a:ext>
            </a:extLst>
          </p:cNvPr>
          <p:cNvSpPr txBox="1"/>
          <p:nvPr/>
        </p:nvSpPr>
        <p:spPr>
          <a:xfrm>
            <a:off x="10634013" y="4277618"/>
            <a:ext cx="1847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>
                <a:solidFill>
                  <a:srgbClr val="000000"/>
                </a:solidFill>
                <a:latin typeface="Arial" panose="020B0604020202020204"/>
              </a:rPr>
              <a:t>Forslag til prosjekteier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67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255108"/>
              </p:ext>
            </p:extLst>
          </p:nvPr>
        </p:nvGraphicFramePr>
        <p:xfrm>
          <a:off x="401849" y="1211668"/>
          <a:ext cx="5694151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694151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Prosess for tilbakemeldinger og forankring av 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802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0C28DE4-487C-46C1-894E-EE4A898E68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0C28DE4-487C-46C1-894E-EE4A898E6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FE63F45-8C16-427D-9237-E7552F1892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6C26B-C0BD-40B7-8ACD-46FC653A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1571842"/>
          </a:xfrm>
        </p:spPr>
        <p:txBody>
          <a:bodyPr/>
          <a:lstStyle/>
          <a:p>
            <a:r>
              <a:rPr lang="nb-NO"/>
              <a:t>Spørsmål og svar til løsningsforslaget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8982-2FE1-450F-913B-2065FFB87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1990"/>
            <a:ext cx="6343650" cy="5059257"/>
          </a:xfrm>
        </p:spPr>
        <p:txBody>
          <a:bodyPr/>
          <a:lstStyle/>
          <a:p>
            <a:endParaRPr lang="nb-NO" sz="2000"/>
          </a:p>
        </p:txBody>
      </p:sp>
      <p:pic>
        <p:nvPicPr>
          <p:cNvPr id="8" name="Picture 7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3FDC10B1-3491-48AF-B83C-FE14F5F14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42" r="758"/>
          <a:stretch/>
        </p:blipFill>
        <p:spPr>
          <a:xfrm>
            <a:off x="7190248" y="1648019"/>
            <a:ext cx="4487197" cy="44871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515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21839"/>
              </p:ext>
            </p:extLst>
          </p:nvPr>
        </p:nvGraphicFramePr>
        <p:xfrm>
          <a:off x="401849" y="1211668"/>
          <a:ext cx="5694151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694151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Prosess for tilbakemeldinger og forankring av 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080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sky, sunset, outdoor, plane&#10;&#10;Description automatically generated">
            <a:extLst>
              <a:ext uri="{FF2B5EF4-FFF2-40B4-BE49-F238E27FC236}">
                <a16:creationId xmlns:a16="http://schemas.microsoft.com/office/drawing/2014/main" id="{C8439158-C894-4DB1-BA18-06D60D9CA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0638"/>
            <a:ext cx="12191999" cy="701863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E0CC15-C0CB-4E71-A026-E145A1F2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02" y="1464478"/>
            <a:ext cx="11224996" cy="864683"/>
          </a:xfrm>
        </p:spPr>
        <p:txBody>
          <a:bodyPr/>
          <a:lstStyle/>
          <a:p>
            <a:pPr algn="ctr"/>
            <a:r>
              <a:rPr lang="nb-NO">
                <a:solidFill>
                  <a:schemeClr val="bg1"/>
                </a:solidFill>
              </a:rPr>
              <a:t>Takk for deltakelsen!</a:t>
            </a:r>
          </a:p>
        </p:txBody>
      </p:sp>
    </p:spTree>
    <p:extLst>
      <p:ext uri="{BB962C8B-B14F-4D97-AF65-F5344CB8AC3E}">
        <p14:creationId xmlns:p14="http://schemas.microsoft.com/office/powerpoint/2010/main" val="423566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771199"/>
              </p:ext>
            </p:extLst>
          </p:nvPr>
        </p:nvGraphicFramePr>
        <p:xfrm>
          <a:off x="401849" y="1211668"/>
          <a:ext cx="5414753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46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Prosess for tilbakemeldinger og forankring av forslag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30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809557"/>
              </p:ext>
            </p:extLst>
          </p:nvPr>
        </p:nvGraphicFramePr>
        <p:xfrm>
          <a:off x="401849" y="1211668"/>
          <a:ext cx="5414753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Prosess for tilbakemeldinger og forankring av forslag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14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2380-6CA1-492C-94DF-216A8AE3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600439"/>
          </a:xfrm>
        </p:spPr>
        <p:txBody>
          <a:bodyPr/>
          <a:lstStyle/>
          <a:p>
            <a:r>
              <a:rPr lang="nb-NO"/>
              <a:t>Mål for dagen</a:t>
            </a:r>
            <a:br>
              <a:rPr lang="nb-NO"/>
            </a:b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D4E38-4997-4E30-B4BB-F092D3CC5C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pPr marL="380990" indent="-380990">
              <a:spcBef>
                <a:spcPts val="0"/>
              </a:spcBef>
              <a:buFont typeface="Arial,Sans-Serif"/>
              <a:buChar char="•"/>
            </a:pPr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C879B-C79A-4758-9213-30729E474039}"/>
              </a:ext>
            </a:extLst>
          </p:cNvPr>
          <p:cNvSpPr txBox="1"/>
          <p:nvPr/>
        </p:nvSpPr>
        <p:spPr>
          <a:xfrm>
            <a:off x="2487086" y="2813607"/>
            <a:ext cx="5486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Få en felles forståelse for BOTT ØL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Innspill til ambisjonsnivå</a:t>
            </a:r>
          </a:p>
          <a:p>
            <a:pPr marL="609585" lvl="1" defTabSz="609585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For 2021</a:t>
            </a:r>
          </a:p>
          <a:p>
            <a:pPr marL="609585" lvl="1" defTabSz="609585">
              <a:defRPr/>
            </a:pPr>
            <a:r>
              <a:rPr lang="nb-NO" sz="2400">
                <a:solidFill>
                  <a:srgbClr val="FFFFFF"/>
                </a:solidFill>
                <a:latin typeface="Arial" panose="020B0604020202020204"/>
              </a:rPr>
              <a:t>- Fram til 2025</a:t>
            </a:r>
          </a:p>
          <a:p>
            <a:pPr defTabSz="609585">
              <a:defRPr/>
            </a:pPr>
            <a:endParaRPr lang="nb-NO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A866E86E-CDF0-44EA-B7FB-B2DADCCC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9" y="1075543"/>
            <a:ext cx="10828636" cy="51405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CB3128-E062-42F9-8C82-A46881858251}"/>
              </a:ext>
            </a:extLst>
          </p:cNvPr>
          <p:cNvSpPr/>
          <p:nvPr/>
        </p:nvSpPr>
        <p:spPr>
          <a:xfrm>
            <a:off x="3905756" y="1219200"/>
            <a:ext cx="6775731" cy="474732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FEDE8-BA72-4241-B240-0F6E538EDC9C}"/>
              </a:ext>
            </a:extLst>
          </p:cNvPr>
          <p:cNvSpPr txBox="1"/>
          <p:nvPr/>
        </p:nvSpPr>
        <p:spPr>
          <a:xfrm>
            <a:off x="4447766" y="2561789"/>
            <a:ext cx="6121108" cy="127220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nb-NO" sz="2667">
              <a:solidFill>
                <a:srgbClr val="000000"/>
              </a:solidFill>
              <a:latin typeface="Arial" panose="020B0604020202020204"/>
              <a:ea typeface="+mn-lt"/>
              <a:cs typeface="Arial" panose="020B0604020202020204"/>
            </a:endParaRPr>
          </a:p>
          <a:p>
            <a:pPr defTabSz="609585">
              <a:defRPr/>
            </a:pP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Gi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informasjon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om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løsningsforslag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for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lønn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og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lønnsnær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HR </a:t>
            </a:r>
            <a:r>
              <a:rPr lang="en-US" sz="2400" err="1">
                <a:solidFill>
                  <a:srgbClr val="000000"/>
                </a:solidFill>
                <a:latin typeface="Arial" panose="020B0604020202020204"/>
                <a:cs typeface="Arial"/>
              </a:rPr>
              <a:t>etter</a:t>
            </a:r>
            <a:r>
              <a:rPr lang="en-US" sz="2400">
                <a:solidFill>
                  <a:srgbClr val="000000"/>
                </a:solidFill>
                <a:latin typeface="Arial" panose="020B0604020202020204"/>
                <a:cs typeface="Arial"/>
              </a:rPr>
              <a:t> design sprint</a:t>
            </a:r>
          </a:p>
        </p:txBody>
      </p:sp>
    </p:spTree>
    <p:extLst>
      <p:ext uri="{BB962C8B-B14F-4D97-AF65-F5344CB8AC3E}">
        <p14:creationId xmlns:p14="http://schemas.microsoft.com/office/powerpoint/2010/main" val="168997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02344"/>
              </p:ext>
            </p:extLst>
          </p:nvPr>
        </p:nvGraphicFramePr>
        <p:xfrm>
          <a:off x="401849" y="1211668"/>
          <a:ext cx="5414753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Prosess for tilbakemeldinger og forankring av forslag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177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ECB5CA-CF15-4658-9360-E501D923FD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ECB5CA-CF15-4658-9360-E501D923F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e 19">
            <a:extLst>
              <a:ext uri="{FF2B5EF4-FFF2-40B4-BE49-F238E27FC236}">
                <a16:creationId xmlns:a16="http://schemas.microsoft.com/office/drawing/2014/main" id="{DFEE4284-E8AA-47E9-9AC9-0544BE08E79C}"/>
              </a:ext>
            </a:extLst>
          </p:cNvPr>
          <p:cNvGraphicFramePr>
            <a:graphicFrameLocks noGrp="1"/>
          </p:cNvGraphicFramePr>
          <p:nvPr/>
        </p:nvGraphicFramePr>
        <p:xfrm>
          <a:off x="480716" y="1288988"/>
          <a:ext cx="11154385" cy="5414588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230877">
                  <a:extLst>
                    <a:ext uri="{9D8B030D-6E8A-4147-A177-3AD203B41FA5}">
                      <a16:colId xmlns:a16="http://schemas.microsoft.com/office/drawing/2014/main" val="559768178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4062673064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1316617364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2476370768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1646304084"/>
                    </a:ext>
                  </a:extLst>
                </a:gridCol>
              </a:tblGrid>
              <a:tr h="35725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>
                          <a:solidFill>
                            <a:schemeClr val="bg1"/>
                          </a:solidFill>
                        </a:rPr>
                        <a:t>Mandag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/>
                        <a:t>Tirsdag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/>
                        <a:t>Onsdag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/>
                        <a:t>Torsdag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/>
                        <a:t>Fredag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9494764"/>
                  </a:ext>
                </a:extLst>
              </a:tr>
              <a:tr h="160697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81140"/>
                  </a:ext>
                </a:extLst>
              </a:tr>
              <a:tr h="35725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</a:rPr>
                        <a:t>Forståelse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</a:rPr>
                        <a:t>Hypoteser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</a:rPr>
                        <a:t>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</a:rPr>
                        <a:t>Bearbeide innspill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</a:rPr>
                        <a:t>Løsningsforslag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0347"/>
                  </a:ext>
                </a:extLst>
              </a:tr>
              <a:tr h="1437789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Belyse fokusområder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/>
                        <a:t>Kunnskapsgrunnlag og workshop med referanseteam</a:t>
                      </a:r>
                      <a:endParaRPr lang="nb-NO" sz="1500" b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Konkrete løsningsforslag per fokusområde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Prioritere 2-3 forslag per fokusområde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Presentere løsningsforslag og workshop med 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/>
                        <a:t>Innspill fra operativ prosesseier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/>
                        <a:t>Bearbeide innspill med Kjerneteamet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Ferdigstille løsningsforslag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Presentere løsningsforslag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/>
                        <a:t>OK fra operativ prosesseier</a:t>
                      </a:r>
                      <a:endParaRPr lang="nb-NO" sz="1500" b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165501"/>
                  </a:ext>
                </a:extLst>
              </a:tr>
              <a:tr h="1630073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Referanseteam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>
                          <a:solidFill>
                            <a:schemeClr val="tx1"/>
                          </a:solidFill>
                        </a:rPr>
                        <a:t>(Intervjuobjekter/</a:t>
                      </a:r>
                      <a:br>
                        <a:rPr lang="nb-NO" sz="1500" b="0">
                          <a:solidFill>
                            <a:schemeClr val="tx1"/>
                          </a:solidFill>
                        </a:rPr>
                      </a:br>
                      <a:r>
                        <a:rPr lang="nb-NO" sz="1500" b="0">
                          <a:solidFill>
                            <a:schemeClr val="tx1"/>
                          </a:solidFill>
                        </a:rPr>
                        <a:t>fokusgrupper)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/>
                        <a:t>Operativ prosesseier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500"/>
                        <a:t>(Intervjuobjekter/</a:t>
                      </a:r>
                      <a:br>
                        <a:rPr lang="nb-NO" sz="1500"/>
                      </a:br>
                      <a:r>
                        <a:rPr lang="nb-NO" sz="1500"/>
                        <a:t>fokusgrupper)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b-NO" sz="15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500" b="0"/>
                        <a:t>Operativ prosesseier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6620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5EEFB180-BD44-4751-9480-146FF0D04EF8}"/>
              </a:ext>
            </a:extLst>
          </p:cNvPr>
          <p:cNvGrpSpPr/>
          <p:nvPr/>
        </p:nvGrpSpPr>
        <p:grpSpPr>
          <a:xfrm>
            <a:off x="556901" y="1729268"/>
            <a:ext cx="10773249" cy="1482557"/>
            <a:chOff x="-389322" y="2070835"/>
            <a:chExt cx="9846530" cy="1301430"/>
          </a:xfrm>
        </p:grpSpPr>
        <p:pic>
          <p:nvPicPr>
            <p:cNvPr id="20" name="Picture 2" descr="How Google Design Sprint works - Product Management 101 ...">
              <a:hlinkClick r:id="rId7"/>
              <a:extLst>
                <a:ext uri="{FF2B5EF4-FFF2-40B4-BE49-F238E27FC236}">
                  <a16:creationId xmlns:a16="http://schemas.microsoft.com/office/drawing/2014/main" id="{E760B286-2E02-4004-8322-5CCF19042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8176" r="78810" b="42613"/>
            <a:stretch/>
          </p:blipFill>
          <p:spPr bwMode="auto">
            <a:xfrm>
              <a:off x="-389322" y="2070835"/>
              <a:ext cx="1652986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ow Google Design Sprint works - Product Management 101 ...">
              <a:hlinkClick r:id="rId7"/>
              <a:extLst>
                <a:ext uri="{FF2B5EF4-FFF2-40B4-BE49-F238E27FC236}">
                  <a16:creationId xmlns:a16="http://schemas.microsoft.com/office/drawing/2014/main" id="{F6E211A6-6CA8-40C3-B362-49A35B5F3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18176" r="41616" b="42613"/>
            <a:stretch/>
          </p:blipFill>
          <p:spPr bwMode="auto">
            <a:xfrm>
              <a:off x="3821919" y="2070835"/>
              <a:ext cx="148864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ow Google Design Sprint works - Product Management 101 ...">
              <a:hlinkClick r:id="rId7"/>
              <a:extLst>
                <a:ext uri="{FF2B5EF4-FFF2-40B4-BE49-F238E27FC236}">
                  <a16:creationId xmlns:a16="http://schemas.microsoft.com/office/drawing/2014/main" id="{4A629F67-3E57-4725-A411-585B4E485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1" t="18176" r="19975" b="42613"/>
            <a:stretch/>
          </p:blipFill>
          <p:spPr bwMode="auto">
            <a:xfrm>
              <a:off x="5722192" y="2070835"/>
              <a:ext cx="1706258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ow Google Design Sprint works - Product Management 101 ...">
              <a:hlinkClick r:id="rId7"/>
              <a:extLst>
                <a:ext uri="{FF2B5EF4-FFF2-40B4-BE49-F238E27FC236}">
                  <a16:creationId xmlns:a16="http://schemas.microsoft.com/office/drawing/2014/main" id="{4F4B0431-A06E-4727-B2E9-3016B36918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83" t="18176" b="42613"/>
            <a:stretch/>
          </p:blipFill>
          <p:spPr bwMode="auto">
            <a:xfrm>
              <a:off x="7649733" y="2070835"/>
              <a:ext cx="1807475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ow Google Design Sprint works - Product Management 101 ...">
              <a:hlinkClick r:id="rId7"/>
              <a:extLst>
                <a:ext uri="{FF2B5EF4-FFF2-40B4-BE49-F238E27FC236}">
                  <a16:creationId xmlns:a16="http://schemas.microsoft.com/office/drawing/2014/main" id="{1BEDF98D-D775-4D39-AEF5-8EA62DF6A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t="18176" r="59667" b="42613"/>
            <a:stretch/>
          </p:blipFill>
          <p:spPr bwMode="auto">
            <a:xfrm>
              <a:off x="1730617" y="2070835"/>
              <a:ext cx="159407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E8D40CC-6DF6-42E2-A3EC-C37A9AABE627}"/>
              </a:ext>
            </a:extLst>
          </p:cNvPr>
          <p:cNvSpPr/>
          <p:nvPr/>
        </p:nvSpPr>
        <p:spPr>
          <a:xfrm rot="20869639">
            <a:off x="288470" y="4956180"/>
            <a:ext cx="555941" cy="1523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700">
                <a:solidFill>
                  <a:schemeClr val="tx1">
                    <a:lumMod val="75000"/>
                    <a:lumOff val="25000"/>
                  </a:schemeClr>
                </a:solidFill>
              </a:rPr>
              <a:t>Deltakere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127E93-8357-4D24-B91D-5B5386F4DEDB}"/>
              </a:ext>
            </a:extLst>
          </p:cNvPr>
          <p:cNvSpPr/>
          <p:nvPr/>
        </p:nvSpPr>
        <p:spPr>
          <a:xfrm rot="20973762">
            <a:off x="287858" y="3519394"/>
            <a:ext cx="555941" cy="1523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700">
                <a:solidFill>
                  <a:schemeClr val="tx1">
                    <a:lumMod val="75000"/>
                    <a:lumOff val="25000"/>
                  </a:schemeClr>
                </a:solidFill>
              </a:rPr>
              <a:t>Aktiviteter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DBB257-29F1-4F8F-847F-A0C13E8F75C5}"/>
              </a:ext>
            </a:extLst>
          </p:cNvPr>
          <p:cNvSpPr txBox="1">
            <a:spLocks/>
          </p:cNvSpPr>
          <p:nvPr/>
        </p:nvSpPr>
        <p:spPr>
          <a:xfrm>
            <a:off x="2599304" y="6410084"/>
            <a:ext cx="6993395" cy="3689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600" b="1"/>
              <a:t>Formål: utarbeide løsningsforslag til identifiserte </a:t>
            </a:r>
            <a:r>
              <a:rPr lang="nb-NO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fokusområder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EBFEDF6-A3E6-44F2-A1D2-8EC0C06F8FE9}"/>
              </a:ext>
            </a:extLst>
          </p:cNvPr>
          <p:cNvSpPr txBox="1">
            <a:spLocks/>
          </p:cNvSpPr>
          <p:nvPr/>
        </p:nvSpPr>
        <p:spPr>
          <a:xfrm>
            <a:off x="401847" y="397785"/>
            <a:ext cx="11224996" cy="4924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3200"/>
              <a:t>Design Sprint</a:t>
            </a:r>
          </a:p>
        </p:txBody>
      </p:sp>
    </p:spTree>
    <p:extLst>
      <p:ext uri="{BB962C8B-B14F-4D97-AF65-F5344CB8AC3E}">
        <p14:creationId xmlns:p14="http://schemas.microsoft.com/office/powerpoint/2010/main" val="308963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70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60377"/>
              </p:ext>
            </p:extLst>
          </p:nvPr>
        </p:nvGraphicFramePr>
        <p:xfrm>
          <a:off x="401849" y="1211668"/>
          <a:ext cx="5414753" cy="2560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Mål for dagen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Om metodikk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Presentasjon av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66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/>
                        <a:t>Prosess for tilbakemeldinger og forankring av forslag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1382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Spørsmål og svar til løsningsforslag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343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Avslutning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EB01B40-0F35-4A65-9582-E1D495C16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602" y="472271"/>
            <a:ext cx="4916218" cy="5913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30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611090D-7B0A-40C7-9E84-A4370E99F97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611090D-7B0A-40C7-9E84-A4370E99F9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8563602-0B6D-4581-B88A-9143B5BAA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86608" y="3239231"/>
            <a:ext cx="10818784" cy="830997"/>
          </a:xfrm>
        </p:spPr>
        <p:txBody>
          <a:bodyPr/>
          <a:lstStyle/>
          <a:p>
            <a:pPr algn="ctr"/>
            <a:r>
              <a:rPr lang="nb-NO">
                <a:solidFill>
                  <a:schemeClr val="bg1"/>
                </a:solidFill>
              </a:rPr>
              <a:t>Løsningsforslag</a:t>
            </a:r>
            <a:endParaRPr lang="nb-NO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894" y="6397614"/>
            <a:ext cx="3057098" cy="245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94C40-2A8D-4DC4-92C6-3D3387A17632}"/>
              </a:ext>
            </a:extLst>
          </p:cNvPr>
          <p:cNvSpPr/>
          <p:nvPr/>
        </p:nvSpPr>
        <p:spPr>
          <a:xfrm>
            <a:off x="5490707" y="605906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>
                <a:solidFill>
                  <a:srgbClr val="FFFFFF"/>
                </a:solidFill>
                <a:latin typeface="Arial" panose="020B0604020202020204"/>
              </a:rPr>
              <a:t>18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.03.2021</a:t>
            </a:r>
          </a:p>
        </p:txBody>
      </p:sp>
    </p:spTree>
    <p:extLst>
      <p:ext uri="{BB962C8B-B14F-4D97-AF65-F5344CB8AC3E}">
        <p14:creationId xmlns:p14="http://schemas.microsoft.com/office/powerpoint/2010/main" val="29760530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7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574lOg5DD8uSoG1oWeT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22nc0QvwiZ3znuOrOGd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RWK886cFppTN.XWca2f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3JxevHTua4PKhhoomvb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P_1wyeiLd6GuG03BG1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178979234180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qyK9lns9TN8r5uoMow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qyK9lns9TN8r5uoMown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qyK9lns9TN8r5uoMow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qyK9lns9TN8r5uoMown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tMPsl6POnMsz.2HJs8Q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shLOCLkTDtdFw8ApM_6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xDk624likt.gBdsneV2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xDk624likt.gBdsneV2A"/>
</p:tagLst>
</file>

<file path=ppt/theme/theme1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documentContentValidatorConfiguration":{"enableDocumentContentValidator":false,"documentContentValidatorVersion":0},"elementsMetadata":[],"slideId":"637322233499976957","enableDocumentContentUpdater":true,"version":"1.1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TemplateConfiguration><![CDATA[{"documentContentValidatorConfiguration":{"enableDocumentContentValidator":false,"documentContentValidatorVersion":0},"elementsMetadata":[],"slideId":"637274689481801232","enableDocumentContentUpdater":true,"version":"1.1"}]]></TemplafySlideTemplate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.xml><?xml version="1.0" encoding="utf-8"?>
<TemplafyTemplateConfiguration><![CDATA[{"elementsMetadata":[],"transformationConfigurations":[{"language":"{{UserProfile.DocumentLanguage.Iana}}","disableUpdates":false,"type":"proofingLanguage"}],"templateName":"Presentation screen (16-9)","templateDescription":"","enableDocumentContentUpdater":true,"version":"1.1"}]]></TemplafyTemplate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TemplateConfiguration><![CDATA[{"documentContentValidatorConfiguration":{"enableDocumentContentValidator":false,"documentContentValidatorVersion":0},"elementsMetadata":[],"slideId":"637274689481644963","enableDocumentContentUpdater":true,"version":"1.1"}]]></TemplafySlideTemplateConfiguration>
</file>

<file path=customXml/item23.xml><?xml version="1.0" encoding="utf-8"?>
<TemplafyFormConfiguration><![CDATA[{"formFields":[{"dataSource":"Audience","displayColumn":"audience","hideIfNoUserInteractionRequired":false,"distinct":true,"required":true,"autoSelectFirstOption":false,"type":"dropDown","name":"Audience","label":"External/internal","helpTexts":{"prefix":"","postfix":""},"spacing":{},"fullyQualifiedName":"Audience"}],"formDataEntries":[]}]]></Templafy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274689481644962","enableDocumentContentUpdater":true,"version":"1.1"}]]></TemplafySlide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274689482285485","enableDocumentContentUpdater":true,"version":"1.1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274689481644961","enableDocumentContentUpdater":true,"version":"1.1"}]]></TemplafySlideTemplateConfiguration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5007D4960C04FABF7CEA7C1807523" ma:contentTypeVersion="11" ma:contentTypeDescription="Create a new document." ma:contentTypeScope="" ma:versionID="e5cc35c2b93ef9b5cbd271e6acbabea2">
  <xsd:schema xmlns:xsd="http://www.w3.org/2001/XMLSchema" xmlns:xs="http://www.w3.org/2001/XMLSchema" xmlns:p="http://schemas.microsoft.com/office/2006/metadata/properties" xmlns:ns2="92f31348-0739-4467-8087-a9e650b26e61" xmlns:ns3="5a015d52-1a8c-45a9-b108-712092158594" targetNamespace="http://schemas.microsoft.com/office/2006/metadata/properties" ma:root="true" ma:fieldsID="f2ce806dfeefec15707a3ae1b2745845" ns2:_="" ns3:_="">
    <xsd:import namespace="92f31348-0739-4467-8087-a9e650b26e61"/>
    <xsd:import namespace="5a015d52-1a8c-45a9-b108-7120921585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31348-0739-4467-8087-a9e650b26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15d52-1a8c-45a9-b108-7120921585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9.xml><?xml version="1.0" encoding="utf-8"?>
<TemplafySlideTemplateConfiguration><![CDATA[{"documentContentValidatorConfiguration":{"enableDocumentContentValidator":false,"documentContentValidatorVersion":0},"elementsMetadata":[],"slideId":"637274689482113909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73E560EA-D040-407D-89F2-11DBB1CFF549}">
  <ds:schemaRefs/>
</ds:datastoreItem>
</file>

<file path=customXml/itemProps10.xml><?xml version="1.0" encoding="utf-8"?>
<ds:datastoreItem xmlns:ds="http://schemas.openxmlformats.org/officeDocument/2006/customXml" ds:itemID="{E3206C3F-9075-4ED1-A9D7-768CD599C06F}">
  <ds:schemaRefs/>
</ds:datastoreItem>
</file>

<file path=customXml/itemProps11.xml><?xml version="1.0" encoding="utf-8"?>
<ds:datastoreItem xmlns:ds="http://schemas.openxmlformats.org/officeDocument/2006/customXml" ds:itemID="{70F4ED2E-503E-45E3-825C-9B04A23593EA}">
  <ds:schemaRefs/>
</ds:datastoreItem>
</file>

<file path=customXml/itemProps12.xml><?xml version="1.0" encoding="utf-8"?>
<ds:datastoreItem xmlns:ds="http://schemas.openxmlformats.org/officeDocument/2006/customXml" ds:itemID="{6C87A078-5F40-4D7F-9BEF-6750FB94DC63}">
  <ds:schemaRefs/>
</ds:datastoreItem>
</file>

<file path=customXml/itemProps13.xml><?xml version="1.0" encoding="utf-8"?>
<ds:datastoreItem xmlns:ds="http://schemas.openxmlformats.org/officeDocument/2006/customXml" ds:itemID="{A010FBFC-ED9D-4776-849D-81EABF9D112A}">
  <ds:schemaRefs/>
</ds:datastoreItem>
</file>

<file path=customXml/itemProps14.xml><?xml version="1.0" encoding="utf-8"?>
<ds:datastoreItem xmlns:ds="http://schemas.openxmlformats.org/officeDocument/2006/customXml" ds:itemID="{4DA6E810-9C1A-46BC-9F60-7AEE6D385CCE}">
  <ds:schemaRefs/>
</ds:datastoreItem>
</file>

<file path=customXml/itemProps15.xml><?xml version="1.0" encoding="utf-8"?>
<ds:datastoreItem xmlns:ds="http://schemas.openxmlformats.org/officeDocument/2006/customXml" ds:itemID="{293949B0-9D74-4475-85DB-ED8AE65ED4BE}">
  <ds:schemaRefs/>
</ds:datastoreItem>
</file>

<file path=customXml/itemProps16.xml><?xml version="1.0" encoding="utf-8"?>
<ds:datastoreItem xmlns:ds="http://schemas.openxmlformats.org/officeDocument/2006/customXml" ds:itemID="{B25CBE9C-579C-4D62-9791-670FFEF0C740}">
  <ds:schemaRefs/>
</ds:datastoreItem>
</file>

<file path=customXml/itemProps17.xml><?xml version="1.0" encoding="utf-8"?>
<ds:datastoreItem xmlns:ds="http://schemas.openxmlformats.org/officeDocument/2006/customXml" ds:itemID="{48FCFEE4-2E78-40CD-A932-180CFC151F96}">
  <ds:schemaRefs/>
</ds:datastoreItem>
</file>

<file path=customXml/itemProps18.xml><?xml version="1.0" encoding="utf-8"?>
<ds:datastoreItem xmlns:ds="http://schemas.openxmlformats.org/officeDocument/2006/customXml" ds:itemID="{74DD7968-5338-4A7C-9AB7-71E317FAD14A}">
  <ds:schemaRefs/>
</ds:datastoreItem>
</file>

<file path=customXml/itemProps19.xml><?xml version="1.0" encoding="utf-8"?>
<ds:datastoreItem xmlns:ds="http://schemas.openxmlformats.org/officeDocument/2006/customXml" ds:itemID="{98A6CD30-0308-49AC-9087-7CF9A48AE377}">
  <ds:schemaRefs/>
</ds:datastoreItem>
</file>

<file path=customXml/itemProps2.xml><?xml version="1.0" encoding="utf-8"?>
<ds:datastoreItem xmlns:ds="http://schemas.openxmlformats.org/officeDocument/2006/customXml" ds:itemID="{512E9EB6-BE14-4E9B-B53A-6D95BDD731E5}">
  <ds:schemaRefs>
    <ds:schemaRef ds:uri="http://schemas.microsoft.com/sharepoint/v3/contenttype/forms"/>
  </ds:schemaRefs>
</ds:datastoreItem>
</file>

<file path=customXml/itemProps20.xml><?xml version="1.0" encoding="utf-8"?>
<ds:datastoreItem xmlns:ds="http://schemas.openxmlformats.org/officeDocument/2006/customXml" ds:itemID="{D49E55AD-80F4-4EC9-8430-FD8E8D9201DC}">
  <ds:schemaRefs/>
</ds:datastoreItem>
</file>

<file path=customXml/itemProps21.xml><?xml version="1.0" encoding="utf-8"?>
<ds:datastoreItem xmlns:ds="http://schemas.openxmlformats.org/officeDocument/2006/customXml" ds:itemID="{B8637C36-4996-4BF0-9817-9AE4E45FB3C9}">
  <ds:schemaRefs/>
</ds:datastoreItem>
</file>

<file path=customXml/itemProps22.xml><?xml version="1.0" encoding="utf-8"?>
<ds:datastoreItem xmlns:ds="http://schemas.openxmlformats.org/officeDocument/2006/customXml" ds:itemID="{33A9D2B1-910A-4890-A149-E85A43544B5D}">
  <ds:schemaRefs/>
</ds:datastoreItem>
</file>

<file path=customXml/itemProps23.xml><?xml version="1.0" encoding="utf-8"?>
<ds:datastoreItem xmlns:ds="http://schemas.openxmlformats.org/officeDocument/2006/customXml" ds:itemID="{EBD3D5FB-AEE0-46A7-8289-818A621CDF36}">
  <ds:schemaRefs/>
</ds:datastoreItem>
</file>

<file path=customXml/itemProps3.xml><?xml version="1.0" encoding="utf-8"?>
<ds:datastoreItem xmlns:ds="http://schemas.openxmlformats.org/officeDocument/2006/customXml" ds:itemID="{4212848C-530B-4852-8730-679B69C20DA2}">
  <ds:schemaRefs/>
</ds:datastoreItem>
</file>

<file path=customXml/itemProps4.xml><?xml version="1.0" encoding="utf-8"?>
<ds:datastoreItem xmlns:ds="http://schemas.openxmlformats.org/officeDocument/2006/customXml" ds:itemID="{D095A0A8-BBFC-46BD-B6C9-F9F771063A0C}">
  <ds:schemaRefs/>
</ds:datastoreItem>
</file>

<file path=customXml/itemProps5.xml><?xml version="1.0" encoding="utf-8"?>
<ds:datastoreItem xmlns:ds="http://schemas.openxmlformats.org/officeDocument/2006/customXml" ds:itemID="{EE03465F-F7D7-4591-B744-AA3FB7C55319}">
  <ds:schemaRefs/>
</ds:datastoreItem>
</file>

<file path=customXml/itemProps6.xml><?xml version="1.0" encoding="utf-8"?>
<ds:datastoreItem xmlns:ds="http://schemas.openxmlformats.org/officeDocument/2006/customXml" ds:itemID="{01E8759C-33B8-4AFE-B1FD-690677E2D93B}">
  <ds:schemaRefs/>
</ds:datastoreItem>
</file>

<file path=customXml/itemProps7.xml><?xml version="1.0" encoding="utf-8"?>
<ds:datastoreItem xmlns:ds="http://schemas.openxmlformats.org/officeDocument/2006/customXml" ds:itemID="{DAFF16FF-2C72-428B-854F-2D457123BE47}">
  <ds:schemaRefs>
    <ds:schemaRef ds:uri="5a015d52-1a8c-45a9-b108-712092158594"/>
    <ds:schemaRef ds:uri="92f31348-0739-4467-8087-a9e650b26e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BA05E49B-70B5-4FEC-89D5-F69F52BE5B81}">
  <ds:schemaRefs>
    <ds:schemaRef ds:uri="5a015d52-1a8c-45a9-b108-712092158594"/>
    <ds:schemaRef ds:uri="92f31348-0739-4467-8087-a9e650b26e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.xml><?xml version="1.0" encoding="utf-8"?>
<ds:datastoreItem xmlns:ds="http://schemas.openxmlformats.org/officeDocument/2006/customXml" ds:itemID="{8F10D2E3-BD5E-41A7-9B58-448C4704E42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1588</Words>
  <Application>Microsoft Office PowerPoint</Application>
  <PresentationFormat>Widescreen</PresentationFormat>
  <Paragraphs>379</Paragraphs>
  <Slides>25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(body)</vt:lpstr>
      <vt:lpstr>Arial,Sans-Serif</vt:lpstr>
      <vt:lpstr>Calibri</vt:lpstr>
      <vt:lpstr>Calibri Light</vt:lpstr>
      <vt:lpstr>Poppins</vt:lpstr>
      <vt:lpstr>Segoe UI</vt:lpstr>
      <vt:lpstr>Wingdings 2</vt:lpstr>
      <vt:lpstr>1_Office-tema</vt:lpstr>
      <vt:lpstr>2_Office-tema</vt:lpstr>
      <vt:lpstr>think-cell Slide</vt:lpstr>
      <vt:lpstr>Lønn og lønnsnær HR</vt:lpstr>
      <vt:lpstr>Velkommen!</vt:lpstr>
      <vt:lpstr>Agenda</vt:lpstr>
      <vt:lpstr>Agenda</vt:lpstr>
      <vt:lpstr>Mål for dagen </vt:lpstr>
      <vt:lpstr>Agenda</vt:lpstr>
      <vt:lpstr>PowerPoint Presentation</vt:lpstr>
      <vt:lpstr>Agenda</vt:lpstr>
      <vt:lpstr>Løsningsforslag</vt:lpstr>
      <vt:lpstr>Flyt for timelønnede og oppdragstakere</vt:lpstr>
      <vt:lpstr>Flyt for midlertidige og faste ansatte </vt:lpstr>
      <vt:lpstr>PowerPoint Presentation</vt:lpstr>
      <vt:lpstr>Løsningsforslag: Lønn og Lønnsnær HR </vt:lpstr>
      <vt:lpstr>Hvorfor skal NTNU gå for denne løsningen?</vt:lpstr>
      <vt:lpstr>Risikovurdering av løsningsforslaget</vt:lpstr>
      <vt:lpstr>Risiko</vt:lpstr>
      <vt:lpstr>Suksessfaktorer</vt:lpstr>
      <vt:lpstr>Suksessfaktorer</vt:lpstr>
      <vt:lpstr>Hvordan skal en slik fellestjeneste få til god bruker/-lederstøtte?</vt:lpstr>
      <vt:lpstr>Agenda</vt:lpstr>
      <vt:lpstr>Prosess for tilbakemeldinger og forankring av forslag Lønn og lønnsnær HR</vt:lpstr>
      <vt:lpstr>Agenda</vt:lpstr>
      <vt:lpstr>Spørsmål og svar til løsningsforslaget</vt:lpstr>
      <vt:lpstr>Agenda</vt:lpstr>
      <vt:lpstr>Takk for deltakelsen!</vt:lpstr>
    </vt:vector>
  </TitlesOfParts>
  <Company>Deloitte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BOTT ØL Innføring</dc:title>
  <dc:creator>Prestegard, Tor Sivertsen</dc:creator>
  <cp:lastModifiedBy>Merete Aagesen</cp:lastModifiedBy>
  <cp:revision>3</cp:revision>
  <cp:lastPrinted>2014-06-25T02:16:22Z</cp:lastPrinted>
  <dcterms:created xsi:type="dcterms:W3CDTF">2021-02-05T11:28:59Z</dcterms:created>
  <dcterms:modified xsi:type="dcterms:W3CDTF">2021-03-18T12:49:05Z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0x0101004DD5007D4960C04FABF7CEA7C1807523</vt:lpwstr>
  </property>
  <property fmtid="{D5CDD505-2E9C-101B-9397-08002B2CF9AE}" pid="3" name="TemplafyTimeStamp">
    <vt:lpwstr>2020-07-31T08:45:09.5009950Z</vt:lpwstr>
  </property>
</Properties>
</file>