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6" r:id="rId26"/>
  </p:sldMasterIdLst>
  <p:notesMasterIdLst>
    <p:notesMasterId r:id="rId48"/>
  </p:notesMasterIdLst>
  <p:handoutMasterIdLst>
    <p:handoutMasterId r:id="rId49"/>
  </p:handoutMasterIdLst>
  <p:sldIdLst>
    <p:sldId id="256" r:id="rId27"/>
    <p:sldId id="3536" r:id="rId28"/>
    <p:sldId id="3506" r:id="rId29"/>
    <p:sldId id="5064" r:id="rId30"/>
    <p:sldId id="864" r:id="rId31"/>
    <p:sldId id="5065" r:id="rId32"/>
    <p:sldId id="3521" r:id="rId33"/>
    <p:sldId id="5066" r:id="rId34"/>
    <p:sldId id="5079" r:id="rId35"/>
    <p:sldId id="5127" r:id="rId36"/>
    <p:sldId id="5130" r:id="rId37"/>
    <p:sldId id="5110" r:id="rId38"/>
    <p:sldId id="5131" r:id="rId39"/>
    <p:sldId id="5132" r:id="rId40"/>
    <p:sldId id="5134" r:id="rId41"/>
    <p:sldId id="5070" r:id="rId42"/>
    <p:sldId id="5026" r:id="rId43"/>
    <p:sldId id="5068" r:id="rId44"/>
    <p:sldId id="3494" r:id="rId45"/>
    <p:sldId id="5069" r:id="rId46"/>
    <p:sldId id="5057" r:id="rId47"/>
  </p:sldIdLst>
  <p:sldSz cx="12192000" cy="6858000"/>
  <p:notesSz cx="7315200" cy="96012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D3DD46-5058-4949-9AA0-F2BF950AB391}">
          <p14:sldIdLst>
            <p14:sldId id="256"/>
            <p14:sldId id="3536"/>
            <p14:sldId id="3506"/>
            <p14:sldId id="5064"/>
            <p14:sldId id="864"/>
            <p14:sldId id="5065"/>
            <p14:sldId id="3521"/>
            <p14:sldId id="5066"/>
            <p14:sldId id="5079"/>
            <p14:sldId id="5127"/>
            <p14:sldId id="5130"/>
            <p14:sldId id="5110"/>
            <p14:sldId id="5131"/>
            <p14:sldId id="5132"/>
            <p14:sldId id="5134"/>
            <p14:sldId id="5070"/>
          </p14:sldIdLst>
        </p14:section>
        <p14:section name="Default Section" id="{8947494E-A868-4968-9E33-99FE4EC708E8}">
          <p14:sldIdLst>
            <p14:sldId id="5026"/>
            <p14:sldId id="5068"/>
            <p14:sldId id="3494"/>
            <p14:sldId id="5069"/>
            <p14:sldId id="5057"/>
          </p14:sldIdLst>
        </p14:section>
      </p14:sectionLst>
    </p:ext>
    <p:ext uri="{EFAFB233-063F-42B5-8137-9DF3F51BA10A}">
      <p15:sldGuideLst xmlns:p15="http://schemas.microsoft.com/office/powerpoint/2012/main">
        <p15:guide id="16" orient="horz" pos="1457" userDrawn="1">
          <p15:clr>
            <a:srgbClr val="A4A3A4"/>
          </p15:clr>
        </p15:guide>
        <p15:guide id="1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FFFF"/>
    <a:srgbClr val="014693"/>
    <a:srgbClr val="004F8B"/>
    <a:srgbClr val="000000"/>
    <a:srgbClr val="92D050"/>
    <a:srgbClr val="0166CB"/>
    <a:srgbClr val="ED8013"/>
    <a:srgbClr val="A3B3D0"/>
    <a:srgbClr val="DB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CB975-9BE9-47BF-B401-D8A0C948E7B3}" v="21" dt="2021-04-08T09:29:11.795"/>
    <p1510:client id="{9D96A01A-CCC6-4EAB-8A64-A381FC5C1F4F}" v="48" dt="2021-04-08T14:09:18.081"/>
    <p1510:client id="{CECAA917-0AC8-44E3-B45B-EDD0E151C685}" v="24" dt="2021-04-07T07:25:38.340"/>
    <p1510:client id="{DD2EF56A-8957-4FB9-BB95-701E1216C859}" vWet="54" dt="2021-04-07T08:33:20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78"/>
      </p:cViewPr>
      <p:guideLst>
        <p:guide orient="horz" pos="14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Master" Target="slideMasters/slideMaster1.xml"/><Relationship Id="rId39" Type="http://schemas.openxmlformats.org/officeDocument/2006/relationships/slide" Target="slides/slide13.xml"/><Relationship Id="rId21" Type="http://schemas.openxmlformats.org/officeDocument/2006/relationships/customXml" Target="../customXml/item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tags" Target="tags/tag1.xml"/><Relationship Id="rId55" Type="http://schemas.microsoft.com/office/2015/10/relationships/revisionInfo" Target="revisionInfo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4/9/2021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2:51.063"/>
    </inkml:context>
    <inkml:brush xml:id="br0">
      <inkml:brushProperty name="width" value="0.20285" units="cm"/>
      <inkml:brushProperty name="height" value="0.20285" units="cm"/>
      <inkml:brushProperty name="color" value="#FF0000"/>
      <inkml:brushProperty name="ignorePressure" value="1"/>
      <inkml:brushProperty name="inkEffects" value="pencil"/>
    </inkml:brush>
  </inkml:definitions>
  <inkml:trace contextRef="#ctx0" brushRef="#br0">0 596,'4'0,"5"-3,10-2,8-3,11-4,14-4,10-7,10-2,6-5,5-3,4 0,1-1,1 1,3 1,1 3,3 3,2 5,0 5,0 7,0 5,0 6,-2 8,-2 7,-2 7,-6 7,-5 3,-5 8,-7 2,-5 4,-6 2,-4 1,-3 0,-3-3,-1 0,-1-4,1 0,-2-4,-1-4,0-2,2-3,-1-4,0-5,1-4,0-9,0-5,-1-7,-1-7,-3-6,-5-6,-4-2,-4-4,-8-1,-6-2,-5-3,-8-5,-5-10,-8-13,-10-11,-8-10,-6-2,-5 1,-3 7,-1 6,-1 11,1 11,0 13,-1 8,2 13,2 11,0 11,1 9,4 6,5 9,6 5,6 4,7 3,8 3,9 8,10 6,10 5,14 4,10 1,10-6,10-6,7-8,4-9,5-8,2-7,4-9,2-5,2-5,1-6,2-2,2-3,1-3,1-1,-1 0,3 0,-2 0,1 0,-1 0,-1 1,0-2,-1 0,-1-5,1-3,-2-6,1-6,-4-6,0-5,-4-6,-3-2,-6-3,-3 0,-6 3,-6 3,-6 5,-5 7,-7 9,-5 6,-5 12,-2 10,0 14,-1 16,-3 14,-3 14,-3 12,-8 4,-4 8,-9 0,-5 2,-7-1,-1-6,-2-11,0-13,2-13,0-12,4-9,0-11,0-10,-1-8,-3-14,-7-18,-5-20,-12-20,-8-12,-12-9,-8 2,-8 7,-6 12,-4 12,1 16,-2 12,6 14,2 11,6 9,4 9,5 9,5 10,4 8,7 9,7 10,6 5,6 8,8 4,7 2,6 5,11 5,8 5,10 1,8-1,11-6,10-9,4-10,8-10,2-13,2-9,2-9,0-9,4-10,0-9,6-12,2-11,2-11,2-6,0-7,-1-2,-3 0,-5 6,-5 4,-4 8,-6 8,-7 8,-4 8,-6 4,-6 6,-5 4,-4 2,-4 0,-5 2,-4 1,-5-2,-3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44:43.401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45:30.24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45:30.24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19:55:56.92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19:55:56.92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20:00:25.97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801 1,'0'0,"10"7,18 10,1-1,2-1,-1-2,1-1,1-1,16 2,63 12,29 1,-56-13,60 14,0 6,-2 6,112 49,-178-56,0 4,-4 1,0 4,-2 5,-2 0,-2 5,31 32,-65-51,-1 1,-3 2,0-1,-3 4,-1-2,-1 4,6 16,0 9,-3 2,-4-1,-2 2,2 24,134 590,-140-609,-3 0,-2 1,-2 47,-8-84,-2 1,-2-2,-1 0,-2 0,-1 0,-2 0,-2-2,-6 14,5-18,0-2,-3-2,-1 1,-1 0,-1-3,0 1,-2-2,-2 1,-4 1,-4 2,0-3,-2 0,-3-2,2 0,-3-4,-32 14,-32 7,0-4,-86 17,-212 32,150-35,-8 14,130-25,0 6,-116 60,154-60,2 6,3 0,2 6,-27 26,72-50,0 2,4 2,0 2,1-1,3 2,1 2,2 2,2 1,-15 34,2 4,4 0,-20 85,44-131,1 1,2 1,1 6,1-23,-10 219,10 83,3-205,0-118,0 6,-1-6,-2-4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20:00:25.97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1,'18'3,"-34"-6,14 8,2 1,0-1,-1 2,2-3,-1 1,2 2,-2-3,1 2,24 94,5-2,3-1,12 15,-15-37,6 17,10 32,6-3,27 42,-78-161,1 0,-2 0,0 0,1-1,0 2,1-2,-1 2,0-3,1 2,-1 0,0-1,1 0,-1 1,2-1,-3 0,2 1,0-2,0 1,0 0,-1 1,2-2,-2 0,2 1,-2-1,2 1,-2-1,2 0,-1 0,0 0,0 0,0 0,0 0,5-4,0 2,1-2,-3 0,2 0,-1-2,0 1,0 0,2-3,-6 8,394-372,-327 312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20:00:25.97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7T12:24:39.30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7T12:24:39.30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2:51.447"/>
    </inkml:context>
    <inkml:brush xml:id="br0">
      <inkml:brushProperty name="width" value="0.1" units="cm"/>
      <inkml:brushProperty name="height" value="0.6" units="cm"/>
      <inkml:brushProperty name="color" value="#FF0000"/>
      <inkml:brushProperty name="ignorePressure" value="1"/>
      <inkml:brushProperty name="inkEffects" value="pencil"/>
    </inkml:brush>
  </inkml:definitions>
  <inkml:trace contextRef="#ctx0" brushRef="#br0">0 1,'0'0,"0"0,3 3,5 5,8 8,12 10,12 8,6 6,5 4,0 0,-7-2,-7-3,-8-4,-10-6,-7-2,-9 1,-9 4,-12 12,-18 16,-16 18,0-3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4T14:22:09.56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4T14:22:09.56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6T09:28:24.742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6T09:28:24.74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3:04.70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3:05.79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3:14.139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3:14.142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8:09.31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8:09.31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44:43.400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Hva er lønn og lønnsnær HR? (Eva)</a:t>
            </a:r>
            <a:br>
              <a:rPr lang="nb-NO"/>
            </a:br>
            <a:r>
              <a:rPr lang="nb-NO"/>
              <a:t>Hvem har deltatt (Eva)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4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32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B9380-F281-4D6C-8840-6EA95F8EE5C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809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02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1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0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06FE-FD85-4F94-A508-555A8DF5A76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78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1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*) Det finnes også andre navn som beskriver samme metodikk og også forskjellige tilnærminger i forhold til f.eks. antall dager for gjennomføring. 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4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Kristin Overvik – prosessleder BTB, Økonomiavdelingen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76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Sentrale roller i BTB-prosessen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3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F5B51-7F4D-1A4A-9B73-B22C75CA4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37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6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tags" Target="../tags/tag9.xml"/><Relationship Id="rId21" Type="http://schemas.openxmlformats.org/officeDocument/2006/relationships/image" Target="../media/image27.png"/><Relationship Id="rId7" Type="http://schemas.openxmlformats.org/officeDocument/2006/relationships/image" Target="../media/image3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8.xml"/><Relationship Id="rId16" Type="http://schemas.openxmlformats.org/officeDocument/2006/relationships/image" Target="../media/image23.png"/><Relationship Id="rId20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22.png"/><Relationship Id="rId23" Type="http://schemas.openxmlformats.org/officeDocument/2006/relationships/image" Target="../media/image29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Relationship Id="rId14" Type="http://schemas.openxmlformats.org/officeDocument/2006/relationships/image" Target="../media/image21.png"/><Relationship Id="rId22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68965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8592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5352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5E05C08-5923-41E0-B0F2-DE3C60CBE8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685966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5E05C08-5923-41E0-B0F2-DE3C60CB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A6D172-2F8C-4641-A06B-ABD78145BFF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847" y="397785"/>
            <a:ext cx="11224996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02862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54FDAE8-DF3E-44A6-923F-86A696327F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8656842"/>
              </p:ext>
            </p:ext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54FDAE8-DF3E-44A6-923F-86A696327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488BDF-9175-4966-A647-FC041BAA93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1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C0102-FC34-45E7-8E35-623BE49293AE}"/>
              </a:ext>
            </a:extLst>
          </p:cNvPr>
          <p:cNvSpPr/>
          <p:nvPr userDrawn="1"/>
        </p:nvSpPr>
        <p:spPr>
          <a:xfrm>
            <a:off x="0" y="6303264"/>
            <a:ext cx="4742688" cy="554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EE11B015-140A-4EE1-8811-57B5E1373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847" y="152252"/>
            <a:ext cx="7844687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1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742E48F-4190-4404-AEDD-90284A200F72}"/>
              </a:ext>
            </a:extLst>
          </p:cNvPr>
          <p:cNvSpPr txBox="1">
            <a:spLocks/>
          </p:cNvSpPr>
          <p:nvPr userDrawn="1"/>
        </p:nvSpPr>
        <p:spPr>
          <a:xfrm>
            <a:off x="8375689" y="1586994"/>
            <a:ext cx="3576631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900"/>
              <a:t>Roller: Prosjektidé til Prosjektavslutning</a:t>
            </a:r>
          </a:p>
        </p:txBody>
      </p:sp>
      <p:graphicFrame>
        <p:nvGraphicFramePr>
          <p:cNvPr id="20" name="Table 110">
            <a:extLst>
              <a:ext uri="{FF2B5EF4-FFF2-40B4-BE49-F238E27FC236}">
                <a16:creationId xmlns:a16="http://schemas.microsoft.com/office/drawing/2014/main" id="{632A8FB1-4961-4E60-AC48-25161350F02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3800323"/>
              </p:ext>
            </p:extLst>
          </p:nvPr>
        </p:nvGraphicFramePr>
        <p:xfrm>
          <a:off x="8674902" y="1801296"/>
          <a:ext cx="1324655" cy="1920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24655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Prosessansvarlig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Prosjektleder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Prosjektøkonom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Systemansvarlig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Prosessrådgiver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Prosjektressurs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Søknadsregistrerer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092312DA-9D03-4025-B709-0D186BEDB0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43497" y="2906287"/>
            <a:ext cx="125412" cy="160527"/>
          </a:xfrm>
          <a:prstGeom prst="rect">
            <a:avLst/>
          </a:prstGeom>
        </p:spPr>
      </p:pic>
      <p:graphicFrame>
        <p:nvGraphicFramePr>
          <p:cNvPr id="28" name="Table 110">
            <a:extLst>
              <a:ext uri="{FF2B5EF4-FFF2-40B4-BE49-F238E27FC236}">
                <a16:creationId xmlns:a16="http://schemas.microsoft.com/office/drawing/2014/main" id="{FC287426-C61C-4E5A-BFC9-ABA3C884F23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60762284"/>
              </p:ext>
            </p:extLst>
          </p:nvPr>
        </p:nvGraphicFramePr>
        <p:xfrm>
          <a:off x="10335245" y="1811419"/>
          <a:ext cx="1705872" cy="19206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5872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213555">
                <a:tc>
                  <a:txBody>
                    <a:bodyPr/>
                    <a:lstStyle/>
                    <a:p>
                      <a:r>
                        <a:rPr lang="nb-NO" sz="800"/>
                        <a:t>Fakturaansvarlig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 err="1"/>
                        <a:t>Kunderegistrerer</a:t>
                      </a:r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Bilagsbehandler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Behovshaver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Kostnadsgodkjenner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213555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187526CE-92D3-4C58-A7C8-E69F20EE89C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49499" y="2431378"/>
            <a:ext cx="212555" cy="225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AF08A5-E50E-4E92-8C8C-71DC2CF30DF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75514" y="2652066"/>
            <a:ext cx="160527" cy="190625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06A4408C-846E-4EC1-AB4B-B7115CE625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1768181"/>
            <a:ext cx="216303" cy="229415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DF0132DC-E209-48C1-9B43-2F2970CD7F1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1995802"/>
            <a:ext cx="216303" cy="229415"/>
          </a:xfrm>
          <a:prstGeom prst="rect">
            <a:avLst/>
          </a:prstGeom>
        </p:spPr>
      </p:pic>
      <p:pic>
        <p:nvPicPr>
          <p:cNvPr id="43" name="Picture 42" descr="A picture containing clock&#10;&#10;Description automatically generated">
            <a:extLst>
              <a:ext uri="{FF2B5EF4-FFF2-40B4-BE49-F238E27FC236}">
                <a16:creationId xmlns:a16="http://schemas.microsoft.com/office/drawing/2014/main" id="{8632E72F-7DA2-463A-9565-7AB5E2E2CA9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2223423"/>
            <a:ext cx="216303" cy="229415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3E62124C-8F35-445F-A124-3364652AC2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2451045"/>
            <a:ext cx="216303" cy="229415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C69A7F78-771D-44AB-9F9E-4AA30658598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26" y="1761305"/>
            <a:ext cx="216303" cy="229415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019B735C-66AF-4DA9-84B5-CC3CD762E31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70" y="2004702"/>
            <a:ext cx="173615" cy="184137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81A8E31D-6295-4413-9863-671CE940263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810" y="2183771"/>
            <a:ext cx="237933" cy="252356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F20A5A48-F715-41FD-9262-B92CA326EE8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2678666"/>
            <a:ext cx="216303" cy="229415"/>
          </a:xfrm>
          <a:prstGeom prst="rect">
            <a:avLst/>
          </a:prstGeom>
        </p:spPr>
      </p:pic>
      <p:pic>
        <p:nvPicPr>
          <p:cNvPr id="61" name="Picture 60" descr="A picture containing icon&#10;&#10;Description automatically generated">
            <a:extLst>
              <a:ext uri="{FF2B5EF4-FFF2-40B4-BE49-F238E27FC236}">
                <a16:creationId xmlns:a16="http://schemas.microsoft.com/office/drawing/2014/main" id="{7616EE9F-308B-49D8-B505-53F402B5F4D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3065021"/>
            <a:ext cx="216303" cy="229415"/>
          </a:xfrm>
          <a:prstGeom prst="rect">
            <a:avLst/>
          </a:prstGeom>
        </p:spPr>
      </p:pic>
      <p:pic>
        <p:nvPicPr>
          <p:cNvPr id="62" name="Picture 61" descr="A picture containing shirt, clock&#10;&#10;Description automatically generated">
            <a:extLst>
              <a:ext uri="{FF2B5EF4-FFF2-40B4-BE49-F238E27FC236}">
                <a16:creationId xmlns:a16="http://schemas.microsoft.com/office/drawing/2014/main" id="{114CC527-A9EA-4F08-A6B6-8D0538D0776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3292643"/>
            <a:ext cx="216303" cy="229415"/>
          </a:xfrm>
          <a:prstGeom prst="rect">
            <a:avLst/>
          </a:prstGeom>
        </p:spPr>
      </p:pic>
      <p:graphicFrame>
        <p:nvGraphicFramePr>
          <p:cNvPr id="33" name="Table 3">
            <a:extLst>
              <a:ext uri="{FF2B5EF4-FFF2-40B4-BE49-F238E27FC236}">
                <a16:creationId xmlns:a16="http://schemas.microsoft.com/office/drawing/2014/main" id="{719CF642-2603-4806-AF28-28757D4AE6A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3562456"/>
              </p:ext>
            </p:extLst>
          </p:nvPr>
        </p:nvGraphicFramePr>
        <p:xfrm>
          <a:off x="401847" y="1385235"/>
          <a:ext cx="7844687" cy="5036016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716815">
                  <a:extLst>
                    <a:ext uri="{9D8B030D-6E8A-4147-A177-3AD203B41FA5}">
                      <a16:colId xmlns:a16="http://schemas.microsoft.com/office/drawing/2014/main" val="3468370360"/>
                    </a:ext>
                  </a:extLst>
                </a:gridCol>
                <a:gridCol w="7127872">
                  <a:extLst>
                    <a:ext uri="{9D8B030D-6E8A-4147-A177-3AD203B41FA5}">
                      <a16:colId xmlns:a16="http://schemas.microsoft.com/office/drawing/2014/main" val="1816011080"/>
                    </a:ext>
                  </a:extLst>
                </a:gridCol>
              </a:tblGrid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303592"/>
                  </a:ext>
                </a:extLst>
              </a:tr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064660"/>
                  </a:ext>
                </a:extLst>
              </a:tr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92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124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1779527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54FDAE8-DF3E-44A6-923F-86A696327F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5552418"/>
              </p:ext>
            </p:ext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54FDAE8-DF3E-44A6-923F-86A696327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488BDF-9175-4966-A647-FC041BAA93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1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C0102-FC34-45E7-8E35-623BE49293AE}"/>
              </a:ext>
            </a:extLst>
          </p:cNvPr>
          <p:cNvSpPr/>
          <p:nvPr userDrawn="1"/>
        </p:nvSpPr>
        <p:spPr>
          <a:xfrm>
            <a:off x="0" y="6303264"/>
            <a:ext cx="4742688" cy="554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EE11B015-140A-4EE1-8811-57B5E1373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847" y="152252"/>
            <a:ext cx="7844687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1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9E4930C1-168A-4517-9B86-B90FA20F3CE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415768" y="3307143"/>
            <a:ext cx="3496472" cy="1437552"/>
          </a:xfrm>
          <a:prstGeom prst="rect">
            <a:avLst/>
          </a:prstGeom>
        </p:spPr>
        <p:txBody>
          <a:bodyPr>
            <a:noAutofit/>
          </a:bodyPr>
          <a:lstStyle>
            <a:lvl1pPr marL="0" indent="-179996">
              <a:spcBef>
                <a:spcPts val="0"/>
              </a:spcBef>
              <a:buFont typeface="+mj-lt"/>
              <a:buAutoNum type="arabicPeriod"/>
              <a:defRPr sz="800" b="0"/>
            </a:lvl1pPr>
            <a:lvl2pPr marL="0" indent="0">
              <a:buNone/>
              <a:defRPr sz="900"/>
            </a:lvl2pPr>
            <a:lvl3pPr marL="359991" indent="-179996">
              <a:buFont typeface="+mj-lt"/>
              <a:buAutoNum type="alphaLcParenR"/>
              <a:defRPr sz="700"/>
            </a:lvl3pPr>
            <a:lvl4pPr marL="539987" indent="-179996">
              <a:buFont typeface="+mj-lt"/>
              <a:buAutoNum type="romanLcPeriod"/>
              <a:defRPr sz="500"/>
            </a:lvl4pPr>
            <a:lvl5pPr>
              <a:defRPr sz="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Punktliste</a:t>
            </a:r>
          </a:p>
          <a:p>
            <a:pPr lvl="2"/>
            <a:r>
              <a:rPr lang="nb-NO"/>
              <a:t>Andre nivå</a:t>
            </a:r>
          </a:p>
          <a:p>
            <a:pPr lvl="3"/>
            <a:r>
              <a:rPr lang="nb-NO"/>
              <a:t>Tredje Nivå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742E48F-4190-4404-AEDD-90284A200F72}"/>
              </a:ext>
            </a:extLst>
          </p:cNvPr>
          <p:cNvSpPr txBox="1">
            <a:spLocks/>
          </p:cNvSpPr>
          <p:nvPr userDrawn="1"/>
        </p:nvSpPr>
        <p:spPr>
          <a:xfrm>
            <a:off x="8375689" y="792482"/>
            <a:ext cx="3576631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900"/>
              <a:t>Roller: Behov til Betaling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B9F8B5-E0B8-4229-A3EE-C399414AAB39}"/>
              </a:ext>
            </a:extLst>
          </p:cNvPr>
          <p:cNvCxnSpPr/>
          <p:nvPr userDrawn="1"/>
        </p:nvCxnSpPr>
        <p:spPr>
          <a:xfrm>
            <a:off x="8372305" y="3063241"/>
            <a:ext cx="358001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10">
            <a:extLst>
              <a:ext uri="{FF2B5EF4-FFF2-40B4-BE49-F238E27FC236}">
                <a16:creationId xmlns:a16="http://schemas.microsoft.com/office/drawing/2014/main" id="{632A8FB1-4961-4E60-AC48-25161350F02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98487032"/>
              </p:ext>
            </p:extLst>
          </p:nvPr>
        </p:nvGraphicFramePr>
        <p:xfrm>
          <a:off x="8674902" y="1006784"/>
          <a:ext cx="1324655" cy="1920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24655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Behovshaver Innkjøp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Fagrekvirent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Innkjøper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Anskaffelsesrådgiver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Leveransebekrefter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Kostnadsgodkjenner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Fakturaflytoppfølger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Leverandørvedlikeholder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092312DA-9D03-4025-B709-0D186BEDB0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68613" y="2451106"/>
            <a:ext cx="125412" cy="1605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CEF3A5-8109-48F8-8EE3-9C8D183E44A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76136" y="2849748"/>
            <a:ext cx="110363" cy="182097"/>
          </a:xfrm>
          <a:prstGeom prst="rect">
            <a:avLst/>
          </a:prstGeom>
        </p:spPr>
      </p:pic>
      <p:graphicFrame>
        <p:nvGraphicFramePr>
          <p:cNvPr id="28" name="Table 110">
            <a:extLst>
              <a:ext uri="{FF2B5EF4-FFF2-40B4-BE49-F238E27FC236}">
                <a16:creationId xmlns:a16="http://schemas.microsoft.com/office/drawing/2014/main" id="{FC287426-C61C-4E5A-BFC9-ABA3C884F23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59594022"/>
              </p:ext>
            </p:extLst>
          </p:nvPr>
        </p:nvGraphicFramePr>
        <p:xfrm>
          <a:off x="10335245" y="1016906"/>
          <a:ext cx="1705872" cy="20423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5872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nb-NO" sz="800"/>
                        <a:t>Innførselsmerverdiavgifts- og tolloppfølger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Remitterer BtB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Remitteringsgodkjenner BtB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Katalogadministrator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Innkjøpskontroller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Prosessansvarlig BtB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Prosessrådgiver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213555">
                <a:tc>
                  <a:txBody>
                    <a:bodyPr/>
                    <a:lstStyle/>
                    <a:p>
                      <a:r>
                        <a:rPr lang="nb-NO" sz="800"/>
                        <a:t>Systemadministrator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Brukeradministrator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sp>
        <p:nvSpPr>
          <p:cNvPr id="38" name="Tittel 1">
            <a:extLst>
              <a:ext uri="{FF2B5EF4-FFF2-40B4-BE49-F238E27FC236}">
                <a16:creationId xmlns:a16="http://schemas.microsoft.com/office/drawing/2014/main" id="{CD7A9D41-47A4-41DF-8F7C-2655BAF8573F}"/>
              </a:ext>
            </a:extLst>
          </p:cNvPr>
          <p:cNvSpPr txBox="1">
            <a:spLocks/>
          </p:cNvSpPr>
          <p:nvPr userDrawn="1"/>
        </p:nvSpPr>
        <p:spPr>
          <a:xfrm>
            <a:off x="8375688" y="3135265"/>
            <a:ext cx="1692000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900"/>
              <a:t>Fordeler:</a:t>
            </a:r>
          </a:p>
        </p:txBody>
      </p:sp>
      <p:sp>
        <p:nvSpPr>
          <p:cNvPr id="41" name="Tittel 1">
            <a:extLst>
              <a:ext uri="{FF2B5EF4-FFF2-40B4-BE49-F238E27FC236}">
                <a16:creationId xmlns:a16="http://schemas.microsoft.com/office/drawing/2014/main" id="{8E6C6851-462C-4FDF-8868-8AD4AFC4628C}"/>
              </a:ext>
            </a:extLst>
          </p:cNvPr>
          <p:cNvSpPr txBox="1">
            <a:spLocks/>
          </p:cNvSpPr>
          <p:nvPr userDrawn="1"/>
        </p:nvSpPr>
        <p:spPr>
          <a:xfrm>
            <a:off x="8415767" y="4829553"/>
            <a:ext cx="1692000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900"/>
              <a:t>Risiko:</a:t>
            </a:r>
          </a:p>
        </p:txBody>
      </p:sp>
      <p:sp>
        <p:nvSpPr>
          <p:cNvPr id="47" name="Plassholder for innhold 2">
            <a:extLst>
              <a:ext uri="{FF2B5EF4-FFF2-40B4-BE49-F238E27FC236}">
                <a16:creationId xmlns:a16="http://schemas.microsoft.com/office/drawing/2014/main" id="{3D4CA0A7-73DD-477B-A170-78114B35E20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15767" y="4988595"/>
            <a:ext cx="3496473" cy="1437552"/>
          </a:xfrm>
          <a:prstGeom prst="rect">
            <a:avLst/>
          </a:prstGeom>
        </p:spPr>
        <p:txBody>
          <a:bodyPr>
            <a:noAutofit/>
          </a:bodyPr>
          <a:lstStyle>
            <a:lvl1pPr marL="0" indent="-179996">
              <a:spcBef>
                <a:spcPts val="0"/>
              </a:spcBef>
              <a:buFont typeface="+mj-lt"/>
              <a:buAutoNum type="arabicPeriod"/>
              <a:defRPr sz="800" b="0"/>
            </a:lvl1pPr>
            <a:lvl2pPr marL="0" indent="0">
              <a:buNone/>
              <a:defRPr sz="900"/>
            </a:lvl2pPr>
            <a:lvl3pPr marL="359991" indent="-179996">
              <a:buFont typeface="+mj-lt"/>
              <a:buAutoNum type="alphaLcParenR"/>
              <a:defRPr sz="700"/>
            </a:lvl3pPr>
            <a:lvl4pPr marL="539987" indent="-179996">
              <a:buFont typeface="+mj-lt"/>
              <a:buAutoNum type="romanLcPeriod"/>
              <a:defRPr sz="500"/>
            </a:lvl4pPr>
            <a:lvl5pPr>
              <a:defRPr sz="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Punktliste</a:t>
            </a:r>
          </a:p>
          <a:p>
            <a:pPr lvl="2"/>
            <a:r>
              <a:rPr lang="nb-NO"/>
              <a:t>Andre nivå</a:t>
            </a:r>
          </a:p>
          <a:p>
            <a:pPr lvl="3"/>
            <a:r>
              <a:rPr lang="nb-NO"/>
              <a:t>Tredje Nivå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87526CE-92D3-4C58-A7C8-E69F20EE89C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463032" y="956694"/>
            <a:ext cx="212555" cy="2254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23741D4-B576-479C-9E12-60F95DA7084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463032" y="1198159"/>
            <a:ext cx="212555" cy="2254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F911982-8A96-4A65-876F-182FEB53A5F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81476" y="1439624"/>
            <a:ext cx="175667" cy="18631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08FD6AF-158D-4C6D-8188-8921EDCE1C6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81478" y="1641964"/>
            <a:ext cx="175665" cy="1863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371ECFA-F7E9-4AE2-9A48-9D1E81835F7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34701" y="1044845"/>
            <a:ext cx="193232" cy="20494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CF21BB0-C5E9-40B0-9503-ABA8F359C6F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481478" y="2301087"/>
            <a:ext cx="175665" cy="18631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7C98A99-B77B-4CD1-AFE2-5646C02C544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463032" y="2503428"/>
            <a:ext cx="212555" cy="22543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1E512BE-5C18-4B05-BBCE-4B80167180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14412" y="1275687"/>
            <a:ext cx="233811" cy="24798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707D5BB-99F4-4CD2-9138-7DCEE5B9255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34701" y="1549569"/>
            <a:ext cx="193232" cy="20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8D0AB1-80DE-4055-A9B8-D0BAA95C7BB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156829" y="1780411"/>
            <a:ext cx="148976" cy="194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30379C-0437-46B8-A2B8-6230A70F0A5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158075" y="2000890"/>
            <a:ext cx="146487" cy="193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AF08A5-E50E-4E92-8C8C-71DC2CF30DF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489047" y="2094434"/>
            <a:ext cx="160527" cy="190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239F0B-8C47-4585-9EB8-8EC0BF14B55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162220" y="2630405"/>
            <a:ext cx="138195" cy="2017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C69C1F-2CAE-4984-91E4-52ECB245F14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146039" y="2208075"/>
            <a:ext cx="170559" cy="210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31C2EB-A559-4E99-A2A5-40BDC5506B42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484803" y="1844304"/>
            <a:ext cx="177248" cy="234101"/>
          </a:xfrm>
          <a:prstGeom prst="rect">
            <a:avLst/>
          </a:prstGeom>
        </p:spPr>
      </p:pic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4DB05E92-4C7A-47AC-BC7B-25F92670609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3126695"/>
              </p:ext>
            </p:extLst>
          </p:nvPr>
        </p:nvGraphicFramePr>
        <p:xfrm>
          <a:off x="401847" y="1385235"/>
          <a:ext cx="7844687" cy="5036016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716815">
                  <a:extLst>
                    <a:ext uri="{9D8B030D-6E8A-4147-A177-3AD203B41FA5}">
                      <a16:colId xmlns:a16="http://schemas.microsoft.com/office/drawing/2014/main" val="3468370360"/>
                    </a:ext>
                  </a:extLst>
                </a:gridCol>
                <a:gridCol w="7127872">
                  <a:extLst>
                    <a:ext uri="{9D8B030D-6E8A-4147-A177-3AD203B41FA5}">
                      <a16:colId xmlns:a16="http://schemas.microsoft.com/office/drawing/2014/main" val="1816011080"/>
                    </a:ext>
                  </a:extLst>
                </a:gridCol>
              </a:tblGrid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303592"/>
                  </a:ext>
                </a:extLst>
              </a:tr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064660"/>
                  </a:ext>
                </a:extLst>
              </a:tr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92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5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7894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68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4809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6987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44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90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1586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450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11253023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20" imgW="592" imgH="591" progId="TCLayout.ActiveDocument.1">
                  <p:embed/>
                </p:oleObj>
              </mc:Choice>
              <mc:Fallback>
                <p:oleObj name="think-cell Slide" r:id="rId20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39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564241" y="6401225"/>
            <a:ext cx="3360060" cy="27307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08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1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2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4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1.emf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1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svg"/><Relationship Id="rId18" Type="http://schemas.openxmlformats.org/officeDocument/2006/relationships/customXml" Target="../ink/ink5.xml"/><Relationship Id="rId26" Type="http://schemas.openxmlformats.org/officeDocument/2006/relationships/image" Target="../media/image61.png"/><Relationship Id="rId39" Type="http://schemas.openxmlformats.org/officeDocument/2006/relationships/image" Target="../media/image69.png"/><Relationship Id="rId21" Type="http://schemas.openxmlformats.org/officeDocument/2006/relationships/image" Target="../media/image58.png"/><Relationship Id="rId34" Type="http://schemas.openxmlformats.org/officeDocument/2006/relationships/customXml" Target="../ink/ink12.xml"/><Relationship Id="rId42" Type="http://schemas.openxmlformats.org/officeDocument/2006/relationships/image" Target="../media/image71.png"/><Relationship Id="rId47" Type="http://schemas.openxmlformats.org/officeDocument/2006/relationships/image" Target="../media/image74.png"/><Relationship Id="rId50" Type="http://schemas.openxmlformats.org/officeDocument/2006/relationships/customXml" Target="../ink/ink17.xml"/><Relationship Id="rId55" Type="http://schemas.openxmlformats.org/officeDocument/2006/relationships/image" Target="../media/image80.png"/><Relationship Id="rId63" Type="http://schemas.openxmlformats.org/officeDocument/2006/relationships/customXml" Target="../ink/ink22.xml"/><Relationship Id="rId7" Type="http://schemas.openxmlformats.org/officeDocument/2006/relationships/image" Target="../media/image1.emf"/><Relationship Id="rId2" Type="http://schemas.openxmlformats.org/officeDocument/2006/relationships/tags" Target="../tags/tag34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29" Type="http://schemas.openxmlformats.org/officeDocument/2006/relationships/image" Target="../media/image63.png"/><Relationship Id="rId41" Type="http://schemas.openxmlformats.org/officeDocument/2006/relationships/image" Target="../media/image70.png"/><Relationship Id="rId54" Type="http://schemas.openxmlformats.org/officeDocument/2006/relationships/customXml" Target="../ink/ink18.xml"/><Relationship Id="rId62" Type="http://schemas.openxmlformats.org/officeDocument/2006/relationships/image" Target="../media/image84.png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52.png"/><Relationship Id="rId24" Type="http://schemas.openxmlformats.org/officeDocument/2006/relationships/customXml" Target="../ink/ink8.xml"/><Relationship Id="rId32" Type="http://schemas.openxmlformats.org/officeDocument/2006/relationships/customXml" Target="../ink/ink11.xml"/><Relationship Id="rId37" Type="http://schemas.openxmlformats.org/officeDocument/2006/relationships/image" Target="../media/image68.svg"/><Relationship Id="rId40" Type="http://schemas.openxmlformats.org/officeDocument/2006/relationships/customXml" Target="../ink/ink14.xml"/><Relationship Id="rId45" Type="http://schemas.openxmlformats.org/officeDocument/2006/relationships/image" Target="../media/image73.png"/><Relationship Id="rId53" Type="http://schemas.openxmlformats.org/officeDocument/2006/relationships/image" Target="../media/image79.svg"/><Relationship Id="rId58" Type="http://schemas.openxmlformats.org/officeDocument/2006/relationships/image" Target="../media/image80.svg"/><Relationship Id="rId66" Type="http://schemas.openxmlformats.org/officeDocument/2006/relationships/image" Target="../media/image86.png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28" Type="http://schemas.openxmlformats.org/officeDocument/2006/relationships/customXml" Target="../ink/ink9.xml"/><Relationship Id="rId36" Type="http://schemas.openxmlformats.org/officeDocument/2006/relationships/image" Target="../media/image67.png"/><Relationship Id="rId49" Type="http://schemas.openxmlformats.org/officeDocument/2006/relationships/image" Target="../media/image76.svg"/><Relationship Id="rId57" Type="http://schemas.openxmlformats.org/officeDocument/2006/relationships/image" Target="../media/image81.png"/><Relationship Id="rId61" Type="http://schemas.openxmlformats.org/officeDocument/2006/relationships/customXml" Target="../ink/ink21.xml"/><Relationship Id="rId10" Type="http://schemas.openxmlformats.org/officeDocument/2006/relationships/customXml" Target="../ink/ink2.xml"/><Relationship Id="rId19" Type="http://schemas.openxmlformats.org/officeDocument/2006/relationships/image" Target="../media/image57.png"/><Relationship Id="rId31" Type="http://schemas.openxmlformats.org/officeDocument/2006/relationships/image" Target="../media/image64.png"/><Relationship Id="rId44" Type="http://schemas.openxmlformats.org/officeDocument/2006/relationships/customXml" Target="../ink/ink15.xml"/><Relationship Id="rId52" Type="http://schemas.openxmlformats.org/officeDocument/2006/relationships/image" Target="../media/image78.png"/><Relationship Id="rId60" Type="http://schemas.openxmlformats.org/officeDocument/2006/relationships/image" Target="../media/image83.png"/><Relationship Id="rId65" Type="http://schemas.openxmlformats.org/officeDocument/2006/relationships/customXml" Target="../ink/ink23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1.png"/><Relationship Id="rId14" Type="http://schemas.openxmlformats.org/officeDocument/2006/relationships/customXml" Target="../ink/ink3.xml"/><Relationship Id="rId22" Type="http://schemas.openxmlformats.org/officeDocument/2006/relationships/customXml" Target="../ink/ink7.xml"/><Relationship Id="rId27" Type="http://schemas.openxmlformats.org/officeDocument/2006/relationships/image" Target="../media/image62.svg"/><Relationship Id="rId30" Type="http://schemas.openxmlformats.org/officeDocument/2006/relationships/customXml" Target="../ink/ink10.xml"/><Relationship Id="rId35" Type="http://schemas.openxmlformats.org/officeDocument/2006/relationships/image" Target="../media/image66.png"/><Relationship Id="rId43" Type="http://schemas.openxmlformats.org/officeDocument/2006/relationships/image" Target="../media/image72.svg"/><Relationship Id="rId48" Type="http://schemas.openxmlformats.org/officeDocument/2006/relationships/image" Target="../media/image75.png"/><Relationship Id="rId56" Type="http://schemas.openxmlformats.org/officeDocument/2006/relationships/customXml" Target="../ink/ink19.xml"/><Relationship Id="rId64" Type="http://schemas.openxmlformats.org/officeDocument/2006/relationships/image" Target="../media/image85.png"/><Relationship Id="rId8" Type="http://schemas.openxmlformats.org/officeDocument/2006/relationships/customXml" Target="../ink/ink1.xml"/><Relationship Id="rId51" Type="http://schemas.openxmlformats.org/officeDocument/2006/relationships/image" Target="../media/image77.png"/><Relationship Id="rId3" Type="http://schemas.openxmlformats.org/officeDocument/2006/relationships/tags" Target="../tags/tag35.xml"/><Relationship Id="rId12" Type="http://schemas.openxmlformats.org/officeDocument/2006/relationships/image" Target="../media/image53.png"/><Relationship Id="rId17" Type="http://schemas.openxmlformats.org/officeDocument/2006/relationships/image" Target="../media/image56.png"/><Relationship Id="rId25" Type="http://schemas.openxmlformats.org/officeDocument/2006/relationships/image" Target="../media/image60.png"/><Relationship Id="rId33" Type="http://schemas.openxmlformats.org/officeDocument/2006/relationships/image" Target="../media/image65.png"/><Relationship Id="rId38" Type="http://schemas.openxmlformats.org/officeDocument/2006/relationships/customXml" Target="../ink/ink13.xml"/><Relationship Id="rId46" Type="http://schemas.openxmlformats.org/officeDocument/2006/relationships/customXml" Target="../ink/ink16.xml"/><Relationship Id="rId59" Type="http://schemas.openxmlformats.org/officeDocument/2006/relationships/customXml" Target="../ink/ink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7.xml"/><Relationship Id="rId7" Type="http://schemas.openxmlformats.org/officeDocument/2006/relationships/image" Target="../media/image1.emf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82.png"/><Relationship Id="rId2" Type="http://schemas.openxmlformats.org/officeDocument/2006/relationships/tags" Target="../tags/tag38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tags" Target="../tags/tag13.xml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4.sv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41.xml"/><Relationship Id="rId7" Type="http://schemas.openxmlformats.org/officeDocument/2006/relationships/image" Target="../media/image1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medium.com/productmanagement101/design-sprints-at-google-85ff62fed5f8" TargetMode="Externa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2.xml"/><Relationship Id="rId7" Type="http://schemas.openxmlformats.org/officeDocument/2006/relationships/image" Target="../media/image1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380508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nb-NO" sz="5400" b="1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nb-NO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86608" y="2984914"/>
            <a:ext cx="10818784" cy="1107996"/>
          </a:xfrm>
        </p:spPr>
        <p:txBody>
          <a:bodyPr/>
          <a:lstStyle/>
          <a:p>
            <a:pPr algn="ctr"/>
            <a:r>
              <a:rPr lang="nb-NO" sz="6600">
                <a:solidFill>
                  <a:schemeClr val="bg1"/>
                </a:solidFill>
              </a:rPr>
              <a:t>Behov til betaling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86608" y="4092910"/>
            <a:ext cx="10818785" cy="7974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nb-NO" sz="2400" b="1">
                <a:solidFill>
                  <a:schemeClr val="bg1"/>
                </a:solidFill>
              </a:rPr>
              <a:t>Presentasjon av løsningsforslag etter design sprint </a:t>
            </a:r>
            <a:br>
              <a:rPr lang="nb-NO" sz="2400" b="1">
                <a:solidFill>
                  <a:schemeClr val="bg1"/>
                </a:solidFill>
              </a:rPr>
            </a:br>
            <a:endParaRPr lang="nb-NO" sz="2400" b="1">
              <a:solidFill>
                <a:schemeClr val="bg1"/>
              </a:solidFill>
            </a:endParaRPr>
          </a:p>
          <a:p>
            <a:pPr algn="ctr"/>
            <a:r>
              <a:rPr lang="nb-NO" sz="2400" b="1">
                <a:solidFill>
                  <a:schemeClr val="bg1"/>
                </a:solidFill>
              </a:rPr>
              <a:t>BOTT ØL Innføring</a:t>
            </a:r>
            <a:endParaRPr lang="nb-NO" sz="2400">
              <a:solidFill>
                <a:schemeClr val="bg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1761" y="1547553"/>
            <a:ext cx="7208479" cy="5777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1FC646-4967-4503-A60F-7C8FA1187E7C}"/>
              </a:ext>
            </a:extLst>
          </p:cNvPr>
          <p:cNvSpPr/>
          <p:nvPr/>
        </p:nvSpPr>
        <p:spPr>
          <a:xfrm>
            <a:off x="4487120" y="5683171"/>
            <a:ext cx="3217761" cy="430887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algn="ctr" defTabSz="609585">
              <a:defRPr/>
            </a:pPr>
            <a:r>
              <a:rPr lang="nb-NO" sz="2000">
                <a:solidFill>
                  <a:srgbClr val="FFFFFF">
                    <a:lumMod val="85000"/>
                  </a:srgbClr>
                </a:solidFill>
                <a:latin typeface="Arial" panose="020B0604020202020204"/>
              </a:rPr>
              <a:t>Allmøte – 08.04.2021</a:t>
            </a:r>
            <a:endParaRPr lang="nb-NO" sz="20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322C601-8697-4F57-BDF6-12F5B92AFFC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322C601-8697-4F57-BDF6-12F5B92AFF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ACDDB166-83B2-4666-9376-572CF6BBD65D}"/>
              </a:ext>
            </a:extLst>
          </p:cNvPr>
          <p:cNvSpPr/>
          <p:nvPr/>
        </p:nvSpPr>
        <p:spPr>
          <a:xfrm>
            <a:off x="1092965" y="1718419"/>
            <a:ext cx="4410000" cy="246397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FF23C-324C-42B6-B7DF-3A26817EC7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232" y="1718419"/>
            <a:ext cx="4411408" cy="24785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C23AC9E-26A3-48C4-A1E3-FC38F4F2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00722"/>
            <a:ext cx="11188700" cy="334099"/>
          </a:xfrm>
        </p:spPr>
        <p:txBody>
          <a:bodyPr vert="horz"/>
          <a:lstStyle/>
          <a:p>
            <a:r>
              <a:rPr lang="nb-NO" sz="2400"/>
              <a:t>To alternative løsningsforslag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56C6D50-B0AC-4E8B-972C-BD466883A7F1}"/>
              </a:ext>
            </a:extLst>
          </p:cNvPr>
          <p:cNvSpPr txBox="1">
            <a:spLocks/>
          </p:cNvSpPr>
          <p:nvPr/>
        </p:nvSpPr>
        <p:spPr>
          <a:xfrm>
            <a:off x="887485" y="1219174"/>
            <a:ext cx="4852283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+mn-lt"/>
                <a:ea typeface="+mj-ea"/>
                <a:cs typeface="Arial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Fakultetene velger organisering selv, gitt at…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53D6858-DB69-4A7A-A815-5331A44B3C16}"/>
              </a:ext>
            </a:extLst>
          </p:cNvPr>
          <p:cNvSpPr txBox="1">
            <a:spLocks/>
          </p:cNvSpPr>
          <p:nvPr/>
        </p:nvSpPr>
        <p:spPr>
          <a:xfrm>
            <a:off x="6738674" y="1219174"/>
            <a:ext cx="4852283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+mn-lt"/>
                <a:ea typeface="+mj-ea"/>
                <a:cs typeface="Arial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Innkjøpere organiseres på nivå 1 og 2 (ikke nivå 3)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D3F4A7-DB74-4E9C-A4FA-0A4823A3451A}"/>
              </a:ext>
            </a:extLst>
          </p:cNvPr>
          <p:cNvCxnSpPr/>
          <p:nvPr/>
        </p:nvCxnSpPr>
        <p:spPr>
          <a:xfrm>
            <a:off x="887544" y="1535546"/>
            <a:ext cx="4853455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F52125-FEA4-4430-881A-7FA90C83430D}"/>
              </a:ext>
            </a:extLst>
          </p:cNvPr>
          <p:cNvCxnSpPr/>
          <p:nvPr/>
        </p:nvCxnSpPr>
        <p:spPr>
          <a:xfrm>
            <a:off x="6738733" y="1535546"/>
            <a:ext cx="4853455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ABD43EF4-A64E-43C4-8771-F5F915950027}"/>
              </a:ext>
            </a:extLst>
          </p:cNvPr>
          <p:cNvSpPr/>
          <p:nvPr/>
        </p:nvSpPr>
        <p:spPr>
          <a:xfrm>
            <a:off x="499193" y="1247349"/>
            <a:ext cx="291356" cy="291356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530703-B4C5-45C7-AF31-0224FA4D02EB}"/>
              </a:ext>
            </a:extLst>
          </p:cNvPr>
          <p:cNvSpPr/>
          <p:nvPr/>
        </p:nvSpPr>
        <p:spPr>
          <a:xfrm>
            <a:off x="6350478" y="1247349"/>
            <a:ext cx="291356" cy="291356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5AD68B-CCF4-45A1-8A3A-1EF0B32F8AEC}"/>
              </a:ext>
            </a:extLst>
          </p:cNvPr>
          <p:cNvSpPr/>
          <p:nvPr/>
        </p:nvSpPr>
        <p:spPr>
          <a:xfrm>
            <a:off x="1574509" y="1718419"/>
            <a:ext cx="3706405" cy="246397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Minimum 50% av stillingen dedikeres til innkjøpsfaglige arbeidsoppgaver (ref. rollebeskrivelse fra BOTT)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 opprettes innkjøpergrupper på nivå 1 og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Anskaffelsesrådgiver: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Rollen kan innehas av innkjøper i 100% innkjøpsfaglig stilling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Vedkommende bør utføre minimum 10 anskaffelser under nasjonal terskelverdi per år (1,3 millioner kroner)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Må inneha nødvendige sertifiseringer for å dekke kompetansekravene beskrevet i rollebeskrivelsen (ref. BOTT)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for anskaffelsesområdet avgjør hvorvidt kriteriene er oppfylt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Øvrige rammer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Innkjøpere og anskaffelsesrådgivere inngår i faglig nettverk/forum for å ivareta kompetansekrav, fagmiljø og utveksling av kunnskap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0A8E9F-1094-484D-93BA-733877EB17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719" y="1745471"/>
            <a:ext cx="344104" cy="3924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FFEACB-B0EE-4625-B5E3-3A73EBD21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226" y="2422770"/>
            <a:ext cx="301090" cy="3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4691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322C601-8697-4F57-BDF6-12F5B92AFFC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322C601-8697-4F57-BDF6-12F5B92AFF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280A7729-700A-41A9-A38C-BB22FE034749}"/>
              </a:ext>
            </a:extLst>
          </p:cNvPr>
          <p:cNvSpPr/>
          <p:nvPr/>
        </p:nvSpPr>
        <p:spPr>
          <a:xfrm>
            <a:off x="308471" y="6448719"/>
            <a:ext cx="2478795" cy="300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23AC9E-26A3-48C4-A1E3-FC38F4F2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00722"/>
            <a:ext cx="11188700" cy="334099"/>
          </a:xfrm>
        </p:spPr>
        <p:txBody>
          <a:bodyPr vert="horz"/>
          <a:lstStyle/>
          <a:p>
            <a:r>
              <a:rPr lang="nb-NO" sz="2400"/>
              <a:t>Løsningsforslag 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AC3F5B-9895-41CB-9B16-31574A3C7AC8}"/>
              </a:ext>
            </a:extLst>
          </p:cNvPr>
          <p:cNvGrpSpPr/>
          <p:nvPr/>
        </p:nvGrpSpPr>
        <p:grpSpPr>
          <a:xfrm>
            <a:off x="1369387" y="1153084"/>
            <a:ext cx="9453226" cy="4818956"/>
            <a:chOff x="1369387" y="1019522"/>
            <a:chExt cx="9453226" cy="48189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F5DBEB4-E380-4F60-81AA-61BB5EF4FDE2}"/>
                </a:ext>
              </a:extLst>
            </p:cNvPr>
            <p:cNvGrpSpPr/>
            <p:nvPr/>
          </p:nvGrpSpPr>
          <p:grpSpPr>
            <a:xfrm>
              <a:off x="1369387" y="1209360"/>
              <a:ext cx="9453226" cy="4629118"/>
              <a:chOff x="1092965" y="1718419"/>
              <a:chExt cx="4410000" cy="215951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CDDB166-83B2-4666-9376-572CF6BBD65D}"/>
                  </a:ext>
                </a:extLst>
              </p:cNvPr>
              <p:cNvSpPr/>
              <p:nvPr/>
            </p:nvSpPr>
            <p:spPr>
              <a:xfrm>
                <a:off x="1092965" y="1718419"/>
                <a:ext cx="4410000" cy="215951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D5AD68B-CCF4-45A1-8A3A-1EF0B32F8AEC}"/>
                  </a:ext>
                </a:extLst>
              </p:cNvPr>
              <p:cNvSpPr/>
              <p:nvPr/>
            </p:nvSpPr>
            <p:spPr>
              <a:xfrm>
                <a:off x="1603267" y="1780728"/>
                <a:ext cx="3706405" cy="1961719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Innkjøpere: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Minimum 50% av stillingen dedikeres til innkjøpsfaglige arbeidsoppgaver (ref. rollebeskrivelse fra BOTT)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Det opprettes innkjøpergrupper på nivå 1 og 2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Anskaffelsesrådgiver: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Rollen kan innehas av innkjøper i 100% innkjøpsfaglig stilling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Vedkommende bør utføre minimum 10 anskaffelser under nasjonal terskelverdi per år (1,3 millioner kroner)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Må inneha nødvendige sertifiseringer for å dekke kompetansekravene beskrevet i rollebeskrivelsen (ref. BOTT)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Prosessansvarlig for anskaffelsesområdet avgjør hvorvidt kriteriene er oppfylt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Øvrige rammer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Innkjøpere og anskaffelsesrådgivere inngår i faglig nettverk/forum for å ivareta kompetansekrav, fagmiljø og utveksling av kunnskap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40A8E9F-1094-484D-93BA-733877EB1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8477" y="1898847"/>
                <a:ext cx="344104" cy="39249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7FFEACB-B0EE-4625-B5E3-3A73EBD21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9984" y="2576146"/>
                <a:ext cx="301090" cy="360234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9BF8AC-557A-4015-A886-A87BAF69726E}"/>
                </a:ext>
              </a:extLst>
            </p:cNvPr>
            <p:cNvSpPr/>
            <p:nvPr/>
          </p:nvSpPr>
          <p:spPr>
            <a:xfrm>
              <a:off x="1633109" y="1019522"/>
              <a:ext cx="52767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Fakultetene velger organisering selv, gitt at…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B21CD2-0954-4E63-BB6E-AA928EA5669E}"/>
              </a:ext>
            </a:extLst>
          </p:cNvPr>
          <p:cNvGrpSpPr/>
          <p:nvPr/>
        </p:nvGrpSpPr>
        <p:grpSpPr>
          <a:xfrm>
            <a:off x="10621653" y="61642"/>
            <a:ext cx="1485870" cy="291259"/>
            <a:chOff x="6333841" y="2700384"/>
            <a:chExt cx="5642589" cy="830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105AC69-4A3A-4E11-B7ED-59F990583039}"/>
                </a:ext>
              </a:extLst>
            </p:cNvPr>
            <p:cNvSpPr/>
            <p:nvPr/>
          </p:nvSpPr>
          <p:spPr>
            <a:xfrm>
              <a:off x="6333841" y="2700384"/>
              <a:ext cx="2734199" cy="830997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1</a:t>
              </a:r>
              <a:endParaRPr kumimoji="0" lang="nb-NO" sz="7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099D26C-FC59-4F9D-9AEC-A94AE3B7D77E}"/>
                </a:ext>
              </a:extLst>
            </p:cNvPr>
            <p:cNvSpPr/>
            <p:nvPr/>
          </p:nvSpPr>
          <p:spPr>
            <a:xfrm>
              <a:off x="9242231" y="2700384"/>
              <a:ext cx="2734199" cy="8309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2</a:t>
              </a:r>
              <a:endParaRPr kumimoji="0" lang="nb-NO" sz="105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589772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322C601-8697-4F57-BDF6-12F5B92AFFC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322C601-8697-4F57-BDF6-12F5B92AFF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8EE0EA05-2397-478B-94CB-E4CA7DEB9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6168" y="1750219"/>
            <a:ext cx="3021163" cy="1688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A28867-9E1F-4024-AB67-07452502B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544" y="1750219"/>
            <a:ext cx="3010187" cy="16816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0A7729-700A-41A9-A38C-BB22FE034749}"/>
              </a:ext>
            </a:extLst>
          </p:cNvPr>
          <p:cNvSpPr/>
          <p:nvPr/>
        </p:nvSpPr>
        <p:spPr>
          <a:xfrm>
            <a:off x="308471" y="6407623"/>
            <a:ext cx="2478795" cy="300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23AC9E-26A3-48C4-A1E3-FC38F4F2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00722"/>
            <a:ext cx="11188700" cy="334099"/>
          </a:xfrm>
        </p:spPr>
        <p:txBody>
          <a:bodyPr vert="horz"/>
          <a:lstStyle/>
          <a:p>
            <a:r>
              <a:rPr lang="nb-NO" sz="2400"/>
              <a:t>Tre eksempler på hvordan løsningsforslag 1 vil kunne ta form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C065F8-282E-47B6-BD18-75DCDE7C5D85}"/>
              </a:ext>
            </a:extLst>
          </p:cNvPr>
          <p:cNvGrpSpPr/>
          <p:nvPr/>
        </p:nvGrpSpPr>
        <p:grpSpPr>
          <a:xfrm>
            <a:off x="499193" y="1260270"/>
            <a:ext cx="3407487" cy="334099"/>
            <a:chOff x="499193" y="972597"/>
            <a:chExt cx="3407487" cy="334099"/>
          </a:xfrm>
        </p:grpSpPr>
        <p:sp>
          <p:nvSpPr>
            <p:cNvPr id="6" name="Title 3">
              <a:extLst>
                <a:ext uri="{FF2B5EF4-FFF2-40B4-BE49-F238E27FC236}">
                  <a16:creationId xmlns:a16="http://schemas.microsoft.com/office/drawing/2014/main" id="{A56C6D50-B0AC-4E8B-972C-BD466883A7F1}"/>
                </a:ext>
              </a:extLst>
            </p:cNvPr>
            <p:cNvSpPr txBox="1">
              <a:spLocks/>
            </p:cNvSpPr>
            <p:nvPr/>
          </p:nvSpPr>
          <p:spPr>
            <a:xfrm>
              <a:off x="892785" y="972597"/>
              <a:ext cx="3012886" cy="33409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609570" rtl="0" eaLnBrk="1" latinLnBrk="0" hangingPunct="1"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+mn-lt"/>
                  <a:ea typeface="+mj-ea"/>
                  <a:cs typeface="Arial"/>
                </a:defRPr>
              </a:lvl1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j-ea"/>
                  <a:cs typeface="Arial"/>
                </a:rPr>
                <a:t>Innkjøper nivå 3 (50%)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1D3F4A7-DB74-4E9C-A4FA-0A4823A3451A}"/>
                </a:ext>
              </a:extLst>
            </p:cNvPr>
            <p:cNvCxnSpPr/>
            <p:nvPr/>
          </p:nvCxnSpPr>
          <p:spPr>
            <a:xfrm>
              <a:off x="893066" y="1288969"/>
              <a:ext cx="3013614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BD43EF4-A64E-43C4-8771-F5F915950027}"/>
                </a:ext>
              </a:extLst>
            </p:cNvPr>
            <p:cNvSpPr/>
            <p:nvPr/>
          </p:nvSpPr>
          <p:spPr>
            <a:xfrm>
              <a:off x="499193" y="1000772"/>
              <a:ext cx="291356" cy="29135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0ABDB1D-7B5C-4460-9E9D-B8273878A5F9}"/>
              </a:ext>
            </a:extLst>
          </p:cNvPr>
          <p:cNvGrpSpPr/>
          <p:nvPr/>
        </p:nvGrpSpPr>
        <p:grpSpPr>
          <a:xfrm>
            <a:off x="4375119" y="1260270"/>
            <a:ext cx="3407391" cy="334099"/>
            <a:chOff x="6350478" y="972597"/>
            <a:chExt cx="3407391" cy="334099"/>
          </a:xfrm>
        </p:grpSpPr>
        <p:sp>
          <p:nvSpPr>
            <p:cNvPr id="8" name="Title 3">
              <a:extLst>
                <a:ext uri="{FF2B5EF4-FFF2-40B4-BE49-F238E27FC236}">
                  <a16:creationId xmlns:a16="http://schemas.microsoft.com/office/drawing/2014/main" id="{A53D6858-DB69-4A7A-A815-5331A44B3C16}"/>
                </a:ext>
              </a:extLst>
            </p:cNvPr>
            <p:cNvSpPr txBox="1">
              <a:spLocks/>
            </p:cNvSpPr>
            <p:nvPr/>
          </p:nvSpPr>
          <p:spPr>
            <a:xfrm>
              <a:off x="6743974" y="972597"/>
              <a:ext cx="3012886" cy="33409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609570" rtl="0" eaLnBrk="1" latinLnBrk="0" hangingPunct="1"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+mn-lt"/>
                  <a:ea typeface="+mj-ea"/>
                  <a:cs typeface="Arial"/>
                </a:defRPr>
              </a:lvl1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j-ea"/>
                  <a:cs typeface="Arial"/>
                </a:rPr>
                <a:t>Innkjøper nivå 3 (100%)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F52125-FEA4-4430-881A-7FA90C83430D}"/>
                </a:ext>
              </a:extLst>
            </p:cNvPr>
            <p:cNvCxnSpPr/>
            <p:nvPr/>
          </p:nvCxnSpPr>
          <p:spPr>
            <a:xfrm>
              <a:off x="6744255" y="1288969"/>
              <a:ext cx="3013614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0530703-B4C5-45C7-AF31-0224FA4D02EB}"/>
                </a:ext>
              </a:extLst>
            </p:cNvPr>
            <p:cNvSpPr/>
            <p:nvPr/>
          </p:nvSpPr>
          <p:spPr>
            <a:xfrm>
              <a:off x="6350478" y="1000772"/>
              <a:ext cx="291356" cy="29135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60D52B-1279-42F0-8322-B0C0C6A8C660}"/>
              </a:ext>
            </a:extLst>
          </p:cNvPr>
          <p:cNvGrpSpPr/>
          <p:nvPr/>
        </p:nvGrpSpPr>
        <p:grpSpPr>
          <a:xfrm>
            <a:off x="8250949" y="1260270"/>
            <a:ext cx="3407391" cy="334099"/>
            <a:chOff x="6350478" y="972597"/>
            <a:chExt cx="3407391" cy="334099"/>
          </a:xfrm>
        </p:grpSpPr>
        <p:sp>
          <p:nvSpPr>
            <p:cNvPr id="27" name="Title 3">
              <a:extLst>
                <a:ext uri="{FF2B5EF4-FFF2-40B4-BE49-F238E27FC236}">
                  <a16:creationId xmlns:a16="http://schemas.microsoft.com/office/drawing/2014/main" id="{B3CA0EB7-B40C-4EA5-B8B5-5CBA73AABCB5}"/>
                </a:ext>
              </a:extLst>
            </p:cNvPr>
            <p:cNvSpPr txBox="1">
              <a:spLocks/>
            </p:cNvSpPr>
            <p:nvPr/>
          </p:nvSpPr>
          <p:spPr>
            <a:xfrm>
              <a:off x="6743974" y="972597"/>
              <a:ext cx="3012886" cy="33409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609570" rtl="0" eaLnBrk="1" latinLnBrk="0" hangingPunct="1"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+mn-lt"/>
                  <a:ea typeface="+mj-ea"/>
                  <a:cs typeface="Arial"/>
                </a:defRPr>
              </a:lvl1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j-ea"/>
                  <a:cs typeface="Arial"/>
                </a:rPr>
                <a:t>Innkjøper nivå 2 (100%)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B9411B4-443F-4014-8585-656BB4B7871C}"/>
                </a:ext>
              </a:extLst>
            </p:cNvPr>
            <p:cNvCxnSpPr/>
            <p:nvPr/>
          </p:nvCxnSpPr>
          <p:spPr>
            <a:xfrm>
              <a:off x="6744255" y="1288969"/>
              <a:ext cx="3013614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1F5FB1E-4AFC-44C3-BC0B-E0450F1B046E}"/>
                </a:ext>
              </a:extLst>
            </p:cNvPr>
            <p:cNvSpPr/>
            <p:nvPr/>
          </p:nvSpPr>
          <p:spPr>
            <a:xfrm>
              <a:off x="6350478" y="1000772"/>
              <a:ext cx="291356" cy="29135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217FC20-1D78-4987-8F8B-79EF8E72E2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368" y="1750219"/>
            <a:ext cx="3021163" cy="16909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67734EA-E5AB-4E36-AB3F-3D0CA9E7A0A1}"/>
              </a:ext>
            </a:extLst>
          </p:cNvPr>
          <p:cNvSpPr/>
          <p:nvPr/>
        </p:nvSpPr>
        <p:spPr>
          <a:xfrm>
            <a:off x="884506" y="3537579"/>
            <a:ext cx="301818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Innkjøpere lokalisert på alle nivå og utfører rollen i minimum 50%-stilling, og utfører ikke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 på nivå 2 har mulighet for å innta rollen som anskaffelsesrådgiver*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476320-7D96-4C28-8FEB-117CAE8A2D1C}"/>
              </a:ext>
            </a:extLst>
          </p:cNvPr>
          <p:cNvSpPr/>
          <p:nvPr/>
        </p:nvSpPr>
        <p:spPr>
          <a:xfrm>
            <a:off x="4768615" y="3537579"/>
            <a:ext cx="301818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Innkjøpere lokalisert på alle nivå  og utfører rollen i 100%-stilling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 har mulighet for å innta rollen som anskaffelsesrådgiver*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CFEA08-729F-471B-B901-45F9C139D409}"/>
              </a:ext>
            </a:extLst>
          </p:cNvPr>
          <p:cNvSpPr/>
          <p:nvPr/>
        </p:nvSpPr>
        <p:spPr>
          <a:xfrm>
            <a:off x="8636168" y="3537579"/>
            <a:ext cx="301818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Innkjøpere er lokalisert på nivå 1 og 2, men ikke nivå 3, og utfører rollen i 100%-stilling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 har mulighet for å innta rollen som anskaffelsesrådgiver*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B7B320-0F3B-4279-8970-E0441D466B10}"/>
              </a:ext>
            </a:extLst>
          </p:cNvPr>
          <p:cNvSpPr/>
          <p:nvPr/>
        </p:nvSpPr>
        <p:spPr>
          <a:xfrm>
            <a:off x="879544" y="4447986"/>
            <a:ext cx="3260941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Risiko for: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Lite fagmiljø lokalt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Lavere kvalitet på tjenesten pga. lavere grad av profesjonalisering (50%-rolle)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Personavhengig tjeneste, lav robusthet og ulik praksis på tvers av institutter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Små enheter klarer ikke fylle %-kravene til rollen alene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anskaffelsesrådgiver: lite fagmiljø, lav robusthet, avstand til fag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 kan oppleve krysspress (kombinerte roller)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Avstand til prosessansvarlig / flere personer å lære opp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D853A0-B8E4-433E-9976-E24F3CF7DE35}"/>
              </a:ext>
            </a:extLst>
          </p:cNvPr>
          <p:cNvSpPr/>
          <p:nvPr/>
        </p:nvSpPr>
        <p:spPr>
          <a:xfrm>
            <a:off x="4756369" y="4447986"/>
            <a:ext cx="326094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Risiko for: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Lite fagmiljø lokalt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Personavhengig tjeneste, lav robusthet og ulik praksis på tvers av institutter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Små enheter klarer ikke fylle %-kravene til rollen alene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anskaffelsesrådgiver: lite fagmiljø, lav robusthet, avstand til fag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Avstand til prosessansvarlig / flere personer å lære opp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A68C26B-1708-443E-B1E8-CE91ACB2128B}"/>
              </a:ext>
            </a:extLst>
          </p:cNvPr>
          <p:cNvSpPr/>
          <p:nvPr/>
        </p:nvSpPr>
        <p:spPr>
          <a:xfrm>
            <a:off x="8644445" y="4447986"/>
            <a:ext cx="3150288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Risiko for: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Avstand til kjernevirksomheten</a:t>
            </a:r>
          </a:p>
          <a:p>
            <a:pPr marL="36000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Ikke like fysisk tilgjengelig for behovshaveren</a:t>
            </a:r>
          </a:p>
          <a:p>
            <a:pPr marL="36000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Større avstand til «tverrfaglig miljø»</a:t>
            </a:r>
          </a:p>
          <a:p>
            <a:pPr marL="36000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Mindre kjennskap til særtrekk/budsjett v/ institutt</a:t>
            </a:r>
          </a:p>
          <a:p>
            <a:pPr marL="360000" marR="0" lvl="1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Kontorsjef må håndtere flere administrative oppgaver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anskaffelsesrådgiver: lite fagmiljø, lav robusthet, avstand til fag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Den som er ansvarlig for økonomi på institutt får mindre påvirkningskraft over innkjøperen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53436AD-BA68-4063-8806-68C5526890D6}"/>
              </a:ext>
            </a:extLst>
          </p:cNvPr>
          <p:cNvSpPr/>
          <p:nvPr/>
        </p:nvSpPr>
        <p:spPr>
          <a:xfrm>
            <a:off x="879544" y="6579518"/>
            <a:ext cx="301818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*Gitt kriteriene angitt i løsningsforslag 1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247126F-40FB-4246-AA1D-349AE0D448A8}"/>
              </a:ext>
            </a:extLst>
          </p:cNvPr>
          <p:cNvGrpSpPr/>
          <p:nvPr/>
        </p:nvGrpSpPr>
        <p:grpSpPr>
          <a:xfrm>
            <a:off x="10621653" y="61642"/>
            <a:ext cx="1485870" cy="291259"/>
            <a:chOff x="6333841" y="2700384"/>
            <a:chExt cx="5642589" cy="830997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801019A-636C-4334-8343-2B3571716792}"/>
                </a:ext>
              </a:extLst>
            </p:cNvPr>
            <p:cNvSpPr/>
            <p:nvPr/>
          </p:nvSpPr>
          <p:spPr>
            <a:xfrm>
              <a:off x="6333841" y="2700384"/>
              <a:ext cx="2734199" cy="830997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1</a:t>
              </a:r>
              <a:endParaRPr kumimoji="0" lang="nb-NO" sz="7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D4B6FD1-6CFC-41D7-AFA0-E3AA487246E6}"/>
                </a:ext>
              </a:extLst>
            </p:cNvPr>
            <p:cNvSpPr/>
            <p:nvPr/>
          </p:nvSpPr>
          <p:spPr>
            <a:xfrm>
              <a:off x="9242231" y="2700384"/>
              <a:ext cx="2734199" cy="8309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2</a:t>
              </a:r>
              <a:endParaRPr kumimoji="0" lang="nb-NO" sz="105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28838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A70EB15C-B551-4A1E-A2DA-DACBCA27EF1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A70EB15C-B551-4A1E-A2DA-DACBCA27EF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A8CD3AC-F241-4970-B06C-A72130BD76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001" y="3564944"/>
            <a:ext cx="345758" cy="31432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8E8F532-3EB6-4C7D-B60C-3CA410559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001" y="1998686"/>
            <a:ext cx="345758" cy="3143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AAB9FD9-A794-4D5F-A1B1-A91868267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001" y="5224349"/>
            <a:ext cx="345758" cy="31432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1444A22-6E6A-4815-B6F6-6ADE9E17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152252"/>
            <a:ext cx="6968437" cy="584775"/>
          </a:xfrm>
        </p:spPr>
        <p:txBody>
          <a:bodyPr vert="horz"/>
          <a:lstStyle/>
          <a:p>
            <a:r>
              <a:rPr lang="nb-NO"/>
              <a:t>Løsningsforslag 2: Innkjøper på nivå 2 for hele NTNU (100%)</a:t>
            </a:r>
            <a:br>
              <a:rPr lang="nb-NO"/>
            </a:br>
            <a:r>
              <a:rPr lang="nb-NO" sz="1100" b="0" i="1"/>
              <a:t>Innkjøpere er lokalisert på nivå 2 og 1 (ikke nivå 3). Innkjøper utfører rollen i 100%-stilling, med mulighet for å innta rollen som anskaffelsesrådgiver (gitt visse kriterier). Det etableres innkjøpergrupper på nivå 1 og nivå 2</a:t>
            </a:r>
            <a:endParaRPr lang="nb-NO" sz="1100" i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4D1C4B-1455-47E6-A7BC-4750918CCD4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15768" y="3307143"/>
            <a:ext cx="3776232" cy="1437552"/>
          </a:xfrm>
        </p:spPr>
        <p:txBody>
          <a:bodyPr/>
          <a:lstStyle/>
          <a:p>
            <a:r>
              <a:rPr lang="nb-NO"/>
              <a:t>Sterkt fagmiljø</a:t>
            </a:r>
          </a:p>
          <a:p>
            <a:r>
              <a:rPr lang="nb-NO"/>
              <a:t>Profesjonalisert innkjøper-rolle (100%)</a:t>
            </a:r>
          </a:p>
          <a:p>
            <a:pPr marL="180000" fontAlgn="b"/>
            <a:r>
              <a:rPr lang="nb-NO"/>
              <a:t>Person-uavhengig tjeneste, høy robusthet og lik praksis på tvers av fakulteter (lik behandling, samme tjeneste) </a:t>
            </a:r>
          </a:p>
          <a:p>
            <a:pPr marL="180000" fontAlgn="b"/>
            <a:r>
              <a:rPr lang="nb-NO"/>
              <a:t>Fakultet/økonomisjef har større påvirkningskraft</a:t>
            </a:r>
          </a:p>
          <a:p>
            <a:pPr marL="180000" fontAlgn="b"/>
            <a:r>
              <a:rPr lang="nb-NO"/>
              <a:t>Kortere avstand til prosessansvarlig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3EF486-528E-4B86-9DB7-C6FF245C3C6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5767" y="4988595"/>
            <a:ext cx="3776233" cy="1689608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Avstand til kjernevirksomheten</a:t>
            </a:r>
          </a:p>
          <a:p>
            <a:pPr marL="529208" lvl="1" indent="-228600">
              <a:spcBef>
                <a:spcPts val="0"/>
              </a:spcBef>
              <a:buFont typeface="+mj-lt"/>
              <a:buAutoNum type="alphaLcParenR"/>
            </a:pPr>
            <a:r>
              <a:rPr lang="nb-NO" sz="800"/>
              <a:t>Ikke like fysisk tilgjengelig for behovshaveren</a:t>
            </a:r>
          </a:p>
          <a:p>
            <a:pPr marL="529208" lvl="1" indent="-228600">
              <a:spcBef>
                <a:spcPts val="0"/>
              </a:spcBef>
              <a:buFont typeface="+mj-lt"/>
              <a:buAutoNum type="alphaLcParenR"/>
            </a:pPr>
            <a:r>
              <a:rPr lang="nb-NO" sz="800"/>
              <a:t>Større avstand til «tverrfaglig miljø»</a:t>
            </a:r>
          </a:p>
          <a:p>
            <a:pPr marL="529208" lvl="1" indent="-228600">
              <a:spcBef>
                <a:spcPts val="0"/>
              </a:spcBef>
              <a:buFont typeface="+mj-lt"/>
              <a:buAutoNum type="alphaLcParenR"/>
            </a:pPr>
            <a:r>
              <a:rPr lang="nb-NO" sz="800"/>
              <a:t>Sterk kjennskap til særtrekk og budsjett ved institutt</a:t>
            </a:r>
          </a:p>
          <a:p>
            <a:pPr marL="180000" defTabSz="609585" fontAlgn="b"/>
            <a:r>
              <a:rPr lang="nb-NO"/>
              <a:t>Kontorsjef må håndtere flere administrative oppgaver</a:t>
            </a:r>
            <a:endParaRPr lang="nb-NO" i="1">
              <a:solidFill>
                <a:srgbClr val="FF0000"/>
              </a:solidFill>
            </a:endParaRPr>
          </a:p>
          <a:p>
            <a:pPr marL="180000" defTabSz="609585" fontAlgn="b"/>
            <a:r>
              <a:rPr lang="nb-NO"/>
              <a:t>For anskaffelsesrådgiver: lite fagmiljø og lav robusthet</a:t>
            </a:r>
          </a:p>
          <a:p>
            <a:pPr marL="180000" defTabSz="609585" fontAlgn="b"/>
            <a:r>
              <a:rPr lang="nb-NO"/>
              <a:t>Den som er ansvarlig for økonomi på institutt (kontorsjef) får mindre påvirkningskraft over innkjøperen</a:t>
            </a:r>
          </a:p>
          <a:p>
            <a:pPr marL="180000" defTabSz="609585" fontAlgn="b"/>
            <a:r>
              <a:rPr lang="nb-NO"/>
              <a:t>Ingen fleksibilitet til å organisere Innkjøpere og Anskaffelsesrådgivere på nivå 3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9E22878-F828-43FE-A92F-20F2C5CB1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5927" y="1957175"/>
            <a:ext cx="364319" cy="3903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FE97199-FF13-4D7A-BC6F-6BECA5ED88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6273" y="3524876"/>
            <a:ext cx="344104" cy="39249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69EA71A-491A-424F-BE96-D6A505CE6B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670" y="3525951"/>
            <a:ext cx="354856" cy="39034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98F1D36-BDAE-4B5D-A2DE-3691A23798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670" y="5149945"/>
            <a:ext cx="354856" cy="39034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EFBDAA1-4235-488A-AC6C-031ED997CD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6273" y="1956100"/>
            <a:ext cx="344104" cy="392493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4686FB7-79C4-4798-88C7-624A9E8985E7}"/>
              </a:ext>
            </a:extLst>
          </p:cNvPr>
          <p:cNvSpPr/>
          <p:nvPr/>
        </p:nvSpPr>
        <p:spPr>
          <a:xfrm>
            <a:off x="4614041" y="1875492"/>
            <a:ext cx="1642155" cy="553416"/>
          </a:xfrm>
          <a:prstGeom prst="roundRect">
            <a:avLst/>
          </a:prstGeom>
          <a:noFill/>
          <a:ln w="28575">
            <a:solidFill>
              <a:srgbClr val="32756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BE62F46-17AF-475D-A2F4-0FED039857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2439" y="1998686"/>
            <a:ext cx="273718" cy="32748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BEF20BE-CA6A-4DF1-B39A-4994FC72F4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7813" y="1995625"/>
            <a:ext cx="273718" cy="32748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A5E8E13-9378-400C-9FFE-0970B38FE5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3187" y="1992564"/>
            <a:ext cx="273718" cy="32748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825248A-AE4E-4139-9560-94BEBB8323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8562" y="1989503"/>
            <a:ext cx="273718" cy="3274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E4062B8-5FF1-4F54-A66C-02C6BE7BD0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670" y="1957175"/>
            <a:ext cx="354856" cy="39034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D950677-A26A-46A1-AD2E-B4AE46D717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1504" y="1958788"/>
            <a:ext cx="295714" cy="38711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3506D06-6F94-4FC3-840E-832DD85C63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1504" y="3527564"/>
            <a:ext cx="295714" cy="38711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D9F9F18-D506-448E-9FF4-8D968F0AC6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1504" y="5151558"/>
            <a:ext cx="295714" cy="38711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4AC9A7F-ABDB-4152-AE05-912CE9979A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7442" y="3526963"/>
            <a:ext cx="299262" cy="3773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93B0A1A-CD44-46B8-BD85-739E3D4E39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7442" y="1939657"/>
            <a:ext cx="299262" cy="377331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0C87FED-D7F4-4D37-ACA9-8103950B1112}"/>
              </a:ext>
            </a:extLst>
          </p:cNvPr>
          <p:cNvSpPr/>
          <p:nvPr/>
        </p:nvSpPr>
        <p:spPr>
          <a:xfrm>
            <a:off x="5191365" y="3490830"/>
            <a:ext cx="487507" cy="46434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32756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AB3783F-8ADD-484A-864F-371E5F6901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4573" y="3535511"/>
            <a:ext cx="301090" cy="360234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5042A94-CA00-41A4-9F73-D7D8E1278F2E}"/>
              </a:ext>
            </a:extLst>
          </p:cNvPr>
          <p:cNvCxnSpPr>
            <a:cxnSpLocks/>
            <a:stCxn id="38" idx="3"/>
            <a:endCxn id="65" idx="1"/>
          </p:cNvCxnSpPr>
          <p:nvPr/>
        </p:nvCxnSpPr>
        <p:spPr>
          <a:xfrm>
            <a:off x="5678872" y="3723001"/>
            <a:ext cx="268734" cy="0"/>
          </a:xfrm>
          <a:prstGeom prst="line">
            <a:avLst/>
          </a:prstGeom>
          <a:ln w="12700">
            <a:solidFill>
              <a:srgbClr val="32756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A21BAF-D257-4613-9245-C7EB9A39AECA}"/>
              </a:ext>
            </a:extLst>
          </p:cNvPr>
          <p:cNvGrpSpPr/>
          <p:nvPr/>
        </p:nvGrpSpPr>
        <p:grpSpPr>
          <a:xfrm>
            <a:off x="10621653" y="61642"/>
            <a:ext cx="1485870" cy="291259"/>
            <a:chOff x="6333841" y="2700384"/>
            <a:chExt cx="5642589" cy="830997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1EBA65B-ABDD-474C-B828-40C24FEDE3D4}"/>
                </a:ext>
              </a:extLst>
            </p:cNvPr>
            <p:cNvSpPr/>
            <p:nvPr/>
          </p:nvSpPr>
          <p:spPr>
            <a:xfrm>
              <a:off x="6333841" y="2700384"/>
              <a:ext cx="2734199" cy="8309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1</a:t>
              </a:r>
              <a:endParaRPr kumimoji="0" lang="nb-NO" sz="7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520CA3D-87F8-4E61-88AA-75BEBE936B10}"/>
                </a:ext>
              </a:extLst>
            </p:cNvPr>
            <p:cNvSpPr/>
            <p:nvPr/>
          </p:nvSpPr>
          <p:spPr>
            <a:xfrm>
              <a:off x="9242231" y="2700384"/>
              <a:ext cx="2734199" cy="830997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2</a:t>
              </a:r>
              <a:endParaRPr kumimoji="0" lang="nb-NO" sz="105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2AE854B9-C505-4CB9-AD8B-C54D4313AD1A}"/>
              </a:ext>
            </a:extLst>
          </p:cNvPr>
          <p:cNvSpPr/>
          <p:nvPr/>
        </p:nvSpPr>
        <p:spPr>
          <a:xfrm>
            <a:off x="2364748" y="3929797"/>
            <a:ext cx="1734638" cy="5168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sng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100% innkjøper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Mulighet for anskaffelsesrådgiver gitt visse kriterier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2E82765-5E8E-41E1-825E-AFA20010D0BB}"/>
              </a:ext>
            </a:extLst>
          </p:cNvPr>
          <p:cNvSpPr/>
          <p:nvPr/>
        </p:nvSpPr>
        <p:spPr>
          <a:xfrm>
            <a:off x="4922631" y="1776169"/>
            <a:ext cx="1024975" cy="183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32756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Anskaffelser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E75F766-7FE9-484A-A5FD-19A3F44E2574}"/>
              </a:ext>
            </a:extLst>
          </p:cNvPr>
          <p:cNvSpPr/>
          <p:nvPr/>
        </p:nvSpPr>
        <p:spPr>
          <a:xfrm>
            <a:off x="6330402" y="1932011"/>
            <a:ext cx="1562296" cy="440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 foreta alle anskaffelser, og støtter institutt/fakultet med anskaffelser under nasjonal terskelverdi ved behov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1EE339-2555-476E-87F8-C60704BE0F93}"/>
              </a:ext>
            </a:extLst>
          </p:cNvPr>
          <p:cNvSpPr/>
          <p:nvPr/>
        </p:nvSpPr>
        <p:spPr>
          <a:xfrm>
            <a:off x="5947606" y="3490830"/>
            <a:ext cx="2252254" cy="4643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 innehas av innkjøper i 100% stilling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Bør utføre minimum 10 anskaffelser under nasjonal terskelverdi per år  (1,3 mill.)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Må inneha sertifiseringer </a:t>
            </a:r>
            <a:r>
              <a:rPr kumimoji="0" lang="nb-NO" sz="8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ihht</a:t>
            </a: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kompetansekrav for rollen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for anskaffelsesområdet avgjør hvorvidt kriteriene er oppfylt</a:t>
            </a:r>
          </a:p>
        </p:txBody>
      </p:sp>
    </p:spTree>
    <p:extLst>
      <p:ext uri="{BB962C8B-B14F-4D97-AF65-F5344CB8AC3E}">
        <p14:creationId xmlns:p14="http://schemas.microsoft.com/office/powerpoint/2010/main" val="1842275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DFB6676-D16B-4D04-8C3A-E846893372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DFB6676-D16B-4D04-8C3A-E846893372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B971F816-F5AE-4E5D-95B6-842C9CE7B4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155" name="Table 154">
            <a:extLst>
              <a:ext uri="{FF2B5EF4-FFF2-40B4-BE49-F238E27FC236}">
                <a16:creationId xmlns:a16="http://schemas.microsoft.com/office/drawing/2014/main" id="{74BB709A-4FAF-4BC4-BA36-E98E189871F7}"/>
              </a:ext>
            </a:extLst>
          </p:cNvPr>
          <p:cNvGraphicFramePr>
            <a:graphicFrameLocks noGrp="1"/>
          </p:cNvGraphicFramePr>
          <p:nvPr/>
        </p:nvGraphicFramePr>
        <p:xfrm>
          <a:off x="898288" y="1091853"/>
          <a:ext cx="10803549" cy="303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21287">
                  <a:extLst>
                    <a:ext uri="{9D8B030D-6E8A-4147-A177-3AD203B41FA5}">
                      <a16:colId xmlns:a16="http://schemas.microsoft.com/office/drawing/2014/main" val="3499541297"/>
                    </a:ext>
                  </a:extLst>
                </a:gridCol>
                <a:gridCol w="7482262">
                  <a:extLst>
                    <a:ext uri="{9D8B030D-6E8A-4147-A177-3AD203B41FA5}">
                      <a16:colId xmlns:a16="http://schemas.microsoft.com/office/drawing/2014/main" val="118522232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Risiko</a:t>
                      </a:r>
                    </a:p>
                  </a:txBody>
                  <a:tcPr marL="48000" marR="48000" marT="48000" marB="4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Mitigerende</a:t>
                      </a:r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 tiltak</a:t>
                      </a:r>
                    </a:p>
                  </a:txBody>
                  <a:tcPr marL="48000" marR="48000" marT="48000" marB="48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7317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nb-NO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Avstand til kjernevirksomheten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Tjenesteavtaler/SLA for å sikre tilstrekkelig tilgjengelighet og responstid? Minimumskrav til fysisk tilstedeværelse? Dedikerte innkjøpere per institutt? Flere fagrekvirenter / delegert </a:t>
                      </a:r>
                      <a:r>
                        <a:rPr lang="nb-NO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leveransebekrefter</a:t>
                      </a:r>
                      <a:r>
                        <a:rPr lang="nb-NO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970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Kontorsjef må håndtere flere administrative oppgaver</a:t>
                      </a:r>
                      <a:endParaRPr lang="nb-NO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200"/>
                        <a:t>Oppgaver må kartlegges og definere hvem som skal gjøre hva. Mer rendyrkede administrative støtteroller? </a:t>
                      </a:r>
                      <a:br>
                        <a:rPr lang="nb-NO" sz="1200"/>
                      </a:br>
                      <a:r>
                        <a:rPr lang="nb-NO" sz="1200"/>
                        <a:t>Benytte fagrekvirent-rollen til noe annet enn lab-innkjøp?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9066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For anskaffelsesrådgiver: lite fagmiljø, lav robusthet, avstand til fag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200"/>
                        <a:t>Anskaffelsesrådgivere i Innkjøpergruppen? Nettverk av anskaffelsesrådgivere? «Anskaffelsesforum»?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5501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Den som er ansvarlig for økonomi på institutt (kontorsjef) får mindre påvirkningskraft over innkjøperen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200"/>
                        <a:t>Etablere arenaer som sikrer god dialog mellom innkjøp og kontorsjef? Bruke mulighetene som ligger i system/e-handel?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064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Fakultet har ikke fleksibilitet til å velge andre alternativer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b-NO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12815"/>
                  </a:ext>
                </a:extLst>
              </a:tr>
            </a:tbl>
          </a:graphicData>
        </a:graphic>
      </p:graphicFrame>
      <p:sp>
        <p:nvSpPr>
          <p:cNvPr id="12" name="Title 6">
            <a:extLst>
              <a:ext uri="{FF2B5EF4-FFF2-40B4-BE49-F238E27FC236}">
                <a16:creationId xmlns:a16="http://schemas.microsoft.com/office/drawing/2014/main" id="{354427D5-C896-42A3-AA01-162CA2BE70AD}"/>
              </a:ext>
            </a:extLst>
          </p:cNvPr>
          <p:cNvSpPr txBox="1">
            <a:spLocks/>
          </p:cNvSpPr>
          <p:nvPr/>
        </p:nvSpPr>
        <p:spPr>
          <a:xfrm>
            <a:off x="401847" y="152252"/>
            <a:ext cx="11513928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Løsningsforslag 2: Innkjøper på nivå 2 for hele NTNU (100%)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Risiko og mitigerende tiltak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213DD7-24D6-45EF-8243-E70AEF5084BF}"/>
              </a:ext>
            </a:extLst>
          </p:cNvPr>
          <p:cNvSpPr/>
          <p:nvPr/>
        </p:nvSpPr>
        <p:spPr>
          <a:xfrm>
            <a:off x="469529" y="1712961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BCABEC-2E55-4302-8365-57DEC24F77F7}"/>
              </a:ext>
            </a:extLst>
          </p:cNvPr>
          <p:cNvSpPr/>
          <p:nvPr/>
        </p:nvSpPr>
        <p:spPr>
          <a:xfrm>
            <a:off x="469529" y="2207800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1F90C5-EB0B-4E03-A3F6-7DCB74C5E53E}"/>
              </a:ext>
            </a:extLst>
          </p:cNvPr>
          <p:cNvSpPr/>
          <p:nvPr/>
        </p:nvSpPr>
        <p:spPr>
          <a:xfrm>
            <a:off x="469529" y="2702639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0FA61CB-DD0B-45FE-9072-9E15FF663564}"/>
              </a:ext>
            </a:extLst>
          </p:cNvPr>
          <p:cNvSpPr/>
          <p:nvPr/>
        </p:nvSpPr>
        <p:spPr>
          <a:xfrm>
            <a:off x="469529" y="3197478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C33254-D321-4FEE-BD55-45AFF7C49B77}"/>
              </a:ext>
            </a:extLst>
          </p:cNvPr>
          <p:cNvSpPr/>
          <p:nvPr/>
        </p:nvSpPr>
        <p:spPr>
          <a:xfrm>
            <a:off x="469529" y="3692315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35AC1A-1416-4FB0-8881-EFBC1881B656}"/>
              </a:ext>
            </a:extLst>
          </p:cNvPr>
          <p:cNvGrpSpPr/>
          <p:nvPr/>
        </p:nvGrpSpPr>
        <p:grpSpPr>
          <a:xfrm>
            <a:off x="10621653" y="61642"/>
            <a:ext cx="1485870" cy="291259"/>
            <a:chOff x="6333841" y="2700384"/>
            <a:chExt cx="5642589" cy="83099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947DCD8-7F22-4295-AFB8-762412B5BA1E}"/>
                </a:ext>
              </a:extLst>
            </p:cNvPr>
            <p:cNvSpPr/>
            <p:nvPr/>
          </p:nvSpPr>
          <p:spPr>
            <a:xfrm>
              <a:off x="6333841" y="2700384"/>
              <a:ext cx="2734199" cy="8309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1</a:t>
              </a:r>
              <a:endParaRPr kumimoji="0" lang="nb-NO" sz="7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6896E40-513E-469D-9032-1F7AA4E35FD2}"/>
                </a:ext>
              </a:extLst>
            </p:cNvPr>
            <p:cNvSpPr/>
            <p:nvPr/>
          </p:nvSpPr>
          <p:spPr>
            <a:xfrm>
              <a:off x="9242231" y="2700384"/>
              <a:ext cx="2734199" cy="830997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2</a:t>
              </a:r>
              <a:endParaRPr kumimoji="0" lang="nb-NO" sz="105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322C601-8697-4F57-BDF6-12F5B92AFFC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322C601-8697-4F57-BDF6-12F5B92AFF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ACDDB166-83B2-4666-9376-572CF6BBD65D}"/>
              </a:ext>
            </a:extLst>
          </p:cNvPr>
          <p:cNvSpPr/>
          <p:nvPr/>
        </p:nvSpPr>
        <p:spPr>
          <a:xfrm>
            <a:off x="1092965" y="1718419"/>
            <a:ext cx="4410000" cy="246397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FF23C-324C-42B6-B7DF-3A26817EC7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232" y="1718419"/>
            <a:ext cx="4411408" cy="24785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0A7729-700A-41A9-A38C-BB22FE034749}"/>
              </a:ext>
            </a:extLst>
          </p:cNvPr>
          <p:cNvSpPr/>
          <p:nvPr/>
        </p:nvSpPr>
        <p:spPr>
          <a:xfrm>
            <a:off x="308471" y="6448719"/>
            <a:ext cx="2478795" cy="300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23AC9E-26A3-48C4-A1E3-FC38F4F2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00722"/>
            <a:ext cx="11188700" cy="334099"/>
          </a:xfrm>
        </p:spPr>
        <p:txBody>
          <a:bodyPr vert="horz"/>
          <a:lstStyle/>
          <a:p>
            <a:r>
              <a:rPr lang="nb-NO" sz="2400"/>
              <a:t>To alternative løsningsforslag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56C6D50-B0AC-4E8B-972C-BD466883A7F1}"/>
              </a:ext>
            </a:extLst>
          </p:cNvPr>
          <p:cNvSpPr txBox="1">
            <a:spLocks/>
          </p:cNvSpPr>
          <p:nvPr/>
        </p:nvSpPr>
        <p:spPr>
          <a:xfrm>
            <a:off x="887485" y="1219174"/>
            <a:ext cx="4852283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+mn-lt"/>
                <a:ea typeface="+mj-ea"/>
                <a:cs typeface="Arial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Fakultetene velger organisering selv, gitt at…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53D6858-DB69-4A7A-A815-5331A44B3C16}"/>
              </a:ext>
            </a:extLst>
          </p:cNvPr>
          <p:cNvSpPr txBox="1">
            <a:spLocks/>
          </p:cNvSpPr>
          <p:nvPr/>
        </p:nvSpPr>
        <p:spPr>
          <a:xfrm>
            <a:off x="6738674" y="1219174"/>
            <a:ext cx="4852283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+mn-lt"/>
                <a:ea typeface="+mj-ea"/>
                <a:cs typeface="Arial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Innkjøpere organiseres på nivå 1 og 2 (ikke nivå 3)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D3F4A7-DB74-4E9C-A4FA-0A4823A3451A}"/>
              </a:ext>
            </a:extLst>
          </p:cNvPr>
          <p:cNvCxnSpPr/>
          <p:nvPr/>
        </p:nvCxnSpPr>
        <p:spPr>
          <a:xfrm>
            <a:off x="887544" y="1535546"/>
            <a:ext cx="4853455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F52125-FEA4-4430-881A-7FA90C83430D}"/>
              </a:ext>
            </a:extLst>
          </p:cNvPr>
          <p:cNvCxnSpPr/>
          <p:nvPr/>
        </p:nvCxnSpPr>
        <p:spPr>
          <a:xfrm>
            <a:off x="6738733" y="1535546"/>
            <a:ext cx="4853455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ADE18767-5CAA-4796-9C74-BB98E020F755}"/>
              </a:ext>
            </a:extLst>
          </p:cNvPr>
          <p:cNvSpPr txBox="1">
            <a:spLocks/>
          </p:cNvSpPr>
          <p:nvPr/>
        </p:nvSpPr>
        <p:spPr>
          <a:xfrm>
            <a:off x="1092964" y="4423242"/>
            <a:ext cx="5003035" cy="1469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+mn-lt"/>
                <a:ea typeface="+mj-ea"/>
                <a:cs typeface="Arial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Velg dette alternativet hvis: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Mulighet for organisatorisk nærhet til kjernevirksomheten er viktig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Mindre justeringer i dagens løsning gir tilstrekkelig kvalitetsløft for tjenesten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Det er viktig med mulighet for å kombinere innkjøperrollen med andre roller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Mulighet for innkjøper og anskaffelsesrådgiver på nivå 3 er viktig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Man vil gi fakultetene handlingsrom til å velge organisering selv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5F87078-DAC0-4D82-ABCA-B8E70AF57EB2}"/>
              </a:ext>
            </a:extLst>
          </p:cNvPr>
          <p:cNvSpPr txBox="1">
            <a:spLocks/>
          </p:cNvSpPr>
          <p:nvPr/>
        </p:nvSpPr>
        <p:spPr>
          <a:xfrm>
            <a:off x="6960296" y="4423242"/>
            <a:ext cx="4852282" cy="1469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+mn-lt"/>
                <a:ea typeface="+mj-ea"/>
                <a:cs typeface="Arial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Velg dette alternativet hvis: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Sterkt innkjøpsfaglig miljø og nærhet til prosessansvarlig er viktig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Det er behov for kvalitetsløft på tjenestene som leveres i dag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Administrative oppgaver på instituttnivå kan dekkes gjennom andre roller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Mindre viktig med anskaffelsesrådgiver på nivå 3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Felles praksis på tvers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D43EF4-A64E-43C4-8771-F5F915950027}"/>
              </a:ext>
            </a:extLst>
          </p:cNvPr>
          <p:cNvSpPr/>
          <p:nvPr/>
        </p:nvSpPr>
        <p:spPr>
          <a:xfrm>
            <a:off x="499193" y="1247349"/>
            <a:ext cx="291356" cy="291356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530703-B4C5-45C7-AF31-0224FA4D02EB}"/>
              </a:ext>
            </a:extLst>
          </p:cNvPr>
          <p:cNvSpPr/>
          <p:nvPr/>
        </p:nvSpPr>
        <p:spPr>
          <a:xfrm>
            <a:off x="6350478" y="1247349"/>
            <a:ext cx="291356" cy="291356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5AD68B-CCF4-45A1-8A3A-1EF0B32F8AEC}"/>
              </a:ext>
            </a:extLst>
          </p:cNvPr>
          <p:cNvSpPr/>
          <p:nvPr/>
        </p:nvSpPr>
        <p:spPr>
          <a:xfrm>
            <a:off x="1574509" y="1718419"/>
            <a:ext cx="3706405" cy="246397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Minimum 50% av stillingen dedikeres til innkjøpsfaglige arbeidsoppgaver (ref. rollebeskrivelse fra BOTT)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 opprettes innkjøpergrupper på nivå 1 og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Anskaffelsesrådgiver: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Rollen kan innehas av innkjøper i 100% innkjøpsfaglig stilling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Vedkommende bør utføre minimum 10 anskaffelser under nasjonal terskelverdi per år (1,3 millioner kroner)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Må inneha nødvendige sertifiseringer for å dekke kompetansekravene beskrevet i rollebeskrivelsen (ref. BOTT)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for anskaffelsesområdet avgjør hvorvidt kriteriene er oppfylt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Øvrige rammer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Innkjøpere og anskaffelsesrådgivere inngår i faglig nettverk/forum for å ivareta kompetansekrav, fagmiljø og utveksling av kunnskap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0A8E9F-1094-484D-93BA-733877EB17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719" y="1745471"/>
            <a:ext cx="344104" cy="3924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FFEACB-B0EE-4625-B5E3-3A73EBD21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226" y="2422770"/>
            <a:ext cx="301090" cy="3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220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69547"/>
              </p:ext>
            </p:extLst>
          </p:nvPr>
        </p:nvGraphicFramePr>
        <p:xfrm>
          <a:off x="401849" y="1211668"/>
          <a:ext cx="5813600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813600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29338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Prosess for tilbakemeldinger og forankring av 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BFAC92C-845D-43D8-811B-18EC22D95A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640" y="1574800"/>
            <a:ext cx="4850123" cy="3948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9344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>
            <a:extLst>
              <a:ext uri="{FF2B5EF4-FFF2-40B4-BE49-F238E27FC236}">
                <a16:creationId xmlns:a16="http://schemas.microsoft.com/office/drawing/2014/main" id="{D1FE3844-6F06-4720-B7E0-C8A8CBD7964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60" name="Object 59" hidden="1">
                        <a:extLst>
                          <a:ext uri="{FF2B5EF4-FFF2-40B4-BE49-F238E27FC236}">
                            <a16:creationId xmlns:a16="http://schemas.microsoft.com/office/drawing/2014/main" id="{D1FE3844-6F06-4720-B7E0-C8A8CBD79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B25AD72-CA4A-47ED-8551-52BB99ACFC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B1DE5F2D-F349-4D9E-85E2-7BA18D5978F3}"/>
              </a:ext>
            </a:extLst>
          </p:cNvPr>
          <p:cNvSpPr/>
          <p:nvPr/>
        </p:nvSpPr>
        <p:spPr>
          <a:xfrm>
            <a:off x="2986049" y="5394083"/>
            <a:ext cx="8172000" cy="12871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  <a:prstDash val="dash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4" name="Title 73">
            <a:extLst>
              <a:ext uri="{FF2B5EF4-FFF2-40B4-BE49-F238E27FC236}">
                <a16:creationId xmlns:a16="http://schemas.microsoft.com/office/drawing/2014/main" id="{EC59EA4B-F9DE-4B6C-8421-DF8799887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1" y="85421"/>
            <a:ext cx="10972800" cy="646331"/>
          </a:xfrm>
        </p:spPr>
        <p:txBody>
          <a:bodyPr vert="horz"/>
          <a:lstStyle/>
          <a:p>
            <a:r>
              <a:rPr lang="nb-NO" sz="1800" b="0"/>
              <a:t>Tilbakemeldinger og forankring av forslag</a:t>
            </a:r>
            <a:br>
              <a:rPr lang="nb-NO" sz="1800"/>
            </a:br>
            <a:r>
              <a:rPr lang="nb-NO" sz="1800"/>
              <a:t>Behov til betaling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A0AF7BB-2332-4C8C-B397-FEACBB635983}"/>
              </a:ext>
            </a:extLst>
          </p:cNvPr>
          <p:cNvSpPr/>
          <p:nvPr/>
        </p:nvSpPr>
        <p:spPr>
          <a:xfrm>
            <a:off x="10634015" y="34924"/>
            <a:ext cx="1531316" cy="24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23"/>
            <a:r>
              <a:rPr lang="nb-NO" sz="933" err="1">
                <a:solidFill>
                  <a:srgbClr val="000000"/>
                </a:solidFill>
                <a:latin typeface="Arial" panose="020B0604020202020204"/>
              </a:rPr>
              <a:t>Versj</a:t>
            </a:r>
            <a:r>
              <a:rPr lang="nb-NO" sz="933">
                <a:solidFill>
                  <a:srgbClr val="000000"/>
                </a:solidFill>
                <a:latin typeface="Arial" panose="020B0604020202020204"/>
              </a:rPr>
              <a:t>. dato: 26.03.2021 </a:t>
            </a:r>
          </a:p>
        </p:txBody>
      </p:sp>
      <p:sp>
        <p:nvSpPr>
          <p:cNvPr id="528" name="Isosceles Triangle 527">
            <a:extLst>
              <a:ext uri="{FF2B5EF4-FFF2-40B4-BE49-F238E27FC236}">
                <a16:creationId xmlns:a16="http://schemas.microsoft.com/office/drawing/2014/main" id="{303579D1-6E85-48AF-BC45-8418AE9BC778}"/>
              </a:ext>
            </a:extLst>
          </p:cNvPr>
          <p:cNvSpPr/>
          <p:nvPr/>
        </p:nvSpPr>
        <p:spPr>
          <a:xfrm>
            <a:off x="10064615" y="370652"/>
            <a:ext cx="180000" cy="1800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71AC14BA-6DBE-4619-A37D-CDCCAE5B39FF}"/>
              </a:ext>
            </a:extLst>
          </p:cNvPr>
          <p:cNvSpPr txBox="1"/>
          <p:nvPr/>
        </p:nvSpPr>
        <p:spPr>
          <a:xfrm>
            <a:off x="10209533" y="341636"/>
            <a:ext cx="1060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nb-NO" sz="900">
                <a:solidFill>
                  <a:srgbClr val="000000"/>
                </a:solidFill>
                <a:latin typeface="Arial" panose="020B0604020202020204"/>
              </a:rPr>
              <a:t>Frister</a:t>
            </a:r>
          </a:p>
        </p:txBody>
      </p:sp>
      <p:sp>
        <p:nvSpPr>
          <p:cNvPr id="530" name="Flowchart: Decision 529">
            <a:extLst>
              <a:ext uri="{FF2B5EF4-FFF2-40B4-BE49-F238E27FC236}">
                <a16:creationId xmlns:a16="http://schemas.microsoft.com/office/drawing/2014/main" id="{E5C7644E-4509-4D32-A68C-A508846FA618}"/>
              </a:ext>
            </a:extLst>
          </p:cNvPr>
          <p:cNvSpPr/>
          <p:nvPr/>
        </p:nvSpPr>
        <p:spPr>
          <a:xfrm>
            <a:off x="10718508" y="366715"/>
            <a:ext cx="180000" cy="180000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AA4F6DE4-C2B6-4FAD-88F4-2475759EC2DE}"/>
              </a:ext>
            </a:extLst>
          </p:cNvPr>
          <p:cNvSpPr txBox="1"/>
          <p:nvPr/>
        </p:nvSpPr>
        <p:spPr>
          <a:xfrm>
            <a:off x="10863425" y="337699"/>
            <a:ext cx="1060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nb-NO" sz="900">
                <a:solidFill>
                  <a:srgbClr val="000000"/>
                </a:solidFill>
                <a:latin typeface="Arial" panose="020B0604020202020204"/>
              </a:rPr>
              <a:t>Beslutning</a:t>
            </a:r>
          </a:p>
        </p:txBody>
      </p:sp>
      <p:sp>
        <p:nvSpPr>
          <p:cNvPr id="532" name="Oval 531">
            <a:extLst>
              <a:ext uri="{FF2B5EF4-FFF2-40B4-BE49-F238E27FC236}">
                <a16:creationId xmlns:a16="http://schemas.microsoft.com/office/drawing/2014/main" id="{E0E95345-C6C5-452E-91FF-31AA1E4C4673}"/>
              </a:ext>
            </a:extLst>
          </p:cNvPr>
          <p:cNvSpPr/>
          <p:nvPr/>
        </p:nvSpPr>
        <p:spPr>
          <a:xfrm>
            <a:off x="11596240" y="363344"/>
            <a:ext cx="180000" cy="18000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D7422C21-F177-4F17-9600-8F855E618DD9}"/>
              </a:ext>
            </a:extLst>
          </p:cNvPr>
          <p:cNvSpPr txBox="1"/>
          <p:nvPr/>
        </p:nvSpPr>
        <p:spPr>
          <a:xfrm>
            <a:off x="11741157" y="334328"/>
            <a:ext cx="1060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nb-NO" sz="900">
                <a:solidFill>
                  <a:srgbClr val="000000"/>
                </a:solidFill>
                <a:latin typeface="Arial" panose="020B0604020202020204"/>
              </a:rPr>
              <a:t>Møter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ACC86-6FAE-4D0B-A9E1-5EAAB3170ACF}"/>
              </a:ext>
            </a:extLst>
          </p:cNvPr>
          <p:cNvSpPr txBox="1"/>
          <p:nvPr/>
        </p:nvSpPr>
        <p:spPr>
          <a:xfrm>
            <a:off x="222191" y="1156787"/>
            <a:ext cx="2213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nb-NO" sz="1400" b="1">
                <a:solidFill>
                  <a:srgbClr val="000000"/>
                </a:solidFill>
                <a:latin typeface="Arial" panose="020B0604020202020204"/>
              </a:rPr>
              <a:t>Informasjonsdeling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94AEA53-314F-473A-8B47-6BCA306C35FB}"/>
              </a:ext>
            </a:extLst>
          </p:cNvPr>
          <p:cNvSpPr txBox="1"/>
          <p:nvPr/>
        </p:nvSpPr>
        <p:spPr>
          <a:xfrm>
            <a:off x="222191" y="2982724"/>
            <a:ext cx="221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400" b="1">
                <a:solidFill>
                  <a:srgbClr val="000000"/>
                </a:solidFill>
                <a:latin typeface="Arial" panose="020B0604020202020204"/>
              </a:rPr>
              <a:t>Prosess på </a:t>
            </a:r>
            <a:br>
              <a:rPr lang="nb-NO" altLang="en-US" sz="1400" b="1">
                <a:solidFill>
                  <a:srgbClr val="000000"/>
                </a:solidFill>
                <a:latin typeface="Arial" panose="020B0604020202020204"/>
              </a:rPr>
            </a:br>
            <a:r>
              <a:rPr lang="nb-NO" altLang="en-US" sz="1400" b="1">
                <a:solidFill>
                  <a:srgbClr val="000000"/>
                </a:solidFill>
                <a:latin typeface="Arial" panose="020B0604020202020204"/>
              </a:rPr>
              <a:t>hver enhet</a:t>
            </a:r>
            <a:endParaRPr lang="nb-NO" sz="1400" b="1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+mn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071A7C-5C5C-4692-BD59-0C1804EE2D4A}"/>
              </a:ext>
            </a:extLst>
          </p:cNvPr>
          <p:cNvSpPr txBox="1"/>
          <p:nvPr/>
        </p:nvSpPr>
        <p:spPr>
          <a:xfrm>
            <a:off x="222191" y="5138266"/>
            <a:ext cx="221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400" b="1">
                <a:solidFill>
                  <a:srgbClr val="000000"/>
                </a:solidFill>
                <a:latin typeface="Arial" panose="020B0604020202020204"/>
              </a:rPr>
              <a:t>Formell behandling</a:t>
            </a:r>
            <a:br>
              <a:rPr lang="nb-NO" altLang="en-US" sz="1400" b="1">
                <a:solidFill>
                  <a:srgbClr val="000000"/>
                </a:solidFill>
                <a:latin typeface="Arial" panose="020B0604020202020204"/>
              </a:rPr>
            </a:br>
            <a:r>
              <a:rPr lang="nb-NO" altLang="en-US" sz="1400" b="1">
                <a:solidFill>
                  <a:srgbClr val="000000"/>
                </a:solidFill>
                <a:latin typeface="Arial" panose="020B0604020202020204"/>
              </a:rPr>
              <a:t>på nivå 1</a:t>
            </a:r>
            <a:endParaRPr lang="nb-NO" sz="1400" b="1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D100A-4A0A-4DA2-963A-1BEF2E158A27}"/>
              </a:ext>
            </a:extLst>
          </p:cNvPr>
          <p:cNvSpPr txBox="1"/>
          <p:nvPr/>
        </p:nvSpPr>
        <p:spPr>
          <a:xfrm>
            <a:off x="2789069" y="1584336"/>
            <a:ext cx="169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23.03</a:t>
            </a:r>
            <a:br>
              <a:rPr lang="nb-NO" sz="12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</a:b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  <a:t>Presentasjon for </a:t>
            </a:r>
            <a:br>
              <a:rPr lang="nb-NO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</a:b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  <a:t>innføringsledere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50D146-AA4E-4066-BDFB-F882A3EA97A7}"/>
              </a:ext>
            </a:extLst>
          </p:cNvPr>
          <p:cNvGrpSpPr/>
          <p:nvPr/>
        </p:nvGrpSpPr>
        <p:grpSpPr>
          <a:xfrm>
            <a:off x="4191623" y="981804"/>
            <a:ext cx="2610068" cy="555480"/>
            <a:chOff x="3744252" y="981804"/>
            <a:chExt cx="6143400" cy="5554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2C69F96-95EB-439E-B47A-E62077017949}"/>
                    </a:ext>
                  </a:extLst>
                </p14:cNvPr>
                <p14:cNvContentPartPr/>
                <p14:nvPr/>
              </p14:nvContentPartPr>
              <p14:xfrm>
                <a:off x="3744252" y="981804"/>
                <a:ext cx="5948640" cy="555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2C69F96-95EB-439E-B47A-E620770179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58678" y="945420"/>
                  <a:ext cx="6119787" cy="6282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659C38-1AC3-41AC-8553-651049166F6D}"/>
                    </a:ext>
                  </a:extLst>
                </p14:cNvPr>
                <p14:cNvContentPartPr/>
                <p14:nvPr/>
              </p14:nvContentPartPr>
              <p14:xfrm>
                <a:off x="9559332" y="1210404"/>
                <a:ext cx="328320" cy="254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659C38-1AC3-41AC-8553-651049166F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17023" y="1102251"/>
                  <a:ext cx="412092" cy="4701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2BA65E-6B64-41A6-9F52-8FE3A01E5472}"/>
              </a:ext>
            </a:extLst>
          </p:cNvPr>
          <p:cNvGrpSpPr/>
          <p:nvPr/>
        </p:nvGrpSpPr>
        <p:grpSpPr>
          <a:xfrm>
            <a:off x="3306260" y="867672"/>
            <a:ext cx="657685" cy="657685"/>
            <a:chOff x="4583320" y="867670"/>
            <a:chExt cx="657685" cy="65768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04A0825-B6CF-4E5C-887F-AB0A313C4667}"/>
                </a:ext>
              </a:extLst>
            </p:cNvPr>
            <p:cNvSpPr/>
            <p:nvPr/>
          </p:nvSpPr>
          <p:spPr>
            <a:xfrm>
              <a:off x="4583320" y="867670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70"/>
              <a:endParaRPr lang="nb-NO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11" name="Graphic 10" descr="Teacher">
              <a:extLst>
                <a:ext uri="{FF2B5EF4-FFF2-40B4-BE49-F238E27FC236}">
                  <a16:creationId xmlns:a16="http://schemas.microsoft.com/office/drawing/2014/main" id="{CA19850E-C9AF-4565-8EDE-D3851C661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618132" y="902483"/>
              <a:ext cx="588058" cy="58805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00453BD-C73D-45DC-B952-B807C9D00D0B}"/>
                    </a:ext>
                  </a:extLst>
                </p14:cNvPr>
                <p14:cNvContentPartPr/>
                <p14:nvPr/>
              </p14:nvContentPartPr>
              <p14:xfrm>
                <a:off x="4880622" y="108512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00453BD-C73D-45DC-B952-B807C9D00D0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62622" y="97712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9D00D5-620E-4BBC-8B64-BEC5D517EA78}"/>
                    </a:ext>
                  </a:extLst>
                </p14:cNvPr>
                <p14:cNvContentPartPr/>
                <p14:nvPr/>
              </p14:nvContentPartPr>
              <p14:xfrm>
                <a:off x="4871982" y="92276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9D00D5-620E-4BBC-8B64-BEC5D517EA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53982" y="81476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E6AF9E3A-F7E8-4114-866F-CDE2E9160E5C}"/>
              </a:ext>
            </a:extLst>
          </p:cNvPr>
          <p:cNvSpPr txBox="1"/>
          <p:nvPr/>
        </p:nvSpPr>
        <p:spPr>
          <a:xfrm>
            <a:off x="6490837" y="1584335"/>
            <a:ext cx="169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08.04</a:t>
            </a:r>
            <a:br>
              <a:rPr lang="nb-NO" altLang="en-US" sz="12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</a:br>
            <a:r>
              <a:rPr lang="nb-NO" altLang="en-US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  <a:t>Allmøte for alle</a:t>
            </a:r>
            <a:br>
              <a:rPr lang="nb-NO" altLang="en-US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</a:br>
            <a:r>
              <a:rPr lang="nb-NO" altLang="en-US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  <a:t>relevante aktører</a:t>
            </a:r>
            <a:endParaRPr lang="nb-NO" sz="120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118B18-9F01-440F-B799-455C07D8AA87}"/>
              </a:ext>
            </a:extLst>
          </p:cNvPr>
          <p:cNvGrpSpPr/>
          <p:nvPr/>
        </p:nvGrpSpPr>
        <p:grpSpPr>
          <a:xfrm>
            <a:off x="7008028" y="867672"/>
            <a:ext cx="657685" cy="657685"/>
            <a:chOff x="8741171" y="905839"/>
            <a:chExt cx="657685" cy="657685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097ABBC8-7175-4EF3-8131-F048FECBA699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70"/>
              <a:endParaRPr lang="nb-NO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234" name="Graphic 233" descr="Teacher">
              <a:extLst>
                <a:ext uri="{FF2B5EF4-FFF2-40B4-BE49-F238E27FC236}">
                  <a16:creationId xmlns:a16="http://schemas.microsoft.com/office/drawing/2014/main" id="{2212F159-57FE-41A6-86AA-CAC51B160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75983" y="940652"/>
              <a:ext cx="588058" cy="58805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CBA0F63-C1F0-444D-B6EA-F438AD41A66F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CBA0F63-C1F0-444D-B6EA-F438AD41A6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7B1AF7A-43C5-4211-BE6A-77A5DB021E04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7B1AF7A-43C5-4211-BE6A-77A5DB021E0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0783CF-1483-49B0-9323-0884F889BB4D}"/>
              </a:ext>
            </a:extLst>
          </p:cNvPr>
          <p:cNvSpPr txBox="1"/>
          <p:nvPr/>
        </p:nvSpPr>
        <p:spPr>
          <a:xfrm>
            <a:off x="4238045" y="1622501"/>
            <a:ext cx="28115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nb-NO" sz="1100" i="1">
                <a:solidFill>
                  <a:srgbClr val="000000"/>
                </a:solidFill>
                <a:latin typeface="Arial" panose="020B0604020202020204"/>
              </a:rPr>
              <a:t>Informasjonsdeling på hver enhet </a:t>
            </a:r>
            <a:br>
              <a:rPr lang="nb-NO" sz="1100" i="1">
                <a:solidFill>
                  <a:srgbClr val="000000"/>
                </a:solidFill>
                <a:latin typeface="Arial" panose="020B0604020202020204"/>
              </a:rPr>
            </a:br>
            <a:r>
              <a:rPr lang="nb-NO" sz="1100" i="1">
                <a:solidFill>
                  <a:srgbClr val="000000"/>
                </a:solidFill>
                <a:latin typeface="Arial" panose="020B0604020202020204"/>
              </a:rPr>
              <a:t>tilpasset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366B66-BCE3-4FA4-BC1B-350F9D989633}"/>
              </a:ext>
            </a:extLst>
          </p:cNvPr>
          <p:cNvSpPr/>
          <p:nvPr/>
        </p:nvSpPr>
        <p:spPr>
          <a:xfrm>
            <a:off x="3594921" y="3216142"/>
            <a:ext cx="5220000" cy="1287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4A9C7F68-FB13-4CA7-A0B9-000627F06EA7}"/>
              </a:ext>
            </a:extLst>
          </p:cNvPr>
          <p:cNvSpPr txBox="1"/>
          <p:nvPr/>
        </p:nvSpPr>
        <p:spPr>
          <a:xfrm>
            <a:off x="7691325" y="3590053"/>
            <a:ext cx="169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13.04</a:t>
            </a:r>
            <a:br>
              <a:rPr lang="nb-NO" altLang="en-US" sz="12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</a:br>
            <a:r>
              <a:rPr lang="nb-NO" altLang="en-US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  <a:t>Frist for</a:t>
            </a:r>
            <a:br>
              <a:rPr lang="nb-NO" altLang="en-US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</a:br>
            <a:r>
              <a:rPr lang="nb-NO" altLang="en-US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  <a:t>Innspill og GAP</a:t>
            </a:r>
            <a:endParaRPr lang="nb-NO" sz="120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B026F0BF-9373-40FE-8748-9AF74F2DE310}"/>
                  </a:ext>
                </a:extLst>
              </p14:cNvPr>
              <p14:cNvContentPartPr/>
              <p14:nvPr/>
            </p14:nvContentPartPr>
            <p14:xfrm>
              <a:off x="8537359" y="3169109"/>
              <a:ext cx="360" cy="3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B026F0BF-9373-40FE-8748-9AF74F2DE31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19359" y="306110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1D7C96D-9060-4BBB-9548-696353540CF0}"/>
                  </a:ext>
                </a:extLst>
              </p14:cNvPr>
              <p14:cNvContentPartPr/>
              <p14:nvPr/>
            </p14:nvContentPartPr>
            <p14:xfrm>
              <a:off x="8528719" y="3006749"/>
              <a:ext cx="360" cy="3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1D7C96D-9060-4BBB-9548-696353540CF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10719" y="2898749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43" name="Oval 242">
            <a:extLst>
              <a:ext uri="{FF2B5EF4-FFF2-40B4-BE49-F238E27FC236}">
                <a16:creationId xmlns:a16="http://schemas.microsoft.com/office/drawing/2014/main" id="{2DA0CF68-2560-423C-8C81-976983C08322}"/>
              </a:ext>
            </a:extLst>
          </p:cNvPr>
          <p:cNvSpPr/>
          <p:nvPr/>
        </p:nvSpPr>
        <p:spPr>
          <a:xfrm>
            <a:off x="3306260" y="2922895"/>
            <a:ext cx="657685" cy="6576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25" name="Graphic 24" descr="Play">
            <a:extLst>
              <a:ext uri="{FF2B5EF4-FFF2-40B4-BE49-F238E27FC236}">
                <a16:creationId xmlns:a16="http://schemas.microsoft.com/office/drawing/2014/main" id="{3BD01020-E300-4676-95A8-6E075C4703A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387787" y="2983429"/>
            <a:ext cx="541344" cy="54134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EEBF155-478B-49E3-960C-573F0BA64423}"/>
              </a:ext>
            </a:extLst>
          </p:cNvPr>
          <p:cNvSpPr/>
          <p:nvPr/>
        </p:nvSpPr>
        <p:spPr>
          <a:xfrm>
            <a:off x="4481135" y="3380399"/>
            <a:ext cx="3406703" cy="430887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000" i="1">
                <a:solidFill>
                  <a:srgbClr val="000000"/>
                </a:solidFill>
                <a:latin typeface="Arial" panose="020B0604020202020204"/>
                <a:sym typeface="+mn-lt"/>
              </a:rPr>
              <a:t>Foreløpig GAP-analyse samt innspill på fremlagt løsning </a:t>
            </a:r>
            <a:br>
              <a:rPr lang="nb-NO" altLang="en-US" sz="1000" i="1">
                <a:latin typeface="Arial" panose="020B0604020202020204"/>
              </a:rPr>
            </a:br>
            <a:r>
              <a:rPr lang="nb-NO" altLang="en-US" sz="1000" i="1">
                <a:solidFill>
                  <a:srgbClr val="000000"/>
                </a:solidFill>
                <a:latin typeface="Arial" panose="020B0604020202020204"/>
                <a:sym typeface="+mn-lt"/>
              </a:rPr>
              <a:t>gjennomføres på hver enhet.</a:t>
            </a:r>
            <a:endParaRPr lang="nb-NO" altLang="en-US" sz="1000" i="1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9BB55570-535E-484F-93AA-CEE2C5D21CAB}"/>
              </a:ext>
            </a:extLst>
          </p:cNvPr>
          <p:cNvSpPr txBox="1"/>
          <p:nvPr/>
        </p:nvSpPr>
        <p:spPr>
          <a:xfrm>
            <a:off x="2789069" y="3590054"/>
            <a:ext cx="169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23.03</a:t>
            </a:r>
            <a:br>
              <a:rPr lang="nb-NO" altLang="en-US" sz="12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</a:br>
            <a:r>
              <a:rPr lang="nb-NO" altLang="en-US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  <a:t>Oppstart arbeid med innspill og foreløpig gap-analyse</a:t>
            </a:r>
            <a:endParaRPr lang="nb-NO" sz="120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DF23C3C0-B449-4C2D-A54A-952100173095}"/>
              </a:ext>
            </a:extLst>
          </p:cNvPr>
          <p:cNvGrpSpPr/>
          <p:nvPr/>
        </p:nvGrpSpPr>
        <p:grpSpPr>
          <a:xfrm>
            <a:off x="4480188" y="5144414"/>
            <a:ext cx="657685" cy="657685"/>
            <a:chOff x="8741171" y="905839"/>
            <a:chExt cx="657685" cy="657685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1623C37-0E83-4EC3-A80D-C13A289B380E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70"/>
              <a:endParaRPr lang="nb-NO">
                <a:solidFill>
                  <a:srgbClr val="FFFFFF"/>
                </a:solidFill>
                <a:latin typeface="Arial" panose="020B0604020202020204"/>
              </a:endParaRPr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59B0975-5150-4B14-996B-D6C5F509C6F0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59B0975-5150-4B14-996B-D6C5F509C6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151FC65-1AEB-4D4E-84FE-8025AE8C60A7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151FC65-1AEB-4D4E-84FE-8025AE8C60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FB255929-7554-40DA-96C5-312197357A85}"/>
              </a:ext>
            </a:extLst>
          </p:cNvPr>
          <p:cNvSpPr txBox="1"/>
          <p:nvPr/>
        </p:nvSpPr>
        <p:spPr>
          <a:xfrm>
            <a:off x="3811803" y="5857354"/>
            <a:ext cx="1997812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08.04</a:t>
            </a:r>
            <a:b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</a:br>
            <a:r>
              <a:rPr lang="nb-NO" altLang="en-US" sz="1200">
                <a:solidFill>
                  <a:srgbClr val="000000"/>
                </a:solidFill>
                <a:latin typeface="Arial" panose="020B0604020202020204"/>
              </a:rPr>
              <a:t>Administrativt lederforum</a:t>
            </a:r>
            <a:endParaRPr lang="en-US" sz="2400"/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F68634D5-2A02-4B14-8224-AE45AFC273A0}"/>
              </a:ext>
            </a:extLst>
          </p:cNvPr>
          <p:cNvGrpSpPr/>
          <p:nvPr/>
        </p:nvGrpSpPr>
        <p:grpSpPr>
          <a:xfrm>
            <a:off x="9381607" y="5096151"/>
            <a:ext cx="657685" cy="657685"/>
            <a:chOff x="8741171" y="905839"/>
            <a:chExt cx="657685" cy="657685"/>
          </a:xfrm>
        </p:grpSpPr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EE0E404B-EEEF-4647-81DE-1DB0C437806C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70"/>
              <a:endParaRPr lang="nb-NO">
                <a:solidFill>
                  <a:srgbClr val="FFFFFF"/>
                </a:solidFill>
                <a:latin typeface="Arial" panose="020B0604020202020204"/>
              </a:endParaRPr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F51F20C-D76D-43D6-B3B7-80ADF997F29E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F51F20C-D76D-43D6-B3B7-80ADF997F2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DDC2BEE-DD29-4CBD-82C0-2C1A7309A4E3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DDC2BEE-DD29-4CBD-82C0-2C1A7309A4E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90036A12-10A3-43DF-837A-CAC5B0B1B80B}"/>
              </a:ext>
            </a:extLst>
          </p:cNvPr>
          <p:cNvSpPr txBox="1"/>
          <p:nvPr/>
        </p:nvSpPr>
        <p:spPr>
          <a:xfrm>
            <a:off x="8845165" y="5729462"/>
            <a:ext cx="169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20.04</a:t>
            </a:r>
            <a:b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</a:br>
            <a:r>
              <a:rPr lang="nb-NO" altLang="en-US" sz="1200">
                <a:solidFill>
                  <a:srgbClr val="000000"/>
                </a:solidFill>
                <a:latin typeface="Arial" panose="020B0604020202020204"/>
              </a:rPr>
              <a:t>Styringsgruppe tentativ behandling</a:t>
            </a:r>
            <a:endParaRPr lang="nb-NO" sz="120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+mn-lt"/>
            </a:endParaRPr>
          </a:p>
        </p:txBody>
      </p:sp>
      <p:sp>
        <p:nvSpPr>
          <p:cNvPr id="281" name="Isosceles Triangle 280">
            <a:extLst>
              <a:ext uri="{FF2B5EF4-FFF2-40B4-BE49-F238E27FC236}">
                <a16:creationId xmlns:a16="http://schemas.microsoft.com/office/drawing/2014/main" id="{6024E9BD-9F95-40C6-A319-6049447BDF15}"/>
              </a:ext>
            </a:extLst>
          </p:cNvPr>
          <p:cNvSpPr/>
          <p:nvPr/>
        </p:nvSpPr>
        <p:spPr>
          <a:xfrm>
            <a:off x="8173009" y="2319816"/>
            <a:ext cx="540000" cy="5400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38" name="Graphic 37" descr="Line arrow Clockwise curve">
            <a:extLst>
              <a:ext uri="{FF2B5EF4-FFF2-40B4-BE49-F238E27FC236}">
                <a16:creationId xmlns:a16="http://schemas.microsoft.com/office/drawing/2014/main" id="{95FAF6AE-7970-4153-AFBD-6657B0ADB68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rot="3527850" flipV="1">
            <a:off x="8797767" y="2178356"/>
            <a:ext cx="623207" cy="98667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F5E8DE7-542B-49DB-B0B3-FA7D7F3DF45E}"/>
              </a:ext>
            </a:extLst>
          </p:cNvPr>
          <p:cNvSpPr txBox="1"/>
          <p:nvPr/>
        </p:nvSpPr>
        <p:spPr>
          <a:xfrm>
            <a:off x="9589284" y="2166375"/>
            <a:ext cx="2243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Om formell behandling og innspill fører til store endringer i løsning vil det bli innhentet en oppdatert gap-analyse etter beslutningspunktet 27.04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C0523A-FA4C-439E-B1DB-399E8CA726BA}"/>
              </a:ext>
            </a:extLst>
          </p:cNvPr>
          <p:cNvSpPr txBox="1"/>
          <p:nvPr/>
        </p:nvSpPr>
        <p:spPr>
          <a:xfrm>
            <a:off x="4962396" y="2645895"/>
            <a:ext cx="2184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nb-NO" sz="1400" b="1">
                <a:solidFill>
                  <a:srgbClr val="000000"/>
                </a:solidFill>
                <a:latin typeface="Arial" panose="020B0604020202020204"/>
              </a:rPr>
              <a:t>Gap-analyse og innspill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5380C2D-3334-4F96-9EDA-FF0E4CDF801B}"/>
              </a:ext>
            </a:extLst>
          </p:cNvPr>
          <p:cNvGrpSpPr/>
          <p:nvPr/>
        </p:nvGrpSpPr>
        <p:grpSpPr>
          <a:xfrm>
            <a:off x="10914952" y="5138268"/>
            <a:ext cx="657685" cy="657685"/>
            <a:chOff x="8741171" y="905839"/>
            <a:chExt cx="657685" cy="657685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C862CCA-D97A-4F26-B963-94EC3C9A6CDF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70"/>
              <a:endParaRPr lang="nb-NO">
                <a:solidFill>
                  <a:srgbClr val="FFFFFF"/>
                </a:solidFill>
                <a:latin typeface="Arial" panose="020B0604020202020204"/>
              </a:endParaRPr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5CBC360-5465-4519-B140-5D7078A04A80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5CBC360-5465-4519-B140-5D7078A04A8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E3BD009-F605-48F0-9002-58606AB998CF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E3BD009-F605-48F0-9002-58606AB998C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1" name="Graphic 90" descr="Users">
            <a:extLst>
              <a:ext uri="{FF2B5EF4-FFF2-40B4-BE49-F238E27FC236}">
                <a16:creationId xmlns:a16="http://schemas.microsoft.com/office/drawing/2014/main" id="{E64BDAA3-B0F2-4DA3-A14A-EDE6CA6AD10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973123" y="5187375"/>
            <a:ext cx="541344" cy="541344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10C72F0-94CD-4481-B4FC-6494905DBB00}"/>
              </a:ext>
            </a:extLst>
          </p:cNvPr>
          <p:cNvSpPr txBox="1"/>
          <p:nvPr/>
        </p:nvSpPr>
        <p:spPr>
          <a:xfrm>
            <a:off x="10397761" y="5845062"/>
            <a:ext cx="169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27.04</a:t>
            </a:r>
            <a:b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</a:b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Styringsgruppe</a:t>
            </a:r>
            <a:endParaRPr lang="nb-NO" sz="120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+mn-lt"/>
            </a:endParaRPr>
          </a:p>
        </p:txBody>
      </p:sp>
      <p:sp>
        <p:nvSpPr>
          <p:cNvPr id="93" name="Flowchart: Decision 92">
            <a:extLst>
              <a:ext uri="{FF2B5EF4-FFF2-40B4-BE49-F238E27FC236}">
                <a16:creationId xmlns:a16="http://schemas.microsoft.com/office/drawing/2014/main" id="{55BFD3AF-9CDA-4421-B456-38FEB4371708}"/>
              </a:ext>
            </a:extLst>
          </p:cNvPr>
          <p:cNvSpPr/>
          <p:nvPr/>
        </p:nvSpPr>
        <p:spPr>
          <a:xfrm>
            <a:off x="10977947" y="4500631"/>
            <a:ext cx="540000" cy="540000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68045-6FD3-412A-8061-A84C7E4BAD9D}"/>
              </a:ext>
            </a:extLst>
          </p:cNvPr>
          <p:cNvGrpSpPr/>
          <p:nvPr/>
        </p:nvGrpSpPr>
        <p:grpSpPr>
          <a:xfrm rot="20245120">
            <a:off x="8491988" y="3228631"/>
            <a:ext cx="1334520" cy="2124360"/>
            <a:chOff x="7328130" y="3229074"/>
            <a:chExt cx="1334520" cy="21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8F300C4-E1A4-4F62-AEEE-88F2A2ACFB98}"/>
                    </a:ext>
                  </a:extLst>
                </p14:cNvPr>
                <p14:cNvContentPartPr/>
                <p14:nvPr/>
              </p14:nvContentPartPr>
              <p14:xfrm>
                <a:off x="7509930" y="3229074"/>
                <a:ext cx="1152720" cy="2010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8F300C4-E1A4-4F62-AEEE-88F2A2ACFB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91930" y="3211074"/>
                  <a:ext cx="1188360" cy="20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7920693-B0E7-460C-996C-24D9792BB004}"/>
                    </a:ext>
                  </a:extLst>
                </p14:cNvPr>
                <p14:cNvContentPartPr/>
                <p14:nvPr/>
              </p14:nvContentPartPr>
              <p14:xfrm>
                <a:off x="7328130" y="4969674"/>
                <a:ext cx="345960" cy="383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7920693-B0E7-460C-996C-24D9792BB0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10130" y="4951674"/>
                  <a:ext cx="381600" cy="419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7" name="Oval 96">
            <a:extLst>
              <a:ext uri="{FF2B5EF4-FFF2-40B4-BE49-F238E27FC236}">
                <a16:creationId xmlns:a16="http://schemas.microsoft.com/office/drawing/2014/main" id="{225A5BF2-8A52-490F-9F9B-EB70D62BAC0E}"/>
              </a:ext>
            </a:extLst>
          </p:cNvPr>
          <p:cNvSpPr/>
          <p:nvPr/>
        </p:nvSpPr>
        <p:spPr>
          <a:xfrm>
            <a:off x="9249923" y="3797961"/>
            <a:ext cx="743679" cy="743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98" name="Graphic 97" descr="Document">
            <a:extLst>
              <a:ext uri="{FF2B5EF4-FFF2-40B4-BE49-F238E27FC236}">
                <a16:creationId xmlns:a16="http://schemas.microsoft.com/office/drawing/2014/main" id="{CDEA96E2-B719-491E-B209-B5C2757095DA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296104" y="3811903"/>
            <a:ext cx="684077" cy="6840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DF54AFE-10A7-4785-9748-FEC77107C61F}"/>
                  </a:ext>
                </a:extLst>
              </p14:cNvPr>
              <p14:cNvContentPartPr/>
              <p14:nvPr/>
            </p14:nvContentPartPr>
            <p14:xfrm>
              <a:off x="11454703" y="4290812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DF54AFE-10A7-4785-9748-FEC77107C61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436703" y="4182812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4AC4BA92-B875-415E-9E58-8C319A552790}"/>
              </a:ext>
            </a:extLst>
          </p:cNvPr>
          <p:cNvSpPr txBox="1"/>
          <p:nvPr/>
        </p:nvSpPr>
        <p:spPr>
          <a:xfrm>
            <a:off x="9796714" y="3458836"/>
            <a:ext cx="3992127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609570"/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Innspillene går inn i</a:t>
            </a:r>
            <a:br>
              <a:rPr lang="nb-NO" sz="1200">
                <a:latin typeface="Arial" panose="020B0604020202020204"/>
              </a:rPr>
            </a:b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den videre behandlingen</a:t>
            </a: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AF342B96-C718-436B-9E18-8DCD75315036}"/>
              </a:ext>
            </a:extLst>
          </p:cNvPr>
          <p:cNvSpPr/>
          <p:nvPr/>
        </p:nvSpPr>
        <p:spPr>
          <a:xfrm>
            <a:off x="8240056" y="2951656"/>
            <a:ext cx="657685" cy="6576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23" name="Graphic 22" descr="Flag">
            <a:extLst>
              <a:ext uri="{FF2B5EF4-FFF2-40B4-BE49-F238E27FC236}">
                <a16:creationId xmlns:a16="http://schemas.microsoft.com/office/drawing/2014/main" id="{09ADA1E3-3C5E-44CA-B21F-174EAF4B313B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8344683" y="3007824"/>
            <a:ext cx="545349" cy="545349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6B1ABC4-77A8-40E0-8393-85C531C6D4E2}"/>
              </a:ext>
            </a:extLst>
          </p:cNvPr>
          <p:cNvGrpSpPr/>
          <p:nvPr/>
        </p:nvGrpSpPr>
        <p:grpSpPr>
          <a:xfrm>
            <a:off x="6000251" y="5139591"/>
            <a:ext cx="657685" cy="657685"/>
            <a:chOff x="8741171" y="905839"/>
            <a:chExt cx="657685" cy="657685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B45116C-E3B1-4E52-A267-6F15B5FC938F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70"/>
              <a:endParaRPr lang="nb-NO">
                <a:solidFill>
                  <a:srgbClr val="FFFFFF"/>
                </a:solidFill>
                <a:latin typeface="Arial" panose="020B0604020202020204"/>
              </a:endParaRPr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CE3C5B3-8E8C-40FF-A0E8-3ECB723D088E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CE3C5B3-8E8C-40FF-A0E8-3ECB723D08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C064261-FB3D-4E32-BDF4-FDD3DB350B94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C064261-FB3D-4E32-BDF4-FDD3DB350B9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7" name="Graphic 106" descr="Users">
            <a:extLst>
              <a:ext uri="{FF2B5EF4-FFF2-40B4-BE49-F238E27FC236}">
                <a16:creationId xmlns:a16="http://schemas.microsoft.com/office/drawing/2014/main" id="{A1BD0597-9656-4ADC-9D48-8EE2513B278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6042710" y="5181971"/>
            <a:ext cx="566861" cy="578325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5DB2A181-E364-4F61-A80A-B43D84CEEA79}"/>
              </a:ext>
            </a:extLst>
          </p:cNvPr>
          <p:cNvSpPr txBox="1"/>
          <p:nvPr/>
        </p:nvSpPr>
        <p:spPr>
          <a:xfrm>
            <a:off x="5455284" y="5858005"/>
            <a:ext cx="169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12.04</a:t>
            </a:r>
            <a:b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</a:br>
            <a:r>
              <a:rPr lang="nb-NO" altLang="en-US" sz="1200">
                <a:solidFill>
                  <a:srgbClr val="000000"/>
                </a:solidFill>
                <a:latin typeface="Arial" panose="020B0604020202020204"/>
              </a:rPr>
              <a:t>Styringsgruppe</a:t>
            </a:r>
            <a:endParaRPr lang="nb-NO" sz="120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09" name="Graphic 108" descr="Users">
            <a:extLst>
              <a:ext uri="{FF2B5EF4-FFF2-40B4-BE49-F238E27FC236}">
                <a16:creationId xmlns:a16="http://schemas.microsoft.com/office/drawing/2014/main" id="{1EB22E4A-843F-4BA9-B015-6B9D76CD18E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9430487" y="5182404"/>
            <a:ext cx="566861" cy="5097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0FE2D9-69FA-41A2-A783-57931A50FDCD}"/>
              </a:ext>
            </a:extLst>
          </p:cNvPr>
          <p:cNvSpPr/>
          <p:nvPr/>
        </p:nvSpPr>
        <p:spPr>
          <a:xfrm>
            <a:off x="10397762" y="4155072"/>
            <a:ext cx="1896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70"/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Forslag til prosjekteier</a:t>
            </a:r>
          </a:p>
        </p:txBody>
      </p:sp>
      <p:sp>
        <p:nvSpPr>
          <p:cNvPr id="101" name="TextBox 253">
            <a:extLst>
              <a:ext uri="{FF2B5EF4-FFF2-40B4-BE49-F238E27FC236}">
                <a16:creationId xmlns:a16="http://schemas.microsoft.com/office/drawing/2014/main" id="{6294C9B4-B667-4ABD-A4AD-B07E4B47D450}"/>
              </a:ext>
            </a:extLst>
          </p:cNvPr>
          <p:cNvSpPr txBox="1"/>
          <p:nvPr/>
        </p:nvSpPr>
        <p:spPr>
          <a:xfrm>
            <a:off x="2195626" y="5826626"/>
            <a:ext cx="1997812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26.03</a:t>
            </a:r>
            <a:br>
              <a:rPr lang="nb-NO" altLang="en-US" sz="1200" b="1">
                <a:latin typeface="Arial" panose="020B0604020202020204"/>
              </a:rPr>
            </a:br>
            <a:r>
              <a:rPr lang="nb-NO" altLang="en-US" sz="1200">
                <a:cs typeface="Arial"/>
              </a:rPr>
              <a:t>SESAM</a:t>
            </a:r>
          </a:p>
        </p:txBody>
      </p:sp>
      <p:grpSp>
        <p:nvGrpSpPr>
          <p:cNvPr id="102" name="Group 251">
            <a:extLst>
              <a:ext uri="{FF2B5EF4-FFF2-40B4-BE49-F238E27FC236}">
                <a16:creationId xmlns:a16="http://schemas.microsoft.com/office/drawing/2014/main" id="{A7CA930B-2C59-41EF-B4A4-2D5728F5DDB3}"/>
              </a:ext>
            </a:extLst>
          </p:cNvPr>
          <p:cNvGrpSpPr/>
          <p:nvPr/>
        </p:nvGrpSpPr>
        <p:grpSpPr>
          <a:xfrm>
            <a:off x="2907026" y="5125978"/>
            <a:ext cx="657685" cy="657685"/>
            <a:chOff x="8741171" y="905839"/>
            <a:chExt cx="657685" cy="657685"/>
          </a:xfrm>
        </p:grpSpPr>
        <p:sp>
          <p:nvSpPr>
            <p:cNvPr id="110" name="Oval 254">
              <a:extLst>
                <a:ext uri="{FF2B5EF4-FFF2-40B4-BE49-F238E27FC236}">
                  <a16:creationId xmlns:a16="http://schemas.microsoft.com/office/drawing/2014/main" id="{78431F9C-2B92-4DD2-9364-EACFE0788F03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70"/>
              <a:endParaRPr lang="nb-NO">
                <a:solidFill>
                  <a:srgbClr val="FFFFFF"/>
                </a:solidFill>
                <a:latin typeface="Arial" panose="020B0604020202020204"/>
              </a:endParaRPr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9">
              <p14:nvContentPartPr>
                <p14:cNvPr id="111" name="Ink 255">
                  <a:extLst>
                    <a:ext uri="{FF2B5EF4-FFF2-40B4-BE49-F238E27FC236}">
                      <a16:creationId xmlns:a16="http://schemas.microsoft.com/office/drawing/2014/main" id="{0123335E-5B60-46FB-81B5-D9107B86D84A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 xmlns="">
            <p:pic>
              <p:nvPicPr>
                <p:cNvPr id="111" name="Ink 255">
                  <a:extLst>
                    <a:ext uri="{FF2B5EF4-FFF2-40B4-BE49-F238E27FC236}">
                      <a16:creationId xmlns:a16="http://schemas.microsoft.com/office/drawing/2014/main" id="{0123335E-5B60-46FB-81B5-D9107B86D84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1">
              <p14:nvContentPartPr>
                <p14:cNvPr id="112" name="Ink 256">
                  <a:extLst>
                    <a:ext uri="{FF2B5EF4-FFF2-40B4-BE49-F238E27FC236}">
                      <a16:creationId xmlns:a16="http://schemas.microsoft.com/office/drawing/2014/main" id="{77162592-2664-4292-994F-BF5AB259FB13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 xmlns="">
            <p:pic>
              <p:nvPicPr>
                <p:cNvPr id="112" name="Ink 256">
                  <a:extLst>
                    <a:ext uri="{FF2B5EF4-FFF2-40B4-BE49-F238E27FC236}">
                      <a16:creationId xmlns:a16="http://schemas.microsoft.com/office/drawing/2014/main" id="{77162592-2664-4292-994F-BF5AB259FB1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3" name="Graphic 252" descr="Users">
            <a:extLst>
              <a:ext uri="{FF2B5EF4-FFF2-40B4-BE49-F238E27FC236}">
                <a16:creationId xmlns:a16="http://schemas.microsoft.com/office/drawing/2014/main" id="{D043BF00-633C-4FDC-AC8C-2FE5855D6DB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965195" y="5168937"/>
            <a:ext cx="541344" cy="541344"/>
          </a:xfrm>
          <a:prstGeom prst="rect">
            <a:avLst/>
          </a:prstGeom>
        </p:spPr>
      </p:pic>
      <p:pic>
        <p:nvPicPr>
          <p:cNvPr id="114" name="Graphic 106" descr="Users">
            <a:extLst>
              <a:ext uri="{FF2B5EF4-FFF2-40B4-BE49-F238E27FC236}">
                <a16:creationId xmlns:a16="http://schemas.microsoft.com/office/drawing/2014/main" id="{DF34319F-F591-4091-B5DE-960EDEC3347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4524854" y="5188116"/>
            <a:ext cx="566861" cy="578325"/>
          </a:xfrm>
          <a:prstGeom prst="rect">
            <a:avLst/>
          </a:prstGeom>
        </p:spPr>
      </p:pic>
      <p:grpSp>
        <p:nvGrpSpPr>
          <p:cNvPr id="115" name="Group 251">
            <a:extLst>
              <a:ext uri="{FF2B5EF4-FFF2-40B4-BE49-F238E27FC236}">
                <a16:creationId xmlns:a16="http://schemas.microsoft.com/office/drawing/2014/main" id="{5F93A8D6-0D3C-47B8-9DEF-89F981B99268}"/>
              </a:ext>
            </a:extLst>
          </p:cNvPr>
          <p:cNvGrpSpPr/>
          <p:nvPr/>
        </p:nvGrpSpPr>
        <p:grpSpPr>
          <a:xfrm>
            <a:off x="7583492" y="5187428"/>
            <a:ext cx="657685" cy="657685"/>
            <a:chOff x="8741171" y="905839"/>
            <a:chExt cx="657685" cy="657685"/>
          </a:xfrm>
        </p:grpSpPr>
        <p:sp>
          <p:nvSpPr>
            <p:cNvPr id="116" name="Oval 254">
              <a:extLst>
                <a:ext uri="{FF2B5EF4-FFF2-40B4-BE49-F238E27FC236}">
                  <a16:creationId xmlns:a16="http://schemas.microsoft.com/office/drawing/2014/main" id="{1DE7EB80-82E7-49AE-AB50-F2CD9205DC28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70"/>
              <a:endParaRPr lang="nb-NO">
                <a:solidFill>
                  <a:srgbClr val="FFFFFF"/>
                </a:solidFill>
                <a:latin typeface="Arial" panose="020B0604020202020204"/>
              </a:endParaRPr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3">
              <p14:nvContentPartPr>
                <p14:cNvPr id="117" name="Ink 255">
                  <a:extLst>
                    <a:ext uri="{FF2B5EF4-FFF2-40B4-BE49-F238E27FC236}">
                      <a16:creationId xmlns:a16="http://schemas.microsoft.com/office/drawing/2014/main" id="{3BDF6E86-8970-4EDE-97AE-2B578BDEA3A1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 xmlns="">
            <p:pic>
              <p:nvPicPr>
                <p:cNvPr id="117" name="Ink 255">
                  <a:extLst>
                    <a:ext uri="{FF2B5EF4-FFF2-40B4-BE49-F238E27FC236}">
                      <a16:creationId xmlns:a16="http://schemas.microsoft.com/office/drawing/2014/main" id="{3BDF6E86-8970-4EDE-97AE-2B578BDEA3A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5">
              <p14:nvContentPartPr>
                <p14:cNvPr id="118" name="Ink 256">
                  <a:extLst>
                    <a:ext uri="{FF2B5EF4-FFF2-40B4-BE49-F238E27FC236}">
                      <a16:creationId xmlns:a16="http://schemas.microsoft.com/office/drawing/2014/main" id="{3A622490-F820-4FEC-86D5-FBCA8CA8E145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 xmlns="">
            <p:pic>
              <p:nvPicPr>
                <p:cNvPr id="118" name="Ink 256">
                  <a:extLst>
                    <a:ext uri="{FF2B5EF4-FFF2-40B4-BE49-F238E27FC236}">
                      <a16:creationId xmlns:a16="http://schemas.microsoft.com/office/drawing/2014/main" id="{3A622490-F820-4FEC-86D5-FBCA8CA8E14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0" name="Graphic 106" descr="Users">
            <a:extLst>
              <a:ext uri="{FF2B5EF4-FFF2-40B4-BE49-F238E27FC236}">
                <a16:creationId xmlns:a16="http://schemas.microsoft.com/office/drawing/2014/main" id="{895BC91A-3ADE-40AE-9BD4-A8E790B775D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7628162" y="5237278"/>
            <a:ext cx="566861" cy="578325"/>
          </a:xfrm>
          <a:prstGeom prst="rect">
            <a:avLst/>
          </a:prstGeom>
        </p:spPr>
      </p:pic>
      <p:sp>
        <p:nvSpPr>
          <p:cNvPr id="121" name="TextBox 253">
            <a:extLst>
              <a:ext uri="{FF2B5EF4-FFF2-40B4-BE49-F238E27FC236}">
                <a16:creationId xmlns:a16="http://schemas.microsoft.com/office/drawing/2014/main" id="{4BB2045A-E214-4918-9FC2-EE57E2B1F60A}"/>
              </a:ext>
            </a:extLst>
          </p:cNvPr>
          <p:cNvSpPr txBox="1"/>
          <p:nvPr/>
        </p:nvSpPr>
        <p:spPr>
          <a:xfrm>
            <a:off x="6915109" y="5857351"/>
            <a:ext cx="1997812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16.04</a:t>
            </a:r>
            <a:br>
              <a:rPr lang="nb-NO" altLang="en-US" sz="1200" b="1">
                <a:latin typeface="Arial" panose="020B0604020202020204"/>
              </a:rPr>
            </a:br>
            <a:r>
              <a:rPr lang="nb-NO" altLang="en-US" sz="1200">
                <a:cs typeface="Arial"/>
              </a:rPr>
              <a:t>SESAM</a:t>
            </a:r>
          </a:p>
        </p:txBody>
      </p:sp>
    </p:spTree>
    <p:extLst>
      <p:ext uri="{BB962C8B-B14F-4D97-AF65-F5344CB8AC3E}">
        <p14:creationId xmlns:p14="http://schemas.microsoft.com/office/powerpoint/2010/main" val="274095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55108"/>
              </p:ext>
            </p:extLst>
          </p:nvPr>
        </p:nvGraphicFramePr>
        <p:xfrm>
          <a:off x="401849" y="1211668"/>
          <a:ext cx="5694151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694151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Prosess for tilbakemeldinger og forankring av 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u="none">
                          <a:solidFill>
                            <a:schemeClr val="bg1"/>
                          </a:solidFill>
                        </a:rPr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B075AD4-EA70-4A92-A2E1-68E3FE6CD5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640" y="1574800"/>
            <a:ext cx="4850123" cy="3948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25802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0C28DE4-487C-46C1-894E-EE4A898E683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0C28DE4-487C-46C1-894E-EE4A898E68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FE63F45-8C16-427D-9237-E7552F18924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48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6C26B-C0BD-40B7-8ACD-46FC653A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6" y="397785"/>
            <a:ext cx="11556473" cy="1571842"/>
          </a:xfrm>
        </p:spPr>
        <p:txBody>
          <a:bodyPr/>
          <a:lstStyle/>
          <a:p>
            <a:r>
              <a:rPr lang="nb-NO"/>
              <a:t>Spørsmål og svar til løsningsforslaget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70D1D-099B-4D95-BE9F-E047FA700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6274" y="1528133"/>
            <a:ext cx="3746256" cy="43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1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48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3F3D6-E0A0-4DBF-9DF4-5ECE52D6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Velkommen!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484447" y="1921802"/>
            <a:ext cx="3580704" cy="2682997"/>
            <a:chOff x="317191" y="1620719"/>
            <a:chExt cx="3580704" cy="2682997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92333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nb-NO"/>
                <a:t>Vi skal dele mye informasjon med dere i dag. Presentasjon blir lagt ut i etterkant.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8239603" y="1921801"/>
            <a:ext cx="3580704" cy="3236995"/>
            <a:chOff x="8406858" y="1620719"/>
            <a:chExt cx="3580704" cy="3236995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6"/>
              <a:ext cx="3580704" cy="1477328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nb-NO"/>
                <a:t>Vi til gjøre opptak for å tilgjengeliggjøre den for alle i etterkant. Om du ikke vil være med på opptaket, må du skru av kameraet.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4362025" y="1921801"/>
            <a:ext cx="3580704" cy="2682995"/>
            <a:chOff x="4362024" y="1620719"/>
            <a:chExt cx="3580704" cy="2682996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/>
                <a:t>Vi er mange deltagere – husk å dempe mikrofonen. Sett gjerne inn fullt navn i Zoom.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484447" y="1292342"/>
            <a:ext cx="387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21839"/>
              </p:ext>
            </p:extLst>
          </p:nvPr>
        </p:nvGraphicFramePr>
        <p:xfrm>
          <a:off x="401849" y="1211668"/>
          <a:ext cx="5694151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694151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Prosess for tilbakemeldinger og forankring av 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u="none">
                          <a:solidFill>
                            <a:schemeClr val="tx1"/>
                          </a:solidFill>
                        </a:rPr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u="none">
                          <a:solidFill>
                            <a:schemeClr val="bg1"/>
                          </a:solidFill>
                        </a:rPr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A79C09F-F1E7-4596-A50E-FEE979DFBC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640" y="1574800"/>
            <a:ext cx="4850123" cy="3948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92080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637E90-E84A-4830-AF6D-5D21F520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AE0CC15-C0CB-4E71-A026-E145A1F2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02" y="1719301"/>
            <a:ext cx="11224996" cy="864683"/>
          </a:xfrm>
        </p:spPr>
        <p:txBody>
          <a:bodyPr/>
          <a:lstStyle/>
          <a:p>
            <a:pPr algn="ctr"/>
            <a:r>
              <a:rPr lang="nb-NO">
                <a:solidFill>
                  <a:schemeClr val="bg1"/>
                </a:solidFill>
              </a:rPr>
              <a:t>Takk for deltakelsen!</a:t>
            </a:r>
          </a:p>
        </p:txBody>
      </p:sp>
    </p:spTree>
    <p:extLst>
      <p:ext uri="{BB962C8B-B14F-4D97-AF65-F5344CB8AC3E}">
        <p14:creationId xmlns:p14="http://schemas.microsoft.com/office/powerpoint/2010/main" val="423566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771199"/>
              </p:ext>
            </p:extLst>
          </p:nvPr>
        </p:nvGraphicFramePr>
        <p:xfrm>
          <a:off x="401849" y="1211668"/>
          <a:ext cx="5414753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414753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46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Prosess for tilbakemeldinger og forankring av forslag</a:t>
                      </a:r>
                      <a:endParaRPr lang="nb-NO" sz="160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6A02AB3-FB06-43F4-886D-71707DBDC6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640" y="1574800"/>
            <a:ext cx="4850123" cy="3948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7230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809557"/>
              </p:ext>
            </p:extLst>
          </p:nvPr>
        </p:nvGraphicFramePr>
        <p:xfrm>
          <a:off x="401849" y="1211668"/>
          <a:ext cx="5414753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414753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Prosess for tilbakemeldinger og forankring av forslag</a:t>
                      </a:r>
                      <a:endParaRPr lang="nb-NO" sz="160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26D478F-4401-41E6-AFB8-9390805FC8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640" y="1574800"/>
            <a:ext cx="4850123" cy="3948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6414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22380-6CA1-492C-94DF-216A8AE3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600439"/>
          </a:xfrm>
        </p:spPr>
        <p:txBody>
          <a:bodyPr/>
          <a:lstStyle/>
          <a:p>
            <a:r>
              <a:rPr lang="nb-NO"/>
              <a:t>Mål for dagen</a:t>
            </a:r>
            <a:br>
              <a:rPr lang="nb-NO"/>
            </a:b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D4E38-4997-4E30-B4BB-F092D3CC5C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pPr marL="380990" indent="-380990">
              <a:spcBef>
                <a:spcPts val="0"/>
              </a:spcBef>
              <a:buFont typeface="Arial,Sans-Serif"/>
              <a:buChar char="•"/>
            </a:pPr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C879B-C79A-4758-9213-30729E474039}"/>
              </a:ext>
            </a:extLst>
          </p:cNvPr>
          <p:cNvSpPr txBox="1"/>
          <p:nvPr/>
        </p:nvSpPr>
        <p:spPr>
          <a:xfrm>
            <a:off x="2487086" y="2813607"/>
            <a:ext cx="5486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Få en felles forståelse for BOTT ØL</a:t>
            </a:r>
          </a:p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Innspill til ambisjonsnivå</a:t>
            </a:r>
          </a:p>
          <a:p>
            <a:pPr marL="609585" lvl="1" defTabSz="609585"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- For 2021</a:t>
            </a:r>
          </a:p>
          <a:p>
            <a:pPr marL="609585" lvl="1" defTabSz="609585"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- Fram til 2025</a:t>
            </a:r>
          </a:p>
          <a:p>
            <a:pPr defTabSz="609585">
              <a:defRPr/>
            </a:pPr>
            <a:endParaRPr lang="nb-NO" sz="240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7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A866E86E-CDF0-44EA-B7FB-B2DADCCCD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09" y="1075543"/>
            <a:ext cx="10828636" cy="51405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CB3128-E062-42F9-8C82-A46881858251}"/>
              </a:ext>
            </a:extLst>
          </p:cNvPr>
          <p:cNvSpPr/>
          <p:nvPr/>
        </p:nvSpPr>
        <p:spPr>
          <a:xfrm>
            <a:off x="3905756" y="1219200"/>
            <a:ext cx="6775731" cy="474732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en-US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FEDE8-BA72-4241-B240-0F6E538EDC9C}"/>
              </a:ext>
            </a:extLst>
          </p:cNvPr>
          <p:cNvSpPr txBox="1"/>
          <p:nvPr/>
        </p:nvSpPr>
        <p:spPr>
          <a:xfrm>
            <a:off x="4447766" y="2561789"/>
            <a:ext cx="6121108" cy="164154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nb-NO" sz="2667">
              <a:solidFill>
                <a:srgbClr val="000000"/>
              </a:solidFill>
              <a:latin typeface="Arial" panose="020B0604020202020204"/>
              <a:ea typeface="+mn-lt"/>
              <a:cs typeface="Arial" panose="020B0604020202020204"/>
            </a:endParaRPr>
          </a:p>
          <a:p>
            <a:pPr marL="342900" indent="-342900" defTabSz="609585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Arial" panose="020B0604020202020204"/>
                <a:cs typeface="Arial"/>
              </a:rPr>
              <a:t>Gi </a:t>
            </a:r>
            <a:r>
              <a:rPr lang="en-US" sz="2400" err="1">
                <a:solidFill>
                  <a:srgbClr val="000000"/>
                </a:solidFill>
                <a:latin typeface="Arial" panose="020B0604020202020204"/>
                <a:cs typeface="Arial"/>
              </a:rPr>
              <a:t>informasjon</a:t>
            </a:r>
            <a:r>
              <a:rPr lang="en-US" sz="2400">
                <a:solidFill>
                  <a:srgbClr val="000000"/>
                </a:solidFill>
                <a:latin typeface="Arial" panose="020B0604020202020204"/>
                <a:cs typeface="Arial"/>
              </a:rPr>
              <a:t> om </a:t>
            </a:r>
            <a:r>
              <a:rPr lang="en-US" sz="2400" err="1">
                <a:solidFill>
                  <a:srgbClr val="000000"/>
                </a:solidFill>
                <a:latin typeface="Arial" panose="020B0604020202020204"/>
                <a:cs typeface="Arial"/>
              </a:rPr>
              <a:t>løsningsforslag</a:t>
            </a:r>
            <a:r>
              <a:rPr lang="en-US" sz="2400">
                <a:solidFill>
                  <a:srgbClr val="000000"/>
                </a:solidFill>
                <a:latin typeface="Arial" panose="020B0604020202020204"/>
                <a:cs typeface="Arial"/>
              </a:rPr>
              <a:t> for </a:t>
            </a:r>
            <a:r>
              <a:rPr lang="en-US" sz="2400" err="1">
                <a:solidFill>
                  <a:srgbClr val="000000"/>
                </a:solidFill>
                <a:latin typeface="Arial" panose="020B0604020202020204"/>
                <a:cs typeface="Arial"/>
              </a:rPr>
              <a:t>Behov</a:t>
            </a:r>
            <a:r>
              <a:rPr lang="en-US" sz="2400">
                <a:solidFill>
                  <a:srgbClr val="000000"/>
                </a:solidFill>
                <a:latin typeface="Arial" panose="020B0604020202020204"/>
                <a:cs typeface="Arial"/>
              </a:rPr>
              <a:t> til </a:t>
            </a:r>
            <a:r>
              <a:rPr lang="en-US" sz="2400" err="1">
                <a:solidFill>
                  <a:srgbClr val="000000"/>
                </a:solidFill>
                <a:latin typeface="Arial" panose="020B0604020202020204"/>
                <a:cs typeface="Arial"/>
              </a:rPr>
              <a:t>betaling</a:t>
            </a:r>
            <a:endParaRPr lang="en-US" sz="24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342900" indent="-342900" defTabSz="609585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Arial" panose="020B0604020202020204"/>
                <a:cs typeface="Arial"/>
              </a:rPr>
              <a:t>Svare </a:t>
            </a:r>
            <a:r>
              <a:rPr lang="en-US" sz="2400" err="1">
                <a:solidFill>
                  <a:srgbClr val="000000"/>
                </a:solidFill>
                <a:latin typeface="Arial" panose="020B0604020202020204"/>
                <a:cs typeface="Arial"/>
              </a:rPr>
              <a:t>ut</a:t>
            </a:r>
            <a:r>
              <a:rPr lang="en-US" sz="240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" panose="020B0604020202020204"/>
                <a:cs typeface="Arial"/>
              </a:rPr>
              <a:t>spørsmål</a:t>
            </a:r>
            <a:r>
              <a:rPr lang="en-US" sz="240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" panose="020B0604020202020204"/>
                <a:cs typeface="Arial"/>
              </a:rPr>
              <a:t>til</a:t>
            </a:r>
            <a:r>
              <a:rPr lang="en-US" sz="240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" panose="020B0604020202020204"/>
                <a:cs typeface="Arial"/>
              </a:rPr>
              <a:t>løsningsforslaget</a:t>
            </a:r>
            <a:endParaRPr lang="en-US" sz="2400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972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02344"/>
              </p:ext>
            </p:extLst>
          </p:nvPr>
        </p:nvGraphicFramePr>
        <p:xfrm>
          <a:off x="401849" y="1211668"/>
          <a:ext cx="5414753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414753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Prosess for tilbakemeldinger og forankring av forslag</a:t>
                      </a:r>
                      <a:endParaRPr lang="nb-NO" sz="160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4CD25C5-D328-4BA5-AB2C-C11904CDBA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640" y="1574800"/>
            <a:ext cx="4850123" cy="3948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7217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7ECB5CA-CF15-4658-9360-E501D923FD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7ECB5CA-CF15-4658-9360-E501D923F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Table 19">
            <a:extLst>
              <a:ext uri="{FF2B5EF4-FFF2-40B4-BE49-F238E27FC236}">
                <a16:creationId xmlns:a16="http://schemas.microsoft.com/office/drawing/2014/main" id="{DFEE4284-E8AA-47E9-9AC9-0544BE08E79C}"/>
              </a:ext>
            </a:extLst>
          </p:cNvPr>
          <p:cNvGraphicFramePr>
            <a:graphicFrameLocks noGrp="1"/>
          </p:cNvGraphicFramePr>
          <p:nvPr/>
        </p:nvGraphicFramePr>
        <p:xfrm>
          <a:off x="480716" y="1288988"/>
          <a:ext cx="11154385" cy="5414588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230877">
                  <a:extLst>
                    <a:ext uri="{9D8B030D-6E8A-4147-A177-3AD203B41FA5}">
                      <a16:colId xmlns:a16="http://schemas.microsoft.com/office/drawing/2014/main" val="559768178"/>
                    </a:ext>
                  </a:extLst>
                </a:gridCol>
                <a:gridCol w="2230877">
                  <a:extLst>
                    <a:ext uri="{9D8B030D-6E8A-4147-A177-3AD203B41FA5}">
                      <a16:colId xmlns:a16="http://schemas.microsoft.com/office/drawing/2014/main" val="4062673064"/>
                    </a:ext>
                  </a:extLst>
                </a:gridCol>
                <a:gridCol w="2230877">
                  <a:extLst>
                    <a:ext uri="{9D8B030D-6E8A-4147-A177-3AD203B41FA5}">
                      <a16:colId xmlns:a16="http://schemas.microsoft.com/office/drawing/2014/main" val="1316617364"/>
                    </a:ext>
                  </a:extLst>
                </a:gridCol>
                <a:gridCol w="2230877">
                  <a:extLst>
                    <a:ext uri="{9D8B030D-6E8A-4147-A177-3AD203B41FA5}">
                      <a16:colId xmlns:a16="http://schemas.microsoft.com/office/drawing/2014/main" val="2476370768"/>
                    </a:ext>
                  </a:extLst>
                </a:gridCol>
                <a:gridCol w="2230877">
                  <a:extLst>
                    <a:ext uri="{9D8B030D-6E8A-4147-A177-3AD203B41FA5}">
                      <a16:colId xmlns:a16="http://schemas.microsoft.com/office/drawing/2014/main" val="1646304084"/>
                    </a:ext>
                  </a:extLst>
                </a:gridCol>
              </a:tblGrid>
              <a:tr h="35725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>
                          <a:solidFill>
                            <a:schemeClr val="bg1"/>
                          </a:solidFill>
                        </a:rPr>
                        <a:t>Mandag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/>
                        <a:t>Tirsdag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/>
                        <a:t>Onsdag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/>
                        <a:t>Torsdag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/>
                        <a:t>Fredag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494764"/>
                  </a:ext>
                </a:extLst>
              </a:tr>
              <a:tr h="160697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481140"/>
                  </a:ext>
                </a:extLst>
              </a:tr>
              <a:tr h="35725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 b="1">
                          <a:solidFill>
                            <a:schemeClr val="tx2"/>
                          </a:solidFill>
                        </a:rPr>
                        <a:t>Forståelse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 b="1">
                          <a:solidFill>
                            <a:schemeClr val="tx2"/>
                          </a:solidFill>
                        </a:rPr>
                        <a:t>Hypoteser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 b="1">
                          <a:solidFill>
                            <a:schemeClr val="tx2"/>
                          </a:solidFill>
                        </a:rPr>
                        <a:t>Test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 b="1">
                          <a:solidFill>
                            <a:schemeClr val="tx2"/>
                          </a:solidFill>
                        </a:rPr>
                        <a:t>Bearbeide innspill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 b="1">
                          <a:solidFill>
                            <a:schemeClr val="tx2"/>
                          </a:solidFill>
                        </a:rPr>
                        <a:t>Løsningsforslag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00347"/>
                  </a:ext>
                </a:extLst>
              </a:tr>
              <a:tr h="1437789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Belyse fokusområder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/>
                        <a:t>Kunnskapsgrunnlag og workshop med referanseteam</a:t>
                      </a:r>
                      <a:endParaRPr lang="nb-NO" sz="1500" b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nb-NO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Konkrete løsningsforslag per fokusområde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Prioritere 2-3 forslag per fokusområde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Presentere løsningsforslag og workshop med referanseteam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/>
                        <a:t>Innspill fra operativ prosesseier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/>
                        <a:t>Bearbeide innspill med Kjerneteamet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Ferdigstille løsningsforslag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Presentere løsningsforslag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OK fra operativ prosesseier</a:t>
                      </a:r>
                      <a:endParaRPr lang="nb-NO" sz="15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165501"/>
                  </a:ext>
                </a:extLst>
              </a:tr>
              <a:tr h="1630073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Kjerneteam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 b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Referanseteam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>
                          <a:solidFill>
                            <a:schemeClr val="tx1"/>
                          </a:solidFill>
                        </a:rPr>
                        <a:t>(Intervjuobjekter/</a:t>
                      </a:r>
                      <a:br>
                        <a:rPr lang="nb-NO" sz="1500" b="0">
                          <a:solidFill>
                            <a:schemeClr val="tx1"/>
                          </a:solidFill>
                        </a:rPr>
                      </a:br>
                      <a:r>
                        <a:rPr lang="nb-NO" sz="1500" b="0">
                          <a:solidFill>
                            <a:schemeClr val="tx1"/>
                          </a:solidFill>
                        </a:rPr>
                        <a:t>fokusgrupper)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Kjerneteam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Kjerneteam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Referanseteam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/>
                        <a:t>Operativ prosesseier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/>
                        <a:t>(Intervjuobjekter/</a:t>
                      </a:r>
                      <a:br>
                        <a:rPr lang="nb-NO" sz="1500"/>
                      </a:br>
                      <a:r>
                        <a:rPr lang="nb-NO" sz="1500"/>
                        <a:t>fokusgrupper)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b-NO" sz="15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Kjerneteam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Kjerneteam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/>
                        <a:t>Operativ prosesseier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966208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5EEFB180-BD44-4751-9480-146FF0D04EF8}"/>
              </a:ext>
            </a:extLst>
          </p:cNvPr>
          <p:cNvGrpSpPr/>
          <p:nvPr/>
        </p:nvGrpSpPr>
        <p:grpSpPr>
          <a:xfrm>
            <a:off x="556901" y="1729268"/>
            <a:ext cx="10773249" cy="1482557"/>
            <a:chOff x="-389322" y="2070835"/>
            <a:chExt cx="9846530" cy="1301430"/>
          </a:xfrm>
        </p:grpSpPr>
        <p:pic>
          <p:nvPicPr>
            <p:cNvPr id="20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E760B286-2E02-4004-8322-5CCF19042A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" t="18176" r="78810" b="42613"/>
            <a:stretch/>
          </p:blipFill>
          <p:spPr bwMode="auto">
            <a:xfrm>
              <a:off x="-389322" y="2070835"/>
              <a:ext cx="1652986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F6E211A6-6CA8-40C3-B362-49A35B5F36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51" t="18176" r="41616" b="42613"/>
            <a:stretch/>
          </p:blipFill>
          <p:spPr bwMode="auto">
            <a:xfrm>
              <a:off x="3821919" y="2070835"/>
              <a:ext cx="1488643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4A629F67-3E57-4725-A411-585B4E4859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41" t="18176" r="19975" b="42613"/>
            <a:stretch/>
          </p:blipFill>
          <p:spPr bwMode="auto">
            <a:xfrm>
              <a:off x="5722192" y="2070835"/>
              <a:ext cx="1706258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4F4B0431-A06E-4727-B2E9-3016B36918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83" t="18176" b="42613"/>
            <a:stretch/>
          </p:blipFill>
          <p:spPr bwMode="auto">
            <a:xfrm>
              <a:off x="7649733" y="2070835"/>
              <a:ext cx="1807475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1BEDF98D-D775-4D39-AEF5-8EA62DF6A6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6" t="18176" r="59667" b="42613"/>
            <a:stretch/>
          </p:blipFill>
          <p:spPr bwMode="auto">
            <a:xfrm>
              <a:off x="1730617" y="2070835"/>
              <a:ext cx="1594073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E8D40CC-6DF6-42E2-A3EC-C37A9AABE627}"/>
              </a:ext>
            </a:extLst>
          </p:cNvPr>
          <p:cNvSpPr/>
          <p:nvPr/>
        </p:nvSpPr>
        <p:spPr>
          <a:xfrm rot="20869639">
            <a:off x="288470" y="4956180"/>
            <a:ext cx="555941" cy="1523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chemeClr val="tx1">
                    <a:lumMod val="75000"/>
                    <a:lumOff val="25000"/>
                  </a:schemeClr>
                </a:solidFill>
              </a:rPr>
              <a:t>Deltakere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D127E93-8357-4D24-B91D-5B5386F4DEDB}"/>
              </a:ext>
            </a:extLst>
          </p:cNvPr>
          <p:cNvSpPr/>
          <p:nvPr/>
        </p:nvSpPr>
        <p:spPr>
          <a:xfrm rot="20973762">
            <a:off x="287858" y="3519394"/>
            <a:ext cx="555941" cy="1523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DBB257-29F1-4F8F-847F-A0C13E8F75C5}"/>
              </a:ext>
            </a:extLst>
          </p:cNvPr>
          <p:cNvSpPr txBox="1">
            <a:spLocks/>
          </p:cNvSpPr>
          <p:nvPr/>
        </p:nvSpPr>
        <p:spPr>
          <a:xfrm>
            <a:off x="2599304" y="6410084"/>
            <a:ext cx="6993395" cy="3689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600" b="1"/>
              <a:t>Formål: utarbeide løsningsforslag til identifiserte </a:t>
            </a:r>
            <a:r>
              <a:rPr lang="nb-NO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fokusområder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EBFEDF6-A3E6-44F2-A1D2-8EC0C06F8FE9}"/>
              </a:ext>
            </a:extLst>
          </p:cNvPr>
          <p:cNvSpPr txBox="1">
            <a:spLocks/>
          </p:cNvSpPr>
          <p:nvPr/>
        </p:nvSpPr>
        <p:spPr>
          <a:xfrm>
            <a:off x="401847" y="397785"/>
            <a:ext cx="11224996" cy="4924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3200"/>
              <a:t>Design Sprint</a:t>
            </a:r>
          </a:p>
        </p:txBody>
      </p:sp>
    </p:spTree>
    <p:extLst>
      <p:ext uri="{BB962C8B-B14F-4D97-AF65-F5344CB8AC3E}">
        <p14:creationId xmlns:p14="http://schemas.microsoft.com/office/powerpoint/2010/main" val="308963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60377"/>
              </p:ext>
            </p:extLst>
          </p:nvPr>
        </p:nvGraphicFramePr>
        <p:xfrm>
          <a:off x="401849" y="1211668"/>
          <a:ext cx="5414753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414753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Prosess for tilbakemeldinger og forankring av forslag</a:t>
                      </a:r>
                      <a:endParaRPr lang="nb-NO" sz="160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BFAC92C-845D-43D8-811B-18EC22D95A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640" y="1574800"/>
            <a:ext cx="4850123" cy="3948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1630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A0FDF1-7235-417E-BC0A-26169D68B7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A0FDF1-7235-417E-BC0A-26169D68B7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170A0C0-E07F-4550-A35B-2922C63DBD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24F17-B347-4FED-A589-2AEA67BC6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901876"/>
            <a:ext cx="10363200" cy="1663848"/>
          </a:xfrm>
        </p:spPr>
        <p:txBody>
          <a:bodyPr anchor="t">
            <a:normAutofit/>
          </a:bodyPr>
          <a:lstStyle/>
          <a:p>
            <a:r>
              <a:rPr lang="nb-NO" sz="2400" i="1">
                <a:solidFill>
                  <a:schemeClr val="tx1"/>
                </a:solidFill>
              </a:rPr>
              <a:t>Med utgangspunkt i rollebeskrivelsene fra BOTT, hvordan kan NTNU organisere rollene «Fagrekvirent», «Innkjøper» og «Anskaffelsesrådgiver» for å sikre best mulig understøttelse av kjernevirksomheten?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C2A4ED9-7A26-44E5-BE13-7412CAF85B3B}"/>
              </a:ext>
            </a:extLst>
          </p:cNvPr>
          <p:cNvSpPr txBox="1">
            <a:spLocks/>
          </p:cNvSpPr>
          <p:nvPr/>
        </p:nvSpPr>
        <p:spPr>
          <a:xfrm>
            <a:off x="1537855" y="3980857"/>
            <a:ext cx="9421091" cy="1375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09585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1917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82875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43833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b-NO" sz="2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383C11-B3B0-4B12-8419-5EBB9DD3C6CE}"/>
              </a:ext>
            </a:extLst>
          </p:cNvPr>
          <p:cNvSpPr txBox="1"/>
          <p:nvPr/>
        </p:nvSpPr>
        <p:spPr>
          <a:xfrm>
            <a:off x="1057275" y="809625"/>
            <a:ext cx="8324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/>
              <a:t>Fokusområder i designsprint</a:t>
            </a:r>
          </a:p>
        </p:txBody>
      </p:sp>
    </p:spTree>
    <p:extLst>
      <p:ext uri="{BB962C8B-B14F-4D97-AF65-F5344CB8AC3E}">
        <p14:creationId xmlns:p14="http://schemas.microsoft.com/office/powerpoint/2010/main" val="35423999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7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4mU37.knbaXVJcWwtxz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qyK9lns9TN8r5uoMown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tMPsl6POnMsz.2HJs8Q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shLOCLkTDtdFw8ApM_6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574lOg5DD8uSoG1oWe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xDk624likt.gBdsneV2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xDk624likt.gBdsneV2A"/>
</p:tagLst>
</file>

<file path=ppt/theme/theme1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274689481644961","enableDocumentContentUpdater":true,"version":"1.1"}]]></TemplafySlideTemplate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1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1" ma:contentTypeDescription="Create a new document." ma:contentTypeScope="" ma:versionID="e5cc35c2b93ef9b5cbd271e6acbabea2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f2ce806dfeefec15707a3ae1b2745845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7274689481644962","enableDocumentContentUpdater":true,"version":"1.1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TemplateConfiguration><![CDATA[{"elementsMetadata":[],"transformationConfigurations":[{"language":"{{UserProfile.DocumentLanguage.Iana}}","disableUpdates":false,"type":"proofingLanguage"}],"templateName":"Presentation screen (16-9)","templateDescription":"","enableDocumentContentUpdater":true,"version":"1.1"}]]></Templafy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documentContentValidatorConfiguration":{"enableDocumentContentValidator":false,"documentContentValidatorVersion":0},"elementsMetadata":[],"slideId":"637274689481801232","enableDocumentContentUpdater":true,"version":"1.1"}]]></TemplafySlideTemplateConfigurat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FormConfiguration><![CDATA[{"formFields":[{"dataSource":"Audience","displayColumn":"audience","hideIfNoUserInteractionRequired":false,"distinct":true,"required":true,"autoSelectFirstOption":false,"type":"dropDown","name":"Audience","label":"External/internal","helpTexts":{"prefix":"","postfix":""},"spacing":{},"fullyQualifiedName":"Audience"}],"formDataEntries":[]}]]></TemplafyFormConfiguration>
</file>

<file path=customXml/item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015d52-1a8c-45a9-b108-712092158594">
      <UserInfo>
        <DisplayName>Terje Ruud</DisplayName>
        <AccountId>65</AccountId>
        <AccountType/>
      </UserInfo>
    </SharedWithUsers>
  </documentManagement>
</p:properties>
</file>

<file path=customXml/item25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274689482285485","enableDocumentContentUpdater":true,"version":"1.1"}]]></TemplafySlideTemplate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274689482113909","enableDocumentContentUpdater":true,"version":"1.1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Props1.xml><?xml version="1.0" encoding="utf-8"?>
<ds:datastoreItem xmlns:ds="http://schemas.openxmlformats.org/officeDocument/2006/customXml" ds:itemID="{01E8759C-33B8-4AFE-B1FD-690677E2D93B}">
  <ds:schemaRefs/>
</ds:datastoreItem>
</file>

<file path=customXml/itemProps10.xml><?xml version="1.0" encoding="utf-8"?>
<ds:datastoreItem xmlns:ds="http://schemas.openxmlformats.org/officeDocument/2006/customXml" ds:itemID="{33A9D2B1-910A-4890-A149-E85A43544B5D}">
  <ds:schemaRefs/>
</ds:datastoreItem>
</file>

<file path=customXml/itemProps11.xml><?xml version="1.0" encoding="utf-8"?>
<ds:datastoreItem xmlns:ds="http://schemas.openxmlformats.org/officeDocument/2006/customXml" ds:itemID="{69833386-C3FC-491F-A8BC-A7290A9D5D57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EE03465F-F7D7-4591-B744-AA3FB7C55319}">
  <ds:schemaRefs/>
</ds:datastoreItem>
</file>

<file path=customXml/itemProps13.xml><?xml version="1.0" encoding="utf-8"?>
<ds:datastoreItem xmlns:ds="http://schemas.openxmlformats.org/officeDocument/2006/customXml" ds:itemID="{4212848C-530B-4852-8730-679B69C20DA2}">
  <ds:schemaRefs/>
</ds:datastoreItem>
</file>

<file path=customXml/itemProps14.xml><?xml version="1.0" encoding="utf-8"?>
<ds:datastoreItem xmlns:ds="http://schemas.openxmlformats.org/officeDocument/2006/customXml" ds:itemID="{73E560EA-D040-407D-89F2-11DBB1CFF549}">
  <ds:schemaRefs/>
</ds:datastoreItem>
</file>

<file path=customXml/itemProps15.xml><?xml version="1.0" encoding="utf-8"?>
<ds:datastoreItem xmlns:ds="http://schemas.openxmlformats.org/officeDocument/2006/customXml" ds:itemID="{70F4ED2E-503E-45E3-825C-9B04A23593EA}">
  <ds:schemaRefs/>
</ds:datastoreItem>
</file>

<file path=customXml/itemProps16.xml><?xml version="1.0" encoding="utf-8"?>
<ds:datastoreItem xmlns:ds="http://schemas.openxmlformats.org/officeDocument/2006/customXml" ds:itemID="{E3206C3F-9075-4ED1-A9D7-768CD599C06F}">
  <ds:schemaRefs/>
</ds:datastoreItem>
</file>

<file path=customXml/itemProps17.xml><?xml version="1.0" encoding="utf-8"?>
<ds:datastoreItem xmlns:ds="http://schemas.openxmlformats.org/officeDocument/2006/customXml" ds:itemID="{D49E55AD-80F4-4EC9-8430-FD8E8D9201DC}">
  <ds:schemaRefs/>
</ds:datastoreItem>
</file>

<file path=customXml/itemProps18.xml><?xml version="1.0" encoding="utf-8"?>
<ds:datastoreItem xmlns:ds="http://schemas.openxmlformats.org/officeDocument/2006/customXml" ds:itemID="{B8637C36-4996-4BF0-9817-9AE4E45FB3C9}">
  <ds:schemaRefs/>
</ds:datastoreItem>
</file>

<file path=customXml/itemProps19.xml><?xml version="1.0" encoding="utf-8"?>
<ds:datastoreItem xmlns:ds="http://schemas.openxmlformats.org/officeDocument/2006/customXml" ds:itemID="{48FCFEE4-2E78-40CD-A932-180CFC151F96}">
  <ds:schemaRefs/>
</ds:datastoreItem>
</file>

<file path=customXml/itemProps2.xml><?xml version="1.0" encoding="utf-8"?>
<ds:datastoreItem xmlns:ds="http://schemas.openxmlformats.org/officeDocument/2006/customXml" ds:itemID="{512E9EB6-BE14-4E9B-B53A-6D95BDD731E5}">
  <ds:schemaRefs>
    <ds:schemaRef ds:uri="http://schemas.microsoft.com/sharepoint/v3/contenttype/forms"/>
  </ds:schemaRefs>
</ds:datastoreItem>
</file>

<file path=customXml/itemProps20.xml><?xml version="1.0" encoding="utf-8"?>
<ds:datastoreItem xmlns:ds="http://schemas.openxmlformats.org/officeDocument/2006/customXml" ds:itemID="{A010FBFC-ED9D-4776-849D-81EABF9D112A}">
  <ds:schemaRefs/>
</ds:datastoreItem>
</file>

<file path=customXml/itemProps21.xml><?xml version="1.0" encoding="utf-8"?>
<ds:datastoreItem xmlns:ds="http://schemas.openxmlformats.org/officeDocument/2006/customXml" ds:itemID="{98A6CD30-0308-49AC-9087-7CF9A48AE377}">
  <ds:schemaRefs/>
</ds:datastoreItem>
</file>

<file path=customXml/itemProps22.xml><?xml version="1.0" encoding="utf-8"?>
<ds:datastoreItem xmlns:ds="http://schemas.openxmlformats.org/officeDocument/2006/customXml" ds:itemID="{B25CBE9C-579C-4D62-9791-670FFEF0C740}">
  <ds:schemaRefs/>
</ds:datastoreItem>
</file>

<file path=customXml/itemProps23.xml><?xml version="1.0" encoding="utf-8"?>
<ds:datastoreItem xmlns:ds="http://schemas.openxmlformats.org/officeDocument/2006/customXml" ds:itemID="{EBD3D5FB-AEE0-46A7-8289-818A621CDF36}">
  <ds:schemaRefs/>
</ds:datastoreItem>
</file>

<file path=customXml/itemProps24.xml><?xml version="1.0" encoding="utf-8"?>
<ds:datastoreItem xmlns:ds="http://schemas.openxmlformats.org/officeDocument/2006/customXml" ds:itemID="{BA05E49B-70B5-4FEC-89D5-F69F52BE5B8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2f31348-0739-4467-8087-a9e650b26e61"/>
    <ds:schemaRef ds:uri="http://purl.org/dc/terms/"/>
    <ds:schemaRef ds:uri="http://schemas.openxmlformats.org/package/2006/metadata/core-properties"/>
    <ds:schemaRef ds:uri="5a015d52-1a8c-45a9-b108-712092158594"/>
    <ds:schemaRef ds:uri="http://www.w3.org/XML/1998/namespace"/>
    <ds:schemaRef ds:uri="http://purl.org/dc/dcmitype/"/>
  </ds:schemaRefs>
</ds:datastoreItem>
</file>

<file path=customXml/itemProps25.xml><?xml version="1.0" encoding="utf-8"?>
<ds:datastoreItem xmlns:ds="http://schemas.openxmlformats.org/officeDocument/2006/customXml" ds:itemID="{8E03B1FE-5A29-4B9A-A972-F98BDD2B0EBD}">
  <ds:schemaRefs/>
</ds:datastoreItem>
</file>

<file path=customXml/itemProps3.xml><?xml version="1.0" encoding="utf-8"?>
<ds:datastoreItem xmlns:ds="http://schemas.openxmlformats.org/officeDocument/2006/customXml" ds:itemID="{D095A0A8-BBFC-46BD-B6C9-F9F771063A0C}">
  <ds:schemaRefs/>
</ds:datastoreItem>
</file>

<file path=customXml/itemProps4.xml><?xml version="1.0" encoding="utf-8"?>
<ds:datastoreItem xmlns:ds="http://schemas.openxmlformats.org/officeDocument/2006/customXml" ds:itemID="{8F10D2E3-BD5E-41A7-9B58-448C4704E426}">
  <ds:schemaRefs/>
</ds:datastoreItem>
</file>

<file path=customXml/itemProps5.xml><?xml version="1.0" encoding="utf-8"?>
<ds:datastoreItem xmlns:ds="http://schemas.openxmlformats.org/officeDocument/2006/customXml" ds:itemID="{6FF40517-EACA-4151-AD5E-9DA157F97D3E}">
  <ds:schemaRefs/>
</ds:datastoreItem>
</file>

<file path=customXml/itemProps6.xml><?xml version="1.0" encoding="utf-8"?>
<ds:datastoreItem xmlns:ds="http://schemas.openxmlformats.org/officeDocument/2006/customXml" ds:itemID="{74DD7968-5338-4A7C-9AB7-71E317FAD14A}">
  <ds:schemaRefs/>
</ds:datastoreItem>
</file>

<file path=customXml/itemProps7.xml><?xml version="1.0" encoding="utf-8"?>
<ds:datastoreItem xmlns:ds="http://schemas.openxmlformats.org/officeDocument/2006/customXml" ds:itemID="{05CE1C0B-C62A-4B0F-9450-074B2157624B}">
  <ds:schemaRefs/>
</ds:datastoreItem>
</file>

<file path=customXml/itemProps8.xml><?xml version="1.0" encoding="utf-8"?>
<ds:datastoreItem xmlns:ds="http://schemas.openxmlformats.org/officeDocument/2006/customXml" ds:itemID="{4F0973CE-DD7E-41E5-9BA9-A6B1157D5082}">
  <ds:schemaRefs/>
</ds:datastoreItem>
</file>

<file path=customXml/itemProps9.xml><?xml version="1.0" encoding="utf-8"?>
<ds:datastoreItem xmlns:ds="http://schemas.openxmlformats.org/officeDocument/2006/customXml" ds:itemID="{6C87A078-5F40-4D7F-9BEF-6750FB94DC6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1761</Words>
  <Application>Microsoft Office PowerPoint</Application>
  <PresentationFormat>Widescreen</PresentationFormat>
  <Paragraphs>301</Paragraphs>
  <Slides>21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(body)</vt:lpstr>
      <vt:lpstr>Arial,Sans-Serif</vt:lpstr>
      <vt:lpstr>Calibri</vt:lpstr>
      <vt:lpstr>Courier New</vt:lpstr>
      <vt:lpstr>Wingdings</vt:lpstr>
      <vt:lpstr>1_Office-tema</vt:lpstr>
      <vt:lpstr>think-cell Slide</vt:lpstr>
      <vt:lpstr>Behov til betaling</vt:lpstr>
      <vt:lpstr>Velkommen!</vt:lpstr>
      <vt:lpstr>Agenda</vt:lpstr>
      <vt:lpstr>Agenda</vt:lpstr>
      <vt:lpstr>Mål for dagen </vt:lpstr>
      <vt:lpstr>Agenda</vt:lpstr>
      <vt:lpstr>PowerPoint Presentation</vt:lpstr>
      <vt:lpstr>Agenda</vt:lpstr>
      <vt:lpstr>PowerPoint Presentation</vt:lpstr>
      <vt:lpstr>To alternative løsningsforslag</vt:lpstr>
      <vt:lpstr>Løsningsforslag 1</vt:lpstr>
      <vt:lpstr>Tre eksempler på hvordan løsningsforslag 1 vil kunne ta form</vt:lpstr>
      <vt:lpstr>Løsningsforslag 2: Innkjøper på nivå 2 for hele NTNU (100%) Innkjøpere er lokalisert på nivå 2 og 1 (ikke nivå 3). Innkjøper utfører rollen i 100%-stilling, med mulighet for å innta rollen som anskaffelsesrådgiver (gitt visse kriterier). Det etableres innkjøpergrupper på nivå 1 og nivå 2</vt:lpstr>
      <vt:lpstr>PowerPoint Presentation</vt:lpstr>
      <vt:lpstr>To alternative løsningsforslag</vt:lpstr>
      <vt:lpstr>Agenda</vt:lpstr>
      <vt:lpstr>Tilbakemeldinger og forankring av forslag Behov til betaling</vt:lpstr>
      <vt:lpstr>Agenda</vt:lpstr>
      <vt:lpstr>Spørsmål og svar til løsningsforslaget</vt:lpstr>
      <vt:lpstr>Agenda</vt:lpstr>
      <vt:lpstr>Takk for deltakelsen!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 ØL Innføring</dc:title>
  <dc:creator>Prestegard, Tor Sivertsen</dc:creator>
  <cp:lastModifiedBy>Merete Aagesen</cp:lastModifiedBy>
  <cp:revision>3</cp:revision>
  <cp:lastPrinted>2014-06-25T02:16:22Z</cp:lastPrinted>
  <dcterms:created xsi:type="dcterms:W3CDTF">2021-02-05T11:28:59Z</dcterms:created>
  <dcterms:modified xsi:type="dcterms:W3CDTF">2021-04-09T07:49:22Z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TemplafyTimeStamp">
    <vt:lpwstr>2020-07-31T08:45:09.5009950Z</vt:lpwstr>
  </property>
</Properties>
</file>