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9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5071" r:id="rId2"/>
    <p:sldId id="3438" r:id="rId3"/>
    <p:sldId id="3437" r:id="rId4"/>
    <p:sldId id="3439" r:id="rId5"/>
    <p:sldId id="5072" r:id="rId6"/>
    <p:sldId id="3473" r:id="rId7"/>
    <p:sldId id="3430" r:id="rId8"/>
    <p:sldId id="5073" r:id="rId9"/>
    <p:sldId id="3431" r:id="rId10"/>
    <p:sldId id="5135" r:id="rId11"/>
    <p:sldId id="5136" r:id="rId12"/>
    <p:sldId id="5131" r:id="rId13"/>
    <p:sldId id="5137" r:id="rId14"/>
    <p:sldId id="5021" r:id="rId15"/>
    <p:sldId id="257" r:id="rId16"/>
    <p:sldId id="5138" r:id="rId17"/>
    <p:sldId id="3597" r:id="rId18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98A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94"/>
  </p:normalViewPr>
  <p:slideViewPr>
    <p:cSldViewPr snapToGrid="0" snapToObjects="1">
      <p:cViewPr>
        <p:scale>
          <a:sx n="78" d="100"/>
          <a:sy n="78" d="100"/>
        </p:scale>
        <p:origin x="904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in="-196" max="1096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74.25288" units="1/cm"/>
          <inkml:channelProperty channel="T" name="resolution" value="1" units="1/dev"/>
        </inkml:channelProperties>
      </inkml:inkSource>
      <inkml:timestamp xml:id="ts0" timeString="2021-04-22T11:31:19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13388 9578 0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273C-1511-40BC-8108-0AEABA95114E}" type="datetimeFigureOut">
              <a:rPr lang="nb-NO" smtClean="0"/>
              <a:t>09.07.2021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95B5-D73A-415A-8491-3FA1A2083B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42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Alle </a:t>
            </a:r>
            <a:r>
              <a:rPr lang="en-US" err="1">
                <a:cs typeface="Calibri"/>
              </a:rPr>
              <a:t>ansatte</a:t>
            </a:r>
            <a:r>
              <a:rPr lang="en-US">
                <a:cs typeface="Calibri"/>
              </a:rPr>
              <a:t>: Ny </a:t>
            </a:r>
            <a:r>
              <a:rPr lang="en-US" err="1">
                <a:cs typeface="Calibri"/>
              </a:rPr>
              <a:t>selvbetjeningsportal</a:t>
            </a:r>
            <a:r>
              <a:rPr lang="en-US">
                <a:cs typeface="Calibri"/>
              </a:rPr>
              <a:t> for </a:t>
            </a:r>
            <a:r>
              <a:rPr lang="en-US" err="1">
                <a:cs typeface="Calibri"/>
              </a:rPr>
              <a:t>fravær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reise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osv</a:t>
            </a:r>
            <a:r>
              <a:rPr lang="en-US">
                <a:cs typeface="Calibri"/>
              </a:rPr>
              <a:t>. Fra HR-</a:t>
            </a:r>
            <a:r>
              <a:rPr lang="en-US" err="1">
                <a:cs typeface="Calibri"/>
              </a:rPr>
              <a:t>portalen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til</a:t>
            </a:r>
            <a:r>
              <a:rPr lang="en-US">
                <a:cs typeface="Calibri"/>
              </a:rPr>
              <a:t> SAP-app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Ledere</a:t>
            </a:r>
            <a:r>
              <a:rPr lang="en-US">
                <a:cs typeface="Calibri"/>
              </a:rPr>
              <a:t> nye </a:t>
            </a:r>
            <a:r>
              <a:rPr lang="en-US" err="1">
                <a:cs typeface="Calibri"/>
              </a:rPr>
              <a:t>systemer</a:t>
            </a:r>
            <a:r>
              <a:rPr lang="en-US">
                <a:cs typeface="Calibri"/>
              </a:rPr>
              <a:t> for </a:t>
            </a:r>
            <a:r>
              <a:rPr lang="en-US" err="1">
                <a:cs typeface="Calibri"/>
              </a:rPr>
              <a:t>oppslag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godkjenningsløsning</a:t>
            </a:r>
            <a:r>
              <a:rPr lang="en-US">
                <a:cs typeface="Calibri"/>
              </a:rPr>
              <a:t> 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Saksbehandlere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får</a:t>
            </a:r>
            <a:r>
              <a:rPr lang="en-US">
                <a:cs typeface="Calibri"/>
              </a:rPr>
              <a:t> nye </a:t>
            </a:r>
            <a:r>
              <a:rPr lang="en-US" err="1">
                <a:cs typeface="Calibri"/>
              </a:rPr>
              <a:t>systemer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prosesser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rutiner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innen</a:t>
            </a:r>
            <a:r>
              <a:rPr lang="en-US">
                <a:cs typeface="Calibri"/>
              </a:rPr>
              <a:t> for </a:t>
            </a:r>
            <a:r>
              <a:rPr lang="en-US" err="1">
                <a:cs typeface="Calibri"/>
              </a:rPr>
              <a:t>økonomi</a:t>
            </a:r>
            <a:r>
              <a:rPr lang="en-US">
                <a:cs typeface="Calibri"/>
              </a:rPr>
              <a:t>, HR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lønnsområdet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BC1E4-A79A-4C8C-B53E-9AFE230D9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8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E4E41-5BF1-4C16-AB7B-D78B072DE2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10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E9826-A35B-49DD-8A3F-454B7E60E10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49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7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>
                <a:solidFill>
                  <a:srgbClr val="FF0000"/>
                </a:solidFill>
              </a:rPr>
              <a:t>Siden sist: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>
                <a:solidFill>
                  <a:srgbClr val="FF0000"/>
                </a:solidFill>
              </a:rPr>
              <a:t>Jobbet med å detaljere tjenestesenteret – innhold, antall i hver rolle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>
                <a:solidFill>
                  <a:srgbClr val="FF0000"/>
                </a:solidFill>
              </a:rPr>
              <a:t>Utredning forskjellige alternativer for organisatorisk plassering – som grunnlag for beslutning om opprettelse og plassering av nytt tjenestesenter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>
                <a:solidFill>
                  <a:srgbClr val="FF0000"/>
                </a:solidFill>
              </a:rPr>
              <a:t>Kjerneteam fra Design Sprint pluss fagpersoner fra hele org. gjennom Mini-sprinter for å detaljere innhold i tjenestesenter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b-NO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b-NO">
                <a:solidFill>
                  <a:srgbClr val="FF0000"/>
                </a:solidFill>
              </a:rPr>
              <a:t>NÅ: Mer detaljert bemanningsplan som grunnlag videre innplasseringsprosess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E9826-A35B-49DD-8A3F-454B7E60E1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4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183B9-F656-48B6-943E-5D1C1A77CD1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13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2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9081547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4727448"/>
            <a:ext cx="3557016" cy="416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A974298-B789-4DA3-914C-F62268FC71A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88592476"/>
              </p:ext>
            </p:extLst>
          </p:nvPr>
        </p:nvGraphicFramePr>
        <p:xfrm>
          <a:off x="301386" y="1038926"/>
          <a:ext cx="5883515" cy="3777012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652376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5231139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259004">
                <a:tc>
                  <a:txBody>
                    <a:bodyPr/>
                    <a:lstStyle/>
                    <a:p>
                      <a:r>
                        <a:rPr lang="nb-NO" sz="800" b="0" err="1"/>
                        <a:t>Fellesadm</a:t>
                      </a:r>
                      <a:endParaRPr lang="nb-NO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259004">
                <a:tc>
                  <a:txBody>
                    <a:bodyPr/>
                    <a:lstStyle/>
                    <a:p>
                      <a:r>
                        <a:rPr lang="nb-NO" sz="800" b="0"/>
                        <a:t>Fakultet</a:t>
                      </a:r>
                      <a:endParaRPr lang="nb-NO"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259004">
                <a:tc>
                  <a:txBody>
                    <a:bodyPr/>
                    <a:lstStyle/>
                    <a:p>
                      <a:r>
                        <a:rPr lang="nb-NO" sz="800" b="0"/>
                        <a:t>Institutt</a:t>
                      </a:r>
                      <a:endParaRPr lang="nb-NO" sz="9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386" y="114189"/>
            <a:ext cx="5883515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9E4930C1-168A-4517-9B86-B90FA20F3CE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11826" y="2480357"/>
            <a:ext cx="1269382" cy="1078164"/>
          </a:xfrm>
          <a:prstGeom prst="rect">
            <a:avLst/>
          </a:prstGeom>
        </p:spPr>
        <p:txBody>
          <a:bodyPr>
            <a:noAutofit/>
          </a:bodyPr>
          <a:lstStyle>
            <a:lvl1pPr marL="135000" indent="-134997">
              <a:spcBef>
                <a:spcPts val="0"/>
              </a:spcBef>
              <a:buFont typeface="+mj-lt"/>
              <a:buAutoNum type="arabicPeriod"/>
              <a:defRPr sz="600" b="0"/>
            </a:lvl1pPr>
            <a:lvl2pPr marL="0" indent="0">
              <a:buNone/>
              <a:defRPr sz="675"/>
            </a:lvl2pPr>
            <a:lvl3pPr marL="135000" indent="-134997">
              <a:buFont typeface="+mj-lt"/>
              <a:buAutoNum type="alphaLcParenR"/>
              <a:defRPr sz="525"/>
            </a:lvl3pPr>
            <a:lvl4pPr marL="135000" indent="-134997">
              <a:buFont typeface="+mj-lt"/>
              <a:buAutoNum type="romanLcPeriod"/>
              <a:defRPr sz="375"/>
            </a:lvl4pPr>
            <a:lvl5pPr>
              <a:defRPr sz="4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Punktliste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6281767" y="381002"/>
            <a:ext cx="2682473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675"/>
              <a:t>Roller: Lønn og Lønnsnær HR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B9F8B5-E0B8-4229-A3EE-C399414AAB39}"/>
              </a:ext>
            </a:extLst>
          </p:cNvPr>
          <p:cNvCxnSpPr/>
          <p:nvPr userDrawn="1"/>
        </p:nvCxnSpPr>
        <p:spPr>
          <a:xfrm>
            <a:off x="6279229" y="2297431"/>
            <a:ext cx="268501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38666764"/>
              </p:ext>
            </p:extLst>
          </p:nvPr>
        </p:nvGraphicFramePr>
        <p:xfrm>
          <a:off x="6506177" y="541728"/>
          <a:ext cx="993491" cy="14401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3491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Behovshaver Kontrakt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Koordinator Kontrakt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Kostnadsgodkjenner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Personalgodkjenner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Brukeradministrator ERP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Prosessansvarlig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Prosessrådgiver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2BEC864A-F062-4C20-85A0-48CE96BBA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82804" b="5698"/>
          <a:stretch/>
        </p:blipFill>
        <p:spPr>
          <a:xfrm>
            <a:off x="6335245" y="535229"/>
            <a:ext cx="142478" cy="1438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FC4C74-4308-42BB-93CD-093BC7D67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82817" b="-1592"/>
          <a:stretch/>
        </p:blipFill>
        <p:spPr>
          <a:xfrm>
            <a:off x="6335245" y="711428"/>
            <a:ext cx="142478" cy="1503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FD4915-90F0-40DC-9AD0-FB10430DE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r="82467" b="-2929"/>
          <a:stretch/>
        </p:blipFill>
        <p:spPr>
          <a:xfrm>
            <a:off x="6335245" y="873137"/>
            <a:ext cx="142478" cy="1405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582151-BED9-40F6-ADAC-3141AC6D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1" r="81315" b="-2038"/>
          <a:stretch/>
        </p:blipFill>
        <p:spPr>
          <a:xfrm>
            <a:off x="6335245" y="1038926"/>
            <a:ext cx="142478" cy="1602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D43FC2-5E50-493C-9739-5EAC24E8207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48919" y="1350689"/>
            <a:ext cx="111536" cy="1411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42617" y="1520618"/>
            <a:ext cx="113811" cy="1456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CEF3A5-8109-48F8-8EE3-9C8D183E44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4610" y="1180941"/>
            <a:ext cx="100154" cy="165253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04591525"/>
              </p:ext>
            </p:extLst>
          </p:nvPr>
        </p:nvGraphicFramePr>
        <p:xfrm>
          <a:off x="7751434" y="549320"/>
          <a:ext cx="1279404" cy="15316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9404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Kontrollør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Attestant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Fagspesialist Tid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Fagspesialist Lønn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Fagspesialist Reise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Fagspesialist Lønnsrefusjoner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Feilretter Lønn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b-NO" sz="600"/>
                        <a:t>Fagspesialist Utbetaling og offentlig rapportering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nb-NO" sz="600"/>
                        <a:t>Fagspesialist organisasjon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95961F6C-781D-4B8F-8CDA-ED7921FC7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1" t="1" r="344" b="57421"/>
          <a:stretch/>
        </p:blipFill>
        <p:spPr>
          <a:xfrm>
            <a:off x="7545061" y="536675"/>
            <a:ext cx="172398" cy="1524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95638C-0D7D-4AF8-99D3-64FA85ACB7E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47480" y="1388050"/>
            <a:ext cx="139608" cy="1790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3428AC6-8E2F-4A50-A1E9-F3C512BFE09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40834" y="1715060"/>
            <a:ext cx="157266" cy="1627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E92B69-4D34-4470-8269-B5107E934D6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40835" y="1025977"/>
            <a:ext cx="146230" cy="1572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3BEEA0-EF17-40B2-B0E2-0D8CD7C1A3E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544366" y="869702"/>
            <a:ext cx="151749" cy="1600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264DA2-6C36-4D45-9606-9FCF02D5D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2415" t="50848" r="1" b="-1"/>
          <a:stretch/>
        </p:blipFill>
        <p:spPr>
          <a:xfrm>
            <a:off x="7564037" y="724405"/>
            <a:ext cx="151518" cy="1760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7D8BFA-FFBC-470C-9B00-7FC2453509D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556390" y="1198404"/>
            <a:ext cx="153003" cy="1605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41CAA2-C63A-4757-8F9F-390B1FE10B0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59482" y="1911797"/>
            <a:ext cx="137954" cy="1517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6CEF33-C146-4FCF-BD1D-4391EC9AF6E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564507" y="1519781"/>
            <a:ext cx="115176" cy="155238"/>
          </a:xfrm>
          <a:prstGeom prst="rect">
            <a:avLst/>
          </a:prstGeom>
        </p:spPr>
      </p:pic>
      <p:sp>
        <p:nvSpPr>
          <p:cNvPr id="38" name="Tittel 1">
            <a:extLst>
              <a:ext uri="{FF2B5EF4-FFF2-40B4-BE49-F238E27FC236}">
                <a16:creationId xmlns:a16="http://schemas.microsoft.com/office/drawing/2014/main" id="{CD7A9D41-47A4-41DF-8F7C-2655BAF8573F}"/>
              </a:ext>
            </a:extLst>
          </p:cNvPr>
          <p:cNvSpPr txBox="1">
            <a:spLocks/>
          </p:cNvSpPr>
          <p:nvPr userDrawn="1"/>
        </p:nvSpPr>
        <p:spPr>
          <a:xfrm>
            <a:off x="6281766" y="2351449"/>
            <a:ext cx="1269000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675"/>
              <a:t>Suksesskriterier:</a:t>
            </a:r>
          </a:p>
        </p:txBody>
      </p:sp>
      <p:sp>
        <p:nvSpPr>
          <p:cNvPr id="40" name="Tittel 1">
            <a:extLst>
              <a:ext uri="{FF2B5EF4-FFF2-40B4-BE49-F238E27FC236}">
                <a16:creationId xmlns:a16="http://schemas.microsoft.com/office/drawing/2014/main" id="{3EB73F68-4ACE-4630-AE5E-FB3CDAE3475C}"/>
              </a:ext>
            </a:extLst>
          </p:cNvPr>
          <p:cNvSpPr txBox="1">
            <a:spLocks/>
          </p:cNvSpPr>
          <p:nvPr userDrawn="1"/>
        </p:nvSpPr>
        <p:spPr>
          <a:xfrm>
            <a:off x="7664798" y="2351449"/>
            <a:ext cx="1269000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675"/>
              <a:t>Mulighetsmatrise:</a:t>
            </a:r>
          </a:p>
        </p:txBody>
      </p:sp>
      <p:sp>
        <p:nvSpPr>
          <p:cNvPr id="41" name="Tittel 1">
            <a:extLst>
              <a:ext uri="{FF2B5EF4-FFF2-40B4-BE49-F238E27FC236}">
                <a16:creationId xmlns:a16="http://schemas.microsoft.com/office/drawing/2014/main" id="{8E6C6851-462C-4FDF-8868-8AD4AFC4628C}"/>
              </a:ext>
            </a:extLst>
          </p:cNvPr>
          <p:cNvSpPr txBox="1">
            <a:spLocks/>
          </p:cNvSpPr>
          <p:nvPr userDrawn="1"/>
        </p:nvSpPr>
        <p:spPr>
          <a:xfrm>
            <a:off x="6311825" y="3622165"/>
            <a:ext cx="1269000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675"/>
              <a:t>Risiko:</a:t>
            </a:r>
          </a:p>
        </p:txBody>
      </p:sp>
      <p:sp>
        <p:nvSpPr>
          <p:cNvPr id="42" name="Tittel 1">
            <a:extLst>
              <a:ext uri="{FF2B5EF4-FFF2-40B4-BE49-F238E27FC236}">
                <a16:creationId xmlns:a16="http://schemas.microsoft.com/office/drawing/2014/main" id="{B79943BA-6D0D-407A-AFE9-FDAC6A5E3F5E}"/>
              </a:ext>
            </a:extLst>
          </p:cNvPr>
          <p:cNvSpPr txBox="1">
            <a:spLocks/>
          </p:cNvSpPr>
          <p:nvPr userDrawn="1"/>
        </p:nvSpPr>
        <p:spPr>
          <a:xfrm>
            <a:off x="7694857" y="3622165"/>
            <a:ext cx="1269000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675"/>
              <a:t>Risikomatrise:</a:t>
            </a:r>
          </a:p>
        </p:txBody>
      </p:sp>
      <p:sp>
        <p:nvSpPr>
          <p:cNvPr id="46" name="Plassholder for innhold 2">
            <a:extLst>
              <a:ext uri="{FF2B5EF4-FFF2-40B4-BE49-F238E27FC236}">
                <a16:creationId xmlns:a16="http://schemas.microsoft.com/office/drawing/2014/main" id="{FED59212-D57E-47F0-AC8C-32AD1B04DB2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1826" y="3741446"/>
            <a:ext cx="1269382" cy="1078164"/>
          </a:xfrm>
          <a:prstGeom prst="rect">
            <a:avLst/>
          </a:prstGeom>
        </p:spPr>
        <p:txBody>
          <a:bodyPr>
            <a:noAutofit/>
          </a:bodyPr>
          <a:lstStyle>
            <a:lvl1pPr marL="135000" indent="-134997">
              <a:spcBef>
                <a:spcPts val="0"/>
              </a:spcBef>
              <a:buFont typeface="+mj-lt"/>
              <a:buAutoNum type="arabicPeriod"/>
              <a:defRPr sz="600" b="0"/>
            </a:lvl1pPr>
            <a:lvl2pPr marL="0" indent="0">
              <a:buNone/>
              <a:defRPr sz="675"/>
            </a:lvl2pPr>
            <a:lvl3pPr marL="135000" indent="-134997">
              <a:buFont typeface="+mj-lt"/>
              <a:buAutoNum type="alphaLcParenR"/>
              <a:defRPr sz="525"/>
            </a:lvl3pPr>
            <a:lvl4pPr marL="135000" indent="-134997">
              <a:buFont typeface="+mj-lt"/>
              <a:buAutoNum type="romanLcPeriod"/>
              <a:defRPr sz="375"/>
            </a:lvl4pPr>
            <a:lvl5pPr>
              <a:defRPr sz="4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Punktliste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88440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18" Type="http://schemas.openxmlformats.org/officeDocument/2006/relationships/image" Target="../media/image3.png"/><Relationship Id="rId3" Type="http://schemas.openxmlformats.org/officeDocument/2006/relationships/tags" Target="../tags/tag11.xml"/><Relationship Id="rId21" Type="http://schemas.openxmlformats.org/officeDocument/2006/relationships/image" Target="../media/image34.png"/><Relationship Id="rId7" Type="http://schemas.openxmlformats.org/officeDocument/2006/relationships/image" Target="../media/image2.emf"/><Relationship Id="rId12" Type="http://schemas.openxmlformats.org/officeDocument/2006/relationships/image" Target="../media/image11.png"/><Relationship Id="rId17" Type="http://schemas.openxmlformats.org/officeDocument/2006/relationships/image" Target="../media/image9.png"/><Relationship Id="rId2" Type="http://schemas.openxmlformats.org/officeDocument/2006/relationships/tags" Target="../tags/tag10.xml"/><Relationship Id="rId16" Type="http://schemas.openxmlformats.org/officeDocument/2006/relationships/image" Target="../media/image10.png"/><Relationship Id="rId20" Type="http://schemas.openxmlformats.org/officeDocument/2006/relationships/image" Target="../media/image6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17.png"/><Relationship Id="rId10" Type="http://schemas.openxmlformats.org/officeDocument/2006/relationships/image" Target="../media/image16.png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5.png"/><Relationship Id="rId14" Type="http://schemas.openxmlformats.org/officeDocument/2006/relationships/image" Target="../media/image14.png"/><Relationship Id="rId2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117" Type="http://schemas.openxmlformats.org/officeDocument/2006/relationships/tags" Target="../tags/tag127.xml"/><Relationship Id="rId21" Type="http://schemas.openxmlformats.org/officeDocument/2006/relationships/tags" Target="../tags/tag31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63" Type="http://schemas.openxmlformats.org/officeDocument/2006/relationships/tags" Target="../tags/tag73.xml"/><Relationship Id="rId68" Type="http://schemas.openxmlformats.org/officeDocument/2006/relationships/tags" Target="../tags/tag78.xml"/><Relationship Id="rId84" Type="http://schemas.openxmlformats.org/officeDocument/2006/relationships/tags" Target="../tags/tag94.xml"/><Relationship Id="rId89" Type="http://schemas.openxmlformats.org/officeDocument/2006/relationships/tags" Target="../tags/tag99.xml"/><Relationship Id="rId112" Type="http://schemas.openxmlformats.org/officeDocument/2006/relationships/tags" Target="../tags/tag122.xml"/><Relationship Id="rId133" Type="http://schemas.openxmlformats.org/officeDocument/2006/relationships/tags" Target="../tags/tag143.xml"/><Relationship Id="rId138" Type="http://schemas.openxmlformats.org/officeDocument/2006/relationships/tags" Target="../tags/tag148.xml"/><Relationship Id="rId16" Type="http://schemas.openxmlformats.org/officeDocument/2006/relationships/tags" Target="../tags/tag26.xml"/><Relationship Id="rId107" Type="http://schemas.openxmlformats.org/officeDocument/2006/relationships/tags" Target="../tags/tag117.xml"/><Relationship Id="rId11" Type="http://schemas.openxmlformats.org/officeDocument/2006/relationships/tags" Target="../tags/tag21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74" Type="http://schemas.openxmlformats.org/officeDocument/2006/relationships/tags" Target="../tags/tag84.xml"/><Relationship Id="rId79" Type="http://schemas.openxmlformats.org/officeDocument/2006/relationships/tags" Target="../tags/tag89.xml"/><Relationship Id="rId102" Type="http://schemas.openxmlformats.org/officeDocument/2006/relationships/tags" Target="../tags/tag112.xml"/><Relationship Id="rId123" Type="http://schemas.openxmlformats.org/officeDocument/2006/relationships/tags" Target="../tags/tag133.xml"/><Relationship Id="rId128" Type="http://schemas.openxmlformats.org/officeDocument/2006/relationships/tags" Target="../tags/tag138.xml"/><Relationship Id="rId144" Type="http://schemas.openxmlformats.org/officeDocument/2006/relationships/image" Target="../media/image38.png"/><Relationship Id="rId5" Type="http://schemas.openxmlformats.org/officeDocument/2006/relationships/tags" Target="../tags/tag15.xml"/><Relationship Id="rId90" Type="http://schemas.openxmlformats.org/officeDocument/2006/relationships/tags" Target="../tags/tag100.xml"/><Relationship Id="rId95" Type="http://schemas.openxmlformats.org/officeDocument/2006/relationships/tags" Target="../tags/tag105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64" Type="http://schemas.openxmlformats.org/officeDocument/2006/relationships/tags" Target="../tags/tag74.xml"/><Relationship Id="rId69" Type="http://schemas.openxmlformats.org/officeDocument/2006/relationships/tags" Target="../tags/tag79.xml"/><Relationship Id="rId113" Type="http://schemas.openxmlformats.org/officeDocument/2006/relationships/tags" Target="../tags/tag123.xml"/><Relationship Id="rId118" Type="http://schemas.openxmlformats.org/officeDocument/2006/relationships/tags" Target="../tags/tag128.xml"/><Relationship Id="rId134" Type="http://schemas.openxmlformats.org/officeDocument/2006/relationships/tags" Target="../tags/tag144.xml"/><Relationship Id="rId139" Type="http://schemas.openxmlformats.org/officeDocument/2006/relationships/slideLayout" Target="../slideLayouts/slideLayout7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72" Type="http://schemas.openxmlformats.org/officeDocument/2006/relationships/tags" Target="../tags/tag82.xml"/><Relationship Id="rId80" Type="http://schemas.openxmlformats.org/officeDocument/2006/relationships/tags" Target="../tags/tag90.xml"/><Relationship Id="rId85" Type="http://schemas.openxmlformats.org/officeDocument/2006/relationships/tags" Target="../tags/tag95.xml"/><Relationship Id="rId93" Type="http://schemas.openxmlformats.org/officeDocument/2006/relationships/tags" Target="../tags/tag103.xml"/><Relationship Id="rId98" Type="http://schemas.openxmlformats.org/officeDocument/2006/relationships/tags" Target="../tags/tag108.xml"/><Relationship Id="rId121" Type="http://schemas.openxmlformats.org/officeDocument/2006/relationships/tags" Target="../tags/tag131.xml"/><Relationship Id="rId142" Type="http://schemas.openxmlformats.org/officeDocument/2006/relationships/image" Target="../media/image2.emf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tags" Target="../tags/tag69.xml"/><Relationship Id="rId67" Type="http://schemas.openxmlformats.org/officeDocument/2006/relationships/tags" Target="../tags/tag77.xml"/><Relationship Id="rId103" Type="http://schemas.openxmlformats.org/officeDocument/2006/relationships/tags" Target="../tags/tag113.xml"/><Relationship Id="rId108" Type="http://schemas.openxmlformats.org/officeDocument/2006/relationships/tags" Target="../tags/tag118.xml"/><Relationship Id="rId116" Type="http://schemas.openxmlformats.org/officeDocument/2006/relationships/tags" Target="../tags/tag126.xml"/><Relationship Id="rId124" Type="http://schemas.openxmlformats.org/officeDocument/2006/relationships/tags" Target="../tags/tag134.xml"/><Relationship Id="rId129" Type="http://schemas.openxmlformats.org/officeDocument/2006/relationships/tags" Target="../tags/tag139.xml"/><Relationship Id="rId137" Type="http://schemas.openxmlformats.org/officeDocument/2006/relationships/tags" Target="../tags/tag147.xml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tags" Target="../tags/tag64.xml"/><Relationship Id="rId62" Type="http://schemas.openxmlformats.org/officeDocument/2006/relationships/tags" Target="../tags/tag72.xml"/><Relationship Id="rId70" Type="http://schemas.openxmlformats.org/officeDocument/2006/relationships/tags" Target="../tags/tag80.xml"/><Relationship Id="rId75" Type="http://schemas.openxmlformats.org/officeDocument/2006/relationships/tags" Target="../tags/tag85.xml"/><Relationship Id="rId83" Type="http://schemas.openxmlformats.org/officeDocument/2006/relationships/tags" Target="../tags/tag93.xml"/><Relationship Id="rId88" Type="http://schemas.openxmlformats.org/officeDocument/2006/relationships/tags" Target="../tags/tag98.xml"/><Relationship Id="rId91" Type="http://schemas.openxmlformats.org/officeDocument/2006/relationships/tags" Target="../tags/tag101.xml"/><Relationship Id="rId96" Type="http://schemas.openxmlformats.org/officeDocument/2006/relationships/tags" Target="../tags/tag106.xml"/><Relationship Id="rId111" Type="http://schemas.openxmlformats.org/officeDocument/2006/relationships/tags" Target="../tags/tag121.xml"/><Relationship Id="rId132" Type="http://schemas.openxmlformats.org/officeDocument/2006/relationships/tags" Target="../tags/tag142.xml"/><Relationship Id="rId140" Type="http://schemas.openxmlformats.org/officeDocument/2006/relationships/notesSlide" Target="../notesSlides/notesSlide9.xml"/><Relationship Id="rId1" Type="http://schemas.openxmlformats.org/officeDocument/2006/relationships/vmlDrawing" Target="../drawings/vmlDrawing8.v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6" Type="http://schemas.openxmlformats.org/officeDocument/2006/relationships/tags" Target="../tags/tag116.xml"/><Relationship Id="rId114" Type="http://schemas.openxmlformats.org/officeDocument/2006/relationships/tags" Target="../tags/tag124.xml"/><Relationship Id="rId119" Type="http://schemas.openxmlformats.org/officeDocument/2006/relationships/tags" Target="../tags/tag129.xml"/><Relationship Id="rId127" Type="http://schemas.openxmlformats.org/officeDocument/2006/relationships/tags" Target="../tags/tag137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tags" Target="../tags/tag75.xml"/><Relationship Id="rId73" Type="http://schemas.openxmlformats.org/officeDocument/2006/relationships/tags" Target="../tags/tag83.xml"/><Relationship Id="rId78" Type="http://schemas.openxmlformats.org/officeDocument/2006/relationships/tags" Target="../tags/tag88.xml"/><Relationship Id="rId81" Type="http://schemas.openxmlformats.org/officeDocument/2006/relationships/tags" Target="../tags/tag91.xml"/><Relationship Id="rId86" Type="http://schemas.openxmlformats.org/officeDocument/2006/relationships/tags" Target="../tags/tag96.xml"/><Relationship Id="rId94" Type="http://schemas.openxmlformats.org/officeDocument/2006/relationships/tags" Target="../tags/tag104.xml"/><Relationship Id="rId99" Type="http://schemas.openxmlformats.org/officeDocument/2006/relationships/tags" Target="../tags/tag109.xml"/><Relationship Id="rId101" Type="http://schemas.openxmlformats.org/officeDocument/2006/relationships/tags" Target="../tags/tag111.xml"/><Relationship Id="rId122" Type="http://schemas.openxmlformats.org/officeDocument/2006/relationships/tags" Target="../tags/tag132.xml"/><Relationship Id="rId130" Type="http://schemas.openxmlformats.org/officeDocument/2006/relationships/tags" Target="../tags/tag140.xml"/><Relationship Id="rId135" Type="http://schemas.openxmlformats.org/officeDocument/2006/relationships/tags" Target="../tags/tag145.xml"/><Relationship Id="rId143" Type="http://schemas.openxmlformats.org/officeDocument/2006/relationships/customXml" Target="../ink/ink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Relationship Id="rId109" Type="http://schemas.openxmlformats.org/officeDocument/2006/relationships/tags" Target="../tags/tag119.xml"/><Relationship Id="rId34" Type="http://schemas.openxmlformats.org/officeDocument/2006/relationships/tags" Target="../tags/tag44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76" Type="http://schemas.openxmlformats.org/officeDocument/2006/relationships/tags" Target="../tags/tag86.xml"/><Relationship Id="rId97" Type="http://schemas.openxmlformats.org/officeDocument/2006/relationships/tags" Target="../tags/tag107.xml"/><Relationship Id="rId104" Type="http://schemas.openxmlformats.org/officeDocument/2006/relationships/tags" Target="../tags/tag114.xml"/><Relationship Id="rId120" Type="http://schemas.openxmlformats.org/officeDocument/2006/relationships/tags" Target="../tags/tag130.xml"/><Relationship Id="rId125" Type="http://schemas.openxmlformats.org/officeDocument/2006/relationships/tags" Target="../tags/tag135.xml"/><Relationship Id="rId141" Type="http://schemas.openxmlformats.org/officeDocument/2006/relationships/oleObject" Target="../embeddings/oleObject8.bin"/><Relationship Id="rId7" Type="http://schemas.openxmlformats.org/officeDocument/2006/relationships/tags" Target="../tags/tag17.xml"/><Relationship Id="rId71" Type="http://schemas.openxmlformats.org/officeDocument/2006/relationships/tags" Target="../tags/tag81.xml"/><Relationship Id="rId92" Type="http://schemas.openxmlformats.org/officeDocument/2006/relationships/tags" Target="../tags/tag102.xml"/><Relationship Id="rId2" Type="http://schemas.openxmlformats.org/officeDocument/2006/relationships/tags" Target="../tags/tag12.xml"/><Relationship Id="rId29" Type="http://schemas.openxmlformats.org/officeDocument/2006/relationships/tags" Target="../tags/tag39.xml"/><Relationship Id="rId24" Type="http://schemas.openxmlformats.org/officeDocument/2006/relationships/tags" Target="../tags/tag34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66" Type="http://schemas.openxmlformats.org/officeDocument/2006/relationships/tags" Target="../tags/tag76.xml"/><Relationship Id="rId87" Type="http://schemas.openxmlformats.org/officeDocument/2006/relationships/tags" Target="../tags/tag97.xml"/><Relationship Id="rId110" Type="http://schemas.openxmlformats.org/officeDocument/2006/relationships/tags" Target="../tags/tag120.xml"/><Relationship Id="rId115" Type="http://schemas.openxmlformats.org/officeDocument/2006/relationships/tags" Target="../tags/tag125.xml"/><Relationship Id="rId131" Type="http://schemas.openxmlformats.org/officeDocument/2006/relationships/tags" Target="../tags/tag141.xml"/><Relationship Id="rId136" Type="http://schemas.openxmlformats.org/officeDocument/2006/relationships/tags" Target="../tags/tag146.xml"/><Relationship Id="rId61" Type="http://schemas.openxmlformats.org/officeDocument/2006/relationships/tags" Target="../tags/tag71.xml"/><Relationship Id="rId82" Type="http://schemas.openxmlformats.org/officeDocument/2006/relationships/tags" Target="../tags/tag92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56" Type="http://schemas.openxmlformats.org/officeDocument/2006/relationships/tags" Target="../tags/tag66.xml"/><Relationship Id="rId77" Type="http://schemas.openxmlformats.org/officeDocument/2006/relationships/tags" Target="../tags/tag87.xml"/><Relationship Id="rId100" Type="http://schemas.openxmlformats.org/officeDocument/2006/relationships/tags" Target="../tags/tag110.xml"/><Relationship Id="rId105" Type="http://schemas.openxmlformats.org/officeDocument/2006/relationships/tags" Target="../tags/tag115.xml"/><Relationship Id="rId126" Type="http://schemas.openxmlformats.org/officeDocument/2006/relationships/tags" Target="../tags/tag1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productmanagement101/design-sprints-at-google-85ff62fed5f8" TargetMode="External"/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1E1B-0E52-47F5-82BD-C6546B9A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4194-2745-4519-A883-CA549D15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D8DA1-2378-4D27-8D21-B05A110F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24D3D-DFCC-438E-A3CB-57A0D0EB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1605">
            <a:off x="1158259" y="1219215"/>
            <a:ext cx="1492901" cy="2416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0DDF3B-A6DA-4578-AD20-DF9E698987E2}"/>
              </a:ext>
            </a:extLst>
          </p:cNvPr>
          <p:cNvSpPr txBox="1"/>
          <p:nvPr/>
        </p:nvSpPr>
        <p:spPr>
          <a:xfrm>
            <a:off x="3117574" y="1732240"/>
            <a:ext cx="28554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300"/>
              <a:t>Velkommen til BOTT ØL-kafé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01D09-298D-402C-9EBF-B6A87E2CBF07}"/>
              </a:ext>
            </a:extLst>
          </p:cNvPr>
          <p:cNvSpPr txBox="1"/>
          <p:nvPr/>
        </p:nvSpPr>
        <p:spPr>
          <a:xfrm>
            <a:off x="3203293" y="3987432"/>
            <a:ext cx="2994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100" b="1"/>
              <a:t>BOTT ØL Innføring </a:t>
            </a:r>
          </a:p>
          <a:p>
            <a:pPr algn="ctr"/>
            <a:r>
              <a:rPr lang="nb-NO" sz="2100" b="1"/>
              <a:t>18.06.21</a:t>
            </a:r>
          </a:p>
        </p:txBody>
      </p:sp>
    </p:spTree>
    <p:extLst>
      <p:ext uri="{BB962C8B-B14F-4D97-AF65-F5344CB8AC3E}">
        <p14:creationId xmlns:p14="http://schemas.microsoft.com/office/powerpoint/2010/main" val="350950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C3201F2-6DBC-46C9-8227-B696EABB1E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C3201F2-6DBC-46C9-8227-B696EABB1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0600D8-441C-42CE-A0E2-72061493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63" y="339442"/>
            <a:ext cx="7384586" cy="648512"/>
          </a:xfrm>
        </p:spPr>
        <p:txBody>
          <a:bodyPr vert="horz"/>
          <a:lstStyle/>
          <a:p>
            <a:r>
              <a:rPr lang="nb-NO"/>
              <a:t>Lønn og Lønnsnær HR</a:t>
            </a:r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32820A-CDCC-451E-A77C-DA918F02A686}"/>
              </a:ext>
            </a:extLst>
          </p:cNvPr>
          <p:cNvSpPr/>
          <p:nvPr/>
        </p:nvSpPr>
        <p:spPr bwMode="auto">
          <a:xfrm>
            <a:off x="0" y="0"/>
            <a:ext cx="119063" cy="119063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 b="1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F4EF24-C527-472B-B91E-D3EDFACC86CB}"/>
              </a:ext>
            </a:extLst>
          </p:cNvPr>
          <p:cNvGrpSpPr/>
          <p:nvPr/>
        </p:nvGrpSpPr>
        <p:grpSpPr>
          <a:xfrm>
            <a:off x="738962" y="1005534"/>
            <a:ext cx="7089920" cy="3396392"/>
            <a:chOff x="1753435" y="1379216"/>
            <a:chExt cx="9453226" cy="45285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A6C309-81FB-4FB5-8D58-7B16FADFF39C}"/>
                </a:ext>
              </a:extLst>
            </p:cNvPr>
            <p:cNvSpPr/>
            <p:nvPr/>
          </p:nvSpPr>
          <p:spPr>
            <a:xfrm>
              <a:off x="1753435" y="1569054"/>
              <a:ext cx="9453226" cy="43386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endParaRPr lang="nb-NO" sz="825">
                <a:solidFill>
                  <a:schemeClr val="tx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9E58E9-F9F5-4709-B726-D8E56946E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475" b="4298"/>
            <a:stretch/>
          </p:blipFill>
          <p:spPr>
            <a:xfrm>
              <a:off x="2316398" y="1627890"/>
              <a:ext cx="8327300" cy="421512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2228B1-1674-445D-A611-E2310EF7042D}"/>
                </a:ext>
              </a:extLst>
            </p:cNvPr>
            <p:cNvSpPr/>
            <p:nvPr/>
          </p:nvSpPr>
          <p:spPr>
            <a:xfrm>
              <a:off x="2017158" y="1379216"/>
              <a:ext cx="6358748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nb-NO" sz="1350"/>
                <a:t>Det etableres et tjenestesenter for Lønn og Lønnsnær HR på nivå 1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8C47F2-64D3-476B-A37C-AA570872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46720" y="1627890"/>
              <a:ext cx="2389368" cy="1792025"/>
            </a:xfrm>
            <a:prstGeom prst="rect">
              <a:avLst/>
            </a:prstGeom>
          </p:spPr>
        </p:pic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7C3EE68-18A6-4EAE-B6BA-6F92FBC9CF78}"/>
              </a:ext>
            </a:extLst>
          </p:cNvPr>
          <p:cNvSpPr/>
          <p:nvPr/>
        </p:nvSpPr>
        <p:spPr bwMode="auto">
          <a:xfrm rot="12626678">
            <a:off x="3315217" y="3023153"/>
            <a:ext cx="667097" cy="27308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085" tIns="45542" rIns="91085" bIns="4554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39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6E5336D-0DF7-413B-8259-52D925121F64}"/>
              </a:ext>
            </a:extLst>
          </p:cNvPr>
          <p:cNvSpPr/>
          <p:nvPr/>
        </p:nvSpPr>
        <p:spPr bwMode="auto">
          <a:xfrm rot="10144457">
            <a:off x="3286807" y="3495753"/>
            <a:ext cx="667097" cy="27308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085" tIns="45542" rIns="91085" bIns="4554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39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E88CB7-56FF-4200-8DA9-779B1F828507}"/>
              </a:ext>
            </a:extLst>
          </p:cNvPr>
          <p:cNvSpPr/>
          <p:nvPr/>
        </p:nvSpPr>
        <p:spPr bwMode="auto">
          <a:xfrm>
            <a:off x="3758083" y="3116370"/>
            <a:ext cx="2001290" cy="597484"/>
          </a:xfrm>
          <a:prstGeom prst="roundRect">
            <a:avLst>
              <a:gd name="adj" fmla="val 9599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vert="horz" wrap="square" lIns="91085" tIns="45542" rIns="91085" bIns="4554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900"/>
              <a:t>Kostnadsgodkjenner, Personalgodkjenner og Behovshaver Kontrakt utføres på fakultets- og instituttnivå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7A47B1-CA9E-414A-9F87-90C0B35DF4FA}"/>
              </a:ext>
            </a:extLst>
          </p:cNvPr>
          <p:cNvSpPr/>
          <p:nvPr/>
        </p:nvSpPr>
        <p:spPr bwMode="auto">
          <a:xfrm>
            <a:off x="5610852" y="4592640"/>
            <a:ext cx="2353954" cy="198882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91085" tIns="45542" rIns="91085" bIns="45542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900" i="1"/>
              <a:t>Lønn og Lønnsnær HR – Løsningsforslag 1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11F700-C9C4-47A7-B495-1C583FDF1315}"/>
              </a:ext>
            </a:extLst>
          </p:cNvPr>
          <p:cNvSpPr/>
          <p:nvPr/>
        </p:nvSpPr>
        <p:spPr bwMode="auto">
          <a:xfrm>
            <a:off x="7819056" y="68850"/>
            <a:ext cx="1252604" cy="5915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825"/>
              <a:t>Hentet fra Løsningsforslag </a:t>
            </a:r>
            <a:br>
              <a:rPr lang="nb-NO" sz="825"/>
            </a:br>
            <a:r>
              <a:rPr lang="nb-NO" sz="825"/>
              <a:t>(Design Sprint)</a:t>
            </a:r>
          </a:p>
        </p:txBody>
      </p:sp>
    </p:spTree>
    <p:extLst>
      <p:ext uri="{BB962C8B-B14F-4D97-AF65-F5344CB8AC3E}">
        <p14:creationId xmlns:p14="http://schemas.microsoft.com/office/powerpoint/2010/main" val="71515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C3201F2-6DBC-46C9-8227-B696EABB1E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C3201F2-6DBC-46C9-8227-B696EABB1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0600D8-441C-42CE-A0E2-72061493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63" y="339442"/>
            <a:ext cx="7384586" cy="648512"/>
          </a:xfrm>
        </p:spPr>
        <p:txBody>
          <a:bodyPr vert="horz"/>
          <a:lstStyle/>
          <a:p>
            <a:r>
              <a:rPr lang="nb-NO"/>
              <a:t>Behov til Betaling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26B124-8A2B-4F40-A54C-E96141ECEEB5}"/>
              </a:ext>
            </a:extLst>
          </p:cNvPr>
          <p:cNvGrpSpPr/>
          <p:nvPr/>
        </p:nvGrpSpPr>
        <p:grpSpPr>
          <a:xfrm>
            <a:off x="1060928" y="1034412"/>
            <a:ext cx="7264684" cy="3396392"/>
            <a:chOff x="1030522" y="1019522"/>
            <a:chExt cx="9686245" cy="45285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79E054-5232-41A7-8168-AAC050835337}"/>
                </a:ext>
              </a:extLst>
            </p:cNvPr>
            <p:cNvGrpSpPr/>
            <p:nvPr/>
          </p:nvGrpSpPr>
          <p:grpSpPr>
            <a:xfrm>
              <a:off x="1030522" y="1170854"/>
              <a:ext cx="9686245" cy="4377190"/>
              <a:chOff x="934882" y="1700456"/>
              <a:chExt cx="4518705" cy="204199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A6C309-81FB-4FB5-8D58-7B16FADFF39C}"/>
                  </a:ext>
                </a:extLst>
              </p:cNvPr>
              <p:cNvSpPr/>
              <p:nvPr/>
            </p:nvSpPr>
            <p:spPr>
              <a:xfrm>
                <a:off x="934882" y="1700456"/>
                <a:ext cx="4410000" cy="20240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8588" indent="-128588">
                  <a:buFont typeface="Arial" panose="020B0604020202020204" pitchFamily="34" charset="0"/>
                  <a:buChar char="•"/>
                </a:pPr>
                <a:endParaRPr lang="nb-NO" sz="825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E02613-61CA-42C2-873F-284A7FDC1F75}"/>
                  </a:ext>
                </a:extLst>
              </p:cNvPr>
              <p:cNvSpPr/>
              <p:nvPr/>
            </p:nvSpPr>
            <p:spPr>
              <a:xfrm>
                <a:off x="1603267" y="1780728"/>
                <a:ext cx="3850320" cy="1961719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 sz="1050" b="1">
                  <a:solidFill>
                    <a:schemeClr val="tx1"/>
                  </a:solidFill>
                </a:endParaRPr>
              </a:p>
              <a:p>
                <a:r>
                  <a:rPr lang="nb-NO" sz="1050" b="1">
                    <a:solidFill>
                      <a:schemeClr val="tx1"/>
                    </a:solidFill>
                  </a:rPr>
                  <a:t>Innkjøpere: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nb-NO" sz="1050">
                    <a:solidFill>
                      <a:schemeClr val="tx1"/>
                    </a:solidFill>
                  </a:rPr>
                  <a:t>Minimum 50% av stillingen dedikeres til innkjøpsfaglige arbeidsoppgaver (ref. rollebeskrivelse fra BOTT)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nb-NO" sz="1050">
                    <a:solidFill>
                      <a:schemeClr val="tx1"/>
                    </a:solidFill>
                  </a:rPr>
                  <a:t>Det opprettes innkjøpergrupper på nivå 1 og 2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endParaRPr lang="nb-NO" sz="1050">
                  <a:solidFill>
                    <a:schemeClr val="tx1"/>
                  </a:solidFill>
                </a:endParaRPr>
              </a:p>
              <a:p>
                <a:endParaRPr lang="nb-NO" sz="1050">
                  <a:solidFill>
                    <a:schemeClr val="tx1"/>
                  </a:solidFill>
                </a:endParaRPr>
              </a:p>
              <a:p>
                <a:r>
                  <a:rPr lang="nb-NO" sz="1050" b="1">
                    <a:solidFill>
                      <a:schemeClr val="tx1"/>
                    </a:solidFill>
                  </a:rPr>
                  <a:t>Anskaffelsesrådgiver nivå 2/3: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nb-NO" sz="1050">
                    <a:solidFill>
                      <a:schemeClr val="tx1"/>
                    </a:solidFill>
                  </a:rPr>
                  <a:t>Rollen kan innehas av innkjøper i 100% innkjøpsfaglig stilling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nb-NO" sz="1050">
                    <a:solidFill>
                      <a:schemeClr val="tx1"/>
                    </a:solidFill>
                  </a:rPr>
                  <a:t>Vedkommende bør utføre minimum 10 anskaffelser under nasjonal terskelverdi per år (1,3 millioner kroner)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nb-NO" sz="1050">
                    <a:solidFill>
                      <a:schemeClr val="tx1"/>
                    </a:solidFill>
                  </a:rPr>
                  <a:t>Må inneha nødvendige sertifiseringer for å dekke kompetansekravene beskrevet i rollebeskrivelsen fra BOTT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nb-NO" sz="1050">
                    <a:solidFill>
                      <a:schemeClr val="tx1"/>
                    </a:solidFill>
                  </a:rPr>
                  <a:t>Prosessansvarlig for anskaffelsesområdet avgjør hvorvidt kriteriene er oppfylt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endParaRPr lang="nb-NO" sz="1050">
                  <a:solidFill>
                    <a:schemeClr val="tx1"/>
                  </a:solidFill>
                </a:endParaRP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endParaRPr lang="nb-NO" sz="1050">
                  <a:solidFill>
                    <a:schemeClr val="tx1"/>
                  </a:solidFill>
                </a:endParaRPr>
              </a:p>
              <a:p>
                <a:r>
                  <a:rPr lang="nb-NO" sz="1050" b="1">
                    <a:solidFill>
                      <a:schemeClr val="tx1"/>
                    </a:solidFill>
                  </a:rPr>
                  <a:t>Øvrige rammer</a:t>
                </a:r>
              </a:p>
              <a:p>
                <a:pPr marL="128588" indent="-128588">
                  <a:buFont typeface="Arial" panose="020B0604020202020204" pitchFamily="34" charset="0"/>
                  <a:buChar char="•"/>
                </a:pPr>
                <a:r>
                  <a:rPr lang="nb-NO" sz="1050">
                    <a:solidFill>
                      <a:schemeClr val="tx1"/>
                    </a:solidFill>
                  </a:rPr>
                  <a:t>Innkjøpere og anskaffelsesrådgivere inngår i faglig nettverk/forum for å ivareta kompetansekrav, fagmiljø og utveksling av kunnskap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622C590-FB26-4870-8D0F-31A05E4C9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8477" y="1898847"/>
                <a:ext cx="344104" cy="3924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FDD93D1-5C23-4DB1-9100-688E1E51D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9984" y="2576146"/>
                <a:ext cx="301090" cy="360234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4D7FBC-7C06-435E-8D73-A0AFE701C29E}"/>
                </a:ext>
              </a:extLst>
            </p:cNvPr>
            <p:cNvSpPr/>
            <p:nvPr/>
          </p:nvSpPr>
          <p:spPr>
            <a:xfrm>
              <a:off x="1633109" y="1019522"/>
              <a:ext cx="8421408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nb-NO" sz="1350"/>
                <a:t>Fakultet/Institutt velger organisering selv, gitt visse føringer: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29B5DBB-C8E1-4F0C-845C-FE664CE31D45}"/>
              </a:ext>
            </a:extLst>
          </p:cNvPr>
          <p:cNvSpPr/>
          <p:nvPr/>
        </p:nvSpPr>
        <p:spPr bwMode="auto">
          <a:xfrm rot="11711734">
            <a:off x="6076186" y="1924092"/>
            <a:ext cx="667097" cy="27308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085" tIns="45542" rIns="91085" bIns="4554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39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AE12A-DF32-489F-86C0-41557E233CDA}"/>
              </a:ext>
            </a:extLst>
          </p:cNvPr>
          <p:cNvSpPr/>
          <p:nvPr/>
        </p:nvSpPr>
        <p:spPr bwMode="auto">
          <a:xfrm rot="10106509">
            <a:off x="6043238" y="2188407"/>
            <a:ext cx="663852" cy="27308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085" tIns="45542" rIns="91085" bIns="4554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39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E63146-190D-4859-8729-A2756658EC9B}"/>
              </a:ext>
            </a:extLst>
          </p:cNvPr>
          <p:cNvSpPr/>
          <p:nvPr/>
        </p:nvSpPr>
        <p:spPr bwMode="auto">
          <a:xfrm>
            <a:off x="6659119" y="1921354"/>
            <a:ext cx="2291409" cy="597484"/>
          </a:xfrm>
          <a:prstGeom prst="roundRect">
            <a:avLst>
              <a:gd name="adj" fmla="val 9599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vert="horz" wrap="square" lIns="91085" tIns="45542" rIns="91085" bIns="4554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900"/>
              <a:t>Merk at Innkjøper-rollen utføres i minimum 50% stilling. Anskaffelsesrådgiver skal være en Innkjøper i 100% stilling.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CB1F3D-F17F-4CD3-A6D5-174CF4557D31}"/>
              </a:ext>
            </a:extLst>
          </p:cNvPr>
          <p:cNvSpPr/>
          <p:nvPr/>
        </p:nvSpPr>
        <p:spPr bwMode="auto">
          <a:xfrm>
            <a:off x="6596574" y="4505800"/>
            <a:ext cx="2353954" cy="198882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91085" tIns="45542" rIns="91085" bIns="45542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900" i="1"/>
              <a:t>Behov til Betaling – Løsningsforslag 1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5621E4-E8B1-4184-9131-C1C9910798E2}"/>
              </a:ext>
            </a:extLst>
          </p:cNvPr>
          <p:cNvSpPr/>
          <p:nvPr/>
        </p:nvSpPr>
        <p:spPr bwMode="auto">
          <a:xfrm>
            <a:off x="7819056" y="68850"/>
            <a:ext cx="1252604" cy="5217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825"/>
              <a:t>Hentet fra Løsningsforslag </a:t>
            </a:r>
            <a:br>
              <a:rPr lang="nb-NO" sz="825"/>
            </a:br>
            <a:r>
              <a:rPr lang="nb-NO" sz="825"/>
              <a:t>(Design Sprint)</a:t>
            </a:r>
          </a:p>
        </p:txBody>
      </p:sp>
    </p:spTree>
    <p:extLst>
      <p:ext uri="{BB962C8B-B14F-4D97-AF65-F5344CB8AC3E}">
        <p14:creationId xmlns:p14="http://schemas.microsoft.com/office/powerpoint/2010/main" val="61235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C3201F2-6DBC-46C9-8227-B696EABB1E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C3201F2-6DBC-46C9-8227-B696EABB1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0600D8-441C-42CE-A0E2-72061493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63" y="339442"/>
            <a:ext cx="7384586" cy="1202510"/>
          </a:xfrm>
        </p:spPr>
        <p:txBody>
          <a:bodyPr vert="horz"/>
          <a:lstStyle/>
          <a:p>
            <a:r>
              <a:rPr lang="nb-NO"/>
              <a:t>Prosjektidé til Prosjektavslutning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26B124-8A2B-4F40-A54C-E96141ECEEB5}"/>
              </a:ext>
            </a:extLst>
          </p:cNvPr>
          <p:cNvGrpSpPr/>
          <p:nvPr/>
        </p:nvGrpSpPr>
        <p:grpSpPr>
          <a:xfrm>
            <a:off x="1315076" y="1034413"/>
            <a:ext cx="7089920" cy="3396392"/>
            <a:chOff x="1369387" y="1019522"/>
            <a:chExt cx="9453226" cy="45285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A6C309-81FB-4FB5-8D58-7B16FADFF39C}"/>
                </a:ext>
              </a:extLst>
            </p:cNvPr>
            <p:cNvSpPr/>
            <p:nvPr/>
          </p:nvSpPr>
          <p:spPr>
            <a:xfrm>
              <a:off x="1369387" y="1209360"/>
              <a:ext cx="9453226" cy="43386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endParaRPr lang="nb-NO" sz="825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4D7FBC-7C06-435E-8D73-A0AFE701C29E}"/>
                </a:ext>
              </a:extLst>
            </p:cNvPr>
            <p:cNvSpPr/>
            <p:nvPr/>
          </p:nvSpPr>
          <p:spPr>
            <a:xfrm>
              <a:off x="1633110" y="1019522"/>
              <a:ext cx="67610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nb-NO" sz="1350"/>
                <a:t>Fakultet/Institutt velger organisering av Prosjektøkonomer selv, gitt at: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E577032-1903-43AE-A376-916458323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592" y="1433515"/>
            <a:ext cx="6022101" cy="291445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AC2AC592-12A9-4F7D-B73C-BC6075AD7740}"/>
              </a:ext>
            </a:extLst>
          </p:cNvPr>
          <p:cNvSpPr/>
          <p:nvPr/>
        </p:nvSpPr>
        <p:spPr bwMode="auto">
          <a:xfrm rot="12626678">
            <a:off x="5668796" y="3149858"/>
            <a:ext cx="667097" cy="27308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085" tIns="45542" rIns="91085" bIns="4554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39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481D292-E72F-473E-844B-827C012F2082}"/>
              </a:ext>
            </a:extLst>
          </p:cNvPr>
          <p:cNvSpPr/>
          <p:nvPr/>
        </p:nvSpPr>
        <p:spPr bwMode="auto">
          <a:xfrm rot="11008389">
            <a:off x="3622326" y="3606354"/>
            <a:ext cx="2889443" cy="27308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085" tIns="45542" rIns="91085" bIns="4554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39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3D-6452-449E-87DC-89B847E0C11C}"/>
              </a:ext>
            </a:extLst>
          </p:cNvPr>
          <p:cNvSpPr/>
          <p:nvPr/>
        </p:nvSpPr>
        <p:spPr bwMode="auto">
          <a:xfrm>
            <a:off x="5926106" y="3366595"/>
            <a:ext cx="2001290" cy="543167"/>
          </a:xfrm>
          <a:prstGeom prst="roundRect">
            <a:avLst>
              <a:gd name="adj" fmla="val 9599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vert="horz" wrap="square" lIns="91085" tIns="45542" rIns="91085" bIns="4554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900"/>
              <a:t>Prosjektøkonom utføres på fakultets- og instituttnivå i minimum 50% stilling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1DAD9-F12B-46B0-9538-8E47A8E30BF2}"/>
              </a:ext>
            </a:extLst>
          </p:cNvPr>
          <p:cNvSpPr/>
          <p:nvPr/>
        </p:nvSpPr>
        <p:spPr bwMode="auto">
          <a:xfrm>
            <a:off x="5753727" y="4550468"/>
            <a:ext cx="2888878" cy="198882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91085" tIns="45542" rIns="91085" bIns="45542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900" i="1"/>
              <a:t>Prosjektidé til Prosjektavslutning – Løsningsforslag 1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DED2E9-9E51-4277-B07B-BE1C607349AC}"/>
              </a:ext>
            </a:extLst>
          </p:cNvPr>
          <p:cNvSpPr/>
          <p:nvPr/>
        </p:nvSpPr>
        <p:spPr bwMode="auto">
          <a:xfrm>
            <a:off x="7819056" y="68850"/>
            <a:ext cx="1252604" cy="4740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825"/>
              <a:t>Hentet fra Løsningsforslag </a:t>
            </a:r>
            <a:br>
              <a:rPr lang="nb-NO" sz="825"/>
            </a:br>
            <a:r>
              <a:rPr lang="nb-NO" sz="825"/>
              <a:t>(Design Sprint)</a:t>
            </a:r>
          </a:p>
        </p:txBody>
      </p:sp>
    </p:spTree>
    <p:extLst>
      <p:ext uri="{BB962C8B-B14F-4D97-AF65-F5344CB8AC3E}">
        <p14:creationId xmlns:p14="http://schemas.microsoft.com/office/powerpoint/2010/main" val="298597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BA5EA-CF2C-4A31-A355-6BCAE643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791" y="1828970"/>
            <a:ext cx="7772400" cy="1125140"/>
          </a:xfrm>
        </p:spPr>
        <p:txBody>
          <a:bodyPr/>
          <a:lstStyle/>
          <a:p>
            <a:r>
              <a:rPr lang="nb-NO" b="1" dirty="0">
                <a:solidFill>
                  <a:schemeClr val="tx1"/>
                </a:solidFill>
              </a:rPr>
              <a:t>Steg 3 – Fastsette arbeidsorganisering og arbeidsdeling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39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E8DCAB7-3BB9-4C44-AEEA-76EA78C119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E8DCAB7-3BB9-4C44-AEEA-76EA78C1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AEA2AD-52C8-46A3-A747-820A73B8D9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884">
              <a:defRPr/>
            </a:pPr>
            <a:endParaRPr lang="nb-NO" sz="12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37A3FF3-54D9-4B08-A52A-E2DE0B0E7D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75">
              <a:defRPr/>
            </a:pPr>
            <a:fld id="{DE3CCE21-0F43-465D-A95C-235E160BA085}" type="slidenum">
              <a:rPr lang="en-GB" sz="700">
                <a:solidFill>
                  <a:srgbClr val="000000"/>
                </a:solidFill>
                <a:latin typeface="Arial" panose="020B0604020202020204"/>
              </a:rPr>
              <a:pPr defTabSz="342875">
                <a:defRPr/>
              </a:pPr>
              <a:t>14</a:t>
            </a:fld>
            <a:endParaRPr lang="en-GB" sz="7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EB05A6-EF95-46C9-8759-5D0A2A8E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40" y="85642"/>
            <a:ext cx="4412636" cy="311624"/>
          </a:xfrm>
        </p:spPr>
        <p:txBody>
          <a:bodyPr/>
          <a:lstStyle/>
          <a:p>
            <a:r>
              <a:rPr lang="nb-NO"/>
              <a:t>Løsningsforslag: Lønn og Lønnsnær HR</a:t>
            </a:r>
            <a:br>
              <a:rPr lang="nb-NO" sz="825" b="0"/>
            </a:br>
            <a:endParaRPr lang="nb-NO" sz="825" b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EAB565-860F-46BC-832F-FEB4479FB91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fontAlgn="b"/>
            <a:r>
              <a:rPr lang="nb-NO"/>
              <a:t>God bruker/-lederstøtte</a:t>
            </a:r>
          </a:p>
          <a:p>
            <a:pPr fontAlgn="b"/>
            <a:r>
              <a:rPr lang="nb-NO"/>
              <a:t>Tydelig og tilgjengelig kontaktpunkt</a:t>
            </a:r>
          </a:p>
          <a:p>
            <a:pPr fontAlgn="b"/>
            <a:r>
              <a:rPr lang="nb-NO"/>
              <a:t>Tydelig prosessansvar/eierskap</a:t>
            </a:r>
          </a:p>
          <a:p>
            <a:pPr fontAlgn="b"/>
            <a:r>
              <a:rPr lang="en-US"/>
              <a:t>Riktige tilganger I hele organisasjonen</a:t>
            </a:r>
            <a:endParaRPr lang="nb-NO"/>
          </a:p>
          <a:p>
            <a:pPr fontAlgn="b"/>
            <a:r>
              <a:rPr lang="en-US" err="1"/>
              <a:t>Vurdere</a:t>
            </a:r>
            <a:r>
              <a:rPr lang="en-US"/>
              <a:t> </a:t>
            </a:r>
            <a:r>
              <a:rPr lang="en-US" err="1"/>
              <a:t>hensiktsmessig</a:t>
            </a:r>
            <a:r>
              <a:rPr lang="en-US"/>
              <a:t> </a:t>
            </a:r>
            <a:r>
              <a:rPr lang="en-US" err="1"/>
              <a:t>organisering</a:t>
            </a:r>
            <a:endParaRPr lang="nb-NO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C6177D9-CD7B-483D-BB5D-766F791FE7B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solidFill>
            <a:schemeClr val="bg1"/>
          </a:solidFill>
        </p:spPr>
        <p:txBody>
          <a:bodyPr/>
          <a:lstStyle/>
          <a:p>
            <a:pPr fontAlgn="b"/>
            <a:r>
              <a:rPr lang="nb-NO"/>
              <a:t>Lavere tilgjengelighet på fagekspertise og brukerstøtte</a:t>
            </a:r>
          </a:p>
          <a:p>
            <a:pPr fontAlgn="b"/>
            <a:r>
              <a:rPr lang="nb-NO"/>
              <a:t>Oppgaver henger igjen</a:t>
            </a:r>
          </a:p>
          <a:p>
            <a:pPr fontAlgn="b"/>
            <a:r>
              <a:rPr lang="nb-NO"/>
              <a:t>Motstridende interesser i organisasjonen</a:t>
            </a:r>
          </a:p>
          <a:p>
            <a:pPr fontAlgn="b"/>
            <a:r>
              <a:rPr lang="nb-NO"/>
              <a:t>Mindre kjennskap til særtrekk ved instituttene</a:t>
            </a:r>
          </a:p>
          <a:p>
            <a:pPr fontAlgn="b"/>
            <a:r>
              <a:rPr lang="nb-NO"/>
              <a:t>Får ikke med rett kompetanse</a:t>
            </a:r>
          </a:p>
          <a:p>
            <a:pPr fontAlgn="b"/>
            <a:r>
              <a:rPr lang="nb-NO"/>
              <a:t>Uklart eierskap til prosessene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798FE9-553B-4788-9E8A-35BB3AC818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2817" b="-1592"/>
          <a:stretch/>
        </p:blipFill>
        <p:spPr>
          <a:xfrm>
            <a:off x="2853498" y="1175096"/>
            <a:ext cx="172399" cy="1819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D6F85C-FB7F-4CCB-BC0E-004BBEC94F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2817" b="-1592"/>
          <a:stretch/>
        </p:blipFill>
        <p:spPr>
          <a:xfrm>
            <a:off x="3013671" y="1054914"/>
            <a:ext cx="172399" cy="1819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7C3D24-5D49-4DC2-ACDF-98B0B2528E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2817" b="-1592"/>
          <a:stretch/>
        </p:blipFill>
        <p:spPr>
          <a:xfrm>
            <a:off x="3001446" y="1252918"/>
            <a:ext cx="172399" cy="1819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49645C-68CF-4E37-A8EA-15684E87FA1D}"/>
              </a:ext>
            </a:extLst>
          </p:cNvPr>
          <p:cNvGrpSpPr/>
          <p:nvPr/>
        </p:nvGrpSpPr>
        <p:grpSpPr>
          <a:xfrm>
            <a:off x="4022406" y="1093099"/>
            <a:ext cx="1689218" cy="948123"/>
            <a:chOff x="4851649" y="1099379"/>
            <a:chExt cx="2252291" cy="1264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4829F3D-2AD7-4D14-9F38-C6A431567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7671" y="1164236"/>
              <a:ext cx="246843" cy="25898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81A0BA5-68CB-4436-B6F3-6673EE777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59361" y="1412585"/>
              <a:ext cx="246843" cy="25898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AC31CC0-599D-4A88-BAE4-2C6FDA21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7467" y="1164236"/>
              <a:ext cx="246843" cy="25898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5305ED4-AFF0-426F-A06F-E541D01F7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02992" y="1103152"/>
              <a:ext cx="244822" cy="26930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578ECB5-3EE4-41A2-A852-4FAA6338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38406" y="1379241"/>
              <a:ext cx="244822" cy="26930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F0CC7F1-13A5-46F3-A727-2C78AC5E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73784" y="1099379"/>
              <a:ext cx="244822" cy="26930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0EA3A3D-90E6-461A-B035-AD01170D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18717" y="1716873"/>
              <a:ext cx="253723" cy="26262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8EE0C3A-9B67-4795-9340-78E64D067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37411" y="1951086"/>
              <a:ext cx="253723" cy="26262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96386F1-6B9C-4751-9BBB-0FBF779B7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73621" y="1649737"/>
              <a:ext cx="253723" cy="26262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3F798AD-B6F7-4A5F-AB0B-D426A5F41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24294" y="1799057"/>
              <a:ext cx="225233" cy="28889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2FA33EF-C503-46C0-966E-299D607CB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19484" y="1947893"/>
              <a:ext cx="225233" cy="28889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0D08083-17BB-4F49-AC3E-8229B4BB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2092" y="1752166"/>
              <a:ext cx="259509" cy="27909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EFBF0BC-D57C-487D-8398-0BD5E895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92821" y="2056283"/>
              <a:ext cx="259509" cy="27909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AC9A054-65EA-459F-BC3A-8BF73F51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44431" y="1708638"/>
              <a:ext cx="259509" cy="27909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C7AEE58-10DF-4D3C-9A59-17FB434C2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12963" y="1791643"/>
              <a:ext cx="269302" cy="28399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3083843-9F78-4482-923E-0DD423836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0202" y="1927718"/>
              <a:ext cx="269302" cy="28399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85D75BA-F201-4DBE-8000-B17F093D0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51649" y="2079548"/>
              <a:ext cx="269302" cy="283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EBE2E24-E54F-4C36-8254-69E5A91F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99895" y="1143149"/>
              <a:ext cx="187049" cy="25211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80BBFEA-3542-45BD-AA66-FF5F68A12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56053" y="1394899"/>
              <a:ext cx="187049" cy="252111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EB58667-4AB1-4316-8078-89CA8B07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79845" y="1122468"/>
              <a:ext cx="187049" cy="252111"/>
            </a:xfrm>
            <a:prstGeom prst="rect">
              <a:avLst/>
            </a:prstGeom>
          </p:spPr>
        </p:pic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9163E58D-EDB3-4FFD-8902-51A7893F74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1" t="1" r="344" b="57421"/>
          <a:stretch/>
        </p:blipFill>
        <p:spPr>
          <a:xfrm>
            <a:off x="2866334" y="1586013"/>
            <a:ext cx="206018" cy="1822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CA0F33D-A026-48E6-874F-F36D25B74DF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1" t="1" r="344" b="57421"/>
          <a:stretch/>
        </p:blipFill>
        <p:spPr>
          <a:xfrm>
            <a:off x="2860232" y="1787761"/>
            <a:ext cx="206017" cy="18221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678B768-A3C3-409A-8C3E-B9564EFCCE5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1" t="1" r="344" b="57421"/>
          <a:stretch/>
        </p:blipFill>
        <p:spPr>
          <a:xfrm>
            <a:off x="3035862" y="1691345"/>
            <a:ext cx="206017" cy="18222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773A5F-0CD7-4F14-952D-C139D470E203}"/>
              </a:ext>
            </a:extLst>
          </p:cNvPr>
          <p:cNvSpPr/>
          <p:nvPr/>
        </p:nvSpPr>
        <p:spPr>
          <a:xfrm>
            <a:off x="2721768" y="910481"/>
            <a:ext cx="3092920" cy="118272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0E8F5B5F-8745-48F1-B6F7-52EFA3DF8EB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2415" t="50848" r="1" b="-1"/>
          <a:stretch/>
        </p:blipFill>
        <p:spPr>
          <a:xfrm>
            <a:off x="3505277" y="1105509"/>
            <a:ext cx="183337" cy="21299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3C5AE54-D63E-4C9D-A802-15E3D64963E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2415" t="50848" r="1" b="-1"/>
          <a:stretch/>
        </p:blipFill>
        <p:spPr>
          <a:xfrm>
            <a:off x="3701408" y="1184063"/>
            <a:ext cx="183337" cy="21299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20554E6-1344-4FDE-A406-6E7A64E7B7F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2415" t="50848" r="1" b="-1"/>
          <a:stretch/>
        </p:blipFill>
        <p:spPr>
          <a:xfrm>
            <a:off x="3515981" y="1309883"/>
            <a:ext cx="183337" cy="2129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96BF605-0659-4FEA-9441-6BFE48A77A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1498" y="1681896"/>
            <a:ext cx="121187" cy="19995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27BAC1D-FED9-4F6C-8FB0-6BF655CAE5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6744" y="1769351"/>
            <a:ext cx="121187" cy="1999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BD3DB8-1144-4739-9372-70F872165F78}"/>
              </a:ext>
            </a:extLst>
          </p:cNvPr>
          <p:cNvGrpSpPr/>
          <p:nvPr/>
        </p:nvGrpSpPr>
        <p:grpSpPr>
          <a:xfrm>
            <a:off x="1135451" y="2703539"/>
            <a:ext cx="975554" cy="315900"/>
            <a:chOff x="1361534" y="4930394"/>
            <a:chExt cx="1300739" cy="42120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FD25C2F-E88F-4BE0-A253-88474E56F837}"/>
                </a:ext>
              </a:extLst>
            </p:cNvPr>
            <p:cNvPicPr>
              <a:picLocks/>
            </p:cNvPicPr>
            <p:nvPr/>
          </p:nvPicPr>
          <p:blipFill rotWithShape="1">
            <a:blip r:embed="rId18"/>
            <a:srcRect r="82804" b="5698"/>
            <a:stretch/>
          </p:blipFill>
          <p:spPr>
            <a:xfrm>
              <a:off x="1361534" y="4930394"/>
              <a:ext cx="421200" cy="4212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9ACACC7-352A-474E-AA90-9BE1D3DA5911}"/>
                </a:ext>
              </a:extLst>
            </p:cNvPr>
            <p:cNvPicPr>
              <a:picLocks/>
            </p:cNvPicPr>
            <p:nvPr/>
          </p:nvPicPr>
          <p:blipFill rotWithShape="1">
            <a:blip r:embed="rId19"/>
            <a:srcRect t="1" r="82467" b="-2929"/>
            <a:stretch/>
          </p:blipFill>
          <p:spPr>
            <a:xfrm>
              <a:off x="1779432" y="4930394"/>
              <a:ext cx="421200" cy="4212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C80D501-1159-4F24-9DEA-5EA444B7E18C}"/>
                </a:ext>
              </a:extLst>
            </p:cNvPr>
            <p:cNvPicPr>
              <a:picLocks/>
            </p:cNvPicPr>
            <p:nvPr/>
          </p:nvPicPr>
          <p:blipFill rotWithShape="1">
            <a:blip r:embed="rId20"/>
            <a:srcRect t="1" r="81315" b="-2038"/>
            <a:stretch/>
          </p:blipFill>
          <p:spPr>
            <a:xfrm>
              <a:off x="2241073" y="4930394"/>
              <a:ext cx="421200" cy="421200"/>
            </a:xfrm>
            <a:prstGeom prst="rect">
              <a:avLst/>
            </a:prstGeom>
          </p:spPr>
        </p:pic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8B5101CA-D0B9-4E67-9622-467057469D89}"/>
              </a:ext>
            </a:extLst>
          </p:cNvPr>
          <p:cNvSpPr/>
          <p:nvPr/>
        </p:nvSpPr>
        <p:spPr>
          <a:xfrm>
            <a:off x="4774444" y="817963"/>
            <a:ext cx="917285" cy="1805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825">
                <a:solidFill>
                  <a:schemeClr val="bg1">
                    <a:lumMod val="50000"/>
                  </a:schemeClr>
                </a:solidFill>
              </a:rPr>
              <a:t>Fellestjenester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D9AA79DC-3CBC-4D74-B115-16035ABE13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83987" y="1626213"/>
            <a:ext cx="121187" cy="199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0A02EC-16C8-4936-8CF9-2F697F5D73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06264" y="2521007"/>
            <a:ext cx="1269381" cy="10422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9CFEFB-66D6-45A5-BC87-B905FF6DF7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01580" y="3777362"/>
            <a:ext cx="1274065" cy="104224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1B7DC747-A3B3-4E45-BC2B-6E884C45F6FC}"/>
              </a:ext>
            </a:extLst>
          </p:cNvPr>
          <p:cNvGrpSpPr/>
          <p:nvPr/>
        </p:nvGrpSpPr>
        <p:grpSpPr>
          <a:xfrm>
            <a:off x="1135451" y="3812096"/>
            <a:ext cx="975554" cy="315900"/>
            <a:chOff x="1361534" y="4930394"/>
            <a:chExt cx="1300739" cy="42120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11E1ADF-BF3F-465B-ABA0-2DA3C5151ACD}"/>
                </a:ext>
              </a:extLst>
            </p:cNvPr>
            <p:cNvPicPr>
              <a:picLocks/>
            </p:cNvPicPr>
            <p:nvPr/>
          </p:nvPicPr>
          <p:blipFill rotWithShape="1">
            <a:blip r:embed="rId18"/>
            <a:srcRect r="82804" b="5698"/>
            <a:stretch/>
          </p:blipFill>
          <p:spPr>
            <a:xfrm>
              <a:off x="1361534" y="4930394"/>
              <a:ext cx="421200" cy="42120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C54364A-9311-4303-9566-0DECAE0D6718}"/>
                </a:ext>
              </a:extLst>
            </p:cNvPr>
            <p:cNvPicPr>
              <a:picLocks/>
            </p:cNvPicPr>
            <p:nvPr/>
          </p:nvPicPr>
          <p:blipFill rotWithShape="1">
            <a:blip r:embed="rId19"/>
            <a:srcRect t="1" r="82467" b="-2929"/>
            <a:stretch/>
          </p:blipFill>
          <p:spPr>
            <a:xfrm>
              <a:off x="1779432" y="4930394"/>
              <a:ext cx="421200" cy="4212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4952CAC-2291-483F-90A2-3C11F56F2675}"/>
                </a:ext>
              </a:extLst>
            </p:cNvPr>
            <p:cNvPicPr>
              <a:picLocks/>
            </p:cNvPicPr>
            <p:nvPr/>
          </p:nvPicPr>
          <p:blipFill rotWithShape="1">
            <a:blip r:embed="rId20"/>
            <a:srcRect t="1" r="81315" b="-2038"/>
            <a:stretch/>
          </p:blipFill>
          <p:spPr>
            <a:xfrm>
              <a:off x="2241073" y="4930394"/>
              <a:ext cx="421200" cy="4212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CA6480-B7F9-4EC2-B9B6-739E23130887}"/>
              </a:ext>
            </a:extLst>
          </p:cNvPr>
          <p:cNvGrpSpPr/>
          <p:nvPr/>
        </p:nvGrpSpPr>
        <p:grpSpPr>
          <a:xfrm>
            <a:off x="1135451" y="1446402"/>
            <a:ext cx="975554" cy="315900"/>
            <a:chOff x="1361534" y="4930394"/>
            <a:chExt cx="1300739" cy="421200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D23726A-92DF-4DE2-A91C-DD60B1EBBA98}"/>
                </a:ext>
              </a:extLst>
            </p:cNvPr>
            <p:cNvPicPr>
              <a:picLocks/>
            </p:cNvPicPr>
            <p:nvPr/>
          </p:nvPicPr>
          <p:blipFill rotWithShape="1">
            <a:blip r:embed="rId18"/>
            <a:srcRect r="82804" b="5698"/>
            <a:stretch/>
          </p:blipFill>
          <p:spPr>
            <a:xfrm>
              <a:off x="1361534" y="4930394"/>
              <a:ext cx="421200" cy="42120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34F4A515-D8C1-4FCE-B209-97343A9DE1FE}"/>
                </a:ext>
              </a:extLst>
            </p:cNvPr>
            <p:cNvPicPr>
              <a:picLocks/>
            </p:cNvPicPr>
            <p:nvPr/>
          </p:nvPicPr>
          <p:blipFill rotWithShape="1">
            <a:blip r:embed="rId19"/>
            <a:srcRect t="1" r="82467" b="-2929"/>
            <a:stretch/>
          </p:blipFill>
          <p:spPr>
            <a:xfrm>
              <a:off x="1779432" y="4930394"/>
              <a:ext cx="421200" cy="42120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EA5A847D-E046-4D5C-BB32-20CBC2316EB0}"/>
                </a:ext>
              </a:extLst>
            </p:cNvPr>
            <p:cNvPicPr>
              <a:picLocks/>
            </p:cNvPicPr>
            <p:nvPr/>
          </p:nvPicPr>
          <p:blipFill rotWithShape="1">
            <a:blip r:embed="rId20"/>
            <a:srcRect t="1" r="81315" b="-2038"/>
            <a:stretch/>
          </p:blipFill>
          <p:spPr>
            <a:xfrm>
              <a:off x="2241073" y="4930394"/>
              <a:ext cx="421200" cy="42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117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FE23F8-72D2-E64B-B9C2-8C16EC1B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95E83B-4A59-3B43-8765-AD5BE8E0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C4C82B8F-1A24-4DDB-9342-A100CDAF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0" y="138793"/>
            <a:ext cx="8766373" cy="49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920B-632D-4D47-AE18-6D0C417A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F2EB-9F09-4FEB-8326-B4D49537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6">
            <a:extLst>
              <a:ext uri="{FF2B5EF4-FFF2-40B4-BE49-F238E27FC236}">
                <a16:creationId xmlns:a16="http://schemas.microsoft.com/office/drawing/2014/main" id="{5D155F1A-7C29-4D04-9CF7-ADE8AE42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6" y="-1"/>
            <a:ext cx="9081594" cy="51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>
            <a:extLst>
              <a:ext uri="{FF2B5EF4-FFF2-40B4-BE49-F238E27FC236}">
                <a16:creationId xmlns:a16="http://schemas.microsoft.com/office/drawing/2014/main" id="{0B9FD335-E78E-45F6-AC14-C8E02D33ACC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141" imgW="592" imgH="591" progId="TCLayout.ActiveDocument.1">
                  <p:embed/>
                </p:oleObj>
              </mc:Choice>
              <mc:Fallback>
                <p:oleObj name="think-cell Slide" r:id="rId141" imgW="592" imgH="591" progId="TCLayout.ActiveDocument.1">
                  <p:embed/>
                  <p:pic>
                    <p:nvPicPr>
                      <p:cNvPr id="64" name="Object 63" hidden="1">
                        <a:extLst>
                          <a:ext uri="{FF2B5EF4-FFF2-40B4-BE49-F238E27FC236}">
                            <a16:creationId xmlns:a16="http://schemas.microsoft.com/office/drawing/2014/main" id="{0B9FD335-E78E-45F6-AC14-C8E02D33A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ABB4A5A-4AE7-42C3-BAC8-31CFD8EE1521}"/>
                  </a:ext>
                </a:extLst>
              </p14:cNvPr>
              <p14:cNvContentPartPr/>
              <p14:nvPr/>
            </p14:nvContentPartPr>
            <p14:xfrm>
              <a:off x="3591773" y="2720155"/>
              <a:ext cx="270" cy="27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ABB4A5A-4AE7-42C3-BAC8-31CFD8EE152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584753" y="2713135"/>
                <a:ext cx="14310" cy="14310"/>
              </a:xfrm>
              <a:prstGeom prst="rect">
                <a:avLst/>
              </a:prstGeom>
            </p:spPr>
          </p:pic>
        </mc:Fallback>
      </mc:AlternateContent>
      <p:sp>
        <p:nvSpPr>
          <p:cNvPr id="145" name="Rectangle 144">
            <a:extLst>
              <a:ext uri="{FF2B5EF4-FFF2-40B4-BE49-F238E27FC236}">
                <a16:creationId xmlns:a16="http://schemas.microsoft.com/office/drawing/2014/main" id="{1A629F2E-95A2-48B1-A4A6-8D855AC7A18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659742" y="766317"/>
            <a:ext cx="1460897" cy="400764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146" name="Plassholder for tekst 2">
            <a:extLst>
              <a:ext uri="{FF2B5EF4-FFF2-40B4-BE49-F238E27FC236}">
                <a16:creationId xmlns:a16="http://schemas.microsoft.com/office/drawing/2014/main" id="{601E8EA7-E17E-41EA-808D-099ECF0C2CD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86662" y="421036"/>
            <a:ext cx="1252538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77451C-C666-4344-8CC9-E3DD666469D6}" type="datetime'''''''''''''a''''''''p''''''''''''''''''r''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apr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Plassholder for tekst 2">
            <a:extLst>
              <a:ext uri="{FF2B5EF4-FFF2-40B4-BE49-F238E27FC236}">
                <a16:creationId xmlns:a16="http://schemas.microsoft.com/office/drawing/2014/main" id="{7EA55C67-1626-4800-B198-CAA54078F2E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239200" y="421036"/>
            <a:ext cx="1293019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44F85C-B388-4A40-BC0B-20FCF51A3BFB}" type="datetime'''''''''''''''''m''''''a''''''i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mai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8" name="Plassholder for tekst 2">
            <a:extLst>
              <a:ext uri="{FF2B5EF4-FFF2-40B4-BE49-F238E27FC236}">
                <a16:creationId xmlns:a16="http://schemas.microsoft.com/office/drawing/2014/main" id="{6879E06E-F77B-4670-ADD7-5F0845DBC5B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532219" y="421036"/>
            <a:ext cx="1252538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6BE6B9-A39D-4ACD-89FA-C36F11DD842A}" type="datetime'''''''''''''j''''''''u''''n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jun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9" name="Plassholder for tekst 2">
            <a:extLst>
              <a:ext uri="{FF2B5EF4-FFF2-40B4-BE49-F238E27FC236}">
                <a16:creationId xmlns:a16="http://schemas.microsoft.com/office/drawing/2014/main" id="{BE63C817-5C4D-464D-B846-3A5DED1E75D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784757" y="421036"/>
            <a:ext cx="1293019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C9288F-77A2-4093-8FCA-303733F4CF33}" type="datetime'''''''''''''''j''''''''''''''''u''''l''''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jul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0" name="Plassholder for tekst 2">
            <a:extLst>
              <a:ext uri="{FF2B5EF4-FFF2-40B4-BE49-F238E27FC236}">
                <a16:creationId xmlns:a16="http://schemas.microsoft.com/office/drawing/2014/main" id="{1862AECC-FDCF-4FB0-95C5-D38F711E039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077775" y="421036"/>
            <a:ext cx="1294210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AE55AB-C546-4A5D-88D5-4F3B1ECA3369}" type="datetime'''''''''''''''''''''a''''''''''''''''''''''''''u''''g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aug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1" name="Plassholder for tekst 2">
            <a:extLst>
              <a:ext uri="{FF2B5EF4-FFF2-40B4-BE49-F238E27FC236}">
                <a16:creationId xmlns:a16="http://schemas.microsoft.com/office/drawing/2014/main" id="{0C8390EC-F112-4971-9534-6A427DC15B0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371985" y="421036"/>
            <a:ext cx="1252538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112149-20FC-4A51-86E8-40912038EB3B}" type="datetime'''''''''''''''s''e''''''p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sep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2" name="Plassholder for tekst 2">
            <a:extLst>
              <a:ext uri="{FF2B5EF4-FFF2-40B4-BE49-F238E27FC236}">
                <a16:creationId xmlns:a16="http://schemas.microsoft.com/office/drawing/2014/main" id="{30AD0AFB-139F-4653-B6EC-A6293F59B66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624523" y="421036"/>
            <a:ext cx="250031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416E5A-C3D1-434D-8520-982D3E54021C}" type="datetime'''''''''''''''''''''''''''''''''o''k''''''''''t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okt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3" name="Plassholder for tekst 2">
            <a:extLst>
              <a:ext uri="{FF2B5EF4-FFF2-40B4-BE49-F238E27FC236}">
                <a16:creationId xmlns:a16="http://schemas.microsoft.com/office/drawing/2014/main" id="{F2B9AEBC-F173-4C2D-A731-4A9C3BC7439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86662" y="593676"/>
            <a:ext cx="166688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536D5E-C444-4B08-9794-0111642E1DD4}" type="datetime'''''''''1''''''''3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4" name="Plassholder for tekst 2">
            <a:extLst>
              <a:ext uri="{FF2B5EF4-FFF2-40B4-BE49-F238E27FC236}">
                <a16:creationId xmlns:a16="http://schemas.microsoft.com/office/drawing/2014/main" id="{3DD2EB10-9A76-410B-A384-293A12A67D5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53350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FF62DA-CD15-4232-99D7-062C231AD02F}" type="datetime'1''''''''''''''''''''''''''''''4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5" name="Plassholder for tekst 2">
            <a:extLst>
              <a:ext uri="{FF2B5EF4-FFF2-40B4-BE49-F238E27FC236}">
                <a16:creationId xmlns:a16="http://schemas.microsoft.com/office/drawing/2014/main" id="{C595E2EC-44AD-476C-8756-30D7494ED45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446244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B3FFDD-96AD-4FB5-98AB-5B8C7B01F161}" type="datetime'''''''''''''''1''''''''5''''''''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7" name="Plassholder for tekst 2">
            <a:extLst>
              <a:ext uri="{FF2B5EF4-FFF2-40B4-BE49-F238E27FC236}">
                <a16:creationId xmlns:a16="http://schemas.microsoft.com/office/drawing/2014/main" id="{C777551F-E29E-412F-851B-D87EDD98D2B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737947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9D1EA2-F656-498E-9C07-5562A950995C}" type="datetime'''''''''''''1''''''''''''''''''''''''''''''''''''''6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8" name="Plassholder for tekst 2">
            <a:extLst>
              <a:ext uri="{FF2B5EF4-FFF2-40B4-BE49-F238E27FC236}">
                <a16:creationId xmlns:a16="http://schemas.microsoft.com/office/drawing/2014/main" id="{9FA96276-A666-41C3-8154-205A567010C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029650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FD667D-E6CA-4218-80DD-7B864133603F}" type="datetime'''''''''''''''1''''''''7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0" name="Plassholder for tekst 2">
            <a:extLst>
              <a:ext uri="{FF2B5EF4-FFF2-40B4-BE49-F238E27FC236}">
                <a16:creationId xmlns:a16="http://schemas.microsoft.com/office/drawing/2014/main" id="{E98C58DE-A6A8-45EC-98B8-177FDF8851E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322544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87D9B2-15DE-4B57-A278-5AD3E097BAD5}" type="datetime'''1''''''''''''''''''''''''''''''''''''''''''''''''''''''8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1" name="Plassholder for tekst 2">
            <a:extLst>
              <a:ext uri="{FF2B5EF4-FFF2-40B4-BE49-F238E27FC236}">
                <a16:creationId xmlns:a16="http://schemas.microsoft.com/office/drawing/2014/main" id="{0C2F16CF-2863-470C-8F68-BC612988636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614247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A4817E-3FDB-42C0-96D2-519B077F4E29}" type="datetime'''''''''''1''''9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2" name="Plassholder for tekst 2">
            <a:extLst>
              <a:ext uri="{FF2B5EF4-FFF2-40B4-BE49-F238E27FC236}">
                <a16:creationId xmlns:a16="http://schemas.microsoft.com/office/drawing/2014/main" id="{307D1DFE-FF8E-4B21-8B78-41AB77ADBCA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905950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E4476F-3EAA-4372-9FFA-C8BD6540A8C9}" type="datetime'''''''''''''''''''''2''''''''0''''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" name="Plassholder for tekst 2">
            <a:extLst>
              <a:ext uri="{FF2B5EF4-FFF2-40B4-BE49-F238E27FC236}">
                <a16:creationId xmlns:a16="http://schemas.microsoft.com/office/drawing/2014/main" id="{2BF226BE-C23E-4C35-BDAF-A0F61FDF177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198844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F68710-ACA4-42D5-AC72-498F126BB7A0}" type="datetime'''''''''''''''2''''''''''''''''1''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4" name="Plassholder for tekst 2">
            <a:extLst>
              <a:ext uri="{FF2B5EF4-FFF2-40B4-BE49-F238E27FC236}">
                <a16:creationId xmlns:a16="http://schemas.microsoft.com/office/drawing/2014/main" id="{D7CB405F-5576-4F7D-99B7-C16F6B34FFA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490548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303D4D-6194-47F8-8791-7B9B5EE27CE7}" type="datetime'''''''''''''''''''''2''''''''''''''''''2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5" name="Plassholder for tekst 2">
            <a:extLst>
              <a:ext uri="{FF2B5EF4-FFF2-40B4-BE49-F238E27FC236}">
                <a16:creationId xmlns:a16="http://schemas.microsoft.com/office/drawing/2014/main" id="{3BDC71A3-43D9-43AD-B7A2-F0549F9660F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783441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ACDE46-D993-4042-BBAF-344669B59013}" type="datetime'''''''''''''''''''''''''''''''23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6" name="Plassholder for tekst 2">
            <a:extLst>
              <a:ext uri="{FF2B5EF4-FFF2-40B4-BE49-F238E27FC236}">
                <a16:creationId xmlns:a16="http://schemas.microsoft.com/office/drawing/2014/main" id="{EFDB4E99-01EB-4CC3-8A09-06105F41049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075144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0FE94F-2C30-4F25-B5C4-31FA599D2DFC}" type="datetime'''''''2''''''4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7" name="Plassholder for tekst 2">
            <a:extLst>
              <a:ext uri="{FF2B5EF4-FFF2-40B4-BE49-F238E27FC236}">
                <a16:creationId xmlns:a16="http://schemas.microsoft.com/office/drawing/2014/main" id="{E27D6533-AA2B-4A16-9A38-77AB7FF594C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366848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FD0C75-A458-4147-9BEC-F1A3E42A0DF2}" type="datetime'''2''''''''''''''''''''''''''''''''''''''''5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9" name="Plassholder for tekst 2">
            <a:extLst>
              <a:ext uri="{FF2B5EF4-FFF2-40B4-BE49-F238E27FC236}">
                <a16:creationId xmlns:a16="http://schemas.microsoft.com/office/drawing/2014/main" id="{FB0F5049-650F-4D3F-BBA5-F21A399525F7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4659741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2D586E-43F6-456D-B6B2-9C40EDDEACC6}" type="datetime'''''''''''''''''''''2''''''''''''''''''''''''''6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1" name="Plassholder for tekst 2">
            <a:extLst>
              <a:ext uri="{FF2B5EF4-FFF2-40B4-BE49-F238E27FC236}">
                <a16:creationId xmlns:a16="http://schemas.microsoft.com/office/drawing/2014/main" id="{66172DDB-7C88-4E59-A2CA-DDB751EAD13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951444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F54B2C-1DCF-4FB1-8D1D-ECE15B3FD149}" type="datetime'''''''2''''''''''''''''''''''''''''''7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2" name="Plassholder for tekst 2">
            <a:extLst>
              <a:ext uri="{FF2B5EF4-FFF2-40B4-BE49-F238E27FC236}">
                <a16:creationId xmlns:a16="http://schemas.microsoft.com/office/drawing/2014/main" id="{51629BC2-8455-4789-A42E-ED9065C6D1D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243148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32A5BE-587F-4D03-9B4E-A6E9BFD127E2}" type="datetime'''''2''''''''''''''8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3" name="Plassholder for tekst 2">
            <a:extLst>
              <a:ext uri="{FF2B5EF4-FFF2-40B4-BE49-F238E27FC236}">
                <a16:creationId xmlns:a16="http://schemas.microsoft.com/office/drawing/2014/main" id="{D6836AA1-F4E2-42EE-AAFC-FCE0B2F33FC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536041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D9812-3AF6-4D74-82A4-39A55C1FA6F1}" type="datetime'''''2''''''''''''''''''''''''''''''''''''''''''''''''9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" name="Plassholder for tekst 2">
            <a:extLst>
              <a:ext uri="{FF2B5EF4-FFF2-40B4-BE49-F238E27FC236}">
                <a16:creationId xmlns:a16="http://schemas.microsoft.com/office/drawing/2014/main" id="{FE717FC4-1943-4EAF-8ED0-1224E67CB8E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827744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2FE470-A60D-45E2-9E27-9FE8D5456DC3}" type="datetime'''''3''''''''''0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5" name="Plassholder for tekst 2">
            <a:extLst>
              <a:ext uri="{FF2B5EF4-FFF2-40B4-BE49-F238E27FC236}">
                <a16:creationId xmlns:a16="http://schemas.microsoft.com/office/drawing/2014/main" id="{CDF59795-29E3-46FC-BC68-623ADED26BD4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120637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71C70C-289E-4D93-9833-DCF263F59972}" type="datetime'3''''''''''''''''''''1''''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" name="Plassholder for tekst 2">
            <a:extLst>
              <a:ext uri="{FF2B5EF4-FFF2-40B4-BE49-F238E27FC236}">
                <a16:creationId xmlns:a16="http://schemas.microsoft.com/office/drawing/2014/main" id="{32F63952-F766-4378-BE5E-8BFAD74B013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412341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8EED52-57A2-46E2-9991-EF08DC0E1FEE}" type="datetime'''''''''''''''''''3''''''''''''''''''''''2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7" name="Plassholder for tekst 2">
            <a:extLst>
              <a:ext uri="{FF2B5EF4-FFF2-40B4-BE49-F238E27FC236}">
                <a16:creationId xmlns:a16="http://schemas.microsoft.com/office/drawing/2014/main" id="{20445005-E59C-4F46-86D3-53F035E3245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704044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C60735-8FED-402E-95B9-D9034C65F990}" type="datetime'''''''''33''''''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8" name="Plassholder for tekst 2">
            <a:extLst>
              <a:ext uri="{FF2B5EF4-FFF2-40B4-BE49-F238E27FC236}">
                <a16:creationId xmlns:a16="http://schemas.microsoft.com/office/drawing/2014/main" id="{5882CDBF-616A-443A-A05D-4A3A135E189D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996937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B39172-56F5-4F0A-84DE-484957B1B6CE}" type="datetime'''''''''''''''''3''''''''''''4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9" name="Plassholder for tekst 2">
            <a:extLst>
              <a:ext uri="{FF2B5EF4-FFF2-40B4-BE49-F238E27FC236}">
                <a16:creationId xmlns:a16="http://schemas.microsoft.com/office/drawing/2014/main" id="{482B4FB5-9162-44AA-85E2-AB258F6B124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288641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170151-68F8-49EB-85B5-ADE2F4D4CA91}" type="datetime'''''''''''''''''3''''''''''''''''''''''5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0" name="Plassholder for tekst 2">
            <a:extLst>
              <a:ext uri="{FF2B5EF4-FFF2-40B4-BE49-F238E27FC236}">
                <a16:creationId xmlns:a16="http://schemas.microsoft.com/office/drawing/2014/main" id="{8B2876B8-5FBF-4C1C-9ABB-08A71C07479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580344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D3298A-1B22-48D1-AAEB-3542DA4DDA1E}" type="datetime'''3''''''''''''''''''''''''6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1" name="Plassholder for tekst 2">
            <a:extLst>
              <a:ext uri="{FF2B5EF4-FFF2-40B4-BE49-F238E27FC236}">
                <a16:creationId xmlns:a16="http://schemas.microsoft.com/office/drawing/2014/main" id="{47C9D3D7-DBA6-4C9B-8923-0D8DF83D01F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873237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A79A0B-8D7C-4F03-B790-E2669EC44045}" type="datetime'''''''''''''''''''''''''3''''''''''''7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2" name="Plassholder for tekst 2">
            <a:extLst>
              <a:ext uri="{FF2B5EF4-FFF2-40B4-BE49-F238E27FC236}">
                <a16:creationId xmlns:a16="http://schemas.microsoft.com/office/drawing/2014/main" id="{90478293-1BB2-4E18-8D89-FD64A50A525C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164941" y="593676"/>
            <a:ext cx="29170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A4BF08-A5E6-46E7-A02B-9978A65434AA}" type="datetime'3''''''''''''''''''8''''''''''''''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" name="Plassholder for tekst 2">
            <a:extLst>
              <a:ext uri="{FF2B5EF4-FFF2-40B4-BE49-F238E27FC236}">
                <a16:creationId xmlns:a16="http://schemas.microsoft.com/office/drawing/2014/main" id="{E258B1E0-6807-46C2-A4F4-EDCA5B84082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456644" y="593676"/>
            <a:ext cx="292894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89312E-EAC5-4100-918D-5939D36FD4BE}" type="datetime'''3''9'''''''''''''''''''">
              <a:rPr lang="nb-NO" altLang="en-US" sz="9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" name="Plassholder for tekst 2">
            <a:extLst>
              <a:ext uri="{FF2B5EF4-FFF2-40B4-BE49-F238E27FC236}">
                <a16:creationId xmlns:a16="http://schemas.microsoft.com/office/drawing/2014/main" id="{389AACC4-9A68-4B81-B3A9-20BBC80C4023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749538" y="593676"/>
            <a:ext cx="125016" cy="172641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17860" rIns="0" bIns="17860" numCol="1" spcCol="0" rtlCol="0" anchor="ctr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3483FFC-83D9-4787-A523-BEF3FEFC18EC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8624522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42969F4-BBDF-4927-B32F-8E779D69C1E5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7371985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A8303DB-5F02-426D-BDFC-4AF05376EEE3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6077775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C07F879-4B18-4724-8532-8860B8CC74A6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4784756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DFFAF5C-579D-4700-B189-16A3FBC4D86C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131794" y="766317"/>
            <a:ext cx="0" cy="400764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459B0B6-853D-410B-BFDD-DFEECDF19DD8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986663" y="766317"/>
            <a:ext cx="0" cy="400764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45DDC315-FD78-439B-AB99-90F03D0CB7D6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2239200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E35F69D-FDFC-44A3-B080-5ABDB44CFC7D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8874554" y="766317"/>
            <a:ext cx="0" cy="400764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DDACD13-2D8D-4123-AE31-6109A69E0BE0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3532219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951C3CD8-43DD-4E3B-AA39-E84CAEFCAC1E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2905950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971C944-6B94-4E26-94CF-6B186DD690C1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3490547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33E5EBBF-2AC9-4802-BC40-4CF0D20B1CE5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40751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F8A337EB-7949-4879-9E02-B4A5AC672F0F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49514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C7B8914-6234-4B3A-B6F1-755696CDE961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>
            <a:off x="31988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ADCE2E0-7972-49B9-84F1-AA5433217FB0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5243147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4484E89-46B9-4685-945A-645AD59607B3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5536041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C2FC79F-E706-45B8-B1C5-F26838128964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>
            <a:off x="58277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DFAB824-164B-46A8-A12F-A418370FCCFD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6412341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34F2735-0ED9-43E2-B863-7983AB047E18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>
            <a:off x="4366847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8DA3514-5EF6-4DE9-A734-DB213D81BDF2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67040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E393312-D3DE-4B8C-A729-474922A1EAB3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6996938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4509720-D01E-4AE4-A27C-047F38BB7006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7288641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F905771-11C2-4F77-A6AF-3EFFEA33748E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75803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0E49E5A-AA7F-4E0F-A10E-09AD70A92593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>
            <a:off x="7873238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3411258-222F-42F3-800F-75C00E809693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>
            <a:off x="8164941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C214D456-09B5-4161-B732-16760D33527F}"/>
              </a:ext>
            </a:extLst>
          </p:cNvPr>
          <p:cNvCxnSpPr/>
          <p:nvPr>
            <p:custDataLst>
              <p:tags r:id="rId64"/>
            </p:custDataLst>
          </p:nvPr>
        </p:nvCxnSpPr>
        <p:spPr bwMode="auto">
          <a:xfrm>
            <a:off x="84566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2D9F0DD-1EF5-48A1-9CFA-12201B6D5986}"/>
              </a:ext>
            </a:extLst>
          </p:cNvPr>
          <p:cNvCxnSpPr/>
          <p:nvPr>
            <p:custDataLst>
              <p:tags r:id="rId65"/>
            </p:custDataLst>
          </p:nvPr>
        </p:nvCxnSpPr>
        <p:spPr bwMode="auto">
          <a:xfrm>
            <a:off x="8749538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FDE179-97EE-4D71-B6E5-2BF8130446AD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2614247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67C459CB-A84C-45DD-8030-69ACEE5FD59C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3783441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12339718-6DD1-4E06-B65D-8F660172B7A8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6120638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CFD38B5-9BDF-4BB5-8034-4D067A0BC137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4659741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F09BCA45-C911-4BF3-8E89-563F31A2B1AF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1153350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01F7B50E-E4B3-455F-B23B-D7AED24BA296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14462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D19F3F2-4DF9-4E3B-BD6D-4347FBD30694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1737947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A907601D-F2F2-44E3-A2E6-DC185504A475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2029650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2A6B2EE7-2211-472B-B495-11BFCE7615EF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2322544" y="766317"/>
            <a:ext cx="0" cy="400764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D3F0A539-B368-44D6-BC68-C39BC3A84674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131794" y="3935761"/>
            <a:ext cx="874276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40DC182C-709D-4BAC-A0E9-3B9C9344A28F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131794" y="1085405"/>
            <a:ext cx="874276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8066D99-37B4-484A-860B-1FEB83ABAD99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131794" y="4773961"/>
            <a:ext cx="874276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68ED8-BA8F-4290-9055-EA9C4C719493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 bwMode="gray">
          <a:xfrm>
            <a:off x="4058431" y="832993"/>
            <a:ext cx="0" cy="4130278"/>
          </a:xfrm>
          <a:prstGeom prst="line">
            <a:avLst/>
          </a:prstGeom>
          <a:ln w="19050" cap="flat" cmpd="sng" algn="ctr">
            <a:solidFill>
              <a:srgbClr val="DA291C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1A981A1-3C24-417B-8B4C-8D474045FFED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131794" y="766317"/>
            <a:ext cx="874276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8937DD4-EBC8-4D04-AC3D-5A8D91F758D2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4659742" y="2226024"/>
            <a:ext cx="1460897" cy="5953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9CF1D43-2311-4535-8D99-0C66CA6F46A5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8289956" y="4056014"/>
            <a:ext cx="166688" cy="59531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694EDD1-7047-43A1-9E5F-360CDF93AE11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6120638" y="2226024"/>
            <a:ext cx="583406" cy="59531"/>
          </a:xfrm>
          <a:prstGeom prst="rect">
            <a:avLst/>
          </a:prstGeom>
          <a:solidFill>
            <a:schemeClr val="accent4"/>
          </a:solidFill>
          <a:ln w="19050" algn="ctr">
            <a:solidFill>
              <a:schemeClr val="accent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E26FA49-46EF-4636-852B-7AB72CDCAD5A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6745716" y="4056014"/>
            <a:ext cx="292894" cy="59531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DFF7FCD-9BD0-4ADF-8CA1-4AEEEB81415E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3573892" y="4056014"/>
            <a:ext cx="251222" cy="59531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0C838C5-05C4-441F-8849-8EFCB4E8E636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2029650" y="1467595"/>
            <a:ext cx="834629" cy="59531"/>
          </a:xfrm>
          <a:prstGeom prst="rect">
            <a:avLst/>
          </a:prstGeom>
          <a:solidFill>
            <a:srgbClr val="C4D600"/>
          </a:solidFill>
          <a:ln w="19050" algn="ctr">
            <a:solidFill>
              <a:srgbClr val="C4D600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78E83E7-8B4F-4F6F-B660-BEB4928F8487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4206113" y="4422727"/>
            <a:ext cx="333375" cy="59531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92F284A-8458-4505-BE34-748A6B7987A5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2739263" y="4056014"/>
            <a:ext cx="292894" cy="59531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44182BC-4EE7-4662-9205-DFC4EE87952D}"/>
              </a:ext>
            </a:extLst>
          </p:cNvPr>
          <p:cNvSpPr/>
          <p:nvPr>
            <p:custDataLst>
              <p:tags r:id="rId88"/>
            </p:custDataLst>
          </p:nvPr>
        </p:nvSpPr>
        <p:spPr bwMode="gray">
          <a:xfrm>
            <a:off x="3532219" y="1973611"/>
            <a:ext cx="584597" cy="59531"/>
          </a:xfrm>
          <a:prstGeom prst="rect">
            <a:avLst/>
          </a:prstGeom>
          <a:solidFill>
            <a:srgbClr val="0076A8"/>
          </a:solidFill>
          <a:ln w="19050" algn="ctr">
            <a:solidFill>
              <a:srgbClr val="0076A8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52888CC-3281-490C-8B84-1DDC6501001C}"/>
              </a:ext>
            </a:extLst>
          </p:cNvPr>
          <p:cNvSpPr/>
          <p:nvPr>
            <p:custDataLst>
              <p:tags r:id="rId89"/>
            </p:custDataLst>
          </p:nvPr>
        </p:nvSpPr>
        <p:spPr bwMode="gray">
          <a:xfrm>
            <a:off x="1779618" y="1213993"/>
            <a:ext cx="834629" cy="59531"/>
          </a:xfrm>
          <a:prstGeom prst="rect">
            <a:avLst/>
          </a:prstGeom>
          <a:solidFill>
            <a:srgbClr val="ED8B00"/>
          </a:solidFill>
          <a:ln w="19050" algn="ctr">
            <a:solidFill>
              <a:srgbClr val="ED8B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0E12973-E9E9-4BDD-9504-485E6D85217F}"/>
              </a:ext>
            </a:extLst>
          </p:cNvPr>
          <p:cNvSpPr/>
          <p:nvPr>
            <p:custDataLst>
              <p:tags r:id="rId90"/>
            </p:custDataLst>
          </p:nvPr>
        </p:nvSpPr>
        <p:spPr bwMode="gray">
          <a:xfrm>
            <a:off x="4200160" y="2226024"/>
            <a:ext cx="459581" cy="59531"/>
          </a:xfrm>
          <a:prstGeom prst="rect">
            <a:avLst/>
          </a:prstGeom>
          <a:solidFill>
            <a:schemeClr val="accent4"/>
          </a:solidFill>
          <a:ln w="19050" algn="ctr">
            <a:solidFill>
              <a:schemeClr val="accent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69C0253-F0CE-4B0E-AB5F-BDF8F650056F}"/>
              </a:ext>
            </a:extLst>
          </p:cNvPr>
          <p:cNvSpPr/>
          <p:nvPr>
            <p:custDataLst>
              <p:tags r:id="rId91"/>
            </p:custDataLst>
          </p:nvPr>
        </p:nvSpPr>
        <p:spPr bwMode="gray">
          <a:xfrm>
            <a:off x="2239200" y="1720008"/>
            <a:ext cx="1168004" cy="59531"/>
          </a:xfrm>
          <a:prstGeom prst="rect">
            <a:avLst/>
          </a:prstGeom>
          <a:solidFill>
            <a:srgbClr val="A0DCFF"/>
          </a:solidFill>
          <a:ln w="19050" algn="ctr">
            <a:solidFill>
              <a:srgbClr val="A0DC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7B3240BC-AF7C-4BE8-8297-192E4F8222F5}"/>
              </a:ext>
            </a:extLst>
          </p:cNvPr>
          <p:cNvSpPr/>
          <p:nvPr>
            <p:custDataLst>
              <p:tags r:id="rId92"/>
            </p:custDataLst>
          </p:nvPr>
        </p:nvSpPr>
        <p:spPr bwMode="gray">
          <a:xfrm>
            <a:off x="6704044" y="2479627"/>
            <a:ext cx="834629" cy="59531"/>
          </a:xfrm>
          <a:prstGeom prst="rect">
            <a:avLst/>
          </a:prstGeom>
          <a:solidFill>
            <a:schemeClr val="accent5"/>
          </a:solidFill>
          <a:ln w="19050" algn="ctr">
            <a:solidFill>
              <a:schemeClr val="accent5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3EC60DE-B54A-4F1C-A932-90E49EBBD98A}"/>
              </a:ext>
            </a:extLst>
          </p:cNvPr>
          <p:cNvSpPr/>
          <p:nvPr>
            <p:custDataLst>
              <p:tags r:id="rId93"/>
            </p:custDataLst>
          </p:nvPr>
        </p:nvSpPr>
        <p:spPr bwMode="gray">
          <a:xfrm>
            <a:off x="7497001" y="2733230"/>
            <a:ext cx="459581" cy="59531"/>
          </a:xfrm>
          <a:prstGeom prst="rect">
            <a:avLst/>
          </a:prstGeom>
          <a:solidFill>
            <a:srgbClr val="009A44"/>
          </a:solidFill>
          <a:ln w="19050" algn="ctr">
            <a:solidFill>
              <a:srgbClr val="009A4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A33024A7-0C9D-4CC9-93A6-15BB2DF6EC69}"/>
              </a:ext>
            </a:extLst>
          </p:cNvPr>
          <p:cNvSpPr/>
          <p:nvPr>
            <p:custDataLst>
              <p:tags r:id="rId94"/>
            </p:custDataLst>
          </p:nvPr>
        </p:nvSpPr>
        <p:spPr bwMode="gray">
          <a:xfrm>
            <a:off x="7998254" y="2985643"/>
            <a:ext cx="458391" cy="59531"/>
          </a:xfrm>
          <a:prstGeom prst="rect">
            <a:avLst/>
          </a:prstGeom>
          <a:solidFill>
            <a:srgbClr val="DA291C"/>
          </a:solidFill>
          <a:ln w="19050" algn="ctr">
            <a:solidFill>
              <a:srgbClr val="DA291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4A3BDF4-7F75-4A22-86E9-6703F4DB2674}"/>
              </a:ext>
            </a:extLst>
          </p:cNvPr>
          <p:cNvSpPr/>
          <p:nvPr>
            <p:custDataLst>
              <p:tags r:id="rId95"/>
            </p:custDataLst>
          </p:nvPr>
        </p:nvSpPr>
        <p:spPr bwMode="gray">
          <a:xfrm>
            <a:off x="8541179" y="3239245"/>
            <a:ext cx="83344" cy="59531"/>
          </a:xfrm>
          <a:prstGeom prst="rect">
            <a:avLst/>
          </a:prstGeom>
          <a:solidFill>
            <a:srgbClr val="86BC25"/>
          </a:solidFill>
          <a:ln w="19050" algn="ctr">
            <a:solidFill>
              <a:srgbClr val="86BC25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65" name="Arrow: Right 264">
            <a:extLst>
              <a:ext uri="{FF2B5EF4-FFF2-40B4-BE49-F238E27FC236}">
                <a16:creationId xmlns:a16="http://schemas.microsoft.com/office/drawing/2014/main" id="{C98DDA2D-AE7C-4E9A-AD8F-EA4BC6C88934}"/>
              </a:ext>
            </a:extLst>
          </p:cNvPr>
          <p:cNvSpPr/>
          <p:nvPr>
            <p:custDataLst>
              <p:tags r:id="rId96"/>
            </p:custDataLst>
          </p:nvPr>
        </p:nvSpPr>
        <p:spPr bwMode="gray">
          <a:xfrm>
            <a:off x="8791210" y="3715495"/>
            <a:ext cx="159544" cy="119063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63" name="Arrow: Right 262">
            <a:extLst>
              <a:ext uri="{FF2B5EF4-FFF2-40B4-BE49-F238E27FC236}">
                <a16:creationId xmlns:a16="http://schemas.microsoft.com/office/drawing/2014/main" id="{6EF61A22-284F-4163-8D22-53D7E8618D70}"/>
              </a:ext>
            </a:extLst>
          </p:cNvPr>
          <p:cNvSpPr/>
          <p:nvPr>
            <p:custDataLst>
              <p:tags r:id="rId97"/>
            </p:custDataLst>
          </p:nvPr>
        </p:nvSpPr>
        <p:spPr bwMode="gray">
          <a:xfrm>
            <a:off x="8624523" y="3461892"/>
            <a:ext cx="326231" cy="119063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67" name="Right Bracket 266">
            <a:extLst>
              <a:ext uri="{FF2B5EF4-FFF2-40B4-BE49-F238E27FC236}">
                <a16:creationId xmlns:a16="http://schemas.microsoft.com/office/drawing/2014/main" id="{0A5AA0F4-44AD-454A-9083-FBDF9CB7AD79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 rot="5400000">
            <a:off x="5349112" y="4110783"/>
            <a:ext cx="80963" cy="1460897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8FF89DE6-6580-4A28-8F99-D87A0EE00821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 rot="10800000">
            <a:off x="5309823" y="4882307"/>
            <a:ext cx="159544" cy="809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72" name="Isosceles Triangle 271">
            <a:extLst>
              <a:ext uri="{FF2B5EF4-FFF2-40B4-BE49-F238E27FC236}">
                <a16:creationId xmlns:a16="http://schemas.microsoft.com/office/drawing/2014/main" id="{D0803043-2D73-478D-B33D-FD6EE1EBCCD1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8539988" y="873473"/>
            <a:ext cx="85725" cy="85725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76" name="Isosceles Triangle 275">
            <a:extLst>
              <a:ext uri="{FF2B5EF4-FFF2-40B4-BE49-F238E27FC236}">
                <a16:creationId xmlns:a16="http://schemas.microsoft.com/office/drawing/2014/main" id="{38B99F9C-60BD-44C3-B606-956802B2429D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3489356" y="873473"/>
            <a:ext cx="85725" cy="85725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77" name="Isosceles Triangle 276">
            <a:extLst>
              <a:ext uri="{FF2B5EF4-FFF2-40B4-BE49-F238E27FC236}">
                <a16:creationId xmlns:a16="http://schemas.microsoft.com/office/drawing/2014/main" id="{A2A341C7-5B07-4870-9FB8-9D8EC0E5632D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3364341" y="873473"/>
            <a:ext cx="85725" cy="85725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78" name="Isosceles Triangle 277">
            <a:extLst>
              <a:ext uri="{FF2B5EF4-FFF2-40B4-BE49-F238E27FC236}">
                <a16:creationId xmlns:a16="http://schemas.microsoft.com/office/drawing/2014/main" id="{E5AF273C-D09A-47E8-B39B-776C91A382FB}"/>
              </a:ext>
            </a:extLst>
          </p:cNvPr>
          <p:cNvSpPr/>
          <p:nvPr>
            <p:custDataLst>
              <p:tags r:id="rId103"/>
            </p:custDataLst>
          </p:nvPr>
        </p:nvSpPr>
        <p:spPr bwMode="gray">
          <a:xfrm>
            <a:off x="2196338" y="873473"/>
            <a:ext cx="85725" cy="85725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72A36D-A09F-4EF9-AA1B-1EAFF7D10DE9}"/>
              </a:ext>
            </a:extLst>
          </p:cNvPr>
          <p:cNvSpPr/>
          <p:nvPr>
            <p:custDataLst>
              <p:tags r:id="rId104"/>
            </p:custDataLst>
          </p:nvPr>
        </p:nvSpPr>
        <p:spPr bwMode="gray">
          <a:xfrm>
            <a:off x="4031091" y="4994523"/>
            <a:ext cx="85725" cy="85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DA291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79" name="Isosceles Triangle 278">
            <a:extLst>
              <a:ext uri="{FF2B5EF4-FFF2-40B4-BE49-F238E27FC236}">
                <a16:creationId xmlns:a16="http://schemas.microsoft.com/office/drawing/2014/main" id="{4CE6B6CE-7025-44DA-BBEE-A29E282B1EAB}"/>
              </a:ext>
            </a:extLst>
          </p:cNvPr>
          <p:cNvSpPr/>
          <p:nvPr>
            <p:custDataLst>
              <p:tags r:id="rId105"/>
            </p:custDataLst>
          </p:nvPr>
        </p:nvSpPr>
        <p:spPr bwMode="gray">
          <a:xfrm>
            <a:off x="1986788" y="873473"/>
            <a:ext cx="85725" cy="85725"/>
          </a:xfrm>
          <a:prstGeom prst="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99" name="Plassholder for tekst 2">
            <a:extLst>
              <a:ext uri="{FF2B5EF4-FFF2-40B4-BE49-F238E27FC236}">
                <a16:creationId xmlns:a16="http://schemas.microsoft.com/office/drawing/2014/main" id="{10902348-D694-489E-A18A-0879CEC91329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3776298" y="2372470"/>
            <a:ext cx="2893219" cy="2738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Vurdering og beslutning av endring i arbeidsoppgaver for </a:t>
            </a:r>
            <a:br>
              <a:rPr lang="nb-NO" altLang="en-US" sz="900"/>
            </a:br>
            <a:r>
              <a:rPr lang="nb-NO" altLang="en-US" sz="900"/>
              <a:t>ansatte basert på kompetansekartlegging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81" name="Plassholder for tekst 2">
            <a:extLst>
              <a:ext uri="{FF2B5EF4-FFF2-40B4-BE49-F238E27FC236}">
                <a16:creationId xmlns:a16="http://schemas.microsoft.com/office/drawing/2014/main" id="{9593251D-88CA-4D55-9B25-44F5B6FB7FEA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2898806" y="1429495"/>
            <a:ext cx="3015854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900">
                <a:latin typeface="+mn-lt"/>
                <a:cs typeface="Arial" panose="020B0604020202020204" pitchFamily="34" charset="0"/>
              </a:rPr>
              <a:t>Kvalitetssikre informasjon for videre prosess (GAP og fakta)</a:t>
            </a:r>
          </a:p>
        </p:txBody>
      </p:sp>
      <p:sp useBgFill="1">
        <p:nvSpPr>
          <p:cNvPr id="294" name="Plassholder for tekst 2">
            <a:extLst>
              <a:ext uri="{FF2B5EF4-FFF2-40B4-BE49-F238E27FC236}">
                <a16:creationId xmlns:a16="http://schemas.microsoft.com/office/drawing/2014/main" id="{E506806C-C924-44EE-AFC3-B2AA5B4B66AC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5063362" y="4976368"/>
            <a:ext cx="652463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Sommerferie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93" name="Plassholder for tekst 2">
            <a:extLst>
              <a:ext uri="{FF2B5EF4-FFF2-40B4-BE49-F238E27FC236}">
                <a16:creationId xmlns:a16="http://schemas.microsoft.com/office/drawing/2014/main" id="{F954B4A9-24E3-4829-96AC-FE22D11A6315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3824319" y="4159599"/>
            <a:ext cx="400050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LOSAM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95" name="Plassholder for tekst 2">
            <a:extLst>
              <a:ext uri="{FF2B5EF4-FFF2-40B4-BE49-F238E27FC236}">
                <a16:creationId xmlns:a16="http://schemas.microsoft.com/office/drawing/2014/main" id="{66DD1B09-3D59-4A19-84DE-35B947454BA6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2685685" y="4135786"/>
            <a:ext cx="400050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LOSAM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309" name="Plassholder for tekst 2">
            <a:extLst>
              <a:ext uri="{FF2B5EF4-FFF2-40B4-BE49-F238E27FC236}">
                <a16:creationId xmlns:a16="http://schemas.microsoft.com/office/drawing/2014/main" id="{8730EE6D-181B-4009-94FD-2AD1C624A3D6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5323321" y="2695130"/>
            <a:ext cx="2139152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900" dirty="0">
                <a:latin typeface="+mn-lt"/>
                <a:cs typeface="Arial" panose="020B0604020202020204" pitchFamily="34" charset="0"/>
              </a:rPr>
              <a:t>Endringssamtaler, evt omstillingssamtaler</a:t>
            </a:r>
          </a:p>
        </p:txBody>
      </p:sp>
      <p:sp>
        <p:nvSpPr>
          <p:cNvPr id="287" name="Plassholder for tekst 2">
            <a:extLst>
              <a:ext uri="{FF2B5EF4-FFF2-40B4-BE49-F238E27FC236}">
                <a16:creationId xmlns:a16="http://schemas.microsoft.com/office/drawing/2014/main" id="{41538633-0F06-4DEC-93CA-44AB82662A3A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177038" y="4413201"/>
            <a:ext cx="73223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Formell</a:t>
            </a:r>
            <a:br>
              <a:rPr lang="nb-NO" altLang="en-US" sz="900"/>
            </a:br>
            <a:r>
              <a:rPr lang="nb-NO" altLang="en-US" sz="900"/>
              <a:t>behandling N1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83" name="Plassholder for tekst 2">
            <a:extLst>
              <a:ext uri="{FF2B5EF4-FFF2-40B4-BE49-F238E27FC236}">
                <a16:creationId xmlns:a16="http://schemas.microsoft.com/office/drawing/2014/main" id="{B566E23E-F8B6-4A90-B01C-CDBCF6F3B593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7432707" y="2947543"/>
            <a:ext cx="531019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Beslutning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306" name="Plassholder for tekst 2">
            <a:extLst>
              <a:ext uri="{FF2B5EF4-FFF2-40B4-BE49-F238E27FC236}">
                <a16:creationId xmlns:a16="http://schemas.microsoft.com/office/drawing/2014/main" id="{1B0B5A72-D72E-43FE-A3ED-F94E57BCF9C0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3441731" y="1681908"/>
            <a:ext cx="2333625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900">
                <a:latin typeface="+mn-lt"/>
                <a:cs typeface="Arial" panose="020B0604020202020204" pitchFamily="34" charset="0"/>
              </a:rPr>
              <a:t>Utrede og avklare rolle og arbeidsorganisering</a:t>
            </a:r>
          </a:p>
        </p:txBody>
      </p:sp>
      <p:sp useBgFill="1">
        <p:nvSpPr>
          <p:cNvPr id="288" name="Plassholder for tekst 2">
            <a:extLst>
              <a:ext uri="{FF2B5EF4-FFF2-40B4-BE49-F238E27FC236}">
                <a16:creationId xmlns:a16="http://schemas.microsoft.com/office/drawing/2014/main" id="{4FE7F28C-2611-4EF4-A506-7C3E2B6C5F12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6740954" y="3201145"/>
            <a:ext cx="1765697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Innmelding av ansatte til opplæring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301" name="Plassholder for tekst 2">
            <a:extLst>
              <a:ext uri="{FF2B5EF4-FFF2-40B4-BE49-F238E27FC236}">
                <a16:creationId xmlns:a16="http://schemas.microsoft.com/office/drawing/2014/main" id="{78A0340C-9BBD-41CA-88E8-7A63C7E6AE8F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6738572" y="2187924"/>
            <a:ext cx="2068116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Arbeidsoppgaver/kompetansekartlegging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0" name="Plassholder for tekst 2">
            <a:extLst>
              <a:ext uri="{FF2B5EF4-FFF2-40B4-BE49-F238E27FC236}">
                <a16:creationId xmlns:a16="http://schemas.microsoft.com/office/drawing/2014/main" id="{709376E2-0265-4707-BF90-59B799EC5422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177038" y="853233"/>
            <a:ext cx="460772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Milepeler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85" name="Plassholder for tekst 2">
            <a:extLst>
              <a:ext uri="{FF2B5EF4-FFF2-40B4-BE49-F238E27FC236}">
                <a16:creationId xmlns:a16="http://schemas.microsoft.com/office/drawing/2014/main" id="{8E803D68-0704-40AE-8B3F-998AB66FB145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4148963" y="4526311"/>
            <a:ext cx="400050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900">
                <a:latin typeface="+mn-lt"/>
                <a:cs typeface="Arial" panose="020B0604020202020204" pitchFamily="34" charset="0"/>
              </a:rPr>
              <a:t>SESAM</a:t>
            </a:r>
          </a:p>
        </p:txBody>
      </p:sp>
      <p:sp useBgFill="1">
        <p:nvSpPr>
          <p:cNvPr id="297" name="Plassholder for tekst 2">
            <a:extLst>
              <a:ext uri="{FF2B5EF4-FFF2-40B4-BE49-F238E27FC236}">
                <a16:creationId xmlns:a16="http://schemas.microsoft.com/office/drawing/2014/main" id="{AE1DF40F-219B-41AF-8581-8302003C7774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auto">
          <a:xfrm>
            <a:off x="7406513" y="779414"/>
            <a:ext cx="1102519" cy="27503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3335AC-2CC8-4C6B-A398-375461BE20EE}" type="datetime'30''''''''.''''''''''''''''09.''''''''''''20''''''2''1'">
              <a:rPr lang="nb-NO" altLang="en-US" sz="6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30.09.2021</a:t>
            </a:fld>
            <a:br>
              <a:rPr lang="nb-NO" altLang="en-US" sz="600"/>
            </a:br>
            <a:r>
              <a:rPr lang="nb-NO" altLang="en-US" sz="600"/>
              <a:t>M10: Endring i</a:t>
            </a:r>
            <a:br>
              <a:rPr lang="nb-NO" altLang="en-US" sz="600"/>
            </a:br>
            <a:r>
              <a:rPr lang="nb-NO" altLang="en-US" sz="600"/>
              <a:t>arbeidsorganisering gjennomført</a:t>
            </a:r>
            <a:endParaRPr lang="nb-NO" sz="6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92" name="Plassholder for tekst 2">
            <a:extLst>
              <a:ext uri="{FF2B5EF4-FFF2-40B4-BE49-F238E27FC236}">
                <a16:creationId xmlns:a16="http://schemas.microsoft.com/office/drawing/2014/main" id="{48554324-5AE2-4D88-B51C-89701BCFECAC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6121828" y="3707161"/>
            <a:ext cx="2634854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Oppfølging/realisering av endring frem mot 1. januar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3" name="Plassholder for tekst 2">
            <a:extLst>
              <a:ext uri="{FF2B5EF4-FFF2-40B4-BE49-F238E27FC236}">
                <a16:creationId xmlns:a16="http://schemas.microsoft.com/office/drawing/2014/main" id="{66352855-7F54-44E3-AE40-3C7F24173E1D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177038" y="611536"/>
            <a:ext cx="450056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F1E049-5C50-4EDA-9C5C-B95FD76277F9}" type="datetime'Ak''t''''''''iv''''''it''''''''''''e''t'''">
              <a:rPr lang="nb-NO" altLang="en-US" sz="9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Aktivitet</a:t>
            </a:fld>
            <a:endParaRPr lang="nb-NO" sz="900" b="1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98" name="Plassholder for tekst 2">
            <a:extLst>
              <a:ext uri="{FF2B5EF4-FFF2-40B4-BE49-F238E27FC236}">
                <a16:creationId xmlns:a16="http://schemas.microsoft.com/office/drawing/2014/main" id="{1FBA371F-7C18-4D60-92FC-9F2901F0E0B0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6692138" y="4135786"/>
            <a:ext cx="400050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LOSAM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91" name="Plassholder for tekst 2">
            <a:extLst>
              <a:ext uri="{FF2B5EF4-FFF2-40B4-BE49-F238E27FC236}">
                <a16:creationId xmlns:a16="http://schemas.microsoft.com/office/drawing/2014/main" id="{51F01376-0195-4CAF-A362-D88FE83EEB87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3606038" y="779414"/>
            <a:ext cx="829866" cy="27503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BC87E8-66AB-451E-999B-DCA59BA2862A}" type="datetime'''0''''''''''1.''''0''6''''.''2''0''''''2''''''1'''''''">
              <a:rPr lang="nb-NO" altLang="en-US" sz="6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01.06.2021</a:t>
            </a:fld>
            <a:br>
              <a:rPr lang="nb-NO" altLang="en-US" sz="600"/>
            </a:br>
            <a:r>
              <a:rPr lang="nb-NO" altLang="en-US" sz="600"/>
              <a:t>M8: Arbeidsorganisering</a:t>
            </a:r>
            <a:br>
              <a:rPr lang="nb-NO" altLang="en-US" sz="600"/>
            </a:br>
            <a:r>
              <a:rPr lang="nb-NO" altLang="en-US" sz="600"/>
              <a:t> 01.01.2021 fastsatt</a:t>
            </a:r>
            <a:endParaRPr lang="nb-NO" sz="6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302" name="Plassholder for tekst 2">
            <a:extLst>
              <a:ext uri="{FF2B5EF4-FFF2-40B4-BE49-F238E27FC236}">
                <a16:creationId xmlns:a16="http://schemas.microsoft.com/office/drawing/2014/main" id="{100D2842-2235-4BE2-87AF-1A8B2248B15F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8173275" y="4135786"/>
            <a:ext cx="400050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LOSAM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90" name="Plassholder for tekst 2">
            <a:extLst>
              <a:ext uri="{FF2B5EF4-FFF2-40B4-BE49-F238E27FC236}">
                <a16:creationId xmlns:a16="http://schemas.microsoft.com/office/drawing/2014/main" id="{DC68F7F8-FA8A-4AA5-BA81-130B674607B5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8058975" y="3453558"/>
            <a:ext cx="531019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Opplæring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307" name="Plassholder for tekst 2">
            <a:extLst>
              <a:ext uri="{FF2B5EF4-FFF2-40B4-BE49-F238E27FC236}">
                <a16:creationId xmlns:a16="http://schemas.microsoft.com/office/drawing/2014/main" id="{5B09C19E-4730-42A2-9B29-D77E883F9BB5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2313019" y="779414"/>
            <a:ext cx="859631" cy="27503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5CFDF9-C605-4868-9762-CE4CA6DCB0EB}" type="datetime'''''''''01''.''0''5''.''''''2''''''''0''2''''''''''''''''''1'">
              <a:rPr lang="nb-NO" altLang="en-US" sz="6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01.05.2021</a:t>
            </a:fld>
            <a:br>
              <a:rPr lang="nb-NO" altLang="en-US" sz="600"/>
            </a:br>
            <a:r>
              <a:rPr lang="nb-NO" altLang="en-US" sz="600"/>
              <a:t>M5: Implementeringsplan</a:t>
            </a:r>
            <a:br>
              <a:rPr lang="nb-NO" altLang="en-US" sz="600"/>
            </a:br>
            <a:r>
              <a:rPr lang="nb-NO" altLang="en-US" sz="600"/>
              <a:t> besluttet</a:t>
            </a:r>
            <a:endParaRPr lang="nb-NO" sz="6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131" name="Plassholder for tekst 2">
            <a:extLst>
              <a:ext uri="{FF2B5EF4-FFF2-40B4-BE49-F238E27FC236}">
                <a16:creationId xmlns:a16="http://schemas.microsoft.com/office/drawing/2014/main" id="{E0AA1736-95BD-49E1-95E9-26F36F963A7C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4200160" y="4990393"/>
            <a:ext cx="492919" cy="9167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600" dirty="0">
                <a:solidFill>
                  <a:srgbClr val="DA291C"/>
                </a:solidFill>
              </a:rPr>
              <a:t>Fremdrift i dag</a:t>
            </a:r>
            <a:endParaRPr lang="nb-NO" sz="600" dirty="0">
              <a:solidFill>
                <a:srgbClr val="DA291C"/>
              </a:solidFill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289" name="Plassholder for tekst 2">
            <a:extLst>
              <a:ext uri="{FF2B5EF4-FFF2-40B4-BE49-F238E27FC236}">
                <a16:creationId xmlns:a16="http://schemas.microsoft.com/office/drawing/2014/main" id="{33A1884E-9F68-4A50-ABEB-5115DD8752B0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4151344" y="1935511"/>
            <a:ext cx="3186113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Informasjon til ansatte samt innspill på prosess og lokal løsning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308" name="Plassholder for tekst 2">
            <a:extLst>
              <a:ext uri="{FF2B5EF4-FFF2-40B4-BE49-F238E27FC236}">
                <a16:creationId xmlns:a16="http://schemas.microsoft.com/office/drawing/2014/main" id="{0EDC15B1-7843-4249-B442-E579472FD01C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1020001" y="779414"/>
            <a:ext cx="935831" cy="27503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142802-0323-48B3-B7AB-0B8F1D53D074}" type="datetime'''''2''''''6''''''''''.''''04''.''''''20''''21'''''''''''''">
              <a:rPr lang="nb-NO" altLang="en-US" sz="6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26.04.2021</a:t>
            </a:fld>
            <a:br>
              <a:rPr lang="nb-NO" sz="600" dirty="0">
                <a:latin typeface="+mn-lt"/>
                <a:cs typeface="Arial" panose="020B0604020202020204" pitchFamily="34" charset="0"/>
              </a:rPr>
            </a:br>
            <a:r>
              <a:rPr lang="nb-NO" sz="600" dirty="0">
                <a:latin typeface="+mn-lt"/>
                <a:cs typeface="Arial" panose="020B0604020202020204" pitchFamily="34" charset="0"/>
              </a:rPr>
              <a:t>M3: Ny arbeidsorganisering</a:t>
            </a:r>
            <a:br>
              <a:rPr lang="nb-NO" sz="600" dirty="0">
                <a:latin typeface="+mn-lt"/>
                <a:cs typeface="Arial" panose="020B0604020202020204" pitchFamily="34" charset="0"/>
              </a:rPr>
            </a:br>
            <a:r>
              <a:rPr lang="nb-NO" sz="600" dirty="0">
                <a:latin typeface="+mn-lt"/>
                <a:cs typeface="Arial" panose="020B0604020202020204" pitchFamily="34" charset="0"/>
              </a:rPr>
              <a:t> besluttet</a:t>
            </a:r>
          </a:p>
        </p:txBody>
      </p:sp>
      <p:sp useBgFill="1">
        <p:nvSpPr>
          <p:cNvPr id="296" name="Plassholder for tekst 2">
            <a:extLst>
              <a:ext uri="{FF2B5EF4-FFF2-40B4-BE49-F238E27FC236}">
                <a16:creationId xmlns:a16="http://schemas.microsoft.com/office/drawing/2014/main" id="{6D143C42-1085-4766-8949-FB7FC6E42204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2648775" y="1175893"/>
            <a:ext cx="1901429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Detaljplanlegging av endringsarbeidet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 useBgFill="1">
        <p:nvSpPr>
          <p:cNvPr id="305" name="Plassholder for tekst 2">
            <a:extLst>
              <a:ext uri="{FF2B5EF4-FFF2-40B4-BE49-F238E27FC236}">
                <a16:creationId xmlns:a16="http://schemas.microsoft.com/office/drawing/2014/main" id="{9DDFC2C2-B65F-4790-B67B-387F282B9BE0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3128597" y="975868"/>
            <a:ext cx="558404" cy="18335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600"/>
              <a:t>Melde inn </a:t>
            </a:r>
            <a:r>
              <a:rPr lang="nb-NO" altLang="en-US" sz="600" err="1"/>
              <a:t>ant.all</a:t>
            </a:r>
            <a:br>
              <a:rPr lang="nb-NO" altLang="en-US" sz="600"/>
            </a:br>
            <a:r>
              <a:rPr lang="nb-NO" altLang="en-US" sz="600"/>
              <a:t> til opplæring</a:t>
            </a:r>
            <a:endParaRPr lang="nb-NO" sz="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4" name="Plassholder for tekst 2">
            <a:extLst>
              <a:ext uri="{FF2B5EF4-FFF2-40B4-BE49-F238E27FC236}">
                <a16:creationId xmlns:a16="http://schemas.microsoft.com/office/drawing/2014/main" id="{6C5F98C3-3428-42A7-8BED-A98581FA1ED3}"/>
              </a:ext>
            </a:extLst>
          </p:cNvPr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177038" y="4022676"/>
            <a:ext cx="764381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en-US" sz="900"/>
              <a:t>Formell </a:t>
            </a:r>
            <a:br>
              <a:rPr lang="nb-NO" altLang="en-US" sz="900"/>
            </a:br>
            <a:r>
              <a:rPr lang="nb-NO" altLang="en-US" sz="900"/>
              <a:t>behandling N2 </a:t>
            </a:r>
            <a:endParaRPr lang="nb-NO" sz="9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E85B069-003F-4F65-8787-C242D377D7F0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2947622" y="4460305"/>
            <a:ext cx="333375" cy="59531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BB9BCD2-F878-4A71-A58C-811BF7121CB2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3772726" y="4427489"/>
            <a:ext cx="333375" cy="59531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 useBgFill="1">
        <p:nvSpPr>
          <p:cNvPr id="138" name="Plassholder for tekst 2">
            <a:extLst>
              <a:ext uri="{FF2B5EF4-FFF2-40B4-BE49-F238E27FC236}">
                <a16:creationId xmlns:a16="http://schemas.microsoft.com/office/drawing/2014/main" id="{7A106ADC-2B45-4D97-AA6E-B11D5FC0EACA}"/>
              </a:ext>
            </a:extLst>
          </p:cNvPr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3716767" y="4532942"/>
            <a:ext cx="400050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900">
                <a:latin typeface="+mn-lt"/>
                <a:cs typeface="Arial" panose="020B0604020202020204" pitchFamily="34" charset="0"/>
              </a:rPr>
              <a:t>SESAM</a:t>
            </a:r>
          </a:p>
        </p:txBody>
      </p:sp>
      <p:sp useBgFill="1">
        <p:nvSpPr>
          <p:cNvPr id="139" name="Plassholder for tekst 2">
            <a:extLst>
              <a:ext uri="{FF2B5EF4-FFF2-40B4-BE49-F238E27FC236}">
                <a16:creationId xmlns:a16="http://schemas.microsoft.com/office/drawing/2014/main" id="{00F7F72D-7F3A-45F3-A4CD-8F9F55E7C2B5}"/>
              </a:ext>
            </a:extLst>
          </p:cNvPr>
          <p:cNvSpPr>
            <a:spLocks noGrp="1"/>
          </p:cNvSpPr>
          <p:nvPr>
            <p:custDataLst>
              <p:tags r:id="rId136"/>
            </p:custDataLst>
          </p:nvPr>
        </p:nvSpPr>
        <p:spPr bwMode="auto">
          <a:xfrm>
            <a:off x="2908928" y="4548337"/>
            <a:ext cx="400050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900">
                <a:latin typeface="+mn-lt"/>
                <a:cs typeface="Arial" panose="020B0604020202020204" pitchFamily="34" charset="0"/>
              </a:rPr>
              <a:t>SESAM</a:t>
            </a:r>
          </a:p>
        </p:txBody>
      </p:sp>
      <p:sp useBgFill="1">
        <p:nvSpPr>
          <p:cNvPr id="141" name="Plassholder for tekst 2">
            <a:extLst>
              <a:ext uri="{FF2B5EF4-FFF2-40B4-BE49-F238E27FC236}">
                <a16:creationId xmlns:a16="http://schemas.microsoft.com/office/drawing/2014/main" id="{0AB44533-8A03-4572-A222-98C9D055E0E9}"/>
              </a:ext>
            </a:extLst>
          </p:cNvPr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6894588" y="4503962"/>
            <a:ext cx="400050" cy="13692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900">
                <a:latin typeface="+mn-lt"/>
                <a:cs typeface="Arial" panose="020B0604020202020204" pitchFamily="34" charset="0"/>
              </a:rPr>
              <a:t>SESAM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C50B154-47A5-4C61-86E2-87DA3269CC47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6934430" y="4398915"/>
            <a:ext cx="333375" cy="59531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dist="127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7105264-9893-4AFD-A4CE-9C7CDA577B51}"/>
              </a:ext>
            </a:extLst>
          </p:cNvPr>
          <p:cNvSpPr txBox="1"/>
          <p:nvPr/>
        </p:nvSpPr>
        <p:spPr>
          <a:xfrm>
            <a:off x="47410" y="-10111"/>
            <a:ext cx="59009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Plan for endringsarbeid og </a:t>
            </a:r>
            <a:r>
              <a:rPr lang="nb-NO" sz="2700" b="1" dirty="0"/>
              <a:t>omstilling</a:t>
            </a:r>
            <a:r>
              <a:rPr lang="nb-NO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30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" y="2"/>
            <a:ext cx="119063" cy="119063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33"/>
            <a:endParaRPr lang="nb-NO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E8F4E-91CE-4198-80E7-089DBBEC2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6993" y="68262"/>
            <a:ext cx="8185240" cy="830997"/>
          </a:xfrm>
        </p:spPr>
        <p:txBody>
          <a:bodyPr/>
          <a:lstStyle/>
          <a:p>
            <a:r>
              <a:rPr lang="nb-NO" sz="2400"/>
              <a:t>Hvordan ser systemene ut etter BOTT økonomi og lønn er innført 01.01.2022?</a:t>
            </a: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3440818" y="1018626"/>
            <a:ext cx="3203555" cy="41338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b="1">
                <a:solidFill>
                  <a:prstClr val="white"/>
                </a:solidFill>
                <a:latin typeface="Calibri"/>
              </a:rPr>
              <a:t>System </a:t>
            </a:r>
            <a:r>
              <a:rPr lang="nb-NO" b="1" err="1">
                <a:solidFill>
                  <a:prstClr val="white"/>
                </a:solidFill>
                <a:latin typeface="Calibri"/>
              </a:rPr>
              <a:t>idag</a:t>
            </a:r>
            <a:endParaRPr lang="nb-NO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6644374" y="1018628"/>
            <a:ext cx="2126785" cy="41338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b="1">
                <a:solidFill>
                  <a:prstClr val="white"/>
                </a:solidFill>
                <a:latin typeface="Calibri"/>
              </a:rPr>
              <a:t>  System 2022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314554" y="1018566"/>
            <a:ext cx="3133940" cy="413569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b="1">
                <a:solidFill>
                  <a:prstClr val="white"/>
                </a:solidFill>
                <a:latin typeface="Calibri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3448498" y="1688820"/>
            <a:ext cx="3230834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BEVISST plan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6652053" y="1688820"/>
            <a:ext cx="2119108" cy="83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	BEVISST plan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326992" y="1653102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Budsjettering, 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bemanningsplan, 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6138200" y="1919759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3448498" y="3875514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6652050" y="3875512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	SAP - DFØ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326992" y="3839794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Lønn, 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timeføring, 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fravær, 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6138200" y="4124741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3448498" y="2782167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Oracle</a:t>
            </a:r>
          </a:p>
          <a:p>
            <a:pPr defTabSz="457154"/>
            <a:r>
              <a:rPr lang="nb-NO" sz="1350" err="1">
                <a:solidFill>
                  <a:prstClr val="white"/>
                </a:solidFill>
                <a:latin typeface="Calibri"/>
              </a:rPr>
              <a:t>Basware</a:t>
            </a:r>
            <a:r>
              <a:rPr lang="nb-NO" sz="1350">
                <a:solidFill>
                  <a:prstClr val="white"/>
                </a:solidFill>
                <a:latin typeface="Calibri"/>
              </a:rPr>
              <a:t> PM/IP/CM</a:t>
            </a:r>
          </a:p>
          <a:p>
            <a:pPr defTabSz="457154"/>
            <a:r>
              <a:rPr lang="nb-NO" sz="1350" err="1">
                <a:solidFill>
                  <a:prstClr val="white"/>
                </a:solidFill>
                <a:latin typeface="Calibri"/>
              </a:rPr>
              <a:t>Maconomy</a:t>
            </a:r>
            <a:endParaRPr lang="nb-NO" sz="1350">
              <a:solidFill>
                <a:prstClr val="white"/>
              </a:solidFill>
              <a:latin typeface="Calibri"/>
            </a:endParaRPr>
          </a:p>
          <a:p>
            <a:pPr defTabSz="457154"/>
            <a:r>
              <a:rPr lang="nb-NO" sz="1350" err="1">
                <a:solidFill>
                  <a:prstClr val="white"/>
                </a:solidFill>
                <a:latin typeface="Calibri"/>
              </a:rPr>
              <a:t>ResearchPro</a:t>
            </a:r>
            <a:endParaRPr lang="nb-NO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6652050" y="2782167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	Unit 4 ERP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326992" y="2746448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350">
                <a:solidFill>
                  <a:prstClr val="white"/>
                </a:solidFill>
                <a:latin typeface="Calibri"/>
              </a:rPr>
              <a:t>Regnskap, 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bestilling, </a:t>
            </a:r>
            <a:br>
              <a:rPr lang="nb-NO" sz="1350">
                <a:solidFill>
                  <a:prstClr val="white"/>
                </a:solidFill>
                <a:latin typeface="Calibri"/>
              </a:rPr>
            </a:br>
            <a:r>
              <a:rPr lang="nb-NO" sz="1350">
                <a:solidFill>
                  <a:prstClr val="white"/>
                </a:solidFill>
                <a:latin typeface="Calibri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6138200" y="3041510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1C01C6-A1DA-4D3E-82F1-2CEC0CD3A0E0}"/>
              </a:ext>
            </a:extLst>
          </p:cNvPr>
          <p:cNvSpPr/>
          <p:nvPr/>
        </p:nvSpPr>
        <p:spPr>
          <a:xfrm>
            <a:off x="7949681" y="61018"/>
            <a:ext cx="1148487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nb-NO" sz="700" err="1">
                <a:solidFill>
                  <a:srgbClr val="000000"/>
                </a:solidFill>
                <a:latin typeface="Arial" panose="020B0604020202020204"/>
              </a:rPr>
              <a:t>Versj</a:t>
            </a:r>
            <a:r>
              <a:rPr lang="nb-NO" sz="700">
                <a:solidFill>
                  <a:srgbClr val="000000"/>
                </a:solidFill>
                <a:latin typeface="Arial" panose="020B0604020202020204"/>
              </a:rPr>
              <a:t>. dato: 03.02.2022 </a:t>
            </a:r>
          </a:p>
        </p:txBody>
      </p:sp>
    </p:spTree>
    <p:extLst>
      <p:ext uri="{BB962C8B-B14F-4D97-AF65-F5344CB8AC3E}">
        <p14:creationId xmlns:p14="http://schemas.microsoft.com/office/powerpoint/2010/main" val="329355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98AE03-D77D-4C7E-B114-7B55FD5AF2D7}"/>
              </a:ext>
            </a:extLst>
          </p:cNvPr>
          <p:cNvSpPr/>
          <p:nvPr/>
        </p:nvSpPr>
        <p:spPr>
          <a:xfrm>
            <a:off x="815198" y="1273162"/>
            <a:ext cx="7568081" cy="832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266BC-7321-4CCA-A1CA-75A21B43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77" y="574536"/>
            <a:ext cx="7842524" cy="425054"/>
          </a:xfrm>
        </p:spPr>
        <p:txBody>
          <a:bodyPr anchor="b">
            <a:noAutofit/>
          </a:bodyPr>
          <a:lstStyle/>
          <a:p>
            <a:r>
              <a:rPr lang="nb-NO" sz="3200"/>
              <a:t>Hva det betyr for de ulike ansatte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880F-2D90-4784-B06C-CBC161ABC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677" y="1386114"/>
            <a:ext cx="7555061" cy="318285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nb-NO" sz="6000"/>
              <a:t>Det blir endringer på systemer og arbeidsprosesser innenfor lønns-, HR- og økonomiområdene</a:t>
            </a:r>
          </a:p>
          <a:p>
            <a:pPr>
              <a:lnSpc>
                <a:spcPct val="90000"/>
              </a:lnSpc>
            </a:pPr>
            <a:endParaRPr lang="nb-NO" sz="5500">
              <a:solidFill>
                <a:srgbClr val="FF0000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nb-NO" sz="5500"/>
          </a:p>
          <a:p>
            <a:pPr>
              <a:lnSpc>
                <a:spcPct val="90000"/>
              </a:lnSpc>
            </a:pPr>
            <a:r>
              <a:rPr lang="nb-NO" sz="5500"/>
              <a:t>Alle ansatte: Ny selvbetjeningsportal</a:t>
            </a:r>
            <a:endParaRPr lang="nb-NO" sz="5500">
              <a:cs typeface="Arial"/>
            </a:endParaRPr>
          </a:p>
          <a:p>
            <a:pPr>
              <a:lnSpc>
                <a:spcPct val="90000"/>
              </a:lnSpc>
            </a:pPr>
            <a:endParaRPr lang="nb-NO" sz="5500"/>
          </a:p>
          <a:p>
            <a:pPr>
              <a:lnSpc>
                <a:spcPct val="90000"/>
              </a:lnSpc>
            </a:pPr>
            <a:r>
              <a:rPr lang="nb-NO" sz="5500"/>
              <a:t>Ledere: Nye godkjenningsløsninger </a:t>
            </a:r>
            <a:endParaRPr lang="nb-NO" sz="5500">
              <a:cs typeface="Arial"/>
            </a:endParaRPr>
          </a:p>
          <a:p>
            <a:pPr marL="800080" lvl="1" indent="-342892">
              <a:lnSpc>
                <a:spcPct val="90000"/>
              </a:lnSpc>
              <a:buFontTx/>
              <a:buChar char="-"/>
            </a:pPr>
            <a:endParaRPr lang="nb-NO" sz="5500"/>
          </a:p>
          <a:p>
            <a:pPr>
              <a:lnSpc>
                <a:spcPct val="90000"/>
              </a:lnSpc>
            </a:pPr>
            <a:r>
              <a:rPr lang="nb-NO" sz="5500"/>
              <a:t>Saksbehandlere: Nye fagsystemer  </a:t>
            </a:r>
            <a:endParaRPr lang="nb-NO" sz="5500">
              <a:cs typeface="Arial"/>
            </a:endParaRPr>
          </a:p>
          <a:p>
            <a:pPr marL="800080" lvl="1" indent="-342892" algn="ctr">
              <a:lnSpc>
                <a:spcPct val="120000"/>
              </a:lnSpc>
              <a:buFontTx/>
              <a:buChar char="-"/>
            </a:pPr>
            <a:endParaRPr lang="nb-NO" sz="6200"/>
          </a:p>
          <a:p>
            <a:pPr>
              <a:lnSpc>
                <a:spcPct val="120000"/>
              </a:lnSpc>
            </a:pPr>
            <a:endParaRPr lang="nb-NO" sz="6200">
              <a:cs typeface="Arial"/>
            </a:endParaRPr>
          </a:p>
          <a:p>
            <a:pPr>
              <a:lnSpc>
                <a:spcPct val="90000"/>
              </a:lnSpc>
            </a:pPr>
            <a:endParaRPr lang="nb-NO" sz="1200"/>
          </a:p>
        </p:txBody>
      </p:sp>
      <p:pic>
        <p:nvPicPr>
          <p:cNvPr id="12" name="Graphic 11" descr="Eye">
            <a:extLst>
              <a:ext uri="{FF2B5EF4-FFF2-40B4-BE49-F238E27FC236}">
                <a16:creationId xmlns:a16="http://schemas.microsoft.com/office/drawing/2014/main" id="{B3FD145D-C0F7-4EC2-A33A-97BA59E54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385" y="3024560"/>
            <a:ext cx="625445" cy="625445"/>
          </a:xfrm>
          <a:prstGeom prst="rect">
            <a:avLst/>
          </a:prstGeom>
        </p:spPr>
      </p:pic>
      <p:pic>
        <p:nvPicPr>
          <p:cNvPr id="16" name="Graphic 15" descr="Smart Phone">
            <a:extLst>
              <a:ext uri="{FF2B5EF4-FFF2-40B4-BE49-F238E27FC236}">
                <a16:creationId xmlns:a16="http://schemas.microsoft.com/office/drawing/2014/main" id="{B57DDFE7-EC60-4D70-9246-2C144DD03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005" y="2493558"/>
            <a:ext cx="457200" cy="457200"/>
          </a:xfrm>
          <a:prstGeom prst="rect">
            <a:avLst/>
          </a:prstGeom>
        </p:spPr>
      </p:pic>
      <p:pic>
        <p:nvPicPr>
          <p:cNvPr id="19" name="Graphic 18" descr="Group Success">
            <a:extLst>
              <a:ext uri="{FF2B5EF4-FFF2-40B4-BE49-F238E27FC236}">
                <a16:creationId xmlns:a16="http://schemas.microsoft.com/office/drawing/2014/main" id="{1B615063-667C-4930-A2F9-A871DC0FB2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24748" y="3650005"/>
            <a:ext cx="490451" cy="49045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1B2BF5B-228E-4236-BF74-5DC4C45FE1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684" y="2218550"/>
            <a:ext cx="1387074" cy="10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95491"/>
            <a:ext cx="9144000" cy="52792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6" y="1831342"/>
            <a:ext cx="8114088" cy="1246495"/>
          </a:xfrm>
        </p:spPr>
        <p:txBody>
          <a:bodyPr/>
          <a:lstStyle>
            <a:defPPr>
              <a:defRPr lang="nb-NO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3300">
                <a:solidFill>
                  <a:schemeClr val="bg1"/>
                </a:solidFill>
              </a:rPr>
              <a:t>Oppsummering våren 2021</a:t>
            </a:r>
            <a:br>
              <a:rPr lang="nb-NO" sz="2100">
                <a:solidFill>
                  <a:schemeClr val="bg1"/>
                </a:solidFill>
              </a:rPr>
            </a:br>
            <a:br>
              <a:rPr lang="nb-NO" sz="2100">
                <a:solidFill>
                  <a:schemeClr val="bg1"/>
                </a:solidFill>
              </a:rPr>
            </a:br>
            <a:r>
              <a:rPr lang="nb-NO" sz="2100">
                <a:solidFill>
                  <a:schemeClr val="bg1"/>
                </a:solidFill>
              </a:rPr>
              <a:t>Sentrale leveranser</a:t>
            </a:r>
          </a:p>
        </p:txBody>
      </p:sp>
    </p:spTree>
    <p:extLst>
      <p:ext uri="{BB962C8B-B14F-4D97-AF65-F5344CB8AC3E}">
        <p14:creationId xmlns:p14="http://schemas.microsoft.com/office/powerpoint/2010/main" val="144217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BA5EA-CF2C-4A31-A355-6BCAE643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871152"/>
            <a:ext cx="7772400" cy="1125140"/>
          </a:xfrm>
        </p:spPr>
        <p:txBody>
          <a:bodyPr/>
          <a:lstStyle/>
          <a:p>
            <a:r>
              <a:rPr lang="nb-NO" sz="2400" b="1" dirty="0">
                <a:solidFill>
                  <a:schemeClr val="tx1"/>
                </a:solidFill>
              </a:rPr>
              <a:t>Steg 1 – Fastsette ambisjonsnivå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315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C5BF0-DFCC-4F56-B52A-AB9B8C24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463846"/>
          </a:xfrm>
        </p:spPr>
        <p:txBody>
          <a:bodyPr/>
          <a:lstStyle/>
          <a:p>
            <a:r>
              <a:rPr lang="nb-NO" sz="2400"/>
              <a:t>Vi ønsker å jobbe på tvers av funksjoner og nivåer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607B782-8690-4089-A06A-8DBC9F5FE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0" y="1053527"/>
            <a:ext cx="5820888" cy="320400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7392216-C033-47B5-8395-7009F1908163}"/>
              </a:ext>
            </a:extLst>
          </p:cNvPr>
          <p:cNvSpPr/>
          <p:nvPr/>
        </p:nvSpPr>
        <p:spPr>
          <a:xfrm>
            <a:off x="301385" y="979713"/>
            <a:ext cx="301331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b="1" dirty="0"/>
              <a:t>Suksessfaktorer for innføring BOTT ØL: </a:t>
            </a:r>
          </a:p>
          <a:p>
            <a:endParaRPr lang="nb-NO" sz="900" dirty="0"/>
          </a:p>
          <a:p>
            <a:r>
              <a:rPr lang="nb-NO" sz="900" dirty="0"/>
              <a:t>• En inkluderende arbeidsform som inkluderer bredt og sikrer 	medvirkning fra berørte deler av organisasjonen, 	tillitsvalgte og </a:t>
            </a:r>
            <a:r>
              <a:rPr lang="nb-NO" sz="900" dirty="0" err="1"/>
              <a:t>vernelinje</a:t>
            </a:r>
            <a:endParaRPr lang="nb-NO" sz="900" dirty="0"/>
          </a:p>
          <a:p>
            <a:endParaRPr lang="nb-NO" sz="900" dirty="0"/>
          </a:p>
          <a:p>
            <a:r>
              <a:rPr lang="nb-NO" sz="900" dirty="0"/>
              <a:t>• Prosjektet ledes og gjennomføres på en helhetlig måte som sikrer forankring og forståelse for de endringer som 	skal gjennomføres</a:t>
            </a:r>
          </a:p>
          <a:p>
            <a:endParaRPr lang="nb-NO" sz="900" dirty="0"/>
          </a:p>
          <a:p>
            <a:r>
              <a:rPr lang="nb-NO" sz="900" dirty="0"/>
              <a:t>• God endringsledelse og forutsigbare endringsprosesser som skaper trygghet og som er utviklet i samspill med berørte medarbeidere</a:t>
            </a:r>
          </a:p>
          <a:p>
            <a:endParaRPr lang="nb-NO" sz="900" dirty="0"/>
          </a:p>
          <a:p>
            <a:r>
              <a:rPr lang="nb-NO" sz="900" dirty="0"/>
              <a:t>• God forståelse for de kommende endringene og hva man ønsker å oppnå</a:t>
            </a:r>
          </a:p>
          <a:p>
            <a:endParaRPr lang="nb-NO" sz="900" dirty="0"/>
          </a:p>
          <a:p>
            <a:r>
              <a:rPr lang="nb-NO" sz="900" dirty="0"/>
              <a:t>• God og oppdatert kommunikasjon i de rette kanalene</a:t>
            </a:r>
          </a:p>
          <a:p>
            <a:endParaRPr lang="nb-NO" sz="900" dirty="0"/>
          </a:p>
          <a:p>
            <a:r>
              <a:rPr lang="nb-NO" sz="900"/>
              <a:t>• Aksept </a:t>
            </a:r>
            <a:r>
              <a:rPr lang="nb-NO" sz="900" dirty="0"/>
              <a:t>og opplevd tilfredshet hos berørte i </a:t>
            </a:r>
            <a:r>
              <a:rPr lang="nb-NO" sz="900"/>
              <a:t>organisasjonen for </a:t>
            </a:r>
            <a:r>
              <a:rPr lang="nb-NO" sz="900" dirty="0"/>
              <a:t>prosesser og resultater</a:t>
            </a:r>
          </a:p>
        </p:txBody>
      </p:sp>
    </p:spTree>
    <p:extLst>
      <p:ext uri="{BB962C8B-B14F-4D97-AF65-F5344CB8AC3E}">
        <p14:creationId xmlns:p14="http://schemas.microsoft.com/office/powerpoint/2010/main" val="194572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41FB-7ADC-4C47-8A38-8A2F6F73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27" y="150124"/>
            <a:ext cx="8418747" cy="648512"/>
          </a:xfrm>
        </p:spPr>
        <p:txBody>
          <a:bodyPr/>
          <a:lstStyle/>
          <a:p>
            <a:r>
              <a:rPr lang="nb-NO"/>
              <a:t>Ambisjonsnivå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41C2-3513-46A5-9EC3-099D1E77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27" y="798635"/>
            <a:ext cx="8255163" cy="3842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fontAlgn="base">
              <a:buNone/>
            </a:pPr>
            <a:r>
              <a:rPr lang="nb-NO" sz="1100" b="1"/>
              <a:t>Sikker drift:</a:t>
            </a:r>
            <a:r>
              <a:rPr lang="nb-NO" sz="1100"/>
              <a:t> Fokus på sikker drift har gjort at vi ikke har hatt avbrudd, mistet data eller andre uforutsette hendelser i prosjektperioden. ​</a:t>
            </a:r>
          </a:p>
          <a:p>
            <a:pPr marL="0" indent="0" fontAlgn="base">
              <a:buNone/>
            </a:pPr>
            <a:endParaRPr lang="nb-NO" sz="1100"/>
          </a:p>
          <a:p>
            <a:pPr marL="0" indent="0" fontAlgn="base">
              <a:buNone/>
            </a:pPr>
            <a:r>
              <a:rPr lang="nb-NO" sz="1100" b="1"/>
              <a:t>Sømløs overgang:</a:t>
            </a:r>
            <a:r>
              <a:rPr lang="nb-NO" sz="1100"/>
              <a:t> Vi har hatt en sømløs overgang til nye systemer - alt fungerer 1. januar 2022 og de nye systemene henger sammen med eksisterende løsninger på NTNU. </a:t>
            </a:r>
          </a:p>
          <a:p>
            <a:pPr marL="0" indent="0" fontAlgn="base">
              <a:buNone/>
            </a:pPr>
            <a:endParaRPr lang="nb-NO" sz="1100" b="1"/>
          </a:p>
          <a:p>
            <a:pPr marL="0" indent="0" fontAlgn="base">
              <a:buNone/>
            </a:pPr>
            <a:r>
              <a:rPr lang="nb-NO" sz="1100" b="1"/>
              <a:t>Bedre virksomhetsstyring: </a:t>
            </a:r>
            <a:r>
              <a:rPr lang="nb-NO" sz="1100"/>
              <a:t>Ny økonomimodell og regnskapsprinsipper er fullt ut implementert og vi bedriver bedre virksomhetsstyring med nye systemer påkoblet BEVISST. </a:t>
            </a:r>
            <a:r>
              <a:rPr lang="en-US" sz="1100"/>
              <a:t>​</a:t>
            </a:r>
          </a:p>
          <a:p>
            <a:pPr marL="0" indent="0" fontAlgn="base">
              <a:buNone/>
            </a:pPr>
            <a:endParaRPr lang="nb-NO" sz="1100"/>
          </a:p>
          <a:p>
            <a:pPr marL="0" indent="0" fontAlgn="base">
              <a:buNone/>
            </a:pPr>
            <a:r>
              <a:rPr lang="nb-NO" sz="1100"/>
              <a:t>​</a:t>
            </a:r>
            <a:r>
              <a:rPr lang="nb-NO" sz="1100" b="1"/>
              <a:t>Bedre og mer effektive prosesser og videreutviklede roller</a:t>
            </a:r>
            <a:r>
              <a:rPr lang="nb-NO" sz="1100"/>
              <a:t>​</a:t>
            </a:r>
          </a:p>
          <a:p>
            <a:pPr marL="0" indent="0" fontAlgn="base">
              <a:buNone/>
            </a:pPr>
            <a:r>
              <a:rPr lang="nb-NO" sz="1100"/>
              <a:t>	Vi har gjennomgått </a:t>
            </a:r>
            <a:r>
              <a:rPr lang="nb-NO" sz="1100" err="1"/>
              <a:t>BOTTs</a:t>
            </a:r>
            <a:r>
              <a:rPr lang="nb-NO" sz="1100"/>
              <a:t> roller og prosesser og sett på hvordan disse kan implementeres på tvers av nivåene med 	hensikt å finne den beste løsningen for NTNU. ​</a:t>
            </a:r>
          </a:p>
          <a:p>
            <a:pPr marL="0" indent="0" fontAlgn="base">
              <a:buNone/>
            </a:pPr>
            <a:r>
              <a:rPr lang="nb-NO" sz="1100"/>
              <a:t>	Endringsbehov </a:t>
            </a:r>
            <a:r>
              <a:rPr lang="nb-NO" sz="1100" err="1"/>
              <a:t>ifht</a:t>
            </a:r>
            <a:r>
              <a:rPr lang="nb-NO" sz="1100"/>
              <a:t>. dagens situasjon kartlagt og brukt som grunnlag for å fastsette hva som kan implementeres i 2021, og 	hva som implementeres påfølgende år. ​</a:t>
            </a:r>
            <a:br>
              <a:rPr lang="nb-NO" sz="1100"/>
            </a:br>
            <a:r>
              <a:rPr lang="nb-NO" sz="1100"/>
              <a:t>​</a:t>
            </a:r>
          </a:p>
          <a:p>
            <a:pPr marL="0" indent="0" fontAlgn="base">
              <a:buNone/>
            </a:pPr>
            <a:r>
              <a:rPr lang="nb-NO" sz="1100" b="1"/>
              <a:t>Tydelige mål: </a:t>
            </a:r>
            <a:r>
              <a:rPr lang="nb-NO" sz="1100"/>
              <a:t>Vi har konkretisert mål for funksjonsområdet for å sikre at vi er samstemt om hvordan funksjonene skal se ut i 2025 i lys av NTNUs strategi, virksomhetsmål for administrasjonen (mål 8) og </a:t>
            </a:r>
            <a:r>
              <a:rPr lang="nb-NO" sz="1100" err="1"/>
              <a:t>BOTTs</a:t>
            </a:r>
            <a:r>
              <a:rPr lang="nb-NO" sz="1100"/>
              <a:t> føringer.​</a:t>
            </a:r>
            <a:br>
              <a:rPr lang="nb-NO" sz="1100"/>
            </a:br>
            <a:r>
              <a:rPr lang="nb-NO" sz="1100"/>
              <a:t>​</a:t>
            </a:r>
          </a:p>
          <a:p>
            <a:pPr marL="0" indent="0" fontAlgn="base">
              <a:buNone/>
            </a:pPr>
            <a:r>
              <a:rPr lang="nb-NO" sz="1100" b="1"/>
              <a:t>Bygget kapasitet og kompetanse:</a:t>
            </a:r>
            <a:r>
              <a:rPr lang="nb-NO" sz="1100"/>
              <a:t> Vi har i 2021 benyttet muligheten gjennom arbeidet med BOTT ØL til å bygge kapasitet og kompetanse som grunnlag for videre utviklingsarbeid.</a:t>
            </a:r>
            <a:endParaRPr lang="en-US" sz="1100"/>
          </a:p>
          <a:p>
            <a:pPr marL="0" indent="0">
              <a:buNone/>
            </a:pPr>
            <a:endParaRPr lang="nb-NO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10DF89F-7120-4B25-A68C-4F6554287F6B}"/>
              </a:ext>
            </a:extLst>
          </p:cNvPr>
          <p:cNvSpPr/>
          <p:nvPr/>
        </p:nvSpPr>
        <p:spPr>
          <a:xfrm>
            <a:off x="548641" y="2779777"/>
            <a:ext cx="234086" cy="299923"/>
          </a:xfrm>
          <a:prstGeom prst="downArrow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F3218BB-4B9F-4646-AABD-E281145EF7B4}"/>
              </a:ext>
            </a:extLst>
          </p:cNvPr>
          <p:cNvSpPr/>
          <p:nvPr/>
        </p:nvSpPr>
        <p:spPr>
          <a:xfrm>
            <a:off x="555955" y="3158948"/>
            <a:ext cx="234086" cy="299923"/>
          </a:xfrm>
          <a:prstGeom prst="downArrow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76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BA5EA-CF2C-4A31-A355-6BCAE643A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b="1" dirty="0">
                <a:solidFill>
                  <a:schemeClr val="tx1"/>
                </a:solidFill>
              </a:rPr>
              <a:t>Steg 2 - Fastsette rammer for arbeidsorganisering og arbeidsdeling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772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E8DCAB7-3BB9-4C44-AEEA-76EA78C119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E8DCAB7-3BB9-4C44-AEEA-76EA78C1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AEA2AD-52C8-46A3-A747-820A73B8D9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nb-NO" sz="24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E5449-5907-45C8-959C-2BE182C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6"/>
            <a:ext cx="11224996" cy="463846"/>
          </a:xfrm>
        </p:spPr>
        <p:txBody>
          <a:bodyPr/>
          <a:lstStyle/>
          <a:p>
            <a:r>
              <a:rPr lang="nb-NO" sz="2400"/>
              <a:t>Design Sprint</a:t>
            </a:r>
            <a:endParaRPr lang="nb-NO" sz="1800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9B8010A0-F12C-4323-9139-938DF3DC8A6A}"/>
              </a:ext>
            </a:extLst>
          </p:cNvPr>
          <p:cNvGraphicFramePr>
            <a:graphicFrameLocks noGrp="1"/>
          </p:cNvGraphicFramePr>
          <p:nvPr/>
        </p:nvGraphicFramePr>
        <p:xfrm>
          <a:off x="396635" y="1266316"/>
          <a:ext cx="8323495" cy="333774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664699">
                  <a:extLst>
                    <a:ext uri="{9D8B030D-6E8A-4147-A177-3AD203B41FA5}">
                      <a16:colId xmlns:a16="http://schemas.microsoft.com/office/drawing/2014/main" val="559768178"/>
                    </a:ext>
                  </a:extLst>
                </a:gridCol>
                <a:gridCol w="1664699">
                  <a:extLst>
                    <a:ext uri="{9D8B030D-6E8A-4147-A177-3AD203B41FA5}">
                      <a16:colId xmlns:a16="http://schemas.microsoft.com/office/drawing/2014/main" val="4062673064"/>
                    </a:ext>
                  </a:extLst>
                </a:gridCol>
                <a:gridCol w="1664699">
                  <a:extLst>
                    <a:ext uri="{9D8B030D-6E8A-4147-A177-3AD203B41FA5}">
                      <a16:colId xmlns:a16="http://schemas.microsoft.com/office/drawing/2014/main" val="1316617364"/>
                    </a:ext>
                  </a:extLst>
                </a:gridCol>
                <a:gridCol w="1664699">
                  <a:extLst>
                    <a:ext uri="{9D8B030D-6E8A-4147-A177-3AD203B41FA5}">
                      <a16:colId xmlns:a16="http://schemas.microsoft.com/office/drawing/2014/main" val="2476370768"/>
                    </a:ext>
                  </a:extLst>
                </a:gridCol>
                <a:gridCol w="1664699">
                  <a:extLst>
                    <a:ext uri="{9D8B030D-6E8A-4147-A177-3AD203B41FA5}">
                      <a16:colId xmlns:a16="http://schemas.microsoft.com/office/drawing/2014/main" val="1646304084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Mandag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/>
                        <a:t>Tirsdag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494764"/>
                  </a:ext>
                </a:extLst>
              </a:tr>
              <a:tr h="116537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8114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b="1">
                          <a:solidFill>
                            <a:schemeClr val="tx2"/>
                          </a:solidFill>
                        </a:rPr>
                        <a:t>Forståelse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b="1">
                          <a:solidFill>
                            <a:schemeClr val="tx2"/>
                          </a:solidFill>
                        </a:rPr>
                        <a:t>Hypoteser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b="1">
                          <a:solidFill>
                            <a:schemeClr val="tx2"/>
                          </a:solidFill>
                        </a:rPr>
                        <a:t>Test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b="1">
                          <a:solidFill>
                            <a:schemeClr val="tx2"/>
                          </a:solidFill>
                        </a:rPr>
                        <a:t>Bearbeide innspill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b="1">
                          <a:solidFill>
                            <a:schemeClr val="tx2"/>
                          </a:solidFill>
                        </a:rPr>
                        <a:t>Løsningsforslag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0347"/>
                  </a:ext>
                </a:extLst>
              </a:tr>
              <a:tr h="945545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Belyse fokusområder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/>
                        <a:t>Kunnskapsgrunnlag og workshop med referanseteam</a:t>
                      </a:r>
                      <a:endParaRPr lang="nb-NO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Konkrete løsningsforslag per problemstilling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Prioritere 2-3 forslag per problemstilling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Presentere løsningsforslag for 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/>
                        <a:t>Innspill fra 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/>
                        <a:t>Bearbeide innspill med Kjerneteamet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Ferdigstille løsningsforslag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Presentere løsningsforslag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OK fra operativ prosesseier</a:t>
                      </a:r>
                      <a:endParaRPr lang="nb-NO" sz="10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655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</a:rPr>
                        <a:t>Kjerneteam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</a:rPr>
                        <a:t>Referanseteam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</a:rPr>
                        <a:t>Intervjuobjekter/</a:t>
                      </a:r>
                      <a:br>
                        <a:rPr lang="nb-NO" sz="1000" b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000" b="0">
                          <a:solidFill>
                            <a:schemeClr val="tx1"/>
                          </a:solidFill>
                        </a:rPr>
                        <a:t>fokusgrupper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Kjerneteam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/>
                        <a:t>Kjerneteam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/>
                        <a:t>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/>
                        <a:t>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Kjerneteam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err="1"/>
                        <a:t>Kjerneteam</a:t>
                      </a:r>
                      <a:endParaRPr lang="nb-NO" sz="1000" b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/>
                        <a:t>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66208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8CD5D6C0-6AFA-470D-B229-CA4961FA0E2D}"/>
              </a:ext>
            </a:extLst>
          </p:cNvPr>
          <p:cNvGrpSpPr/>
          <p:nvPr/>
        </p:nvGrpSpPr>
        <p:grpSpPr>
          <a:xfrm>
            <a:off x="472819" y="1581106"/>
            <a:ext cx="8137639" cy="1075562"/>
            <a:chOff x="-389322" y="2070835"/>
            <a:chExt cx="9846530" cy="1301430"/>
          </a:xfrm>
        </p:grpSpPr>
        <p:pic>
          <p:nvPicPr>
            <p:cNvPr id="25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D08E93CF-000D-4CD2-8612-34CCADC89A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" t="18176" r="78810" b="42613"/>
            <a:stretch/>
          </p:blipFill>
          <p:spPr bwMode="auto">
            <a:xfrm>
              <a:off x="-389322" y="2070835"/>
              <a:ext cx="1652986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AD4AF167-9C70-4C17-A5F2-CDAD3EEC31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1" t="18176" r="41616" b="42613"/>
            <a:stretch/>
          </p:blipFill>
          <p:spPr bwMode="auto">
            <a:xfrm>
              <a:off x="3821919" y="2070835"/>
              <a:ext cx="148864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19F0EA4B-6412-4782-9CBE-449CAD0217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1" t="18176" r="19975" b="42613"/>
            <a:stretch/>
          </p:blipFill>
          <p:spPr bwMode="auto">
            <a:xfrm>
              <a:off x="5722192" y="2070835"/>
              <a:ext cx="1706258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108B63CE-C3C5-407E-BE9E-EDBF3832DA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3" t="18176" b="42613"/>
            <a:stretch/>
          </p:blipFill>
          <p:spPr bwMode="auto">
            <a:xfrm>
              <a:off x="7649733" y="2070835"/>
              <a:ext cx="1807475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ow Google Design Sprint works - Product Management 101 ...">
              <a:hlinkClick r:id="rId8"/>
              <a:extLst>
                <a:ext uri="{FF2B5EF4-FFF2-40B4-BE49-F238E27FC236}">
                  <a16:creationId xmlns:a16="http://schemas.microsoft.com/office/drawing/2014/main" id="{B4DFD824-19EB-40C8-941A-123D38003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6" t="18176" r="59667" b="42613"/>
            <a:stretch/>
          </p:blipFill>
          <p:spPr bwMode="auto">
            <a:xfrm>
              <a:off x="1730617" y="2070835"/>
              <a:ext cx="159407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1F73EA-8190-4DC4-BA28-EF7FACACDE18}"/>
              </a:ext>
            </a:extLst>
          </p:cNvPr>
          <p:cNvSpPr/>
          <p:nvPr/>
        </p:nvSpPr>
        <p:spPr>
          <a:xfrm rot="20869639">
            <a:off x="233567" y="3848477"/>
            <a:ext cx="434077" cy="1158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chemeClr val="tx1">
                    <a:lumMod val="75000"/>
                    <a:lumOff val="25000"/>
                  </a:schemeClr>
                </a:solidFill>
              </a:rPr>
              <a:t>Deltakere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D29CEC8-8991-4C8F-AF7B-66285E2F2E16}"/>
              </a:ext>
            </a:extLst>
          </p:cNvPr>
          <p:cNvSpPr/>
          <p:nvPr/>
        </p:nvSpPr>
        <p:spPr>
          <a:xfrm rot="20973762">
            <a:off x="247348" y="2885147"/>
            <a:ext cx="434077" cy="1158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</a:p>
        </p:txBody>
      </p:sp>
    </p:spTree>
    <p:extLst>
      <p:ext uri="{BB962C8B-B14F-4D97-AF65-F5344CB8AC3E}">
        <p14:creationId xmlns:p14="http://schemas.microsoft.com/office/powerpoint/2010/main" val="1335494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o12BXmJAeQUQwTF0qx.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rRFyhOkVUdIR0csWYb1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Q5fog2UjAVh43ob9Bh2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WSOj2x1phSxCLHqb7D2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waLchhAbZ0GJc1kE58.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83wAhbC0CriIGBOWfoS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KCRYga7rAaxErTMiRT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AGR2BbxE89FlavkSNXg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GxjkM0.WtsMMPTPufmV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n96VASGF72KspD5EzA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P_1wyeiLd6GuG03BG1O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DZv.4VroisuhosHgQDr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v95vQBzIYk9SWNcKrJN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YB2_QYsMErzDdj3H8pY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Uje_yEWC0n9xnGIDAbK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2TQd5AbH.1JNxYKqEoj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0UlLh54XMMLTDhaR8VD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Q3v_rN47qyXplfxHaM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qbM3T8xgzzxpZNknux1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EKd1Q930LuiYMF3bcEU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t8DfBrvuIc7YOmexUh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L650NvVJlIZomoMy2Pw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3VwOTJljbid83GRnp5.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733uBwjZbCGxde1qcho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ojHutLIFdz.HQEUXGfN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4_kwD18U3qghaJ_jvkq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d9QKB8R9To7FQJdBbZf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8lCnufpXh9u.ISM.0HS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PeHOgIFjNo8hL1kPHA7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zc9hBMGlJ3gq8UNdQd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AJtbeAWLCVjOyWEBxv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EsAnm9hMnYmOvPZQ_TY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_Zq.Ab_NbjxQZ9ufnSD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OYn7UfXExs38.3qUHRK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R2QvsKdGtRXZtY4W73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7fvQPFNOr5Dsz9VhUT9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wp2Z.jDdusAmZrQWNx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ws4iEspAF3_YimwGDR5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_SUxl8ySQne6yXtABUw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Pfjm4QowIFBfw022VRV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E11OMErQ8Pe47Ke9yU0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OvYCtaKhOQ7vgj5Pr0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9ub7kJe.Xu2GhBtNUEk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.xlZqVG0PrnYN_RfFaM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rb3aZzsj1kFlD8SM5qY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o68PMkRnMsIAunMohmY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cNmUin0vROcz9FPcsgZ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cNmUin0vROcz9FPcsgZ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zc9hBMGlJ3gq8UNdQd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zc9hBMGlJ3gq8UNdQd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zc9hBMGlJ3gq8UNdQd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cNmUin0vROcz9FPcsg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OhXetn82MRYBIOZUHM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Ramf6P.aFjKUXgbnOtd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5sATGXmGsTFKOuHac5q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1OMivGJ0lpsUAFvfA_e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ZAcDG1MoQLdn0g1BFO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6cwJPn9EUjB8mjQmUT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DWb6bQnRZXUJzKmMwpI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yi.6VLRL7Z9nujsXzVw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5rHNVvAIl2j2aDsTGI5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SvK8b5ENaYk4AgoE_R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DuqlH5jdhsGFsyR3ZF6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UMsmLAKHgg5MdNWugsr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OjSYPV3pvgIwOw1Tzp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sEKrIhNOl4c06bMJ7Lb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i_BEkQfiioq8tF6FiJ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N8NS1wlYrfPekuKIKU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gBMda_ulod7NuIAoKY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X115XHfUSVFDqqvhTA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xzqOYDYMjsMRYUzrMU3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6JcI32xisFmYRQJLq.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6UVXl_m1fdpzT3b3_Zz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y2QY2OJpGtGKObwDRum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XzA3GOPVJkY6ehZ18fj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jvdbivRAGD1IOM8Mjc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RRthYBV130NUOBTKnC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QGl4ibqGB_sJoGtE5HN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l9nUam48reF_ghLLHj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OfPp3INnR5u8Zy2tlnR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dmrhHkLl5itF2kXvrF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fK4A.TscsIptz1OXSKN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ibyWSNuN10j_.RZreoP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coSJMm186KNza9sgWvH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Dm4iYWjpPUrcgvFC5VH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oXA13o1HE1cX6rct7js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E6iIlY0Usjyp0tA0NX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smHFOsjyOmfhrhQ2eX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EhkApZCbV20e6u08rAl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ReLSh_F3IBqeJH489_J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Ec8k8.K5jo.uTEwyaLD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38iRyFtXVTzr64xPID7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pFRf6fcg6myKvewtE3G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16s6r447IpmBspIeqk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W8FB3GdK4OVnXdYkYxu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eKrQRhAICBOAvbF5u58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uIvZw7HOkPHYLZWd_c7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P_1wyeiLd6GuG03BG1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j7saLTtOfytpZBOZCL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1iHiK0mN7x7LFNWlNu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Q8XWZcpJU0p78_iG9yX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MacPWH6rnWlmAeL4R2a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6uyXswUuBUhIe0P00a8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7lYDE09Qj5KNl8HwZdm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nH_4k6jyqTfes3GBDY.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l.dX6xLUYJVsdZfU819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6Qr5zzrKBR28Uq445Jh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vpDfYiGB104VPj2q0b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zbF3KGxpHesfCx2iCYz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rC_HtBH7.IR04dsmegg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jWXzjWn5Nq_jdeeeAFR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40XVq1oGeR9jM2lBAtG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b_opdc7I7q8dlsdHnfX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ewrViFZm.elnkZfbxuQ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VdmshMI41JGEO6CZO94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Y5f3ptC51URD.NoCs_s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cIi2ZcKobIFTxlhpJIg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BQjtHfwoGDNr11S5RK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GkwWycrT8nGTAWSd70m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o9g.pIAxGrjpSP0xhCI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Mv1Fh4hqPVgYQqizMKA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4qHUG5iQj.wuv9E5_eV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f9M_o.0.7L1rQqFstof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4Yex.rHtXBvxi.Ng_oe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pqq5BgfwNCCCb.6viUz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njvm.OWhp8Pq1qCB1T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OH5yksm.BnK4Cuh2lVM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KIhBSJ2INfocuzou9b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d5cN_NMSl3hCsvnq9C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6DVwgcK64rqGAutU9Jf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b_yqPIO3oimBxn.RrrG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eaGrXTx8Wb.f5QofbKt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fbPUMSrgE2G9sJwjKrw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uHM_vI9yW2dv2UFbxGH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cNmUin0vROcz9FPcsgZ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FL_F628k9Jju5Qxu1qC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SGqftnKZYTP1dOSD3Lu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PFqNjdigrcs86yt1Sj7Q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enkel_16_9" id="{3C0BA782-5172-F642-A498-CA4BE8ACBC6B}" vid="{76C47D60-C956-264E-AE82-D07413210B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ntnu_enkel_16_9</Template>
  <TotalTime>0</TotalTime>
  <Words>1121</Words>
  <Application>Microsoft Office PowerPoint</Application>
  <PresentationFormat>On-screen Show (16:9)</PresentationFormat>
  <Paragraphs>223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Office-tema</vt:lpstr>
      <vt:lpstr>think-cell Slide</vt:lpstr>
      <vt:lpstr>PowerPoint Presentation</vt:lpstr>
      <vt:lpstr>Hvordan ser systemene ut etter BOTT økonomi og lønn er innført 01.01.2022?</vt:lpstr>
      <vt:lpstr>Hva det betyr for de ulike ansatte ?</vt:lpstr>
      <vt:lpstr>Oppsummering våren 2021  Sentrale leveranser</vt:lpstr>
      <vt:lpstr>PowerPoint Presentation</vt:lpstr>
      <vt:lpstr>Vi ønsker å jobbe på tvers av funksjoner og nivåer</vt:lpstr>
      <vt:lpstr>Ambisjonsnivå</vt:lpstr>
      <vt:lpstr>PowerPoint Presentation</vt:lpstr>
      <vt:lpstr>Design Sprint</vt:lpstr>
      <vt:lpstr>Lønn og Lønnsnær HR</vt:lpstr>
      <vt:lpstr>Behov til Betaling</vt:lpstr>
      <vt:lpstr>Prosjektidé til Prosjektavslutning</vt:lpstr>
      <vt:lpstr>PowerPoint Presentation</vt:lpstr>
      <vt:lpstr>Løsningsforslag: Lønn og Lønnsnær HR 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Merete Aagesen</dc:creator>
  <cp:lastModifiedBy>Merete Aagesen</cp:lastModifiedBy>
  <cp:revision>6</cp:revision>
  <dcterms:created xsi:type="dcterms:W3CDTF">2021-07-09T11:52:38Z</dcterms:created>
  <dcterms:modified xsi:type="dcterms:W3CDTF">2021-07-09T12:21:54Z</dcterms:modified>
</cp:coreProperties>
</file>