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60" r:id="rId3"/>
    <p:sldId id="284" r:id="rId4"/>
    <p:sldId id="261" r:id="rId5"/>
    <p:sldId id="262" r:id="rId6"/>
    <p:sldId id="272" r:id="rId7"/>
    <p:sldId id="282" r:id="rId8"/>
    <p:sldId id="265" r:id="rId9"/>
    <p:sldId id="283" r:id="rId10"/>
    <p:sldId id="267" r:id="rId11"/>
    <p:sldId id="268" r:id="rId12"/>
    <p:sldId id="280" r:id="rId13"/>
    <p:sldId id="270" r:id="rId14"/>
    <p:sldId id="275" r:id="rId15"/>
    <p:sldId id="271" r:id="rId16"/>
    <p:sldId id="277" r:id="rId17"/>
    <p:sldId id="276" r:id="rId18"/>
    <p:sldId id="273" r:id="rId19"/>
    <p:sldId id="285" r:id="rId20"/>
    <p:sldId id="281" r:id="rId21"/>
    <p:sldId id="278" r:id="rId2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 Ødegården" initials="MØ" lastIdx="1" clrIdx="0">
    <p:extLst>
      <p:ext uri="{19B8F6BF-5375-455C-9EA6-DF929625EA0E}">
        <p15:presenceInfo xmlns:p15="http://schemas.microsoft.com/office/powerpoint/2012/main" userId="S::monaod@ntnu.no::9a738365-43ac-4f1a-ae6f-6fc30fbe09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 autoAdjust="0"/>
  </p:normalViewPr>
  <p:slideViewPr>
    <p:cSldViewPr snapToGrid="0" snapToObjects="1">
      <p:cViewPr varScale="1">
        <p:scale>
          <a:sx n="133" d="100"/>
          <a:sy n="133" d="100"/>
        </p:scale>
        <p:origin x="9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E27A4-D893-4B93-B770-37A204E5A470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C69C127E-B2C5-4369-AFE3-982FFA2C301B}">
      <dgm:prSet phldrT="[Text]" custT="1"/>
      <dgm:spPr/>
      <dgm:t>
        <a:bodyPr/>
        <a:lstStyle/>
        <a:p>
          <a:r>
            <a:rPr lang="nb-NO" sz="1100" b="1" dirty="0"/>
            <a:t>Arbeid </a:t>
          </a:r>
        </a:p>
        <a:p>
          <a:r>
            <a:rPr lang="nb-NO" sz="1100" b="1" dirty="0"/>
            <a:t>og helse</a:t>
          </a:r>
        </a:p>
      </dgm:t>
    </dgm:pt>
    <dgm:pt modelId="{FCE87ECB-825A-45BC-A700-9D9F8BD1ED27}" type="parTrans" cxnId="{2B36D99D-C5F0-47FE-9AAA-51862A4A000F}">
      <dgm:prSet/>
      <dgm:spPr/>
      <dgm:t>
        <a:bodyPr/>
        <a:lstStyle/>
        <a:p>
          <a:endParaRPr lang="nb-NO"/>
        </a:p>
      </dgm:t>
    </dgm:pt>
    <dgm:pt modelId="{85D93B2B-7EF7-4BBA-B615-B816C6E88CF8}" type="sibTrans" cxnId="{2B36D99D-C5F0-47FE-9AAA-51862A4A000F}">
      <dgm:prSet/>
      <dgm:spPr/>
      <dgm:t>
        <a:bodyPr/>
        <a:lstStyle/>
        <a:p>
          <a:endParaRPr lang="nb-NO"/>
        </a:p>
      </dgm:t>
    </dgm:pt>
    <dgm:pt modelId="{1973F467-0FEF-49C0-8AAC-F98347176BB7}">
      <dgm:prSet phldrT="[Text]" custT="1"/>
      <dgm:spPr/>
      <dgm:t>
        <a:bodyPr/>
        <a:lstStyle/>
        <a:p>
          <a:r>
            <a:rPr lang="nb-NO" sz="1100" b="1" dirty="0"/>
            <a:t>Velferds-teknologi</a:t>
          </a:r>
        </a:p>
      </dgm:t>
    </dgm:pt>
    <dgm:pt modelId="{DF6AC37F-E15B-4B1E-BBE7-5DBC088B640F}" type="sibTrans" cxnId="{AD67C5D4-384F-4A33-82B3-13E4F6BCABCF}">
      <dgm:prSet/>
      <dgm:spPr/>
      <dgm:t>
        <a:bodyPr/>
        <a:lstStyle/>
        <a:p>
          <a:endParaRPr lang="nb-NO"/>
        </a:p>
      </dgm:t>
    </dgm:pt>
    <dgm:pt modelId="{9F60646E-95B0-4BBD-B58F-D8CDDC273CF4}" type="parTrans" cxnId="{AD67C5D4-384F-4A33-82B3-13E4F6BCABCF}">
      <dgm:prSet/>
      <dgm:spPr/>
      <dgm:t>
        <a:bodyPr/>
        <a:lstStyle/>
        <a:p>
          <a:endParaRPr lang="nb-NO"/>
        </a:p>
      </dgm:t>
    </dgm:pt>
    <dgm:pt modelId="{891EB4DE-E141-4BB2-BAD3-DF3BF1291064}">
      <dgm:prSet phldrT="[Text]" custT="1"/>
      <dgm:spPr/>
      <dgm:t>
        <a:bodyPr/>
        <a:lstStyle/>
        <a:p>
          <a:pPr algn="ctr"/>
          <a:r>
            <a:rPr lang="nb-NO" sz="1100" b="1" dirty="0"/>
            <a:t>Organisasjon </a:t>
          </a:r>
        </a:p>
        <a:p>
          <a:pPr algn="ctr"/>
          <a:r>
            <a:rPr lang="nb-NO" sz="1100" b="1" dirty="0"/>
            <a:t>og læring</a:t>
          </a:r>
        </a:p>
      </dgm:t>
    </dgm:pt>
    <dgm:pt modelId="{9A794B30-964A-434D-AA33-683F9636C6E3}" type="sibTrans" cxnId="{52C7429B-26A5-4FEF-8D86-E94ADBF79D1E}">
      <dgm:prSet/>
      <dgm:spPr/>
      <dgm:t>
        <a:bodyPr/>
        <a:lstStyle/>
        <a:p>
          <a:endParaRPr lang="nb-NO"/>
        </a:p>
      </dgm:t>
    </dgm:pt>
    <dgm:pt modelId="{E6101D31-800E-44AB-A96B-4FFC663CD96F}" type="parTrans" cxnId="{52C7429B-26A5-4FEF-8D86-E94ADBF79D1E}">
      <dgm:prSet/>
      <dgm:spPr/>
      <dgm:t>
        <a:bodyPr/>
        <a:lstStyle/>
        <a:p>
          <a:endParaRPr lang="nb-NO"/>
        </a:p>
      </dgm:t>
    </dgm:pt>
    <dgm:pt modelId="{A840C981-1D0D-4EE4-B2E0-F3B6D23AE10B}">
      <dgm:prSet phldrT="[Text]" custT="1"/>
      <dgm:spPr/>
      <dgm:t>
        <a:bodyPr/>
        <a:lstStyle/>
        <a:p>
          <a:r>
            <a:rPr lang="nb-NO" sz="1100" b="1" dirty="0"/>
            <a:t>Digitalisering</a:t>
          </a:r>
        </a:p>
      </dgm:t>
    </dgm:pt>
    <dgm:pt modelId="{DE514E1D-C233-4D67-A456-24F1D9BB69AD}" type="sibTrans" cxnId="{B6EDD558-6178-42C0-B2B1-BFD83706C791}">
      <dgm:prSet/>
      <dgm:spPr/>
      <dgm:t>
        <a:bodyPr/>
        <a:lstStyle/>
        <a:p>
          <a:endParaRPr lang="nb-NO"/>
        </a:p>
      </dgm:t>
    </dgm:pt>
    <dgm:pt modelId="{9BF80C36-922F-43DE-AC78-F765338BBECB}" type="parTrans" cxnId="{B6EDD558-6178-42C0-B2B1-BFD83706C791}">
      <dgm:prSet/>
      <dgm:spPr/>
      <dgm:t>
        <a:bodyPr/>
        <a:lstStyle/>
        <a:p>
          <a:endParaRPr lang="nb-NO"/>
        </a:p>
      </dgm:t>
    </dgm:pt>
    <dgm:pt modelId="{C5C966E0-F38A-4CB5-A740-AFFD5FC4BFA2}" type="pres">
      <dgm:prSet presAssocID="{EF5E27A4-D893-4B93-B770-37A204E5A470}" presName="Name0" presStyleCnt="0">
        <dgm:presLayoutVars>
          <dgm:dir/>
          <dgm:resizeHandles val="exact"/>
        </dgm:presLayoutVars>
      </dgm:prSet>
      <dgm:spPr/>
    </dgm:pt>
    <dgm:pt modelId="{42C3085F-4386-4DCB-B1ED-93768D3D6FCC}" type="pres">
      <dgm:prSet presAssocID="{C69C127E-B2C5-4369-AFE3-982FFA2C301B}" presName="Name5" presStyleLbl="vennNode1" presStyleIdx="0" presStyleCnt="4">
        <dgm:presLayoutVars>
          <dgm:bulletEnabled val="1"/>
        </dgm:presLayoutVars>
      </dgm:prSet>
      <dgm:spPr/>
    </dgm:pt>
    <dgm:pt modelId="{EF8BFE7E-7012-4974-BA26-D416E169C0BC}" type="pres">
      <dgm:prSet presAssocID="{85D93B2B-7EF7-4BBA-B615-B816C6E88CF8}" presName="space" presStyleCnt="0"/>
      <dgm:spPr/>
    </dgm:pt>
    <dgm:pt modelId="{3C30D343-09BF-43E0-B85A-B78F00046D10}" type="pres">
      <dgm:prSet presAssocID="{1973F467-0FEF-49C0-8AAC-F98347176BB7}" presName="Name5" presStyleLbl="vennNode1" presStyleIdx="1" presStyleCnt="4">
        <dgm:presLayoutVars>
          <dgm:bulletEnabled val="1"/>
        </dgm:presLayoutVars>
      </dgm:prSet>
      <dgm:spPr/>
    </dgm:pt>
    <dgm:pt modelId="{ED1D5283-5352-4E42-91C2-DA1026FBE492}" type="pres">
      <dgm:prSet presAssocID="{DF6AC37F-E15B-4B1E-BBE7-5DBC088B640F}" presName="space" presStyleCnt="0"/>
      <dgm:spPr/>
    </dgm:pt>
    <dgm:pt modelId="{CA1E1643-0B10-4A15-B5A1-580187514AAC}" type="pres">
      <dgm:prSet presAssocID="{A840C981-1D0D-4EE4-B2E0-F3B6D23AE10B}" presName="Name5" presStyleLbl="vennNode1" presStyleIdx="2" presStyleCnt="4">
        <dgm:presLayoutVars>
          <dgm:bulletEnabled val="1"/>
        </dgm:presLayoutVars>
      </dgm:prSet>
      <dgm:spPr/>
    </dgm:pt>
    <dgm:pt modelId="{AE688665-C5F5-48A7-8C6D-4C39FAE4057D}" type="pres">
      <dgm:prSet presAssocID="{DE514E1D-C233-4D67-A456-24F1D9BB69AD}" presName="space" presStyleCnt="0"/>
      <dgm:spPr/>
    </dgm:pt>
    <dgm:pt modelId="{03221904-CCA5-436F-94A1-EF536B7FC61F}" type="pres">
      <dgm:prSet presAssocID="{891EB4DE-E141-4BB2-BAD3-DF3BF129106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6EDD558-6178-42C0-B2B1-BFD83706C791}" srcId="{EF5E27A4-D893-4B93-B770-37A204E5A470}" destId="{A840C981-1D0D-4EE4-B2E0-F3B6D23AE10B}" srcOrd="2" destOrd="0" parTransId="{9BF80C36-922F-43DE-AC78-F765338BBECB}" sibTransId="{DE514E1D-C233-4D67-A456-24F1D9BB69AD}"/>
    <dgm:cxn modelId="{9C538197-712D-449B-8BF3-45C007718CE1}" type="presOf" srcId="{1973F467-0FEF-49C0-8AAC-F98347176BB7}" destId="{3C30D343-09BF-43E0-B85A-B78F00046D10}" srcOrd="0" destOrd="0" presId="urn:microsoft.com/office/officeart/2005/8/layout/venn3"/>
    <dgm:cxn modelId="{52C7429B-26A5-4FEF-8D86-E94ADBF79D1E}" srcId="{EF5E27A4-D893-4B93-B770-37A204E5A470}" destId="{891EB4DE-E141-4BB2-BAD3-DF3BF1291064}" srcOrd="3" destOrd="0" parTransId="{E6101D31-800E-44AB-A96B-4FFC663CD96F}" sibTransId="{9A794B30-964A-434D-AA33-683F9636C6E3}"/>
    <dgm:cxn modelId="{2B36D99D-C5F0-47FE-9AAA-51862A4A000F}" srcId="{EF5E27A4-D893-4B93-B770-37A204E5A470}" destId="{C69C127E-B2C5-4369-AFE3-982FFA2C301B}" srcOrd="0" destOrd="0" parTransId="{FCE87ECB-825A-45BC-A700-9D9F8BD1ED27}" sibTransId="{85D93B2B-7EF7-4BBA-B615-B816C6E88CF8}"/>
    <dgm:cxn modelId="{AE177DB9-4CF9-4F24-8CAC-CF3D973C449B}" type="presOf" srcId="{EF5E27A4-D893-4B93-B770-37A204E5A470}" destId="{C5C966E0-F38A-4CB5-A740-AFFD5FC4BFA2}" srcOrd="0" destOrd="0" presId="urn:microsoft.com/office/officeart/2005/8/layout/venn3"/>
    <dgm:cxn modelId="{040915BF-FE9A-4EDF-8D94-CBB8DF875B13}" type="presOf" srcId="{A840C981-1D0D-4EE4-B2E0-F3B6D23AE10B}" destId="{CA1E1643-0B10-4A15-B5A1-580187514AAC}" srcOrd="0" destOrd="0" presId="urn:microsoft.com/office/officeart/2005/8/layout/venn3"/>
    <dgm:cxn modelId="{C7C273CA-AC49-4AC0-8731-8A97D793EB7E}" type="presOf" srcId="{C69C127E-B2C5-4369-AFE3-982FFA2C301B}" destId="{42C3085F-4386-4DCB-B1ED-93768D3D6FCC}" srcOrd="0" destOrd="0" presId="urn:microsoft.com/office/officeart/2005/8/layout/venn3"/>
    <dgm:cxn modelId="{AD67C5D4-384F-4A33-82B3-13E4F6BCABCF}" srcId="{EF5E27A4-D893-4B93-B770-37A204E5A470}" destId="{1973F467-0FEF-49C0-8AAC-F98347176BB7}" srcOrd="1" destOrd="0" parTransId="{9F60646E-95B0-4BBD-B58F-D8CDDC273CF4}" sibTransId="{DF6AC37F-E15B-4B1E-BBE7-5DBC088B640F}"/>
    <dgm:cxn modelId="{B66C15E5-532B-4A37-9C29-02FB654BD3CC}" type="presOf" srcId="{891EB4DE-E141-4BB2-BAD3-DF3BF1291064}" destId="{03221904-CCA5-436F-94A1-EF536B7FC61F}" srcOrd="0" destOrd="0" presId="urn:microsoft.com/office/officeart/2005/8/layout/venn3"/>
    <dgm:cxn modelId="{4E9E1DC6-554B-475A-9D09-81BCCEBF6281}" type="presParOf" srcId="{C5C966E0-F38A-4CB5-A740-AFFD5FC4BFA2}" destId="{42C3085F-4386-4DCB-B1ED-93768D3D6FCC}" srcOrd="0" destOrd="0" presId="urn:microsoft.com/office/officeart/2005/8/layout/venn3"/>
    <dgm:cxn modelId="{DF6B9114-FFDD-437A-B457-F6DE319AA054}" type="presParOf" srcId="{C5C966E0-F38A-4CB5-A740-AFFD5FC4BFA2}" destId="{EF8BFE7E-7012-4974-BA26-D416E169C0BC}" srcOrd="1" destOrd="0" presId="urn:microsoft.com/office/officeart/2005/8/layout/venn3"/>
    <dgm:cxn modelId="{A1D9E790-E17E-4422-B59E-3648C3BA667D}" type="presParOf" srcId="{C5C966E0-F38A-4CB5-A740-AFFD5FC4BFA2}" destId="{3C30D343-09BF-43E0-B85A-B78F00046D10}" srcOrd="2" destOrd="0" presId="urn:microsoft.com/office/officeart/2005/8/layout/venn3"/>
    <dgm:cxn modelId="{D85C7EE4-62AE-420B-ADDA-4E0598C93658}" type="presParOf" srcId="{C5C966E0-F38A-4CB5-A740-AFFD5FC4BFA2}" destId="{ED1D5283-5352-4E42-91C2-DA1026FBE492}" srcOrd="3" destOrd="0" presId="urn:microsoft.com/office/officeart/2005/8/layout/venn3"/>
    <dgm:cxn modelId="{24CD1586-1622-4F1C-A335-658D046BCC9D}" type="presParOf" srcId="{C5C966E0-F38A-4CB5-A740-AFFD5FC4BFA2}" destId="{CA1E1643-0B10-4A15-B5A1-580187514AAC}" srcOrd="4" destOrd="0" presId="urn:microsoft.com/office/officeart/2005/8/layout/venn3"/>
    <dgm:cxn modelId="{BA956C24-7B72-42D9-A906-16B7990E3B9E}" type="presParOf" srcId="{C5C966E0-F38A-4CB5-A740-AFFD5FC4BFA2}" destId="{AE688665-C5F5-48A7-8C6D-4C39FAE4057D}" srcOrd="5" destOrd="0" presId="urn:microsoft.com/office/officeart/2005/8/layout/venn3"/>
    <dgm:cxn modelId="{D1990908-7F62-48CF-B542-70D619F992B9}" type="presParOf" srcId="{C5C966E0-F38A-4CB5-A740-AFFD5FC4BFA2}" destId="{03221904-CCA5-436F-94A1-EF536B7FC6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085F-4386-4DCB-B1ED-93768D3D6FCC}">
      <dsp:nvSpPr>
        <dsp:cNvPr id="0" name=""/>
        <dsp:cNvSpPr/>
      </dsp:nvSpPr>
      <dsp:spPr>
        <a:xfrm>
          <a:off x="1402" y="344245"/>
          <a:ext cx="1407508" cy="14075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Arbeid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og helse</a:t>
          </a:r>
        </a:p>
      </dsp:txBody>
      <dsp:txXfrm>
        <a:off x="207527" y="550370"/>
        <a:ext cx="995258" cy="995258"/>
      </dsp:txXfrm>
    </dsp:sp>
    <dsp:sp modelId="{3C30D343-09BF-43E0-B85A-B78F00046D10}">
      <dsp:nvSpPr>
        <dsp:cNvPr id="0" name=""/>
        <dsp:cNvSpPr/>
      </dsp:nvSpPr>
      <dsp:spPr>
        <a:xfrm>
          <a:off x="1127409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Velferds-teknologi</a:t>
          </a:r>
        </a:p>
      </dsp:txBody>
      <dsp:txXfrm>
        <a:off x="1333534" y="550370"/>
        <a:ext cx="995258" cy="995258"/>
      </dsp:txXfrm>
    </dsp:sp>
    <dsp:sp modelId="{CA1E1643-0B10-4A15-B5A1-580187514AAC}">
      <dsp:nvSpPr>
        <dsp:cNvPr id="0" name=""/>
        <dsp:cNvSpPr/>
      </dsp:nvSpPr>
      <dsp:spPr>
        <a:xfrm>
          <a:off x="2253415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Digitalisering</a:t>
          </a:r>
        </a:p>
      </dsp:txBody>
      <dsp:txXfrm>
        <a:off x="2459540" y="550370"/>
        <a:ext cx="995258" cy="995258"/>
      </dsp:txXfrm>
    </dsp:sp>
    <dsp:sp modelId="{03221904-CCA5-436F-94A1-EF536B7FC61F}">
      <dsp:nvSpPr>
        <dsp:cNvPr id="0" name=""/>
        <dsp:cNvSpPr/>
      </dsp:nvSpPr>
      <dsp:spPr>
        <a:xfrm>
          <a:off x="3379422" y="344245"/>
          <a:ext cx="1407508" cy="1407508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60" tIns="13970" rIns="7746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Organisasjon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og læring</a:t>
          </a:r>
        </a:p>
      </dsp:txBody>
      <dsp:txXfrm>
        <a:off x="3585547" y="550370"/>
        <a:ext cx="995258" cy="995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DF50-E8E2-4B61-8593-72FCA2B852E0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A070-B31B-4183-97A3-0673A1E5E9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3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9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1679-8478-424E-8D79-17A8C1A6C8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98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11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18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6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35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5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08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6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12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474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7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529842" y="4786170"/>
            <a:ext cx="225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effectLst/>
                <a:latin typeface="Arial"/>
                <a:cs typeface="Arial"/>
              </a:rPr>
              <a:t>Kunnskap for en </a:t>
            </a:r>
            <a:r>
              <a:rPr lang="nb-NO" sz="1200" dirty="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8C11-8BB3-4FFA-B754-6893C4AD6E5C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79CC-D7CF-421A-BAC2-577BCEDE4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23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evanger.kommune.no/PageFiles/380874/levanger_sentrum_3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r="52386"/>
          <a:stretch/>
        </p:blipFill>
        <p:spPr bwMode="auto">
          <a:xfrm>
            <a:off x="6388834" y="1333849"/>
            <a:ext cx="1628578" cy="32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" descr="trondheim_eriksson_low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470" y="1333850"/>
            <a:ext cx="1631033" cy="3225529"/>
          </a:xfrm>
          <a:prstGeom prst="rect">
            <a:avLst/>
          </a:prstGeom>
        </p:spPr>
      </p:pic>
      <p:pic>
        <p:nvPicPr>
          <p:cNvPr id="14" name="Bilde 3" descr="gjovik_brygge_skibladner_low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102" y="1333849"/>
            <a:ext cx="1631034" cy="3225531"/>
          </a:xfrm>
          <a:prstGeom prst="rect">
            <a:avLst/>
          </a:prstGeom>
        </p:spPr>
      </p:pic>
      <p:pic>
        <p:nvPicPr>
          <p:cNvPr id="15" name="Bilde 4" descr="aalesund_by_low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63" y="1333849"/>
            <a:ext cx="1631034" cy="3225532"/>
          </a:xfrm>
          <a:prstGeom prst="rect">
            <a:avLst/>
          </a:prstGeom>
        </p:spPr>
      </p:pic>
      <p:sp>
        <p:nvSpPr>
          <p:cNvPr id="17" name="Rektangel 12"/>
          <p:cNvSpPr/>
          <p:nvPr/>
        </p:nvSpPr>
        <p:spPr>
          <a:xfrm>
            <a:off x="1284779" y="3857914"/>
            <a:ext cx="6831378" cy="4723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9" name="TekstSylinder 13"/>
          <p:cNvSpPr txBox="1"/>
          <p:nvPr/>
        </p:nvSpPr>
        <p:spPr>
          <a:xfrm>
            <a:off x="1258264" y="3944977"/>
            <a:ext cx="172944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TRONDHEIM</a:t>
            </a:r>
          </a:p>
        </p:txBody>
      </p:sp>
      <p:sp>
        <p:nvSpPr>
          <p:cNvPr id="20" name="TekstSylinder 14"/>
          <p:cNvSpPr txBox="1"/>
          <p:nvPr/>
        </p:nvSpPr>
        <p:spPr>
          <a:xfrm>
            <a:off x="2830491" y="3944057"/>
            <a:ext cx="178961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GJØVIK</a:t>
            </a:r>
          </a:p>
        </p:txBody>
      </p:sp>
      <p:sp>
        <p:nvSpPr>
          <p:cNvPr id="21" name="TekstSylinder 15"/>
          <p:cNvSpPr txBox="1"/>
          <p:nvPr/>
        </p:nvSpPr>
        <p:spPr>
          <a:xfrm>
            <a:off x="4605274" y="3944056"/>
            <a:ext cx="178961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ÅLESUND</a:t>
            </a:r>
          </a:p>
        </p:txBody>
      </p:sp>
      <p:sp>
        <p:nvSpPr>
          <p:cNvPr id="22" name="TekstSylinder 13"/>
          <p:cNvSpPr txBox="1"/>
          <p:nvPr/>
        </p:nvSpPr>
        <p:spPr>
          <a:xfrm>
            <a:off x="6334828" y="3921900"/>
            <a:ext cx="1729443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b-NO" sz="1350" dirty="0">
                <a:solidFill>
                  <a:prstClr val="black"/>
                </a:solidFill>
                <a:latin typeface="Arial"/>
                <a:cs typeface="Arial"/>
              </a:rPr>
              <a:t>LEVANGER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1" y="248706"/>
            <a:ext cx="2780810" cy="9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95392" y="625948"/>
            <a:ext cx="6330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Nasjonale forskerskoler (NFR)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6686" y="1553151"/>
            <a:ext cx="6330554" cy="28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Forskerskolen for de kommunale helse- og omsorgstjenestene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allmennmedisin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digitalt liv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global helse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hjertemedisin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medisinsk avbildning</a:t>
            </a:r>
          </a:p>
          <a:p>
            <a:r>
              <a:rPr lang="nb-NO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Forskerskole i populasjonsbasert epidemiologi</a:t>
            </a: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36" y="0"/>
            <a:ext cx="34330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73" y="311471"/>
            <a:ext cx="3739512" cy="41873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1200" b="1" dirty="0"/>
              <a:t>Vår forskning</a:t>
            </a:r>
            <a:br>
              <a:rPr lang="nb-NO" sz="11200" b="1" dirty="0"/>
            </a:br>
            <a:br>
              <a:rPr lang="nb-NO" sz="5600" b="1" dirty="0"/>
            </a:br>
            <a:endParaRPr lang="nb-NO" sz="5600" b="1" dirty="0"/>
          </a:p>
          <a:p>
            <a:pPr marL="0" indent="0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Vi har et bredt spekter av forskningsmiljøer innenfor medisin og helse. </a:t>
            </a:r>
            <a:b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Forskningsmiljøene våre omfatter blant annet sentra for fremragende forskning og for forskningsdrevet innovasjon, flere K. G. Jebsen-sentra, store EU-prosjekter og forskningssenteret for Helseundersøkelsen i Nord-Trøndelag med tilhørende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biobank</a:t>
            </a: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I 2014 ble May-Britt Moser og Edvard Moser, sammen med John </a:t>
            </a:r>
            <a:r>
              <a:rPr lang="nb-NO" sz="5600" dirty="0" err="1">
                <a:latin typeface="Arial" panose="020B0604020202020204" pitchFamily="34" charset="0"/>
                <a:cs typeface="Arial" panose="020B0604020202020204" pitchFamily="34" charset="0"/>
              </a:rPr>
              <a:t>O’Keefe</a:t>
            </a: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, tildelt Nobelprisen i medisin eller fysiologi for oppdagelsen av hjernens navigasjonssystem.</a:t>
            </a: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600" dirty="0">
                <a:latin typeface="Arial" panose="020B0604020202020204" pitchFamily="34" charset="0"/>
                <a:cs typeface="Arial" panose="020B0604020202020204" pitchFamily="34" charset="0"/>
              </a:rPr>
              <a:t>Vi er vertsfakultet for NTNUs strategiske satsingsområde NTNU Helse.</a:t>
            </a: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5600" b="1" dirty="0"/>
          </a:p>
          <a:p>
            <a:pPr marL="0" indent="0">
              <a:buNone/>
            </a:pPr>
            <a:r>
              <a:rPr lang="nb-NO" sz="56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983412"/>
            <a:ext cx="5772357" cy="38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950" y="461393"/>
            <a:ext cx="3942938" cy="41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Sentre for Fremragende Forskning (SFF)</a:t>
            </a:r>
          </a:p>
          <a:p>
            <a:pPr marL="0" indent="0">
              <a:buNone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Neural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(CNC)</a:t>
            </a:r>
          </a:p>
          <a:p>
            <a:pPr marL="0" indent="0">
              <a:buNone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(CEMIR)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Senter for Forskningsdrevet Innovasjon (SFI)</a:t>
            </a:r>
          </a:p>
          <a:p>
            <a:pPr marL="0" indent="0">
              <a:buNone/>
            </a:pPr>
            <a:r>
              <a:rPr lang="da-DK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Innovative Ultrasound Solutions (CIUS)</a:t>
            </a:r>
            <a:br>
              <a:rPr lang="da-DK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av verdens største helseundersøkelser</a:t>
            </a:r>
            <a:b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Helseundersøkelsen i Nord-Trøndelag (HUNT)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G. Jebsen sentre</a:t>
            </a:r>
          </a:p>
          <a:p>
            <a:pPr marL="0" indent="0">
              <a:buNone/>
            </a:pPr>
            <a:r>
              <a:rPr lang="en-US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G. </a:t>
            </a:r>
            <a:r>
              <a:rPr lang="en-US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Jebsen</a:t>
            </a:r>
            <a:r>
              <a:rPr lang="en-US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for Genetic Epidemiology</a:t>
            </a:r>
          </a:p>
          <a:p>
            <a:pPr marL="0" indent="0">
              <a:buNone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G. Jebsen Center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(CERG)</a:t>
            </a:r>
          </a:p>
          <a:p>
            <a:pPr marL="0" indent="0">
              <a:buNone/>
            </a:pP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0098" y="395685"/>
            <a:ext cx="42757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sentre</a:t>
            </a: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Palliative Care Research Center (PRC)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Senter for omsorgsforskning, Gjøvik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Regionalt kunnskapssenter for barn og unge (RKBU) </a:t>
            </a:r>
          </a:p>
          <a:p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Egil &amp; Pauline Braathen and Fred Kavli Centre for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Cortical</a:t>
            </a: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Microcircuits</a:t>
            </a: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kern="0" dirty="0">
              <a:latin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177" y="2480112"/>
            <a:ext cx="5227701" cy="22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23499" y="725218"/>
            <a:ext cx="660038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solidFill>
                  <a:srgbClr val="000000"/>
                </a:solidFill>
                <a:latin typeface="Calibri" panose="020F0502020204030204" pitchFamily="34" charset="0"/>
              </a:rPr>
              <a:t>Våre kjernefasiliteter</a:t>
            </a:r>
            <a:endParaRPr lang="nb-NO" sz="2800" kern="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1151" y="1646453"/>
            <a:ext cx="3464574" cy="34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Sammen med Helse Midt-Norge har vi organisert en avansert infrastruktur for forskning i kjernefasiliteter.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 kjernefasilitetene er tilgjengelig for forskere nasjonalt og internasjonalt, både ved forskningsinstitusjoner og i industrien.</a:t>
            </a:r>
          </a:p>
          <a:p>
            <a:pPr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Avansert infrastruktur innen klinisk forskning og basalforskning</a:t>
            </a: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Personell med spesialkompetanse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45" y="933178"/>
            <a:ext cx="6342114" cy="34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5329" y="359471"/>
            <a:ext cx="6330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 og nyskaping</a:t>
            </a:r>
            <a:endParaRPr lang="nb-NO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1531" y="1162338"/>
            <a:ext cx="4671207" cy="13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særlig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utviklingen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innføring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prosedyrer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helsetjenesten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medisinsk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samarbeider tett med NTNU Technology Transfer (TTO) for å bistå patentering og kommersialisering av nyskaping fra forskningsmiljøene.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614" y="2791949"/>
            <a:ext cx="4596124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Eksempler</a:t>
            </a:r>
            <a:b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APIM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bioteknologiselskap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utvikler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nye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kreftlegemidler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PAI – app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måler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treningseffekt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Vscan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håndholdt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ultralydapparat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MultiGuide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bildeveiledet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medisinsk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Tjenesteinnovasjon</a:t>
            </a:r>
            <a:endParaRPr lang="nb-NO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350" kern="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73" y="0"/>
            <a:ext cx="34327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2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9636" y="375456"/>
            <a:ext cx="2279154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 Helse</a:t>
            </a:r>
            <a:endParaRPr lang="nb-NO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9635" y="1057604"/>
            <a:ext cx="3581408" cy="364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 Helse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NTNUs fire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tematiske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satsingsområder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perioden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2014-2023.</a:t>
            </a:r>
            <a:b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Målet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skape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innovative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løsninger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komplekse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helseutfordringer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Marius </a:t>
            </a:r>
            <a:r>
              <a:rPr lang="en-US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Widerøe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 Helse.</a:t>
            </a:r>
            <a:b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Noen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viktige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Helsefremming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forebygging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myndigggjøring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Diagnostikk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IKT-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velferdsteknologi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helsetjenester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Tverrrfaglig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helse-,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velferds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teknologifeltet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03" y="1007936"/>
            <a:ext cx="5839640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4086" y="419177"/>
            <a:ext cx="6330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Global helse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3596" y="1237174"/>
            <a:ext cx="3270256" cy="337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et satsningsområde i samarbeid med St. Olavs hospital</a:t>
            </a: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 forskning, undervisning og klinisk virksomhet skal satsningsområdet bidra til å løse de store globale helseutfordringene</a:t>
            </a:r>
          </a:p>
          <a:p>
            <a:pPr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helsedag arrangeres i oktober hvert år</a:t>
            </a:r>
          </a:p>
          <a:p>
            <a:pPr marL="0" indent="0">
              <a:buNone/>
              <a:defRPr/>
            </a:pPr>
            <a:endParaRPr lang="nb-NO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b-NO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Noen av våre samarbeidsland:</a:t>
            </a:r>
          </a:p>
          <a:p>
            <a:pPr>
              <a:defRPr/>
            </a:pPr>
            <a:r>
              <a:rPr 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</a:p>
          <a:p>
            <a:pPr>
              <a:defRPr/>
            </a:pPr>
            <a:r>
              <a:rPr 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Malawi</a:t>
            </a:r>
          </a:p>
          <a:p>
            <a:pPr>
              <a:defRPr/>
            </a:pPr>
            <a:r>
              <a:rPr 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Sierra Leone</a:t>
            </a:r>
          </a:p>
          <a:p>
            <a:pPr>
              <a:defRPr/>
            </a:pPr>
            <a:r>
              <a:rPr 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Sør-Afrika</a:t>
            </a:r>
          </a:p>
          <a:p>
            <a:pPr>
              <a:defRPr/>
            </a:pPr>
            <a:r>
              <a:rPr 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3" y="1306008"/>
            <a:ext cx="5072061" cy="33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0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462" y="1515405"/>
            <a:ext cx="5167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St. Olavs hospital er vår nærmeste samarbeidspartner og arena for forskning, innovasjon og utdanning. Omtrent 400 ansatte har kombinert stilling på St. Olavs og MH-fakultetet.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Universitetssykehuset er 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samfinansiert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av HOD og KD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NTNU eier ca. 25% av arealet i sykehuset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Arealene legger til rette for at forskning og undervisning skjer i umiddelbar nærhet til pasientbehandling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en unik sameieavtale som regulerer felles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areal og drift. Denne skal etter planen videreføres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 et nytt Senter for psykisk helse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 bwMode="auto">
          <a:xfrm>
            <a:off x="469576" y="467342"/>
            <a:ext cx="786902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St. Olavs hospital HF – </a:t>
            </a:r>
            <a:b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Universitetssykehuset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683" y="0"/>
            <a:ext cx="3429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D7A8-E9DC-4C26-A1A4-2B932927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32" y="248312"/>
            <a:ext cx="8229600" cy="857250"/>
          </a:xfrm>
        </p:spPr>
        <p:txBody>
          <a:bodyPr>
            <a:normAutofit/>
          </a:bodyPr>
          <a:lstStyle/>
          <a:p>
            <a:r>
              <a:rPr lang="nb-NO" sz="2800" dirty="0"/>
              <a:t>Samarbeid mellom NTNU, HMN og NAV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A9DA-6653-4580-A164-94D92B0F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484"/>
            <a:ext cx="39852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Samarbeidsavtalen mellom NTNU, </a:t>
            </a:r>
            <a:br>
              <a:rPr lang="nb-NO" sz="1400" dirty="0"/>
            </a:br>
            <a:r>
              <a:rPr lang="nb-NO" sz="1400" dirty="0"/>
              <a:t>Helse Midt-Norge og NAV har mål om:</a:t>
            </a:r>
          </a:p>
          <a:p>
            <a:r>
              <a:rPr lang="nb-NO" sz="1400" dirty="0"/>
              <a:t>langsiktig strategisk satsing for å utvikle </a:t>
            </a:r>
            <a:br>
              <a:rPr lang="nb-NO" sz="1400" dirty="0"/>
            </a:br>
            <a:r>
              <a:rPr lang="nb-NO" sz="1400" dirty="0"/>
              <a:t>og styrke forskning, utdanning og kompetanse innen helse-, arbeids- </a:t>
            </a:r>
            <a:br>
              <a:rPr lang="nb-NO" sz="1400" dirty="0"/>
            </a:br>
            <a:r>
              <a:rPr lang="nb-NO" sz="1400" dirty="0"/>
              <a:t>og velferdstjenesten i Norge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400" dirty="0"/>
              <a:t>utvikle programområder hvor NTNU har spesielle forutsetninger for å utvikle sterke, koordinerte fagmiljø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400" dirty="0"/>
              <a:t>omsette kunnskap til bedre tjenester for </a:t>
            </a:r>
            <a:r>
              <a:rPr lang="nb-NO" sz="1400" dirty="0" err="1"/>
              <a:t>NAVs</a:t>
            </a:r>
            <a:r>
              <a:rPr lang="nb-NO" sz="1400" dirty="0"/>
              <a:t> brukere og bidra til innovasjon i NAV</a:t>
            </a:r>
          </a:p>
          <a:p>
            <a:r>
              <a:rPr lang="nb-NO" sz="1400" dirty="0"/>
              <a:t>Avtale fra 2018, fornyet 2021- 25</a:t>
            </a:r>
          </a:p>
        </p:txBody>
      </p:sp>
      <p:sp>
        <p:nvSpPr>
          <p:cNvPr id="4" name="TekstSylinder 9">
            <a:extLst>
              <a:ext uri="{FF2B5EF4-FFF2-40B4-BE49-F238E27FC236}">
                <a16:creationId xmlns:a16="http://schemas.microsoft.com/office/drawing/2014/main" id="{5A01C451-1C69-4B86-B210-D1D2A02875CF}"/>
              </a:ext>
            </a:extLst>
          </p:cNvPr>
          <p:cNvSpPr txBox="1"/>
          <p:nvPr/>
        </p:nvSpPr>
        <p:spPr>
          <a:xfrm>
            <a:off x="4442400" y="1602656"/>
            <a:ext cx="490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Programområder </a:t>
            </a: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forskning, utdanning og innovasjon</a:t>
            </a:r>
            <a:r>
              <a:rPr lang="nb-NO" sz="1200" b="1" dirty="0"/>
              <a:t>:</a:t>
            </a:r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4D0BBC57-0CDE-4F3C-B678-3AE29A6E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382" t="30260" r="29970" b="27766"/>
          <a:stretch/>
        </p:blipFill>
        <p:spPr>
          <a:xfrm>
            <a:off x="8117894" y="4594623"/>
            <a:ext cx="922712" cy="523562"/>
          </a:xfrm>
          <a:prstGeom prst="rect">
            <a:avLst/>
          </a:prstGeom>
        </p:spPr>
      </p:pic>
      <p:sp>
        <p:nvSpPr>
          <p:cNvPr id="6" name="TekstSylinder 7">
            <a:extLst>
              <a:ext uri="{FF2B5EF4-FFF2-40B4-BE49-F238E27FC236}">
                <a16:creationId xmlns:a16="http://schemas.microsoft.com/office/drawing/2014/main" id="{584F39B4-E9EA-4C9F-904B-D24B9D11B965}"/>
              </a:ext>
            </a:extLst>
          </p:cNvPr>
          <p:cNvSpPr txBox="1"/>
          <p:nvPr/>
        </p:nvSpPr>
        <p:spPr>
          <a:xfrm>
            <a:off x="4701602" y="3789739"/>
            <a:ext cx="3642064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1350" dirty="0"/>
              <a:t>BOA aktivitet for 44 mill. er i gang, </a:t>
            </a:r>
            <a:br>
              <a:rPr lang="nb-NO" sz="1350" dirty="0"/>
            </a:br>
            <a:r>
              <a:rPr lang="nb-NO" sz="1350" dirty="0"/>
              <a:t>med prosjekter som involverer flere </a:t>
            </a:r>
            <a:br>
              <a:rPr lang="nb-NO" sz="1350" dirty="0"/>
            </a:br>
            <a:r>
              <a:rPr lang="nb-NO" sz="1350" dirty="0"/>
              <a:t>institutt og fakultet</a:t>
            </a:r>
            <a:endParaRPr lang="nb-NO" sz="135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04373E4-632D-42B6-9988-E262DF9BF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717669"/>
              </p:ext>
            </p:extLst>
          </p:nvPr>
        </p:nvGraphicFramePr>
        <p:xfrm>
          <a:off x="4312800" y="1627031"/>
          <a:ext cx="4788333" cy="2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85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Universitetskommunene </a:t>
            </a:r>
            <a:br>
              <a:rPr lang="nb-NO" sz="2800" dirty="0"/>
            </a:br>
            <a:r>
              <a:rPr lang="nb-NO" sz="2800" dirty="0"/>
              <a:t>Trondheim, Gjøvik og Ålesund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414" y="1415633"/>
            <a:ext cx="486062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Innovasjon, omstilling og digitalisering i</a:t>
            </a:r>
          </a:p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offentlig sektor.</a:t>
            </a:r>
          </a:p>
          <a:p>
            <a:endParaRPr lang="nb-NO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tre universitetskommunene og NTNU har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samarbeidsavtaler på området helse og velferd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mål om å: </a:t>
            </a:r>
          </a:p>
          <a:p>
            <a:endParaRPr lang="nb-NO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 kunnskap som fremmer folkehelse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helseledelse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 kvaliteten og relevansen til helseutdanningene 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primærhelsetjenesten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styrke primærhelsetjenestens kompetanse på forskning</a:t>
            </a:r>
            <a:b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utvikling, og kommunen som arena for innovasjon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 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A24D7375-A091-4FD9-AC16-5E2B7E3D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04" y="1732432"/>
            <a:ext cx="4580378" cy="30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191" y="994945"/>
            <a:ext cx="42845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Hvem er vi? </a:t>
            </a:r>
            <a:br>
              <a:rPr lang="nb-NO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nb-NO" sz="1400" b="1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rundt 6500 studenter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er omtrent 1800 ansatte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er fordelt på fire byer: </a:t>
            </a:r>
            <a:b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Trondheim, Gjøvik, </a:t>
            </a:r>
            <a:b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Ålesund og Levanger</a:t>
            </a:r>
          </a:p>
          <a:p>
            <a:endParaRPr lang="nb-NO" sz="14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850 mill. i rammefinansiering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har 600 mill. i eksternfinansiering</a:t>
            </a:r>
          </a:p>
        </p:txBody>
      </p:sp>
      <p:pic>
        <p:nvPicPr>
          <p:cNvPr id="7" name="Picture 6" descr="A picture containing person, indoor, group, hospital room&#10;&#10;Description automatically generated">
            <a:extLst>
              <a:ext uri="{FF2B5EF4-FFF2-40B4-BE49-F238E27FC236}">
                <a16:creationId xmlns:a16="http://schemas.microsoft.com/office/drawing/2014/main" id="{14B5E736-860A-49D5-8B79-53347C3D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11" y="1021388"/>
            <a:ext cx="5419989" cy="3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31" y="205979"/>
            <a:ext cx="8229600" cy="857250"/>
          </a:xfrm>
        </p:spPr>
        <p:txBody>
          <a:bodyPr>
            <a:normAutofit/>
          </a:bodyPr>
          <a:lstStyle/>
          <a:p>
            <a:r>
              <a:rPr lang="nb-NO" sz="2800" dirty="0"/>
              <a:t>Medisinsk museum</a:t>
            </a:r>
          </a:p>
        </p:txBody>
      </p:sp>
      <p:sp>
        <p:nvSpPr>
          <p:cNvPr id="4" name="Rektangel 3"/>
          <p:cNvSpPr/>
          <p:nvPr/>
        </p:nvSpPr>
        <p:spPr>
          <a:xfrm>
            <a:off x="302652" y="1063229"/>
            <a:ext cx="407616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Medisinsk museum eies av det integrerte universitetssykehuset St. Olavs hospital og Fakultet for medisin og helsevitenskap ved NTNU. </a:t>
            </a:r>
          </a:p>
          <a:p>
            <a:pPr>
              <a:lnSpc>
                <a:spcPct val="80000"/>
              </a:lnSpc>
              <a:defRPr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Museet ble offisielt åpnet 30. januar 2014.</a:t>
            </a:r>
          </a:p>
          <a:p>
            <a:pPr>
              <a:lnSpc>
                <a:spcPct val="80000"/>
              </a:lnSpc>
              <a:defRPr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Museet har en spesialsamling av medisinsk utstyr brukt i diagnostikk, behandling og forskning. </a:t>
            </a:r>
          </a:p>
          <a:p>
            <a:pPr>
              <a:lnSpc>
                <a:spcPct val="80000"/>
              </a:lnSpc>
              <a:defRPr/>
            </a:pPr>
            <a:endParaRPr 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Museet produserer egne utstillinger, 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tema varierer fra medisinhistorie, </a:t>
            </a:r>
            <a:b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helseutfordringer i samtid.</a:t>
            </a:r>
          </a:p>
        </p:txBody>
      </p:sp>
      <p:sp>
        <p:nvSpPr>
          <p:cNvPr id="6" name="Plassholder for innhold 4"/>
          <p:cNvSpPr txBox="1">
            <a:spLocks/>
          </p:cNvSpPr>
          <p:nvPr/>
        </p:nvSpPr>
        <p:spPr>
          <a:xfrm>
            <a:off x="4713667" y="4116412"/>
            <a:ext cx="4292551" cy="4942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800" dirty="0"/>
              <a:t>Fra åpningen av U;REDD - en utstilling om angst. </a:t>
            </a:r>
            <a:br>
              <a:rPr lang="nb-NO" sz="800" dirty="0"/>
            </a:br>
            <a:r>
              <a:rPr lang="nb-NO" sz="800" dirty="0"/>
              <a:t>Foto: Geir O Johansen/St. Olavs hospital</a:t>
            </a:r>
          </a:p>
        </p:txBody>
      </p:sp>
      <p:pic>
        <p:nvPicPr>
          <p:cNvPr id="9" name="Picture 8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FA57C370-9F43-4767-872E-7B6422E6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7" y="1063229"/>
            <a:ext cx="4296082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11"/>
          <p:cNvCxnSpPr/>
          <p:nvPr/>
        </p:nvCxnSpPr>
        <p:spPr>
          <a:xfrm>
            <a:off x="1688371" y="3798220"/>
            <a:ext cx="279430" cy="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Rektangel 52"/>
          <p:cNvSpPr/>
          <p:nvPr/>
        </p:nvSpPr>
        <p:spPr>
          <a:xfrm>
            <a:off x="2002634" y="3533102"/>
            <a:ext cx="491067" cy="525323"/>
          </a:xfrm>
          <a:prstGeom prst="rect">
            <a:avLst/>
          </a:prstGeom>
          <a:solidFill>
            <a:srgbClr val="000000">
              <a:lumMod val="20000"/>
              <a:lumOff val="80000"/>
              <a:alpha val="32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endParaRPr lang="nb-NO" sz="675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tt linje 266"/>
          <p:cNvCxnSpPr/>
          <p:nvPr/>
        </p:nvCxnSpPr>
        <p:spPr>
          <a:xfrm>
            <a:off x="4410408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Rett linje 266"/>
          <p:cNvCxnSpPr/>
          <p:nvPr/>
        </p:nvCxnSpPr>
        <p:spPr>
          <a:xfrm>
            <a:off x="2953791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Rett linje 266"/>
          <p:cNvCxnSpPr/>
          <p:nvPr/>
        </p:nvCxnSpPr>
        <p:spPr>
          <a:xfrm>
            <a:off x="2258467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Rett linje 266"/>
          <p:cNvCxnSpPr/>
          <p:nvPr/>
        </p:nvCxnSpPr>
        <p:spPr>
          <a:xfrm>
            <a:off x="3692233" y="4043206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Rett linje 266"/>
          <p:cNvCxnSpPr/>
          <p:nvPr/>
        </p:nvCxnSpPr>
        <p:spPr>
          <a:xfrm>
            <a:off x="5140016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Rett linje 266"/>
          <p:cNvCxnSpPr/>
          <p:nvPr/>
        </p:nvCxnSpPr>
        <p:spPr>
          <a:xfrm>
            <a:off x="5859141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Rett linje 266"/>
          <p:cNvCxnSpPr/>
          <p:nvPr/>
        </p:nvCxnSpPr>
        <p:spPr>
          <a:xfrm>
            <a:off x="6568694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Rett linje 266"/>
          <p:cNvCxnSpPr/>
          <p:nvPr/>
        </p:nvCxnSpPr>
        <p:spPr>
          <a:xfrm>
            <a:off x="7323519" y="4040749"/>
            <a:ext cx="0" cy="20716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Connector 11"/>
          <p:cNvCxnSpPr>
            <a:stCxn id="22" idx="3"/>
          </p:cNvCxnSpPr>
          <p:nvPr/>
        </p:nvCxnSpPr>
        <p:spPr>
          <a:xfrm>
            <a:off x="3456082" y="1669119"/>
            <a:ext cx="128693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Rett linje 31"/>
          <p:cNvCxnSpPr/>
          <p:nvPr/>
        </p:nvCxnSpPr>
        <p:spPr>
          <a:xfrm flipH="1">
            <a:off x="4730296" y="2783342"/>
            <a:ext cx="873014" cy="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Rett linje 31"/>
          <p:cNvCxnSpPr>
            <a:stCxn id="19" idx="2"/>
          </p:cNvCxnSpPr>
          <p:nvPr/>
        </p:nvCxnSpPr>
        <p:spPr>
          <a:xfrm>
            <a:off x="4720418" y="1281749"/>
            <a:ext cx="22594" cy="206439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kstSylinder 61"/>
          <p:cNvSpPr txBox="1"/>
          <p:nvPr/>
        </p:nvSpPr>
        <p:spPr>
          <a:xfrm>
            <a:off x="4079142" y="1888199"/>
            <a:ext cx="1302306" cy="369332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Dekan</a:t>
            </a:r>
          </a:p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Prodekaner</a:t>
            </a:r>
          </a:p>
        </p:txBody>
      </p:sp>
      <p:grpSp>
        <p:nvGrpSpPr>
          <p:cNvPr id="16" name="Gruppe 71"/>
          <p:cNvGrpSpPr/>
          <p:nvPr/>
        </p:nvGrpSpPr>
        <p:grpSpPr>
          <a:xfrm>
            <a:off x="5592110" y="2489645"/>
            <a:ext cx="2179049" cy="611706"/>
            <a:chOff x="8189561" y="2343480"/>
            <a:chExt cx="740831" cy="8243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ektangel 54"/>
            <p:cNvSpPr/>
            <p:nvPr/>
          </p:nvSpPr>
          <p:spPr>
            <a:xfrm>
              <a:off x="8189561" y="2343480"/>
              <a:ext cx="723766" cy="791589"/>
            </a:xfrm>
            <a:prstGeom prst="rect">
              <a:avLst/>
            </a:prstGeom>
            <a:grp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kstSylinder 75"/>
            <p:cNvSpPr txBox="1"/>
            <p:nvPr/>
          </p:nvSpPr>
          <p:spPr>
            <a:xfrm>
              <a:off x="8194307" y="2343480"/>
              <a:ext cx="736085" cy="824354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Økonomi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Utdanning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Forskning</a:t>
              </a:r>
            </a:p>
            <a:p>
              <a:pPr marL="128588" indent="-128588" defTabSz="342892">
                <a:buFontTx/>
                <a:buChar char="-"/>
                <a:defRPr/>
              </a:pPr>
              <a:r>
                <a: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51603" y="994590"/>
            <a:ext cx="1382818" cy="253916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kern="0" dirty="0">
                <a:solidFill>
                  <a:srgbClr val="FFFFFF">
                    <a:lumMod val="95000"/>
                  </a:srgbClr>
                </a:solidFill>
                <a:latin typeface="Arial"/>
              </a:rPr>
              <a:t>Rektor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6289416" y="2543651"/>
            <a:ext cx="68561" cy="490943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/>
            <a:endParaRPr lang="nb-NO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929" y="2691019"/>
            <a:ext cx="144623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nb-NO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Fakultetsadministrasjonen</a:t>
            </a:r>
            <a:endParaRPr lang="nb-NO" sz="825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kstSylinder 61"/>
          <p:cNvSpPr txBox="1"/>
          <p:nvPr/>
        </p:nvSpPr>
        <p:spPr>
          <a:xfrm>
            <a:off x="2543240" y="1565244"/>
            <a:ext cx="1108724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Fakultetsstyret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2634" y="4247914"/>
            <a:ext cx="5574855" cy="2539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 a g e n h e t e r</a:t>
            </a:r>
          </a:p>
        </p:txBody>
      </p:sp>
      <p:cxnSp>
        <p:nvCxnSpPr>
          <p:cNvPr id="24" name="Rett linje 93"/>
          <p:cNvCxnSpPr/>
          <p:nvPr/>
        </p:nvCxnSpPr>
        <p:spPr>
          <a:xfrm flipV="1">
            <a:off x="2229814" y="3340882"/>
            <a:ext cx="5086097" cy="525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Rett linje 95"/>
          <p:cNvCxnSpPr/>
          <p:nvPr/>
        </p:nvCxnSpPr>
        <p:spPr>
          <a:xfrm>
            <a:off x="2231509" y="3340882"/>
            <a:ext cx="0" cy="18386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Rett linje 100"/>
          <p:cNvCxnSpPr>
            <a:endCxn id="36" idx="0"/>
          </p:cNvCxnSpPr>
          <p:nvPr/>
        </p:nvCxnSpPr>
        <p:spPr>
          <a:xfrm flipH="1">
            <a:off x="6558277" y="3353711"/>
            <a:ext cx="119" cy="1751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kstSylinder 79"/>
          <p:cNvSpPr txBox="1"/>
          <p:nvPr/>
        </p:nvSpPr>
        <p:spPr>
          <a:xfrm>
            <a:off x="1937514" y="3587905"/>
            <a:ext cx="64901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/>
            <a:r>
              <a:rPr lang="nb-NO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Helse-vitenskap Gjøvik</a:t>
            </a:r>
          </a:p>
        </p:txBody>
      </p:sp>
      <p:cxnSp>
        <p:nvCxnSpPr>
          <p:cNvPr id="28" name="Rett linje 266"/>
          <p:cNvCxnSpPr>
            <a:endCxn id="47" idx="0"/>
          </p:cNvCxnSpPr>
          <p:nvPr/>
        </p:nvCxnSpPr>
        <p:spPr>
          <a:xfrm>
            <a:off x="2967773" y="3353711"/>
            <a:ext cx="0" cy="17229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Rett linje 267"/>
          <p:cNvCxnSpPr>
            <a:endCxn id="44" idx="0"/>
          </p:cNvCxnSpPr>
          <p:nvPr/>
        </p:nvCxnSpPr>
        <p:spPr>
          <a:xfrm>
            <a:off x="3692233" y="3346138"/>
            <a:ext cx="0" cy="1798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Rett linje 282"/>
          <p:cNvCxnSpPr>
            <a:endCxn id="38" idx="0"/>
          </p:cNvCxnSpPr>
          <p:nvPr/>
        </p:nvCxnSpPr>
        <p:spPr>
          <a:xfrm flipH="1">
            <a:off x="5848842" y="3346139"/>
            <a:ext cx="1" cy="17986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Rett linje 283"/>
          <p:cNvCxnSpPr>
            <a:endCxn id="51" idx="0"/>
          </p:cNvCxnSpPr>
          <p:nvPr/>
        </p:nvCxnSpPr>
        <p:spPr>
          <a:xfrm>
            <a:off x="7317605" y="3340882"/>
            <a:ext cx="0" cy="17774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Rett linje 267"/>
          <p:cNvCxnSpPr>
            <a:endCxn id="53" idx="0"/>
          </p:cNvCxnSpPr>
          <p:nvPr/>
        </p:nvCxnSpPr>
        <p:spPr>
          <a:xfrm>
            <a:off x="4410408" y="3348727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Rett linje 267"/>
          <p:cNvCxnSpPr/>
          <p:nvPr/>
        </p:nvCxnSpPr>
        <p:spPr>
          <a:xfrm>
            <a:off x="5155274" y="3345827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4" name="Gruppe 71"/>
          <p:cNvGrpSpPr/>
          <p:nvPr/>
        </p:nvGrpSpPr>
        <p:grpSpPr>
          <a:xfrm>
            <a:off x="6167592" y="3526802"/>
            <a:ext cx="752164" cy="532421"/>
            <a:chOff x="8030374" y="2343480"/>
            <a:chExt cx="1002884" cy="709895"/>
          </a:xfrm>
        </p:grpSpPr>
        <p:sp>
          <p:nvSpPr>
            <p:cNvPr id="35" name="Rektangel 54"/>
            <p:cNvSpPr/>
            <p:nvPr/>
          </p:nvSpPr>
          <p:spPr>
            <a:xfrm>
              <a:off x="8189561" y="2343480"/>
              <a:ext cx="72376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kstSylinder 75"/>
            <p:cNvSpPr txBox="1"/>
            <p:nvPr/>
          </p:nvSpPr>
          <p:spPr>
            <a:xfrm>
              <a:off x="8030374" y="2346225"/>
              <a:ext cx="10028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spc="-2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Nevromedisin</a:t>
              </a:r>
              <a:r>
                <a:rPr lang="nb-NO" sz="675" b="1" spc="-2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og bevegelses-vitenskap</a:t>
              </a:r>
              <a:endParaRPr lang="nb-NO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e 175"/>
          <p:cNvGrpSpPr/>
          <p:nvPr/>
        </p:nvGrpSpPr>
        <p:grpSpPr>
          <a:xfrm>
            <a:off x="5507777" y="3526007"/>
            <a:ext cx="682951" cy="532421"/>
            <a:chOff x="5994453" y="2143807"/>
            <a:chExt cx="910601" cy="709895"/>
          </a:xfrm>
        </p:grpSpPr>
        <p:sp>
          <p:nvSpPr>
            <p:cNvPr id="38" name="Rektangel 55"/>
            <p:cNvSpPr/>
            <p:nvPr/>
          </p:nvSpPr>
          <p:spPr>
            <a:xfrm>
              <a:off x="6121830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kstSylinder 76"/>
            <p:cNvSpPr txBox="1"/>
            <p:nvPr/>
          </p:nvSpPr>
          <p:spPr>
            <a:xfrm>
              <a:off x="5994453" y="2208938"/>
              <a:ext cx="910601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Sirkulasjon og bilde-diagnos</a:t>
              </a:r>
              <a:r>
                <a:rPr lang="nb-NO" sz="675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tikk</a:t>
              </a:r>
            </a:p>
          </p:txBody>
        </p:sp>
      </p:grpSp>
      <p:grpSp>
        <p:nvGrpSpPr>
          <p:cNvPr id="40" name="Gruppe 174"/>
          <p:cNvGrpSpPr/>
          <p:nvPr/>
        </p:nvGrpSpPr>
        <p:grpSpPr>
          <a:xfrm>
            <a:off x="4818176" y="3526008"/>
            <a:ext cx="706654" cy="532421"/>
            <a:chOff x="4920375" y="2143807"/>
            <a:chExt cx="741187" cy="709895"/>
          </a:xfrm>
        </p:grpSpPr>
        <p:sp>
          <p:nvSpPr>
            <p:cNvPr id="41" name="Rektangel 56"/>
            <p:cNvSpPr/>
            <p:nvPr/>
          </p:nvSpPr>
          <p:spPr>
            <a:xfrm>
              <a:off x="5006806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kstSylinder 77"/>
            <p:cNvSpPr txBox="1"/>
            <p:nvPr/>
          </p:nvSpPr>
          <p:spPr>
            <a:xfrm>
              <a:off x="4920375" y="2188232"/>
              <a:ext cx="68676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Samfunns-   medisin og sykepleie</a:t>
              </a:r>
            </a:p>
          </p:txBody>
        </p:sp>
      </p:grpSp>
      <p:grpSp>
        <p:nvGrpSpPr>
          <p:cNvPr id="43" name="Gruppe 181"/>
          <p:cNvGrpSpPr/>
          <p:nvPr/>
        </p:nvGrpSpPr>
        <p:grpSpPr>
          <a:xfrm>
            <a:off x="3393675" y="3526006"/>
            <a:ext cx="595077" cy="532421"/>
            <a:chOff x="3175514" y="2143807"/>
            <a:chExt cx="793435" cy="709895"/>
          </a:xfrm>
        </p:grpSpPr>
        <p:sp>
          <p:nvSpPr>
            <p:cNvPr id="44" name="Rektangel 51"/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kstSylinder 78"/>
            <p:cNvSpPr txBox="1"/>
            <p:nvPr/>
          </p:nvSpPr>
          <p:spPr>
            <a:xfrm>
              <a:off x="3175514" y="2168206"/>
              <a:ext cx="7934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Kavli-institutt for </a:t>
              </a:r>
              <a:r>
                <a:rPr lang="nb-NO" sz="675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nevro</a:t>
              </a: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-vitenskap</a:t>
              </a:r>
            </a:p>
          </p:txBody>
        </p:sp>
      </p:grpSp>
      <p:grpSp>
        <p:nvGrpSpPr>
          <p:cNvPr id="46" name="Gruppe 193"/>
          <p:cNvGrpSpPr/>
          <p:nvPr/>
        </p:nvGrpSpPr>
        <p:grpSpPr>
          <a:xfrm>
            <a:off x="2662254" y="3526003"/>
            <a:ext cx="640250" cy="532421"/>
            <a:chOff x="2780519" y="2168107"/>
            <a:chExt cx="853667" cy="709895"/>
          </a:xfrm>
        </p:grpSpPr>
        <p:sp>
          <p:nvSpPr>
            <p:cNvPr id="47" name="Rektangel 178"/>
            <p:cNvSpPr/>
            <p:nvPr/>
          </p:nvSpPr>
          <p:spPr>
            <a:xfrm>
              <a:off x="2860500" y="21681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kstSylinder 179"/>
            <p:cNvSpPr txBox="1"/>
            <p:nvPr/>
          </p:nvSpPr>
          <p:spPr>
            <a:xfrm>
              <a:off x="2780519" y="2207663"/>
              <a:ext cx="853667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Helse-vitenskap Ålesund</a:t>
              </a:r>
            </a:p>
          </p:txBody>
        </p:sp>
      </p:grpSp>
      <p:grpSp>
        <p:nvGrpSpPr>
          <p:cNvPr id="49" name="Gruppe 71"/>
          <p:cNvGrpSpPr/>
          <p:nvPr/>
        </p:nvGrpSpPr>
        <p:grpSpPr>
          <a:xfrm>
            <a:off x="6986313" y="3516565"/>
            <a:ext cx="662585" cy="532421"/>
            <a:chOff x="8125092" y="2343480"/>
            <a:chExt cx="883446" cy="709895"/>
          </a:xfrm>
        </p:grpSpPr>
        <p:sp>
          <p:nvSpPr>
            <p:cNvPr id="50" name="Rektangel 54"/>
            <p:cNvSpPr/>
            <p:nvPr/>
          </p:nvSpPr>
          <p:spPr>
            <a:xfrm>
              <a:off x="8189561" y="2343480"/>
              <a:ext cx="72376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kstSylinder 75"/>
            <p:cNvSpPr txBox="1"/>
            <p:nvPr/>
          </p:nvSpPr>
          <p:spPr>
            <a:xfrm>
              <a:off x="8125092" y="2346225"/>
              <a:ext cx="883446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Klinisk- og molekylær medisin</a:t>
              </a:r>
            </a:p>
          </p:txBody>
        </p:sp>
      </p:grpSp>
      <p:grpSp>
        <p:nvGrpSpPr>
          <p:cNvPr id="52" name="Gruppe 181"/>
          <p:cNvGrpSpPr/>
          <p:nvPr/>
        </p:nvGrpSpPr>
        <p:grpSpPr>
          <a:xfrm>
            <a:off x="4112870" y="3537012"/>
            <a:ext cx="595077" cy="532421"/>
            <a:chOff x="3175514" y="2143807"/>
            <a:chExt cx="793435" cy="709895"/>
          </a:xfrm>
        </p:grpSpPr>
        <p:sp>
          <p:nvSpPr>
            <p:cNvPr id="53" name="Rektangel 51"/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rgbClr val="000000">
                <a:lumMod val="20000"/>
                <a:lumOff val="80000"/>
                <a:alpha val="32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endParaRPr lang="nb-NO" sz="675" b="1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kstSylinder 78"/>
            <p:cNvSpPr txBox="1"/>
            <p:nvPr/>
          </p:nvSpPr>
          <p:spPr>
            <a:xfrm>
              <a:off x="3175514" y="2147324"/>
              <a:ext cx="793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892">
                <a:defRPr/>
              </a:pPr>
              <a:r>
                <a:rPr lang="nb-NO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Psykisk  helse</a:t>
              </a: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 bwMode="auto">
          <a:xfrm>
            <a:off x="463306" y="283483"/>
            <a:ext cx="75664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Vår organisasjon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Sylinder 61"/>
          <p:cNvSpPr txBox="1"/>
          <p:nvPr/>
        </p:nvSpPr>
        <p:spPr>
          <a:xfrm>
            <a:off x="559599" y="3682804"/>
            <a:ext cx="1108724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Institutter</a:t>
            </a:r>
          </a:p>
        </p:txBody>
      </p:sp>
    </p:spTree>
    <p:extLst>
      <p:ext uri="{BB962C8B-B14F-4D97-AF65-F5344CB8AC3E}">
        <p14:creationId xmlns:p14="http://schemas.microsoft.com/office/powerpoint/2010/main" val="264088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31"/>
          <p:cNvCxnSpPr>
            <a:stCxn id="23" idx="1"/>
          </p:cNvCxnSpPr>
          <p:nvPr/>
        </p:nvCxnSpPr>
        <p:spPr>
          <a:xfrm flipH="1">
            <a:off x="4541061" y="2355715"/>
            <a:ext cx="640294" cy="0"/>
          </a:xfrm>
          <a:prstGeom prst="line">
            <a:avLst/>
          </a:prstGeom>
          <a:noFill/>
          <a:ln w="25400" cap="flat" cmpd="sng" algn="ctr">
            <a:solidFill>
              <a:srgbClr val="E37B7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Rett linje 282"/>
          <p:cNvCxnSpPr>
            <a:stCxn id="14" idx="2"/>
            <a:endCxn id="10" idx="0"/>
          </p:cNvCxnSpPr>
          <p:nvPr/>
        </p:nvCxnSpPr>
        <p:spPr>
          <a:xfrm>
            <a:off x="3588623" y="1124065"/>
            <a:ext cx="952439" cy="6604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Rett linje 282"/>
          <p:cNvCxnSpPr>
            <a:stCxn id="21" idx="2"/>
            <a:endCxn id="10" idx="0"/>
          </p:cNvCxnSpPr>
          <p:nvPr/>
        </p:nvCxnSpPr>
        <p:spPr>
          <a:xfrm flipH="1">
            <a:off x="4541062" y="1129255"/>
            <a:ext cx="985615" cy="65526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Rett linje 31"/>
          <p:cNvCxnSpPr>
            <a:cxnSpLocks/>
            <a:stCxn id="13" idx="2"/>
          </p:cNvCxnSpPr>
          <p:nvPr/>
        </p:nvCxnSpPr>
        <p:spPr>
          <a:xfrm flipH="1">
            <a:off x="3912470" y="3073036"/>
            <a:ext cx="628592" cy="150912"/>
          </a:xfrm>
          <a:prstGeom prst="line">
            <a:avLst/>
          </a:prstGeom>
          <a:noFill/>
          <a:ln w="25400" cap="flat" cmpd="sng" algn="ctr">
            <a:solidFill>
              <a:srgbClr val="3333CC">
                <a:lumMod val="20000"/>
                <a:lumOff val="80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Rett linje 31"/>
          <p:cNvCxnSpPr>
            <a:cxnSpLocks/>
            <a:endCxn id="13" idx="2"/>
          </p:cNvCxnSpPr>
          <p:nvPr/>
        </p:nvCxnSpPr>
        <p:spPr>
          <a:xfrm flipH="1" flipV="1">
            <a:off x="4541062" y="3073036"/>
            <a:ext cx="664662" cy="150912"/>
          </a:xfrm>
          <a:prstGeom prst="line">
            <a:avLst/>
          </a:prstGeom>
          <a:noFill/>
          <a:ln w="25400" cap="flat" cmpd="sng" algn="ctr">
            <a:solidFill>
              <a:srgbClr val="E37B7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Rett linje 31"/>
          <p:cNvCxnSpPr>
            <a:stCxn id="10" idx="2"/>
            <a:endCxn id="19" idx="0"/>
          </p:cNvCxnSpPr>
          <p:nvPr/>
        </p:nvCxnSpPr>
        <p:spPr>
          <a:xfrm>
            <a:off x="4541062" y="2107687"/>
            <a:ext cx="16588" cy="175084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Rett linje 93"/>
          <p:cNvCxnSpPr/>
          <p:nvPr/>
        </p:nvCxnSpPr>
        <p:spPr>
          <a:xfrm>
            <a:off x="3501547" y="3667537"/>
            <a:ext cx="209694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kstSylinder 61"/>
          <p:cNvSpPr txBox="1"/>
          <p:nvPr/>
        </p:nvSpPr>
        <p:spPr>
          <a:xfrm>
            <a:off x="3889909" y="1784522"/>
            <a:ext cx="1302306" cy="34624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 ledermøte</a:t>
            </a:r>
          </a:p>
          <a:p>
            <a:pPr algn="ctr" defTabSz="342892">
              <a:defRPr/>
            </a:pPr>
            <a:r>
              <a:rPr lang="nb-NO" sz="7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Adm.dir</a:t>
            </a: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og dekan</a:t>
            </a:r>
          </a:p>
        </p:txBody>
      </p:sp>
      <p:sp>
        <p:nvSpPr>
          <p:cNvPr id="11" name="TekstSylinder 79"/>
          <p:cNvSpPr txBox="1"/>
          <p:nvPr/>
        </p:nvSpPr>
        <p:spPr>
          <a:xfrm>
            <a:off x="2937469" y="3852659"/>
            <a:ext cx="947741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forskningsutvalg</a:t>
            </a:r>
          </a:p>
        </p:txBody>
      </p:sp>
      <p:cxnSp>
        <p:nvCxnSpPr>
          <p:cNvPr id="12" name="Rett linje 267"/>
          <p:cNvCxnSpPr/>
          <p:nvPr/>
        </p:nvCxnSpPr>
        <p:spPr>
          <a:xfrm>
            <a:off x="3501547" y="3672794"/>
            <a:ext cx="0" cy="1798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kstSylinder 75"/>
          <p:cNvSpPr txBox="1"/>
          <p:nvPr/>
        </p:nvSpPr>
        <p:spPr>
          <a:xfrm>
            <a:off x="3889908" y="2703704"/>
            <a:ext cx="1302307" cy="369332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Samordnede støttefunksjoner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778" y="891492"/>
            <a:ext cx="1410311" cy="253916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b-NO" sz="105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Styret</a:t>
            </a:r>
          </a:p>
        </p:txBody>
      </p:sp>
      <p:cxnSp>
        <p:nvCxnSpPr>
          <p:cNvPr id="15" name="Rett linje 267"/>
          <p:cNvCxnSpPr/>
          <p:nvPr/>
        </p:nvCxnSpPr>
        <p:spPr>
          <a:xfrm>
            <a:off x="5592321" y="3672483"/>
            <a:ext cx="1020" cy="18828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937469" y="4427359"/>
            <a:ext cx="3290769" cy="253916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 l i n i k </a:t>
            </a:r>
            <a:r>
              <a:rPr lang="nb-NO" sz="105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</a:t>
            </a: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r  og  i n s t i t u t </a:t>
            </a:r>
            <a:r>
              <a:rPr lang="nb-NO" sz="105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nb-NO" sz="10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r</a:t>
            </a:r>
          </a:p>
        </p:txBody>
      </p:sp>
      <p:sp>
        <p:nvSpPr>
          <p:cNvPr id="17" name="TekstSylinder 75"/>
          <p:cNvSpPr txBox="1"/>
          <p:nvPr/>
        </p:nvSpPr>
        <p:spPr>
          <a:xfrm>
            <a:off x="5205722" y="3158836"/>
            <a:ext cx="972108" cy="438582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 støtte</a:t>
            </a:r>
          </a:p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MH-fakultetet</a:t>
            </a:r>
          </a:p>
        </p:txBody>
      </p:sp>
      <p:sp>
        <p:nvSpPr>
          <p:cNvPr id="18" name="TekstSylinder 79"/>
          <p:cNvSpPr txBox="1"/>
          <p:nvPr/>
        </p:nvSpPr>
        <p:spPr>
          <a:xfrm>
            <a:off x="5313733" y="3857548"/>
            <a:ext cx="914505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utdanningsutvalg</a:t>
            </a:r>
          </a:p>
        </p:txBody>
      </p:sp>
      <p:sp>
        <p:nvSpPr>
          <p:cNvPr id="19" name="TekstSylinder 79"/>
          <p:cNvSpPr txBox="1"/>
          <p:nvPr/>
        </p:nvSpPr>
        <p:spPr>
          <a:xfrm>
            <a:off x="4155239" y="3868153"/>
            <a:ext cx="972108" cy="323165"/>
          </a:xfrm>
          <a:prstGeom prst="rect">
            <a:avLst/>
          </a:prstGeom>
          <a:solidFill>
            <a:srgbClr val="AAE2CA">
              <a:lumMod val="75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Felles forsknings-infrastruktur</a:t>
            </a:r>
          </a:p>
        </p:txBody>
      </p:sp>
      <p:sp>
        <p:nvSpPr>
          <p:cNvPr id="20" name="TekstSylinder 75"/>
          <p:cNvSpPr txBox="1"/>
          <p:nvPr/>
        </p:nvSpPr>
        <p:spPr>
          <a:xfrm>
            <a:off x="2937470" y="3158836"/>
            <a:ext cx="972108" cy="438582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Administrativ støtte</a:t>
            </a:r>
          </a:p>
          <a:p>
            <a:pPr algn="ctr" defTabSz="342892">
              <a:defRPr/>
            </a:pPr>
            <a:r>
              <a:rPr lang="nb-NO" sz="75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St. Olavs hospital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0928" y="878350"/>
            <a:ext cx="1352713" cy="253916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5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Styret /  Rektor</a:t>
            </a:r>
          </a:p>
        </p:txBody>
      </p:sp>
      <p:cxnSp>
        <p:nvCxnSpPr>
          <p:cNvPr id="22" name="Rett linje 31"/>
          <p:cNvCxnSpPr>
            <a:endCxn id="24" idx="3"/>
          </p:cNvCxnSpPr>
          <p:nvPr/>
        </p:nvCxnSpPr>
        <p:spPr>
          <a:xfrm flipH="1">
            <a:off x="3885211" y="2355715"/>
            <a:ext cx="648072" cy="0"/>
          </a:xfrm>
          <a:prstGeom prst="line">
            <a:avLst/>
          </a:prstGeom>
          <a:noFill/>
          <a:ln w="25400" cap="flat" cmpd="sng" algn="ctr">
            <a:solidFill>
              <a:srgbClr val="3333CC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TekstSylinder 75"/>
          <p:cNvSpPr txBox="1"/>
          <p:nvPr/>
        </p:nvSpPr>
        <p:spPr>
          <a:xfrm>
            <a:off x="5079206" y="2263382"/>
            <a:ext cx="1098622" cy="207749"/>
          </a:xfrm>
          <a:prstGeom prst="rect">
            <a:avLst/>
          </a:prstGeom>
          <a:solidFill>
            <a:srgbClr val="E37B73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Instituttledermøtet</a:t>
            </a:r>
          </a:p>
        </p:txBody>
      </p:sp>
      <p:sp>
        <p:nvSpPr>
          <p:cNvPr id="24" name="TekstSylinder 75"/>
          <p:cNvSpPr txBox="1"/>
          <p:nvPr/>
        </p:nvSpPr>
        <p:spPr>
          <a:xfrm>
            <a:off x="2937470" y="2263382"/>
            <a:ext cx="947741" cy="207749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75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Hovedledelse</a:t>
            </a:r>
          </a:p>
        </p:txBody>
      </p:sp>
      <p:sp>
        <p:nvSpPr>
          <p:cNvPr id="25" name="TekstSylinder 79"/>
          <p:cNvSpPr txBox="1"/>
          <p:nvPr/>
        </p:nvSpPr>
        <p:spPr>
          <a:xfrm>
            <a:off x="3909579" y="1452211"/>
            <a:ext cx="1296144" cy="230832"/>
          </a:xfrm>
          <a:prstGeom prst="rect">
            <a:avLst/>
          </a:prstGeom>
          <a:solidFill>
            <a:srgbClr val="FFFFFF">
              <a:lumMod val="50000"/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92">
              <a:defRPr/>
            </a:pPr>
            <a:r>
              <a:rPr lang="nb-NO" sz="9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Sameiet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2263382"/>
            <a:ext cx="2414425" cy="895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St. Olavs hospital, Universitetssykehuset i Trondheim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3640" y="2263382"/>
            <a:ext cx="2408653" cy="9605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Fakultet for medisin og helsevitenskap, NTNU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63306" y="283483"/>
            <a:ext cx="75664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Vi samarbeider tett med St. Olavs hospital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60340" y="1371622"/>
            <a:ext cx="4904616" cy="32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Utdanningene skal være forskningsbasert </a:t>
            </a:r>
            <a:b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tverrprofesjonelle </a:t>
            </a:r>
          </a:p>
          <a:p>
            <a:pPr algn="l">
              <a:defRPr/>
            </a:pPr>
            <a:endParaRPr lang="nb-NO" altLang="nb-NO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l">
              <a:buFont typeface="Arial" panose="020B0604020202020204" pitchFamily="34" charset="0"/>
              <a:buChar char="•"/>
              <a:defRPr/>
            </a:pPr>
            <a:endParaRPr lang="nb-NO" alt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Spesialisthelsetjenesten gjennom lokale helseforetak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integrerte universitetssykehuset St. Olavs hospital 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 Midt-Norge RHF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Kommunehelsetjenesten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Avtaler med Universitetskommunene Trondheim, </a:t>
            </a:r>
            <a:b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Gjøvik og Ålesund </a:t>
            </a:r>
          </a:p>
          <a:p>
            <a:pPr marL="557213" lvl="1" indent="-214313" algn="l">
              <a:buFont typeface="Arial" panose="020B0604020202020204" pitchFamily="34" charset="0"/>
              <a:buChar char="•"/>
              <a:defRPr/>
            </a:pPr>
            <a:r>
              <a:rPr lang="nb-NO" altLang="nb-NO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0340" y="303498"/>
            <a:ext cx="654450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Utdanningene våre er tett på helsetjenesten og næringslivet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044" y="1414484"/>
            <a:ext cx="5232796" cy="34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13298" y="639189"/>
            <a:ext cx="600893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  <a:t>Oversikt over utdanningene våre</a:t>
            </a:r>
            <a:br>
              <a:rPr lang="nb-NO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9581" y="1248508"/>
            <a:ext cx="4132419" cy="325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Grunnstudier</a:t>
            </a:r>
          </a:p>
          <a:p>
            <a:pPr marL="0" indent="0">
              <a:buNone/>
            </a:pPr>
            <a:endParaRPr lang="nb-NO" sz="1000" b="1" kern="0" dirty="0">
              <a:latin typeface="+mj-lt"/>
            </a:endParaRP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Medisin 6 år (Trondheim / Levanger)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Audiologi 3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Bevegelsesvitenskap 3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Ergoterapi 3 år (Gjøvik / Trondheim) 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Fysioterapi 3 år (Trondheim)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Paramedisin 3 år (Gjøvik)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Radiografi 3 år (Gjøvik / Trondheim)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Sykepleie 3 år (Gjøvik / Trondheim / Ålesund)</a:t>
            </a:r>
          </a:p>
          <a:p>
            <a:r>
              <a:rPr lang="nb-NO" sz="1300" kern="0" dirty="0">
                <a:latin typeface="Arial" panose="020B0604020202020204" pitchFamily="34" charset="0"/>
                <a:cs typeface="Arial" panose="020B0604020202020204" pitchFamily="34" charset="0"/>
              </a:rPr>
              <a:t>Vernepleie 3 år (Trondheim)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77" y="1248509"/>
            <a:ext cx="4793438" cy="34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0330" y="879231"/>
            <a:ext cx="7343277" cy="381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nb-NO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Masterprogram</a:t>
            </a:r>
          </a:p>
          <a:p>
            <a:pPr>
              <a:defRPr/>
            </a:pPr>
            <a:endParaRPr lang="nb-NO" sz="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1300" dirty="0"/>
              <a:t>Farmasi (Trondheim)</a:t>
            </a:r>
          </a:p>
          <a:p>
            <a:pPr lvl="0"/>
            <a:r>
              <a:rPr lang="nb-NO" sz="1300" dirty="0"/>
              <a:t>Folkehelse (Trondheim)</a:t>
            </a:r>
          </a:p>
          <a:p>
            <a:pPr lvl="0"/>
            <a:r>
              <a:rPr lang="nb-NO" sz="1300" dirty="0"/>
              <a:t>Global Health (Trondheim)</a:t>
            </a:r>
          </a:p>
          <a:p>
            <a:pPr lvl="0"/>
            <a:r>
              <a:rPr lang="nb-NO" sz="1300" dirty="0"/>
              <a:t>Helseinformatikk (Trondheim)</a:t>
            </a:r>
          </a:p>
          <a:p>
            <a:pPr lvl="0"/>
            <a:r>
              <a:rPr lang="nb-NO" sz="1300" dirty="0"/>
              <a:t>Helseledelse (Ålesund)</a:t>
            </a:r>
          </a:p>
          <a:p>
            <a:pPr lvl="0"/>
            <a:r>
              <a:rPr lang="nb-NO" sz="1300" dirty="0"/>
              <a:t>Jordmorfag (Trondheim)</a:t>
            </a:r>
          </a:p>
          <a:p>
            <a:pPr lvl="0"/>
            <a:r>
              <a:rPr lang="nb-NO" sz="1300" dirty="0"/>
              <a:t>Klinisk helsevitenskap (Trondheim)</a:t>
            </a:r>
          </a:p>
          <a:p>
            <a:pPr lvl="0"/>
            <a:r>
              <a:rPr lang="nb-NO" sz="1300" dirty="0"/>
              <a:t>Klinisk sykepleie (Gjøvik, Trondheim og Ålesund)</a:t>
            </a:r>
          </a:p>
          <a:p>
            <a:pPr lvl="0"/>
            <a:r>
              <a:rPr lang="nb-NO" sz="1300" dirty="0"/>
              <a:t>Medisinsk bildeteknologi (Trondheim)</a:t>
            </a:r>
          </a:p>
          <a:p>
            <a:pPr lvl="0"/>
            <a:r>
              <a:rPr lang="nb-NO" sz="1300" dirty="0" err="1"/>
              <a:t>Molecular</a:t>
            </a:r>
            <a:r>
              <a:rPr lang="nb-NO" sz="1300" dirty="0"/>
              <a:t> </a:t>
            </a:r>
            <a:r>
              <a:rPr lang="nb-NO" sz="1300" dirty="0" err="1"/>
              <a:t>Medicine</a:t>
            </a:r>
            <a:r>
              <a:rPr lang="nb-NO" sz="1300" dirty="0"/>
              <a:t> (Trondheim)</a:t>
            </a:r>
          </a:p>
          <a:p>
            <a:pPr lvl="0"/>
            <a:r>
              <a:rPr lang="nb-NO" sz="1300" dirty="0" err="1"/>
              <a:t>Neuroscience</a:t>
            </a:r>
            <a:r>
              <a:rPr lang="nb-NO" sz="1300" dirty="0"/>
              <a:t> (Trondheim)</a:t>
            </a:r>
          </a:p>
          <a:p>
            <a:pPr lvl="0"/>
            <a:r>
              <a:rPr lang="en-US" sz="1300" dirty="0"/>
              <a:t>Physical Activity and Health (Trondheim)</a:t>
            </a:r>
            <a:endParaRPr lang="nb-NO" sz="1300" dirty="0"/>
          </a:p>
          <a:p>
            <a:pPr lvl="0"/>
            <a:r>
              <a:rPr lang="en-US" sz="1300" dirty="0"/>
              <a:t>Psykisk helse (Trondheim)</a:t>
            </a:r>
            <a:endParaRPr lang="nb-NO" sz="1300" dirty="0"/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51" y="1317153"/>
            <a:ext cx="4272741" cy="28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76777" y="1273128"/>
            <a:ext cx="8088923" cy="386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nb-NO" sz="1200" dirty="0"/>
          </a:p>
          <a:p>
            <a:pPr marL="0" lvl="0" indent="0"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Alle våre campus (studiesteder) har tilbud om videreutdanninger og kurs innen helse og omsorg.</a:t>
            </a:r>
          </a:p>
          <a:p>
            <a:pPr marL="0" lvl="0" indent="0">
              <a:buNone/>
            </a:pPr>
            <a:endParaRPr lang="nb-NO" sz="1200" dirty="0"/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Videreutdanning i sykepleie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Tverrfaglig videreutdanning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Kursserier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Årsenhet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Masterprogram</a:t>
            </a:r>
          </a:p>
          <a:p>
            <a:pPr lvl="0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Enkeltkurs innen helse og omsorg</a:t>
            </a:r>
          </a:p>
          <a:p>
            <a:pPr marL="0" indent="0">
              <a:buNone/>
            </a:pPr>
            <a:endParaRPr lang="nb-NO" sz="1500" kern="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08ABC-1836-4F39-8357-4157D0061F55}"/>
              </a:ext>
            </a:extLst>
          </p:cNvPr>
          <p:cNvSpPr/>
          <p:nvPr/>
        </p:nvSpPr>
        <p:spPr>
          <a:xfrm>
            <a:off x="447892" y="903796"/>
            <a:ext cx="7343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b="1" kern="0" dirty="0">
                <a:latin typeface="Arial" panose="020B0604020202020204" pitchFamily="34" charset="0"/>
                <a:cs typeface="Arial" panose="020B0604020202020204" pitchFamily="34" charset="0"/>
              </a:rPr>
              <a:t>Videreutdanning og deltidsstudier: Helse og omsorg</a:t>
            </a:r>
          </a:p>
        </p:txBody>
      </p:sp>
      <p:pic>
        <p:nvPicPr>
          <p:cNvPr id="7" name="Picture 6" descr="A picture containing person, indoor, hospital room, scene&#10;&#10;Description automatically generated">
            <a:extLst>
              <a:ext uri="{FF2B5EF4-FFF2-40B4-BE49-F238E27FC236}">
                <a16:creationId xmlns:a16="http://schemas.microsoft.com/office/drawing/2014/main" id="{304DD3DA-CE7D-48A7-B601-1E8F9AA7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413"/>
            <a:ext cx="4090221" cy="27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8087" y="840605"/>
            <a:ext cx="66837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800" kern="0" dirty="0">
                <a:latin typeface="Arial" panose="020B0604020202020204" pitchFamily="34" charset="0"/>
                <a:cs typeface="Arial" panose="020B0604020202020204" pitchFamily="34" charset="0"/>
              </a:rPr>
              <a:t>Ph.d.-utdanninger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8087" y="1644108"/>
            <a:ext cx="4170200" cy="258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Vi tilbyr våre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.-kandidater et tverrfaglig forskningsmiljø og tett samarbeid med helsetjenestene i regionen og flere av teknologimiljøene ved NTNU og SINTEF.</a:t>
            </a:r>
          </a:p>
          <a:p>
            <a:pPr marL="0" indent="0">
              <a:buNone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 i medisin og helsevitenskap</a:t>
            </a:r>
          </a:p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 i medisinsk teknologi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48" y="1090311"/>
            <a:ext cx="5193632" cy="34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(16:9)</PresentationFormat>
  <Paragraphs>236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Egendefinert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Samarbeid mellom NTNU, HMN og NAV </vt:lpstr>
      <vt:lpstr>Universitetskommunene  Trondheim, Gjøvik og Ålesund</vt:lpstr>
      <vt:lpstr>Medisinsk museum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Mona Ødegården</cp:lastModifiedBy>
  <cp:revision>202</cp:revision>
  <dcterms:created xsi:type="dcterms:W3CDTF">2013-06-10T16:56:09Z</dcterms:created>
  <dcterms:modified xsi:type="dcterms:W3CDTF">2021-11-02T08:16:45Z</dcterms:modified>
</cp:coreProperties>
</file>