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9" r:id="rId2"/>
    <p:sldId id="280" r:id="rId3"/>
    <p:sldId id="276" r:id="rId4"/>
    <p:sldId id="282" r:id="rId5"/>
    <p:sldId id="283" r:id="rId6"/>
    <p:sldId id="281" r:id="rId7"/>
    <p:sldId id="284" r:id="rId8"/>
    <p:sldId id="267" r:id="rId9"/>
  </p:sldIdLst>
  <p:sldSz cx="9144000" cy="6858000" type="screen4x3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5" autoAdjust="0"/>
    <p:restoredTop sz="96881" autoAdjust="0"/>
  </p:normalViewPr>
  <p:slideViewPr>
    <p:cSldViewPr snapToGrid="0" snapToObjects="1">
      <p:cViewPr varScale="1">
        <p:scale>
          <a:sx n="85" d="100"/>
          <a:sy n="85" d="100"/>
        </p:scale>
        <p:origin x="8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070F-056A-EF46-8F28-B603D057C661}" type="datetimeFigureOut">
              <a:rPr lang="nb-NO" smtClean="0"/>
              <a:t>14.03.2016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71C88-A8C4-B64E-9416-E16EC2564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67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Tydeligere streker fra </a:t>
            </a:r>
            <a:r>
              <a:rPr lang="nb-NO" dirty="0" err="1" smtClean="0"/>
              <a:t>proses</a:t>
            </a:r>
            <a:r>
              <a:rPr lang="nb-NO" dirty="0" smtClean="0"/>
              <a:t> til milepæl</a:t>
            </a:r>
          </a:p>
          <a:p>
            <a:r>
              <a:rPr lang="nb-NO" dirty="0" smtClean="0"/>
              <a:t>Dato på milepælene </a:t>
            </a:r>
          </a:p>
          <a:p>
            <a:r>
              <a:rPr lang="nb-NO" dirty="0" smtClean="0"/>
              <a:t>Farger og layout</a:t>
            </a:r>
          </a:p>
          <a:p>
            <a:r>
              <a:rPr lang="nb-NO" dirty="0" smtClean="0"/>
              <a:t>Lesbarhet skjerm og utskrift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1C88-A8C4-B64E-9416-E16EC256489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9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aseline="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THIS IS EXAMPLE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65463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or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 b="15084"/>
          <a:stretch/>
        </p:blipFill>
        <p:spPr>
          <a:xfrm>
            <a:off x="0" y="0"/>
            <a:ext cx="9144000" cy="649597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1863823"/>
            <a:ext cx="9144000" cy="17176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311657" y="2317646"/>
            <a:ext cx="8423455" cy="1681095"/>
          </a:xfrm>
        </p:spPr>
        <p:txBody>
          <a:bodyPr anchor="t" anchorCtr="0">
            <a:normAutofit/>
          </a:bodyPr>
          <a:lstStyle/>
          <a:p>
            <a:pPr algn="ctr"/>
            <a:r>
              <a:rPr lang="nb-NO" sz="4000" dirty="0" smtClean="0">
                <a:solidFill>
                  <a:schemeClr val="tx1"/>
                </a:solidFill>
                <a:latin typeface="Arial"/>
              </a:rPr>
              <a:t>ORGANISASJONSPROSJEKTET</a:t>
            </a:r>
            <a:endParaRPr lang="nb-NO" sz="40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8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i="1" dirty="0" smtClean="0"/>
              <a:t/>
            </a:r>
            <a:br>
              <a:rPr lang="nb-NO" i="1" dirty="0" smtClean="0"/>
            </a:br>
            <a:r>
              <a:rPr lang="nb-NO" i="1" dirty="0" smtClean="0"/>
              <a:t>Rektoratet skal: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550" dirty="0"/>
              <a:t>Foreslå hvordan de ønsker å dimensjonere de administrative oppgavene på funksjonsområdene: undervisning og utdanning, forskning , innovasjon, kommunikasjon, HR, økonomi , IT og lederstøtte;</a:t>
            </a:r>
          </a:p>
          <a:p>
            <a:pPr marL="0" indent="0">
              <a:buNone/>
            </a:pPr>
            <a:r>
              <a:rPr lang="nb-NO" sz="2550" dirty="0"/>
              <a:t>- og foreslå en organisasjonsstruktur for sin administrative virksomhet. </a:t>
            </a:r>
          </a:p>
          <a:p>
            <a:pPr marL="0" indent="0">
              <a:buNone/>
            </a:pPr>
            <a:endParaRPr lang="nb-NO" sz="2550" dirty="0"/>
          </a:p>
          <a:p>
            <a:pPr marL="0" indent="0">
              <a:buNone/>
            </a:pPr>
            <a:r>
              <a:rPr lang="nb-NO" sz="2550" dirty="0"/>
              <a:t>Identifisere og vurdere gjennomgående administrative prosesser (prosessforløp) som kan gi effektivisering og kvalitetsforbedring  </a:t>
            </a:r>
          </a:p>
          <a:p>
            <a:pPr marL="0" indent="0">
              <a:buNone/>
            </a:pPr>
            <a:r>
              <a:rPr lang="nb-NO" sz="2550" b="1" dirty="0"/>
              <a:t>på kort sikt </a:t>
            </a:r>
            <a:r>
              <a:rPr lang="nb-NO" sz="2550" dirty="0"/>
              <a:t>(2017), og </a:t>
            </a:r>
          </a:p>
          <a:p>
            <a:pPr marL="0" indent="0">
              <a:buNone/>
            </a:pPr>
            <a:r>
              <a:rPr lang="nb-NO" sz="2550" b="1" dirty="0"/>
              <a:t>på lengre sikt </a:t>
            </a:r>
            <a:r>
              <a:rPr lang="nb-NO" sz="2550" dirty="0"/>
              <a:t>(2017 – 18)</a:t>
            </a:r>
          </a:p>
          <a:p>
            <a:pPr marL="0" indent="0">
              <a:buNone/>
            </a:pPr>
            <a:r>
              <a:rPr lang="nb-NO" sz="2550" dirty="0"/>
              <a:t>blant annet gjennom standardisering og digitalisering</a:t>
            </a:r>
          </a:p>
          <a:p>
            <a:pPr marL="0" indent="0">
              <a:buNone/>
            </a:pPr>
            <a:endParaRPr lang="nb-NO" sz="2550" dirty="0"/>
          </a:p>
          <a:p>
            <a:pPr marL="0" indent="0">
              <a:buNone/>
            </a:pPr>
            <a:r>
              <a:rPr lang="nb-NO" sz="2550" dirty="0"/>
              <a:t>I den sammenheng foreslå oppgavefordeling mellom nivå 1 og 2  - med særlig henblikk på funksjonsområdene: undervisning og utdanning, forskning , kommunikasjon, HR, økonomi , IT og lederstøtte</a:t>
            </a:r>
          </a:p>
          <a:p>
            <a:pPr marL="0" indent="0">
              <a:buNone/>
            </a:pPr>
            <a:endParaRPr lang="nb-NO" sz="255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92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659065" y="311439"/>
            <a:ext cx="8229600" cy="857250"/>
          </a:xfrm>
        </p:spPr>
        <p:txBody>
          <a:bodyPr>
            <a:noAutofit/>
          </a:bodyPr>
          <a:lstStyle/>
          <a:p>
            <a:r>
              <a:rPr lang="nb-NO" sz="2400" dirty="0" smtClean="0"/>
              <a:t>Utredning av administrativ organisering</a:t>
            </a:r>
            <a:br>
              <a:rPr lang="nb-NO" sz="2400" dirty="0" smtClean="0"/>
            </a:br>
            <a:r>
              <a:rPr lang="nb-NO" sz="2400" dirty="0" smtClean="0"/>
              <a:t>– 15.2 til 15.4 – Fellesadministrasjonen</a:t>
            </a:r>
            <a:endParaRPr lang="nb-NO" sz="2400" dirty="0"/>
          </a:p>
        </p:txBody>
      </p:sp>
      <p:grpSp>
        <p:nvGrpSpPr>
          <p:cNvPr id="3" name="Gruppe 2"/>
          <p:cNvGrpSpPr/>
          <p:nvPr/>
        </p:nvGrpSpPr>
        <p:grpSpPr>
          <a:xfrm>
            <a:off x="647491" y="1650348"/>
            <a:ext cx="7989736" cy="4057649"/>
            <a:chOff x="647491" y="1485900"/>
            <a:chExt cx="7989736" cy="4057649"/>
          </a:xfrm>
          <a:solidFill>
            <a:srgbClr val="0D3475"/>
          </a:solidFill>
        </p:grpSpPr>
        <p:sp>
          <p:nvSpPr>
            <p:cNvPr id="10" name="Avrundet rektangel 9"/>
            <p:cNvSpPr/>
            <p:nvPr/>
          </p:nvSpPr>
          <p:spPr>
            <a:xfrm>
              <a:off x="5248351" y="3720525"/>
              <a:ext cx="1042802" cy="1115653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b-NO" sz="1600" b="1" dirty="0"/>
                <a:t>IT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647491" y="3682691"/>
              <a:ext cx="1042802" cy="1115653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b-NO" sz="1600" b="1" dirty="0"/>
                <a:t>Utdanning</a:t>
              </a:r>
              <a:endParaRPr lang="nb-NO" sz="900" b="1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6409991" y="3701917"/>
              <a:ext cx="1042802" cy="1115653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b-NO" sz="1600" b="1" dirty="0"/>
                <a:t> </a:t>
              </a:r>
              <a:r>
                <a:rPr lang="nb-NO" sz="1600" b="1" dirty="0" err="1" smtClean="0"/>
                <a:t>Kommuni-kasjon</a:t>
              </a:r>
              <a:endParaRPr lang="nb-NO" sz="1600" b="1" dirty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4086710" y="3701608"/>
              <a:ext cx="1042802" cy="1115653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b-NO" sz="1600" b="1" dirty="0"/>
                <a:t>Økonomi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7571632" y="3701611"/>
              <a:ext cx="1042802" cy="1115653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b-NO" sz="1600" b="1" dirty="0" smtClean="0"/>
                <a:t>Strategisk leder-støtte</a:t>
              </a:r>
              <a:endParaRPr lang="nb-NO" sz="1600" b="1" dirty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2925069" y="3701609"/>
              <a:ext cx="1042802" cy="1115653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b-NO" sz="1600" b="1" smtClean="0"/>
                <a:t>HR</a:t>
              </a:r>
              <a:endParaRPr lang="nb-NO" sz="1600" b="1" dirty="0"/>
            </a:p>
          </p:txBody>
        </p:sp>
        <p:cxnSp>
          <p:nvCxnSpPr>
            <p:cNvPr id="38" name="Vinkel 37"/>
            <p:cNvCxnSpPr>
              <a:stCxn id="36" idx="2"/>
              <a:endCxn id="15" idx="0"/>
            </p:cNvCxnSpPr>
            <p:nvPr/>
          </p:nvCxnSpPr>
          <p:spPr>
            <a:xfrm rot="16200000" flipH="1">
              <a:off x="5698889" y="1307468"/>
              <a:ext cx="1303364" cy="3484923"/>
            </a:xfrm>
            <a:prstGeom prst="bentConnector3">
              <a:avLst>
                <a:gd name="adj1" fmla="val 50000"/>
              </a:avLst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Avrundet rektangel 94"/>
            <p:cNvSpPr/>
            <p:nvPr/>
          </p:nvSpPr>
          <p:spPr>
            <a:xfrm>
              <a:off x="654003" y="4803285"/>
              <a:ext cx="1042802" cy="72134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nb-NO" sz="1000" dirty="0">
                  <a:solidFill>
                    <a:schemeClr val="bg1"/>
                  </a:solidFill>
                </a:rPr>
                <a:t>Evt.</a:t>
              </a:r>
            </a:p>
            <a:p>
              <a:pPr algn="ctr"/>
              <a:r>
                <a:rPr lang="nb-NO" sz="1000" dirty="0">
                  <a:solidFill>
                    <a:schemeClr val="bg1"/>
                  </a:solidFill>
                </a:rPr>
                <a:t>Delprosjekter/-prosesser</a:t>
              </a:r>
            </a:p>
          </p:txBody>
        </p:sp>
        <p:sp>
          <p:nvSpPr>
            <p:cNvPr id="96" name="Avrundet rektangel 95"/>
            <p:cNvSpPr/>
            <p:nvPr/>
          </p:nvSpPr>
          <p:spPr>
            <a:xfrm>
              <a:off x="2934837" y="4822203"/>
              <a:ext cx="1042802" cy="72134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nb-NO" sz="1000" dirty="0" smtClean="0">
                  <a:solidFill>
                    <a:schemeClr val="bg1"/>
                  </a:solidFill>
                </a:rPr>
                <a:t>Evt.</a:t>
              </a:r>
            </a:p>
            <a:p>
              <a:pPr algn="ctr"/>
              <a:r>
                <a:rPr lang="nb-NO" sz="1000" dirty="0" smtClean="0">
                  <a:solidFill>
                    <a:schemeClr val="bg1"/>
                  </a:solidFill>
                </a:rPr>
                <a:t>Delprosjekter/-prosesser</a:t>
              </a:r>
              <a:endParaRPr lang="nb-NO" sz="1000" dirty="0">
                <a:solidFill>
                  <a:schemeClr val="bg1"/>
                </a:solidFill>
              </a:endParaRPr>
            </a:p>
          </p:txBody>
        </p:sp>
        <p:sp>
          <p:nvSpPr>
            <p:cNvPr id="97" name="Avrundet rektangel 96"/>
            <p:cNvSpPr/>
            <p:nvPr/>
          </p:nvSpPr>
          <p:spPr>
            <a:xfrm>
              <a:off x="4099734" y="4822203"/>
              <a:ext cx="1042802" cy="72134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nb-NO" sz="1000" dirty="0">
                  <a:solidFill>
                    <a:schemeClr val="bg1"/>
                  </a:solidFill>
                </a:rPr>
                <a:t>Evt. Delprosjekter/-prosesser</a:t>
              </a:r>
            </a:p>
          </p:txBody>
        </p:sp>
        <p:sp>
          <p:nvSpPr>
            <p:cNvPr id="98" name="Avrundet rektangel 97"/>
            <p:cNvSpPr/>
            <p:nvPr/>
          </p:nvSpPr>
          <p:spPr>
            <a:xfrm>
              <a:off x="5264631" y="4822203"/>
              <a:ext cx="1042802" cy="72134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nb-NO" sz="1000" dirty="0">
                  <a:solidFill>
                    <a:schemeClr val="bg1"/>
                  </a:solidFill>
                </a:rPr>
                <a:t>Evt. Delprosjekter/-prosesser</a:t>
              </a:r>
            </a:p>
          </p:txBody>
        </p:sp>
        <p:sp>
          <p:nvSpPr>
            <p:cNvPr id="99" name="Avrundet rektangel 98"/>
            <p:cNvSpPr/>
            <p:nvPr/>
          </p:nvSpPr>
          <p:spPr>
            <a:xfrm>
              <a:off x="6429528" y="4822203"/>
              <a:ext cx="1042802" cy="72134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nb-NO" sz="1000" dirty="0">
                  <a:solidFill>
                    <a:schemeClr val="bg1"/>
                  </a:solidFill>
                </a:rPr>
                <a:t>Evt. Delprosjekter/-prosesser</a:t>
              </a:r>
            </a:p>
          </p:txBody>
        </p:sp>
        <p:sp>
          <p:nvSpPr>
            <p:cNvPr id="36" name="Avrundet rektangel 35"/>
            <p:cNvSpPr/>
            <p:nvPr/>
          </p:nvSpPr>
          <p:spPr>
            <a:xfrm>
              <a:off x="2526109" y="1485900"/>
              <a:ext cx="4164004" cy="912348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b="1" dirty="0"/>
                <a:t>ADMINISTRATIV ORGANISERING </a:t>
              </a:r>
            </a:p>
            <a:p>
              <a:pPr algn="ctr"/>
              <a:r>
                <a:rPr lang="nb-NO" sz="1400" b="1" dirty="0"/>
                <a:t>Utredningsarbeid Fellesadministrasjonen</a:t>
              </a:r>
            </a:p>
            <a:p>
              <a:pPr algn="ctr"/>
              <a:r>
                <a:rPr lang="nb-NO" sz="1400" b="1" dirty="0"/>
                <a:t>Prosjektleder</a:t>
              </a:r>
            </a:p>
            <a:p>
              <a:pPr algn="ctr"/>
              <a:r>
                <a:rPr lang="nb-NO" sz="1400" b="1" dirty="0"/>
                <a:t>Sekretariat</a:t>
              </a:r>
            </a:p>
          </p:txBody>
        </p:sp>
        <p:cxnSp>
          <p:nvCxnSpPr>
            <p:cNvPr id="43" name="Vinkel 42"/>
            <p:cNvCxnSpPr>
              <a:stCxn id="11" idx="0"/>
              <a:endCxn id="36" idx="2"/>
            </p:cNvCxnSpPr>
            <p:nvPr/>
          </p:nvCxnSpPr>
          <p:spPr>
            <a:xfrm rot="5400000" flipH="1" flipV="1">
              <a:off x="2246281" y="1320862"/>
              <a:ext cx="1284444" cy="3439219"/>
            </a:xfrm>
            <a:prstGeom prst="bentConnector3">
              <a:avLst>
                <a:gd name="adj1" fmla="val 50000"/>
              </a:avLst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Avrundet rektangel 75"/>
            <p:cNvSpPr/>
            <p:nvPr/>
          </p:nvSpPr>
          <p:spPr>
            <a:xfrm>
              <a:off x="7594425" y="4822203"/>
              <a:ext cx="1042802" cy="72134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nb-NO" sz="1000" dirty="0">
                  <a:solidFill>
                    <a:schemeClr val="bg1"/>
                  </a:solidFill>
                </a:rPr>
                <a:t>Evt. Delprosjekter/-prosesser</a:t>
              </a:r>
            </a:p>
          </p:txBody>
        </p:sp>
        <p:sp>
          <p:nvSpPr>
            <p:cNvPr id="86" name="Avrundet rektangel 85"/>
            <p:cNvSpPr/>
            <p:nvPr/>
          </p:nvSpPr>
          <p:spPr>
            <a:xfrm>
              <a:off x="1783024" y="3682691"/>
              <a:ext cx="1042802" cy="1115653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b-NO" sz="1600" b="1" dirty="0"/>
                <a:t>Forskning</a:t>
              </a:r>
            </a:p>
          </p:txBody>
        </p:sp>
        <p:sp>
          <p:nvSpPr>
            <p:cNvPr id="87" name="Avrundet rektangel 86"/>
            <p:cNvSpPr/>
            <p:nvPr/>
          </p:nvSpPr>
          <p:spPr>
            <a:xfrm>
              <a:off x="1805817" y="4803282"/>
              <a:ext cx="1042802" cy="72134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nb-NO" sz="1000" dirty="0">
                  <a:solidFill>
                    <a:schemeClr val="bg1"/>
                  </a:solidFill>
                </a:rPr>
                <a:t>Evt. Delprosjekter/-prosesser</a:t>
              </a:r>
            </a:p>
          </p:txBody>
        </p:sp>
        <p:cxnSp>
          <p:nvCxnSpPr>
            <p:cNvPr id="65" name="Rett linje 64"/>
            <p:cNvCxnSpPr>
              <a:stCxn id="86" idx="0"/>
            </p:cNvCxnSpPr>
            <p:nvPr/>
          </p:nvCxnSpPr>
          <p:spPr>
            <a:xfrm flipV="1">
              <a:off x="2304425" y="3057728"/>
              <a:ext cx="0" cy="624965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tt linje 66"/>
            <p:cNvCxnSpPr/>
            <p:nvPr/>
          </p:nvCxnSpPr>
          <p:spPr>
            <a:xfrm flipV="1">
              <a:off x="3446470" y="3058051"/>
              <a:ext cx="0" cy="634424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tt linje 68"/>
            <p:cNvCxnSpPr>
              <a:stCxn id="14" idx="0"/>
            </p:cNvCxnSpPr>
            <p:nvPr/>
          </p:nvCxnSpPr>
          <p:spPr>
            <a:xfrm flipV="1">
              <a:off x="4608111" y="3067185"/>
              <a:ext cx="0" cy="634423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/>
            <p:cNvCxnSpPr>
              <a:stCxn id="10" idx="0"/>
            </p:cNvCxnSpPr>
            <p:nvPr/>
          </p:nvCxnSpPr>
          <p:spPr>
            <a:xfrm flipV="1">
              <a:off x="5769751" y="3057728"/>
              <a:ext cx="0" cy="662799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tt linje 72"/>
            <p:cNvCxnSpPr>
              <a:stCxn id="12" idx="0"/>
            </p:cNvCxnSpPr>
            <p:nvPr/>
          </p:nvCxnSpPr>
          <p:spPr>
            <a:xfrm flipV="1">
              <a:off x="6931392" y="3057726"/>
              <a:ext cx="0" cy="64419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3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38615"/>
            <a:ext cx="8305800" cy="55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Funksjonsområdene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10500" cy="50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Effektivisering nye NTNU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9951"/>
            <a:ext cx="8229600" cy="39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«Børresen-utvalget» 08.03.16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Anbefalte gjennomføringsplan</a:t>
            </a:r>
          </a:p>
          <a:p>
            <a:pPr marL="457200" lvl="1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- Styrevedtak 25.8.16 – hovedpunkter</a:t>
            </a:r>
          </a:p>
          <a:p>
            <a:pPr marL="457200" lvl="1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- Forhandlinger etter styremøte 16.6. – før 25.8.</a:t>
            </a:r>
          </a:p>
          <a:p>
            <a:pPr marL="88900" lvl="1" indent="0">
              <a:buNone/>
            </a:pPr>
            <a:endParaRPr lang="nb-NO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Nærmere om funksjonsområder: noen presiseringer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Nivådelinger nivå 1 og nivå 2: synspunkter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Gjennomgående administrative prosesser: anbefalinger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273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endCxn id="61" idx="0"/>
          </p:cNvCxnSpPr>
          <p:nvPr/>
        </p:nvCxnSpPr>
        <p:spPr>
          <a:xfrm>
            <a:off x="5682882" y="1767840"/>
            <a:ext cx="819" cy="3407362"/>
          </a:xfrm>
          <a:prstGeom prst="line">
            <a:avLst/>
          </a:prstGeom>
          <a:ln w="25400">
            <a:solidFill>
              <a:srgbClr val="2ECC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entagon 57"/>
          <p:cNvSpPr/>
          <p:nvPr/>
        </p:nvSpPr>
        <p:spPr>
          <a:xfrm>
            <a:off x="6493098" y="4322188"/>
            <a:ext cx="1595826" cy="457200"/>
          </a:xfrm>
          <a:prstGeom prst="homePlate">
            <a:avLst/>
          </a:prstGeom>
          <a:solidFill>
            <a:srgbClr val="0D3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>
                <a:latin typeface="Calibri Light" panose="020F0302020204030204" pitchFamily="34" charset="0"/>
              </a:rPr>
              <a:t>Innplassering ansatte</a:t>
            </a:r>
            <a:endParaRPr lang="id-ID" sz="1400" b="1" dirty="0">
              <a:latin typeface="Calibri Light" panose="020F03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29157" y="4772930"/>
            <a:ext cx="2000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>
                <a:latin typeface="Calibri Light" panose="020F0302020204030204" pitchFamily="34" charset="0"/>
              </a:rPr>
              <a:t>Institutter klare</a:t>
            </a:r>
          </a:p>
          <a:p>
            <a:pPr algn="ctr"/>
            <a:r>
              <a:rPr lang="nb-NO" sz="1000" dirty="0" smtClean="0">
                <a:latin typeface="Calibri Light" panose="020F0302020204030204" pitchFamily="34" charset="0"/>
              </a:rPr>
              <a:t>Administrativ organisering klar</a:t>
            </a:r>
            <a:endParaRPr lang="id-ID" sz="1000" dirty="0">
              <a:latin typeface="Calibri Light" panose="020F0302020204030204" pitchFamily="34" charset="0"/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428728" y="340832"/>
            <a:ext cx="8229600" cy="865703"/>
          </a:xfrm>
        </p:spPr>
        <p:txBody>
          <a:bodyPr>
            <a:noAutofit/>
          </a:bodyPr>
          <a:lstStyle/>
          <a:p>
            <a:r>
              <a:rPr lang="nb-NO" sz="2400" dirty="0"/>
              <a:t>Organisering, ledelse og innplassering av </a:t>
            </a:r>
            <a:r>
              <a:rPr lang="nb-NO" sz="2400" dirty="0" smtClean="0"/>
              <a:t>ansatte</a:t>
            </a:r>
            <a:br>
              <a:rPr lang="nb-NO" sz="2400" dirty="0" smtClean="0"/>
            </a:br>
            <a:r>
              <a:rPr lang="nb-NO" sz="1800" i="1" dirty="0" smtClean="0"/>
              <a:t>Tidslinje</a:t>
            </a:r>
            <a:endParaRPr lang="nb-NO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06886"/>
              </p:ext>
            </p:extLst>
          </p:nvPr>
        </p:nvGraphicFramePr>
        <p:xfrm>
          <a:off x="805147" y="5367655"/>
          <a:ext cx="7620000" cy="36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62531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JAN</a:t>
                      </a:r>
                    </a:p>
                  </a:txBody>
                  <a:tcPr marL="89391" marR="89391" marT="44696" marB="4469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FEB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MAR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APR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MAY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JUNE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JULY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AUG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SEP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OCT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NOV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latin typeface="Calibri Light" panose="020F0302020204030204" pitchFamily="34" charset="0"/>
                        </a:rPr>
                        <a:t>DEC</a:t>
                      </a:r>
                    </a:p>
                  </a:txBody>
                  <a:tcPr marL="89391" marR="89391" marT="44696" marB="4469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420603" y="1429899"/>
            <a:ext cx="1312333" cy="648387"/>
          </a:xfrm>
          <a:prstGeom prst="homePlate">
            <a:avLst/>
          </a:prstGeom>
          <a:solidFill>
            <a:srgbClr val="BBA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latin typeface="Calibri Light" panose="020F0302020204030204" pitchFamily="34" charset="0"/>
              </a:rPr>
              <a:t>Fakultets-organisering</a:t>
            </a:r>
            <a:endParaRPr lang="nb-NO" sz="1200" b="1" dirty="0">
              <a:latin typeface="Calibri Light" panose="020F0302020204030204" pitchFamily="34" charset="0"/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422894" y="2134338"/>
            <a:ext cx="1312333" cy="612446"/>
          </a:xfrm>
          <a:prstGeom prst="homePlate">
            <a:avLst/>
          </a:prstGeom>
          <a:solidFill>
            <a:srgbClr val="BBA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200" b="1" dirty="0" smtClean="0">
                <a:latin typeface="Calibri Light" panose="020F0302020204030204" pitchFamily="34" charset="0"/>
              </a:rPr>
              <a:t>Administrativ modell</a:t>
            </a:r>
            <a:endParaRPr lang="id-ID" sz="900" b="1" dirty="0">
              <a:latin typeface="Calibri Light" panose="020F0302020204030204" pitchFamily="34" charset="0"/>
            </a:endParaRPr>
          </a:p>
        </p:txBody>
      </p:sp>
      <p:sp>
        <p:nvSpPr>
          <p:cNvPr id="61" name="Flowchart: Off-page Connector 60"/>
          <p:cNvSpPr/>
          <p:nvPr/>
        </p:nvSpPr>
        <p:spPr>
          <a:xfrm>
            <a:off x="5607501" y="5175202"/>
            <a:ext cx="152400" cy="152400"/>
          </a:xfrm>
          <a:prstGeom prst="flowChartOffpageConnector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5-Point Star 6"/>
          <p:cNvSpPr/>
          <p:nvPr/>
        </p:nvSpPr>
        <p:spPr>
          <a:xfrm>
            <a:off x="8542766" y="5395925"/>
            <a:ext cx="221794" cy="221794"/>
          </a:xfrm>
          <a:prstGeom prst="star5">
            <a:avLst>
              <a:gd name="adj" fmla="val 15798"/>
              <a:gd name="hf" fmla="val 105146"/>
              <a:gd name="vf" fmla="val 110557"/>
            </a:avLst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TextBox 65"/>
          <p:cNvSpPr txBox="1"/>
          <p:nvPr/>
        </p:nvSpPr>
        <p:spPr>
          <a:xfrm>
            <a:off x="3796062" y="4965594"/>
            <a:ext cx="882054" cy="20005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nb-NO" sz="1000" dirty="0" smtClean="0">
                <a:latin typeface="Calibri Light" panose="020F0302020204030204" pitchFamily="34" charset="0"/>
              </a:rPr>
              <a:t>Dekaner klare</a:t>
            </a:r>
            <a:endParaRPr lang="id-ID" sz="1000" dirty="0">
              <a:latin typeface="Calibri Light" panose="020F03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55564" y="4950411"/>
            <a:ext cx="120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>
                <a:latin typeface="Calibri Light" panose="020F0302020204030204" pitchFamily="34" charset="0"/>
              </a:rPr>
              <a:t>Ansatte plassert</a:t>
            </a:r>
            <a:endParaRPr lang="id-ID" sz="1000" dirty="0">
              <a:latin typeface="Calibri Light" panose="020F03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48782" y="5742730"/>
            <a:ext cx="60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>
                <a:latin typeface="Calibri Light" panose="020F0302020204030204" pitchFamily="34" charset="0"/>
              </a:rPr>
              <a:t>NTNU </a:t>
            </a:r>
          </a:p>
          <a:p>
            <a:pPr algn="ctr"/>
            <a:r>
              <a:rPr lang="nb-NO" sz="1000" dirty="0" smtClean="0">
                <a:latin typeface="Calibri Light" panose="020F0302020204030204" pitchFamily="34" charset="0"/>
              </a:rPr>
              <a:t>2017</a:t>
            </a:r>
            <a:endParaRPr lang="id-ID" sz="1000" dirty="0">
              <a:latin typeface="Calibri Light" panose="020F0302020204030204" pitchFamily="34" charset="0"/>
            </a:endParaRPr>
          </a:p>
        </p:txBody>
      </p:sp>
      <p:sp>
        <p:nvSpPr>
          <p:cNvPr id="33" name="Pentagon 4"/>
          <p:cNvSpPr/>
          <p:nvPr/>
        </p:nvSpPr>
        <p:spPr>
          <a:xfrm>
            <a:off x="1744290" y="1429899"/>
            <a:ext cx="3938592" cy="648387"/>
          </a:xfrm>
          <a:prstGeom prst="homePlate">
            <a:avLst/>
          </a:prstGeom>
          <a:solidFill>
            <a:srgbClr val="BBA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latin typeface="Calibri Light" panose="020F0302020204030204" pitchFamily="34" charset="0"/>
              </a:rPr>
              <a:t>Instituttorganisering</a:t>
            </a:r>
            <a:endParaRPr lang="nb-NO" sz="1600" b="1" dirty="0" smtClean="0">
              <a:latin typeface="Calibri Light" panose="020F0302020204030204" pitchFamily="34" charset="0"/>
            </a:endParaRPr>
          </a:p>
        </p:txBody>
      </p:sp>
      <p:sp>
        <p:nvSpPr>
          <p:cNvPr id="35" name="Pentagon 57"/>
          <p:cNvSpPr/>
          <p:nvPr/>
        </p:nvSpPr>
        <p:spPr>
          <a:xfrm>
            <a:off x="420604" y="2812434"/>
            <a:ext cx="1312333" cy="457200"/>
          </a:xfrm>
          <a:prstGeom prst="homePlate">
            <a:avLst/>
          </a:prstGeom>
          <a:solidFill>
            <a:srgbClr val="0D3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latin typeface="Calibri Light" panose="020F0302020204030204" pitchFamily="34" charset="0"/>
              </a:rPr>
              <a:t>Sentral ledelse</a:t>
            </a:r>
            <a:endParaRPr lang="id-ID" sz="1200" b="1" dirty="0">
              <a:latin typeface="Calibri Light" panose="020F0302020204030204" pitchFamily="34" charset="0"/>
            </a:endParaRPr>
          </a:p>
        </p:txBody>
      </p:sp>
      <p:sp>
        <p:nvSpPr>
          <p:cNvPr id="36" name="Pentagon 57"/>
          <p:cNvSpPr/>
          <p:nvPr/>
        </p:nvSpPr>
        <p:spPr>
          <a:xfrm>
            <a:off x="5682883" y="3277241"/>
            <a:ext cx="1405672" cy="482616"/>
          </a:xfrm>
          <a:prstGeom prst="homePlate">
            <a:avLst/>
          </a:prstGeom>
          <a:solidFill>
            <a:srgbClr val="0D3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latin typeface="Calibri Light" panose="020F0302020204030204" pitchFamily="34" charset="0"/>
              </a:rPr>
              <a:t>Bemannings-planer</a:t>
            </a:r>
            <a:endParaRPr lang="id-ID" sz="1400" b="1" dirty="0">
              <a:latin typeface="Calibri Light" panose="020F0302020204030204" pitchFamily="34" charset="0"/>
            </a:endParaRPr>
          </a:p>
        </p:txBody>
      </p:sp>
      <p:sp>
        <p:nvSpPr>
          <p:cNvPr id="42" name="TextBox 7"/>
          <p:cNvSpPr txBox="1"/>
          <p:nvPr/>
        </p:nvSpPr>
        <p:spPr>
          <a:xfrm>
            <a:off x="1297047" y="4757093"/>
            <a:ext cx="107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>
                <a:latin typeface="Calibri Light" panose="020F0302020204030204" pitchFamily="34" charset="0"/>
              </a:rPr>
              <a:t>Fakulteter klare</a:t>
            </a:r>
          </a:p>
          <a:p>
            <a:pPr algn="ctr"/>
            <a:r>
              <a:rPr lang="nb-NO" sz="1000" dirty="0" smtClean="0">
                <a:latin typeface="Calibri Light" panose="020F0302020204030204" pitchFamily="34" charset="0"/>
              </a:rPr>
              <a:t>Prosjektoppstart</a:t>
            </a:r>
            <a:endParaRPr lang="id-ID" sz="1000" dirty="0">
              <a:latin typeface="Calibri Light" panose="020F0302020204030204" pitchFamily="34" charset="0"/>
            </a:endParaRPr>
          </a:p>
        </p:txBody>
      </p:sp>
      <p:sp>
        <p:nvSpPr>
          <p:cNvPr id="34" name="Pentagon 4"/>
          <p:cNvSpPr/>
          <p:nvPr/>
        </p:nvSpPr>
        <p:spPr>
          <a:xfrm>
            <a:off x="1735227" y="2098397"/>
            <a:ext cx="3947655" cy="648387"/>
          </a:xfrm>
          <a:prstGeom prst="homePlate">
            <a:avLst/>
          </a:prstGeom>
          <a:solidFill>
            <a:srgbClr val="BBA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latin typeface="Calibri Light" panose="020F0302020204030204" pitchFamily="34" charset="0"/>
              </a:rPr>
              <a:t>Administrativ organisering</a:t>
            </a:r>
          </a:p>
        </p:txBody>
      </p:sp>
      <p:sp>
        <p:nvSpPr>
          <p:cNvPr id="41" name="Pentagon 57"/>
          <p:cNvSpPr/>
          <p:nvPr/>
        </p:nvSpPr>
        <p:spPr>
          <a:xfrm>
            <a:off x="1744290" y="2809327"/>
            <a:ext cx="2674866" cy="457200"/>
          </a:xfrm>
          <a:prstGeom prst="homePlate">
            <a:avLst/>
          </a:prstGeom>
          <a:solidFill>
            <a:srgbClr val="0D3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>
                <a:latin typeface="Calibri Light" panose="020F0302020204030204" pitchFamily="34" charset="0"/>
              </a:rPr>
              <a:t>Ansette dekaner og viserektorer</a:t>
            </a:r>
            <a:endParaRPr lang="id-ID" sz="1400" b="1" dirty="0">
              <a:latin typeface="Calibri Light" panose="020F0302020204030204" pitchFamily="34" charset="0"/>
            </a:endParaRPr>
          </a:p>
        </p:txBody>
      </p:sp>
      <p:sp>
        <p:nvSpPr>
          <p:cNvPr id="43" name="Pentagon 57"/>
          <p:cNvSpPr/>
          <p:nvPr/>
        </p:nvSpPr>
        <p:spPr>
          <a:xfrm>
            <a:off x="5682883" y="3799191"/>
            <a:ext cx="2406040" cy="457200"/>
          </a:xfrm>
          <a:prstGeom prst="homePlate">
            <a:avLst/>
          </a:prstGeom>
          <a:solidFill>
            <a:srgbClr val="0D3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>
                <a:latin typeface="Calibri Light" panose="020F0302020204030204" pitchFamily="34" charset="0"/>
              </a:rPr>
              <a:t>Ansette Instituttledere</a:t>
            </a:r>
            <a:endParaRPr lang="id-ID" sz="1400" b="1" dirty="0">
              <a:latin typeface="Calibri Light" panose="020F0302020204030204" pitchFamily="34" charset="0"/>
            </a:endParaRPr>
          </a:p>
        </p:txBody>
      </p:sp>
      <p:cxnSp>
        <p:nvCxnSpPr>
          <p:cNvPr id="45" name="Straight Connector 54"/>
          <p:cNvCxnSpPr/>
          <p:nvPr/>
        </p:nvCxnSpPr>
        <p:spPr>
          <a:xfrm>
            <a:off x="1744290" y="1593119"/>
            <a:ext cx="0" cy="3561937"/>
          </a:xfrm>
          <a:prstGeom prst="line">
            <a:avLst/>
          </a:prstGeom>
          <a:ln w="25400">
            <a:solidFill>
              <a:srgbClr val="2ECC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entagon 57"/>
          <p:cNvSpPr/>
          <p:nvPr/>
        </p:nvSpPr>
        <p:spPr>
          <a:xfrm>
            <a:off x="1744291" y="3296626"/>
            <a:ext cx="3938592" cy="497677"/>
          </a:xfrm>
          <a:prstGeom prst="homePlate">
            <a:avLst/>
          </a:prstGeom>
          <a:solidFill>
            <a:srgbClr val="0D3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>
                <a:latin typeface="Calibri Light" panose="020F0302020204030204" pitchFamily="34" charset="0"/>
              </a:rPr>
              <a:t>Planlegge bemanning og innplassering</a:t>
            </a:r>
            <a:endParaRPr lang="id-ID" sz="1400" b="1" dirty="0">
              <a:latin typeface="Calibri Light" panose="020F0302020204030204" pitchFamily="34" charset="0"/>
            </a:endParaRPr>
          </a:p>
        </p:txBody>
      </p:sp>
      <p:sp>
        <p:nvSpPr>
          <p:cNvPr id="32" name="Flowchart: Off-page Connector 60"/>
          <p:cNvSpPr/>
          <p:nvPr/>
        </p:nvSpPr>
        <p:spPr>
          <a:xfrm>
            <a:off x="8026217" y="5185156"/>
            <a:ext cx="152400" cy="152400"/>
          </a:xfrm>
          <a:prstGeom prst="flowChartOffpageConnector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Flowchart: Off-page Connector 60"/>
          <p:cNvSpPr/>
          <p:nvPr/>
        </p:nvSpPr>
        <p:spPr>
          <a:xfrm>
            <a:off x="1679816" y="5157784"/>
            <a:ext cx="152400" cy="152400"/>
          </a:xfrm>
          <a:prstGeom prst="flowChartOffpageConnector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Flowchart: Off-page Connector 60"/>
          <p:cNvSpPr/>
          <p:nvPr/>
        </p:nvSpPr>
        <p:spPr>
          <a:xfrm>
            <a:off x="4255031" y="5165649"/>
            <a:ext cx="152400" cy="152400"/>
          </a:xfrm>
          <a:prstGeom prst="flowChartOffpageConnector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7" name="Straight Connector 54"/>
          <p:cNvCxnSpPr/>
          <p:nvPr/>
        </p:nvCxnSpPr>
        <p:spPr>
          <a:xfrm flipH="1">
            <a:off x="4358073" y="3038475"/>
            <a:ext cx="61083" cy="2154459"/>
          </a:xfrm>
          <a:prstGeom prst="line">
            <a:avLst/>
          </a:prstGeom>
          <a:ln w="25400">
            <a:solidFill>
              <a:srgbClr val="2ECC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4"/>
          <p:cNvCxnSpPr>
            <a:stCxn id="43" idx="3"/>
          </p:cNvCxnSpPr>
          <p:nvPr/>
        </p:nvCxnSpPr>
        <p:spPr>
          <a:xfrm>
            <a:off x="8088923" y="4027791"/>
            <a:ext cx="14313" cy="1118790"/>
          </a:xfrm>
          <a:prstGeom prst="line">
            <a:avLst/>
          </a:prstGeom>
          <a:ln w="25400">
            <a:solidFill>
              <a:srgbClr val="2ECC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85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Skjermfremvisning (4:3)</PresentationFormat>
  <Paragraphs>80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 Rektoratet skal:  </vt:lpstr>
      <vt:lpstr>Utredning av administrativ organisering – 15.2 til 15.4 – Fellesadministrasjonen</vt:lpstr>
      <vt:lpstr>PowerPoint-presentasjon</vt:lpstr>
      <vt:lpstr>Funksjonsområdene</vt:lpstr>
      <vt:lpstr>Effektivisering nye NTNU</vt:lpstr>
      <vt:lpstr>«Børresen-utvalget» 08.03.16</vt:lpstr>
      <vt:lpstr>Organisering, ledelse og innplassering av ansatte Tidslinje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Jens Petter Nygård</cp:lastModifiedBy>
  <cp:revision>183</cp:revision>
  <cp:lastPrinted>2016-03-13T17:47:25Z</cp:lastPrinted>
  <dcterms:created xsi:type="dcterms:W3CDTF">2013-06-10T16:56:09Z</dcterms:created>
  <dcterms:modified xsi:type="dcterms:W3CDTF">2016-03-14T11:55:07Z</dcterms:modified>
</cp:coreProperties>
</file>