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4" r:id="rId18"/>
    <p:sldMasterId id="2147483871" r:id="rId19"/>
  </p:sldMasterIdLst>
  <p:notesMasterIdLst>
    <p:notesMasterId r:id="rId39"/>
  </p:notesMasterIdLst>
  <p:handoutMasterIdLst>
    <p:handoutMasterId r:id="rId40"/>
  </p:handoutMasterIdLst>
  <p:sldIdLst>
    <p:sldId id="4133" r:id="rId20"/>
    <p:sldId id="4153" r:id="rId21"/>
    <p:sldId id="4158" r:id="rId22"/>
    <p:sldId id="4157" r:id="rId23"/>
    <p:sldId id="4140" r:id="rId24"/>
    <p:sldId id="4141" r:id="rId25"/>
    <p:sldId id="4139" r:id="rId26"/>
    <p:sldId id="4151" r:id="rId27"/>
    <p:sldId id="4136" r:id="rId28"/>
    <p:sldId id="3551" r:id="rId29"/>
    <p:sldId id="4137" r:id="rId30"/>
    <p:sldId id="4152" r:id="rId31"/>
    <p:sldId id="4138" r:id="rId32"/>
    <p:sldId id="4155" r:id="rId33"/>
    <p:sldId id="4159" r:id="rId34"/>
    <p:sldId id="4161" r:id="rId35"/>
    <p:sldId id="4156" r:id="rId36"/>
    <p:sldId id="4146" r:id="rId37"/>
    <p:sldId id="4160" r:id="rId38"/>
  </p:sldIdLst>
  <p:sldSz cx="12192000" cy="6858000"/>
  <p:notesSz cx="7315200" cy="96012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047" userDrawn="1">
          <p15:clr>
            <a:srgbClr val="A4A3A4"/>
          </p15:clr>
        </p15:guide>
        <p15:guide id="12" orient="horz" pos="1593" userDrawn="1">
          <p15:clr>
            <a:srgbClr val="A4A3A4"/>
          </p15:clr>
        </p15:guide>
        <p15:guide id="13" orient="horz" pos="2568" userDrawn="1">
          <p15:clr>
            <a:srgbClr val="A4A3A4"/>
          </p15:clr>
        </p15:guide>
        <p15:guide id="14" orient="horz" pos="3072" userDrawn="1">
          <p15:clr>
            <a:srgbClr val="A4A3A4"/>
          </p15:clr>
        </p15:guide>
        <p15:guide id="15" orient="horz" pos="3589"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knes, Silje" initials="BS" lastIdx="3" clrIdx="0">
    <p:extLst>
      <p:ext uri="{19B8F6BF-5375-455C-9EA6-DF929625EA0E}">
        <p15:presenceInfo xmlns:p15="http://schemas.microsoft.com/office/powerpoint/2012/main" userId="S::sbirknes@deloitte.no::9a28d041-bb48-4a9e-a71d-745acf9394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A0AA"/>
    <a:srgbClr val="98C1C8"/>
    <a:srgbClr val="8AB8C0"/>
    <a:srgbClr val="B2D1D6"/>
    <a:srgbClr val="D4E5E8"/>
    <a:srgbClr val="81B3BB"/>
    <a:srgbClr val="DCDDDF"/>
    <a:srgbClr val="7AB0E2"/>
    <a:srgbClr val="E8F6C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0" autoAdjust="0"/>
    <p:restoredTop sz="74150" autoAdjust="0"/>
  </p:normalViewPr>
  <p:slideViewPr>
    <p:cSldViewPr snapToGrid="0">
      <p:cViewPr varScale="1">
        <p:scale>
          <a:sx n="51" d="100"/>
          <a:sy n="51" d="100"/>
        </p:scale>
        <p:origin x="1180" y="40"/>
      </p:cViewPr>
      <p:guideLst>
        <p:guide/>
        <p:guide orient="horz" pos="2047"/>
        <p:guide orient="horz" pos="1593"/>
        <p:guide orient="horz" pos="2568"/>
        <p:guide orient="horz" pos="3072"/>
        <p:guide orient="horz" pos="3589"/>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Master" Target="slideMasters/slideMaster1.xml"/><Relationship Id="rId26" Type="http://schemas.openxmlformats.org/officeDocument/2006/relationships/slide" Target="slides/slide7.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commentAuthors" Target="commentAuthor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10" Type="http://schemas.openxmlformats.org/officeDocument/2006/relationships/customXml" Target="../customXml/item10.xml"/><Relationship Id="rId19" Type="http://schemas.openxmlformats.org/officeDocument/2006/relationships/slideMaster" Target="slideMasters/slideMaster2.xml"/><Relationship Id="rId31" Type="http://schemas.openxmlformats.org/officeDocument/2006/relationships/slide" Target="slides/slide12.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t>8/18/2021</a:t>
            </a:fld>
            <a:endParaRPr lang="en-US">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t>‹#›</a:t>
            </a:fld>
            <a:endParaRPr lang="en-US">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8/18/2021</a:t>
            </a:fld>
            <a:endParaRPr lang="en-US"/>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8478" tIns="49238" rIns="98478" bIns="49238" rtlCol="0" anchor="ctr"/>
          <a:lstStyle/>
          <a:p>
            <a:endParaRPr lang="en-GB"/>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FEEB24-63B3-46F6-88E9-0F390CC9DDA1}"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055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412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b-NO"/>
              <a:t>Dersom ressurser som skal bidra i prosjektkonverteringen ikke har tilgang til SharePoint-mappen, ta kontakt med Trude Wictoria Bersvendsen.</a:t>
            </a:r>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11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98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fontScale="85000" lnSpcReduction="20000"/>
          </a:bodyPr>
          <a:lstStyle/>
          <a:p>
            <a:r>
              <a:rPr lang="nb-NO"/>
              <a:t>Superbruker BFV har nå gjennomgått kurs i datainnsamlingsark og skal være i stand til å kjøre opplæring i datainnsamlingsark ved eget fakultet/fellesadministrasjon. Fakultetet har ansvar for at arbeidet blir gjennomført og må derfor også sørge for opplæring i datainnsamlingsarket innen rimelig tid.</a:t>
            </a:r>
          </a:p>
          <a:p>
            <a:endParaRPr lang="nb-NO"/>
          </a:p>
          <a:p>
            <a:r>
              <a:rPr lang="nb-NO"/>
              <a:t>Oppgavebestilling for prosjektkonvertering sendes ut til innføringsledere, økonomisjefer og superbrukere i dag. Der vil det også spesifiseres hvor datainnsamlingsarket og veiledning legges ut. </a:t>
            </a:r>
          </a:p>
          <a:p>
            <a:endParaRPr lang="nb-NO"/>
          </a:p>
          <a:p>
            <a:r>
              <a:rPr lang="nb-NO"/>
              <a:t>Superbrukerforum er åpnet og alle kan stille spørsmål i spørsmål og svar arket (avklar om dette skal brukes) når som helst, så skal vi som har jobbet med innføring av ny økonomimodell i BOTT ØL innføringsprosjektet svare ut så godt vi kan, eventuelt stille spørsmålet videre til DFØ. I tillegg gjennomføres ukentlige møter for superbrukerne med oppstart </a:t>
            </a:r>
            <a:r>
              <a:rPr lang="nb-NO" err="1"/>
              <a:t>X</a:t>
            </a:r>
            <a:r>
              <a:rPr lang="nb-NO"/>
              <a:t>.</a:t>
            </a:r>
          </a:p>
          <a:p>
            <a:endParaRPr lang="nb-NO"/>
          </a:p>
          <a:p>
            <a:r>
              <a:rPr lang="nb-NO"/>
              <a:t>Det betyr at så snart enhetene har gjennomgått opplæring i datainnsamlingsarket kan de starte å fylle ut datainnsamlingsarket frem mot delleveransen 3.9. Da vil alle prosjekter som er lagt inn i masterfilen være grunnlaget for testinnlesing i Unit4. Enhetene kan jobbe videre med konvertering, og 4.10 er frist for levering av ferdig utfylt og kvalitetssikret datainnsamlingsark fra fakultetet/FA.</a:t>
            </a:r>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5934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nb-NO" dirty="0"/>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4749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8246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FEEB24-63B3-46F6-88E9-0F390CC9DDA1}"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22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253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260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003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7367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lnSpcReduction="10000"/>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b-NO" dirty="0"/>
              <a:t>Arbeidet som skal gjennomføres frem til 04.10 består av å etablere endelige konteringsverdier for prosjekt og delprosjekt. Dette innebærer konvertering av eksisterende prosjektverdier til delprosjekt, men det vil også være anledning til å opprette nye prosjekter som skal være tilgjengelig i Unit4 fra 01.01.2022. Eksempelvis kan analyseverdier opprettes i ny prosjektstruktur.</a:t>
            </a:r>
          </a:p>
          <a:p>
            <a:endParaRPr lang="nb-NO" dirty="0"/>
          </a:p>
          <a:p>
            <a:r>
              <a:rPr lang="nb-NO" dirty="0"/>
              <a:t>Vi kommer ikke til å gå detaljert inn i standarder og anbefalinger i dag. I slutten av juni ble det gjennomført kurs i prosjektstruktur BFV. Det er tatt opptak og kursdokumentasjonen er publisert, vi anbefaler å gjennomgå dette på nytt ved behov. Det er også utarbeidet et dokument «Beskrivelse av BOTT økonomimodell ved NTNU» som tar for seg forklaringer til hvordan økonomimodellen tas i bruk ved NTNU og standarder og anbefalinger prosjektstruktur BFV, inkludert leiested. Prosjektstruktur BFV og «Beskrivelse av BOTT økonomimodell ved NTNU» skal alle ressurser som skal gjennomføre konverteringen ha gjennomgått.</a:t>
            </a:r>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88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835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FEEB24-63B3-46F6-88E9-0F390CC9DDA1}"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47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7674D3-78D5-41D9-A7D9-A150C0DB197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05BB857-0739-407B-B6D6-C1859BA73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2F2F7DF-0319-474B-AB2B-C053270F3454}"/>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1E0214A5-8625-49E9-B835-C79ACCB6A5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E64CA1D-6F04-4F3A-AC3D-CD6E4E5B2E61}"/>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74936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96CE0D-7C0E-4D8C-B3FC-BE8C3DD2332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A1DAC45-52EE-4528-8A6C-5E4544CC278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2A3E147-54C0-4C14-80FA-A321E42D897E}"/>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0EEF335D-8A49-4B0A-B9D4-C95037BEB9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E5A502-A2ED-4757-9F53-CB57A54EE87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02412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288BD1C-4115-4A5E-85F0-20D772E9E8F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06ACA2E-8167-4D78-8ADB-B28482A5B6A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B8987F-738D-4FA8-89DB-4B8130B3453E}"/>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12090F46-4D53-49DC-895C-6B5980F0BB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0BB38E9-3E68-4C3D-97CC-E0ACA321472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20992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tel og innho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5E05C08-5923-41E0-B0F2-DE3C60CBE8C0}"/>
              </a:ext>
            </a:extLst>
          </p:cNvPr>
          <p:cNvGraphicFramePr>
            <a:graphicFrameLocks noChangeAspect="1"/>
          </p:cNvGraphicFramePr>
          <p:nvPr userDrawn="1">
            <p:custDataLst>
              <p:tags r:id="rId2"/>
            </p:custDataLst>
            <p:extLst>
              <p:ext uri="{D42A27DB-BD31-4B8C-83A1-F6EECF244321}">
                <p14:modId xmlns:p14="http://schemas.microsoft.com/office/powerpoint/2010/main" val="256130943"/>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2050"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75E05C08-5923-41E0-B0F2-DE3C60CBE8C0}"/>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9A6D172-2F8C-4641-A06B-ABD78145BFFB}"/>
              </a:ext>
            </a:extLst>
          </p:cNvPr>
          <p:cNvSpPr/>
          <p:nvPr userDrawn="1">
            <p:custDataLst>
              <p:tags r:id="rId3"/>
            </p:custDataLst>
          </p:nvPr>
        </p:nvSpPr>
        <p:spPr>
          <a:xfrm>
            <a:off x="0" y="0"/>
            <a:ext cx="211667" cy="211667"/>
          </a:xfrm>
          <a:prstGeom prst="rect">
            <a:avLst/>
          </a:prstGeom>
          <a:solidFill>
            <a:srgbClr val="43B7B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nb-NO" sz="4800" b="1"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4" name="Plassholder for lysbildenummer 5"/>
          <p:cNvSpPr txBox="1">
            <a:spLocks/>
          </p:cNvSpPr>
          <p:nvPr userDrawn="1"/>
        </p:nvSpPr>
        <p:spPr>
          <a:xfrm>
            <a:off x="11299735" y="6421248"/>
            <a:ext cx="456108"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sz="1333" b="0" i="0" smtClean="0">
                <a:solidFill>
                  <a:schemeClr val="tx1"/>
                </a:solidFill>
                <a:latin typeface="Arial"/>
                <a:cs typeface="Arial"/>
              </a:rPr>
              <a:pPr algn="ctr"/>
              <a:t>‹#›</a:t>
            </a:fld>
            <a:endParaRPr lang="nb-NO" sz="1333" b="0" i="0">
              <a:solidFill>
                <a:schemeClr val="tx1"/>
              </a:solidFill>
              <a:latin typeface="Arial"/>
              <a:cs typeface="Arial"/>
            </a:endParaRPr>
          </a:p>
        </p:txBody>
      </p:sp>
      <p:sp>
        <p:nvSpPr>
          <p:cNvPr id="5" name="Tittel 1">
            <a:extLst>
              <a:ext uri="{FF2B5EF4-FFF2-40B4-BE49-F238E27FC236}">
                <a16:creationId xmlns:a16="http://schemas.microsoft.com/office/drawing/2014/main" id="{313B4243-673D-8446-80E9-474870DDACFF}"/>
              </a:ext>
            </a:extLst>
          </p:cNvPr>
          <p:cNvSpPr>
            <a:spLocks noGrp="1"/>
          </p:cNvSpPr>
          <p:nvPr>
            <p:ph type="title" hasCustomPrompt="1"/>
          </p:nvPr>
        </p:nvSpPr>
        <p:spPr>
          <a:xfrm>
            <a:off x="401847" y="397785"/>
            <a:ext cx="11224996" cy="738664"/>
          </a:xfrm>
          <a:prstGeom prst="rect">
            <a:avLst/>
          </a:prstGeom>
        </p:spPr>
        <p:txBody>
          <a:bodyPr wrap="square" lIns="0" tIns="0" rIns="0" bIns="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5CE35FA2-62CD-F64A-A367-5A26CCC55F4D}"/>
              </a:ext>
            </a:extLst>
          </p:cNvPr>
          <p:cNvSpPr>
            <a:spLocks noGrp="1"/>
          </p:cNvSpPr>
          <p:nvPr>
            <p:ph idx="1" hasCustomPrompt="1"/>
          </p:nvPr>
        </p:nvSpPr>
        <p:spPr>
          <a:xfrm>
            <a:off x="401847" y="1347021"/>
            <a:ext cx="11224996" cy="4818365"/>
          </a:xfrm>
          <a:prstGeom prst="rect">
            <a:avLst/>
          </a:prstGeom>
        </p:spPr>
        <p:txBody>
          <a:bodyPr lIns="0" tIns="0" rIns="0" bIns="0">
            <a:noAutofit/>
          </a:bodyPr>
          <a:lstStyle>
            <a:lvl1pPr marL="0" indent="0">
              <a:buNone/>
              <a:defRPr/>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2971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5147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7674D3-78D5-41D9-A7D9-A150C0DB197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05BB857-0739-407B-B6D6-C1859BA73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2F2F7DF-0319-474B-AB2B-C053270F3454}"/>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1E0214A5-8625-49E9-B835-C79ACCB6A5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E64CA1D-6F04-4F3A-AC3D-CD6E4E5B2E61}"/>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509030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1953BE-9FEC-4682-ABD0-54D030DFFFC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F1B907C-B3E3-4243-97DC-84C7E5DFD92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EA692B-05AF-4340-AD5D-EFDE5A78B064}"/>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D713D007-0D57-42BD-B20F-2004A32BE4A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651C0C2-CBB1-4B04-B3CF-9F1612B2D239}"/>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225139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32804E-8CA1-4E8C-A721-27D406C45FA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F009C6C-2760-427F-830A-B36FAA0E6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82CF19E-AEFB-4E03-AEC2-7D14B28BC012}"/>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DEA508E2-42F2-4FB1-807D-F038B64F00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8E5E848-E0CF-4EC2-98F8-C449632F67BD}"/>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950489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B12AF4-F74C-4D93-977E-21816BC477C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FBE941E-886D-4C5E-BAF5-7AD2E93B481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DB3F7B5-F8B2-4703-9C62-9C01B253D57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6BAA716-4CE0-4E3C-B3C7-6B1749802B0E}"/>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6" name="Plassholder for bunntekst 5">
            <a:extLst>
              <a:ext uri="{FF2B5EF4-FFF2-40B4-BE49-F238E27FC236}">
                <a16:creationId xmlns:a16="http://schemas.microsoft.com/office/drawing/2014/main" id="{BED75CD9-EE82-4AD3-BAD4-454582A4953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4A67AA-B00E-4B7C-A96E-5D28A2363596}"/>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924223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ADF379-47CB-40A3-8E71-EB8792A394C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C04CB46-681F-4C0A-BE0F-10CB56D45C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3E5EE9F-CB8B-423F-B03B-1FDF0B12904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0B779D8-331C-4EDA-85CD-72C54D9DF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1847043-2BBD-46E7-8D85-3CDCB32FF56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E61E9ED-BB07-40DB-AF52-AC1E272F6DC6}"/>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8" name="Plassholder for bunntekst 7">
            <a:extLst>
              <a:ext uri="{FF2B5EF4-FFF2-40B4-BE49-F238E27FC236}">
                <a16:creationId xmlns:a16="http://schemas.microsoft.com/office/drawing/2014/main" id="{785EFACA-CFAB-44EB-8945-F838950F92D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F9D3B0B-958E-4C16-837D-CF47FAABC4D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460815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6F2EA0-3F93-4C70-9933-26AB785BED0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71FA96F-368E-44E8-8084-8BAFF9BE8B82}"/>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4" name="Plassholder for bunntekst 3">
            <a:extLst>
              <a:ext uri="{FF2B5EF4-FFF2-40B4-BE49-F238E27FC236}">
                <a16:creationId xmlns:a16="http://schemas.microsoft.com/office/drawing/2014/main" id="{24F096BF-3EA0-49DB-8470-A4EC42389DD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2E0D4E6-5A2B-4176-8511-8C7CF87B619F}"/>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54571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1953BE-9FEC-4682-ABD0-54D030DFFFC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F1B907C-B3E3-4243-97DC-84C7E5DFD92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EA692B-05AF-4340-AD5D-EFDE5A78B064}"/>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D713D007-0D57-42BD-B20F-2004A32BE4A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651C0C2-CBB1-4B04-B3CF-9F1612B2D239}"/>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91093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06D5416-C5C3-4DB9-8A93-BB80D8C69D0D}"/>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3" name="Plassholder for bunntekst 2">
            <a:extLst>
              <a:ext uri="{FF2B5EF4-FFF2-40B4-BE49-F238E27FC236}">
                <a16:creationId xmlns:a16="http://schemas.microsoft.com/office/drawing/2014/main" id="{C398D727-5D28-4DD6-B5C6-411FD17B17D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966B3A8-6B76-485D-A03B-BFB81651BD9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125151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1D2574-F03A-441E-9853-FFBB943B157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5CDA757-87FD-43E6-BDEF-AADA88695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54D8F2E-C1B9-4EC9-8A89-D5B9A4846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5514BCD-5D1F-4B84-B4DA-7560AD8155C3}"/>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6" name="Plassholder for bunntekst 5">
            <a:extLst>
              <a:ext uri="{FF2B5EF4-FFF2-40B4-BE49-F238E27FC236}">
                <a16:creationId xmlns:a16="http://schemas.microsoft.com/office/drawing/2014/main" id="{B72C9BB3-D527-4CCE-AC33-736985A06CE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C5F28DF-75C5-4751-9435-0D29FA314B0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590707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F39DD2-A97D-4B05-A509-F0006FEBBC6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C97AE79-8E8A-4C84-A63A-A23342F483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D902F67-B0CD-4B9D-BEDF-BB1BB3227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EF09D3B-ADA4-4FC6-878C-A02A710457FC}"/>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6" name="Plassholder for bunntekst 5">
            <a:extLst>
              <a:ext uri="{FF2B5EF4-FFF2-40B4-BE49-F238E27FC236}">
                <a16:creationId xmlns:a16="http://schemas.microsoft.com/office/drawing/2014/main" id="{28A84E15-B145-4996-8549-07B842E7705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7B3445-7C9D-4843-A393-2C9BA94140B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038661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96CE0D-7C0E-4D8C-B3FC-BE8C3DD2332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A1DAC45-52EE-4528-8A6C-5E4544CC278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2A3E147-54C0-4C14-80FA-A321E42D897E}"/>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0EEF335D-8A49-4B0A-B9D4-C95037BEB9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E5A502-A2ED-4757-9F53-CB57A54EE87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721551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288BD1C-4115-4A5E-85F0-20D772E9E8F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06ACA2E-8167-4D78-8ADB-B28482A5B6A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B8987F-738D-4FA8-89DB-4B8130B3453E}"/>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12090F46-4D53-49DC-895C-6B5980F0BB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0BB38E9-3E68-4C3D-97CC-E0ACA321472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2947264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tel og innho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5E05C08-5923-41E0-B0F2-DE3C60CBE8C0}"/>
              </a:ext>
            </a:extLst>
          </p:cNvPr>
          <p:cNvGraphicFramePr>
            <a:graphicFrameLocks noChangeAspect="1"/>
          </p:cNvGraphicFramePr>
          <p:nvPr userDrawn="1">
            <p:custDataLst>
              <p:tags r:id="rId2"/>
            </p:custDataLst>
            <p:extLst>
              <p:ext uri="{D42A27DB-BD31-4B8C-83A1-F6EECF244321}">
                <p14:modId xmlns:p14="http://schemas.microsoft.com/office/powerpoint/2010/main" val="1726990848"/>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4098"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75E05C08-5923-41E0-B0F2-DE3C60CBE8C0}"/>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9A6D172-2F8C-4641-A06B-ABD78145BFFB}"/>
              </a:ext>
            </a:extLst>
          </p:cNvPr>
          <p:cNvSpPr/>
          <p:nvPr userDrawn="1">
            <p:custDataLst>
              <p:tags r:id="rId3"/>
            </p:custDataLst>
          </p:nvPr>
        </p:nvSpPr>
        <p:spPr>
          <a:xfrm>
            <a:off x="0" y="0"/>
            <a:ext cx="211667" cy="211667"/>
          </a:xfrm>
          <a:prstGeom prst="rect">
            <a:avLst/>
          </a:prstGeom>
          <a:solidFill>
            <a:srgbClr val="43B7B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nb-NO" sz="4800" b="1"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4" name="Plassholder for lysbildenummer 5"/>
          <p:cNvSpPr txBox="1">
            <a:spLocks/>
          </p:cNvSpPr>
          <p:nvPr userDrawn="1"/>
        </p:nvSpPr>
        <p:spPr>
          <a:xfrm>
            <a:off x="11299735" y="6421248"/>
            <a:ext cx="456108"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sz="1333" b="0" i="0" smtClean="0">
                <a:solidFill>
                  <a:schemeClr val="tx1"/>
                </a:solidFill>
                <a:latin typeface="Arial"/>
                <a:cs typeface="Arial"/>
              </a:rPr>
              <a:pPr algn="ctr"/>
              <a:t>‹#›</a:t>
            </a:fld>
            <a:endParaRPr lang="nb-NO" sz="1333" b="0" i="0">
              <a:solidFill>
                <a:schemeClr val="tx1"/>
              </a:solidFill>
              <a:latin typeface="Arial"/>
              <a:cs typeface="Arial"/>
            </a:endParaRPr>
          </a:p>
        </p:txBody>
      </p:sp>
      <p:sp>
        <p:nvSpPr>
          <p:cNvPr id="5" name="Tittel 1">
            <a:extLst>
              <a:ext uri="{FF2B5EF4-FFF2-40B4-BE49-F238E27FC236}">
                <a16:creationId xmlns:a16="http://schemas.microsoft.com/office/drawing/2014/main" id="{313B4243-673D-8446-80E9-474870DDACFF}"/>
              </a:ext>
            </a:extLst>
          </p:cNvPr>
          <p:cNvSpPr>
            <a:spLocks noGrp="1"/>
          </p:cNvSpPr>
          <p:nvPr>
            <p:ph type="title" hasCustomPrompt="1"/>
          </p:nvPr>
        </p:nvSpPr>
        <p:spPr>
          <a:xfrm>
            <a:off x="401847" y="397785"/>
            <a:ext cx="11224996" cy="738664"/>
          </a:xfrm>
          <a:prstGeom prst="rect">
            <a:avLst/>
          </a:prstGeom>
        </p:spPr>
        <p:txBody>
          <a:bodyPr wrap="square" lIns="0" tIns="0" rIns="0" bIns="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5CE35FA2-62CD-F64A-A367-5A26CCC55F4D}"/>
              </a:ext>
            </a:extLst>
          </p:cNvPr>
          <p:cNvSpPr>
            <a:spLocks noGrp="1"/>
          </p:cNvSpPr>
          <p:nvPr>
            <p:ph idx="1" hasCustomPrompt="1"/>
          </p:nvPr>
        </p:nvSpPr>
        <p:spPr>
          <a:xfrm>
            <a:off x="401847" y="1347021"/>
            <a:ext cx="11224996" cy="4818365"/>
          </a:xfrm>
          <a:prstGeom prst="rect">
            <a:avLst/>
          </a:prstGeom>
        </p:spPr>
        <p:txBody>
          <a:bodyPr lIns="0" tIns="0" rIns="0" bIns="0">
            <a:noAutofit/>
          </a:bodyPr>
          <a:lstStyle>
            <a:lvl1pPr marL="0" indent="0">
              <a:buNone/>
              <a:defRPr/>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020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32804E-8CA1-4E8C-A721-27D406C45FA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F009C6C-2760-427F-830A-B36FAA0E6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82CF19E-AEFB-4E03-AEC2-7D14B28BC012}"/>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DEA508E2-42F2-4FB1-807D-F038B64F00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8E5E848-E0CF-4EC2-98F8-C449632F67BD}"/>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409936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B12AF4-F74C-4D93-977E-21816BC477C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FBE941E-886D-4C5E-BAF5-7AD2E93B481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DB3F7B5-F8B2-4703-9C62-9C01B253D57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6BAA716-4CE0-4E3C-B3C7-6B1749802B0E}"/>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6" name="Plassholder for bunntekst 5">
            <a:extLst>
              <a:ext uri="{FF2B5EF4-FFF2-40B4-BE49-F238E27FC236}">
                <a16:creationId xmlns:a16="http://schemas.microsoft.com/office/drawing/2014/main" id="{BED75CD9-EE82-4AD3-BAD4-454582A4953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4A67AA-B00E-4B7C-A96E-5D28A2363596}"/>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210448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ADF379-47CB-40A3-8E71-EB8792A394C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C04CB46-681F-4C0A-BE0F-10CB56D45C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3E5EE9F-CB8B-423F-B03B-1FDF0B12904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0B779D8-331C-4EDA-85CD-72C54D9DF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1847043-2BBD-46E7-8D85-3CDCB32FF56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E61E9ED-BB07-40DB-AF52-AC1E272F6DC6}"/>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8" name="Plassholder for bunntekst 7">
            <a:extLst>
              <a:ext uri="{FF2B5EF4-FFF2-40B4-BE49-F238E27FC236}">
                <a16:creationId xmlns:a16="http://schemas.microsoft.com/office/drawing/2014/main" id="{785EFACA-CFAB-44EB-8945-F838950F92D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F9D3B0B-958E-4C16-837D-CF47FAABC4D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2470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6F2EA0-3F93-4C70-9933-26AB785BED0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71FA96F-368E-44E8-8084-8BAFF9BE8B82}"/>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4" name="Plassholder for bunntekst 3">
            <a:extLst>
              <a:ext uri="{FF2B5EF4-FFF2-40B4-BE49-F238E27FC236}">
                <a16:creationId xmlns:a16="http://schemas.microsoft.com/office/drawing/2014/main" id="{24F096BF-3EA0-49DB-8470-A4EC42389DD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2E0D4E6-5A2B-4176-8511-8C7CF87B619F}"/>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230559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06D5416-C5C3-4DB9-8A93-BB80D8C69D0D}"/>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3" name="Plassholder for bunntekst 2">
            <a:extLst>
              <a:ext uri="{FF2B5EF4-FFF2-40B4-BE49-F238E27FC236}">
                <a16:creationId xmlns:a16="http://schemas.microsoft.com/office/drawing/2014/main" id="{C398D727-5D28-4DD6-B5C6-411FD17B17D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966B3A8-6B76-485D-A03B-BFB81651BD9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423007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1D2574-F03A-441E-9853-FFBB943B157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5CDA757-87FD-43E6-BDEF-AADA88695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54D8F2E-C1B9-4EC9-8A89-D5B9A4846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5514BCD-5D1F-4B84-B4DA-7560AD8155C3}"/>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6" name="Plassholder for bunntekst 5">
            <a:extLst>
              <a:ext uri="{FF2B5EF4-FFF2-40B4-BE49-F238E27FC236}">
                <a16:creationId xmlns:a16="http://schemas.microsoft.com/office/drawing/2014/main" id="{B72C9BB3-D527-4CCE-AC33-736985A06CE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C5F28DF-75C5-4751-9435-0D29FA314B0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24210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F39DD2-A97D-4B05-A509-F0006FEBBC6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C97AE79-8E8A-4C84-A63A-A23342F483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D902F67-B0CD-4B9D-BEDF-BB1BB3227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EF09D3B-ADA4-4FC6-878C-A02A710457FC}"/>
              </a:ext>
            </a:extLst>
          </p:cNvPr>
          <p:cNvSpPr>
            <a:spLocks noGrp="1"/>
          </p:cNvSpPr>
          <p:nvPr>
            <p:ph type="dt" sz="half" idx="10"/>
          </p:nvPr>
        </p:nvSpPr>
        <p:spPr/>
        <p:txBody>
          <a:bodyPr/>
          <a:lstStyle/>
          <a:p>
            <a:fld id="{2614328E-7FA6-40D2-95B5-CB35580DED90}" type="datetimeFigureOut">
              <a:rPr lang="nb-NO" smtClean="0"/>
              <a:t>18.08.2021</a:t>
            </a:fld>
            <a:endParaRPr lang="nb-NO"/>
          </a:p>
        </p:txBody>
      </p:sp>
      <p:sp>
        <p:nvSpPr>
          <p:cNvPr id="6" name="Plassholder for bunntekst 5">
            <a:extLst>
              <a:ext uri="{FF2B5EF4-FFF2-40B4-BE49-F238E27FC236}">
                <a16:creationId xmlns:a16="http://schemas.microsoft.com/office/drawing/2014/main" id="{28A84E15-B145-4996-8549-07B842E7705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7B3445-7C9D-4843-A393-2C9BA94140B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416886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emf"/><Relationship Id="rId2" Type="http://schemas.openxmlformats.org/officeDocument/2006/relationships/slideLayout" Target="../slideLayouts/slideLayout15.xml"/><Relationship Id="rId16" Type="http://schemas.openxmlformats.org/officeDocument/2006/relationships/oleObject" Target="../embeddings/oleObject3.bin"/><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vmlDrawing" Target="../drawings/vmlDrawing3.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2A9B534-32E0-4D76-BECA-F28F0734B04C}"/>
              </a:ext>
            </a:extLst>
          </p:cNvPr>
          <p:cNvGraphicFramePr>
            <a:graphicFrameLocks noChangeAspect="1"/>
          </p:cNvGraphicFramePr>
          <p:nvPr userDrawn="1">
            <p:custDataLst>
              <p:tags r:id="rId16"/>
            </p:custDataLst>
            <p:extLst>
              <p:ext uri="{D42A27DB-BD31-4B8C-83A1-F6EECF244321}">
                <p14:modId xmlns:p14="http://schemas.microsoft.com/office/powerpoint/2010/main" val="21921545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72A9B534-32E0-4D76-BECA-F28F0734B04C}"/>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2" name="Plassholder for tittel 1">
            <a:extLst>
              <a:ext uri="{FF2B5EF4-FFF2-40B4-BE49-F238E27FC236}">
                <a16:creationId xmlns:a16="http://schemas.microsoft.com/office/drawing/2014/main" id="{B27896AF-F17D-44BF-932D-B27F1CB52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2A898E4-9309-475A-AC7E-C0F0001799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96E6BC9-F7A1-44DD-A953-F94A29B3B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6D5FBF2E-B7D1-4B64-A38B-95AF642438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06FA268-5823-4B02-A18C-B866BA5E1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B1CA6-4F63-497D-AEED-D65FDB0296E6}" type="slidenum">
              <a:rPr lang="nb-NO" smtClean="0"/>
              <a:t>‹#›</a:t>
            </a:fld>
            <a:endParaRPr lang="nb-NO"/>
          </a:p>
        </p:txBody>
      </p:sp>
    </p:spTree>
    <p:extLst>
      <p:ext uri="{BB962C8B-B14F-4D97-AF65-F5344CB8AC3E}">
        <p14:creationId xmlns:p14="http://schemas.microsoft.com/office/powerpoint/2010/main" val="1430907088"/>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8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BF27CE2-D163-4FE1-99D4-B1F541CB32A3}"/>
              </a:ext>
            </a:extLst>
          </p:cNvPr>
          <p:cNvGraphicFramePr>
            <a:graphicFrameLocks noChangeAspect="1"/>
          </p:cNvGraphicFramePr>
          <p:nvPr userDrawn="1">
            <p:custDataLst>
              <p:tags r:id="rId15"/>
            </p:custDataLst>
            <p:extLst>
              <p:ext uri="{D42A27DB-BD31-4B8C-83A1-F6EECF244321}">
                <p14:modId xmlns:p14="http://schemas.microsoft.com/office/powerpoint/2010/main" val="7539492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5BF27CE2-D163-4FE1-99D4-B1F541CB32A3}"/>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Plassholder for tittel 1">
            <a:extLst>
              <a:ext uri="{FF2B5EF4-FFF2-40B4-BE49-F238E27FC236}">
                <a16:creationId xmlns:a16="http://schemas.microsoft.com/office/drawing/2014/main" id="{B27896AF-F17D-44BF-932D-B27F1CB52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2A898E4-9309-475A-AC7E-C0F0001799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96E6BC9-F7A1-44DD-A953-F94A29B3B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4328E-7FA6-40D2-95B5-CB35580DED90}" type="datetimeFigureOut">
              <a:rPr lang="nb-NO" smtClean="0"/>
              <a:t>18.08.2021</a:t>
            </a:fld>
            <a:endParaRPr lang="nb-NO"/>
          </a:p>
        </p:txBody>
      </p:sp>
      <p:sp>
        <p:nvSpPr>
          <p:cNvPr id="5" name="Plassholder for bunntekst 4">
            <a:extLst>
              <a:ext uri="{FF2B5EF4-FFF2-40B4-BE49-F238E27FC236}">
                <a16:creationId xmlns:a16="http://schemas.microsoft.com/office/drawing/2014/main" id="{6D5FBF2E-B7D1-4B64-A38B-95AF642438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06FA268-5823-4B02-A18C-B866BA5E1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B1CA6-4F63-497D-AEED-D65FDB0296E6}" type="slidenum">
              <a:rPr lang="nb-NO" smtClean="0"/>
              <a:t>‹#›</a:t>
            </a:fld>
            <a:endParaRPr lang="nb-NO"/>
          </a:p>
        </p:txBody>
      </p:sp>
    </p:spTree>
    <p:extLst>
      <p:ext uri="{BB962C8B-B14F-4D97-AF65-F5344CB8AC3E}">
        <p14:creationId xmlns:p14="http://schemas.microsoft.com/office/powerpoint/2010/main" val="92938181"/>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21.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3.xml"/><Relationship Id="rId7" Type="http://schemas.openxmlformats.org/officeDocument/2006/relationships/oleObject" Target="../embeddings/oleObject13.bin"/><Relationship Id="rId2" Type="http://schemas.openxmlformats.org/officeDocument/2006/relationships/tags" Target="../tags/tag22.xml"/><Relationship Id="rId1" Type="http://schemas.openxmlformats.org/officeDocument/2006/relationships/vmlDrawing" Target="../drawings/vmlDrawing13.vml"/><Relationship Id="rId6" Type="http://schemas.openxmlformats.org/officeDocument/2006/relationships/image" Target="../media/image2.pn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5.xml"/><Relationship Id="rId7" Type="http://schemas.openxmlformats.org/officeDocument/2006/relationships/oleObject" Target="../embeddings/oleObject14.bin"/><Relationship Id="rId2" Type="http://schemas.openxmlformats.org/officeDocument/2006/relationships/tags" Target="../tags/tag24.xml"/><Relationship Id="rId1" Type="http://schemas.openxmlformats.org/officeDocument/2006/relationships/vmlDrawing" Target="../drawings/vmlDrawing14.vml"/><Relationship Id="rId6" Type="http://schemas.openxmlformats.org/officeDocument/2006/relationships/image" Target="../media/image2.png"/><Relationship Id="rId5" Type="http://schemas.openxmlformats.org/officeDocument/2006/relationships/notesSlide" Target="../notesSlides/notesSlide11.xml"/><Relationship Id="rId4" Type="http://schemas.openxmlformats.org/officeDocument/2006/relationships/slideLayout" Target="../slideLayouts/slideLayout2.xml"/><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7.xml"/><Relationship Id="rId7" Type="http://schemas.openxmlformats.org/officeDocument/2006/relationships/oleObject" Target="../embeddings/oleObject15.bin"/><Relationship Id="rId2" Type="http://schemas.openxmlformats.org/officeDocument/2006/relationships/tags" Target="../tags/tag26.xml"/><Relationship Id="rId1" Type="http://schemas.openxmlformats.org/officeDocument/2006/relationships/vmlDrawing" Target="../drawings/vmlDrawing15.vml"/><Relationship Id="rId6" Type="http://schemas.openxmlformats.org/officeDocument/2006/relationships/image" Target="../media/image2.png"/><Relationship Id="rId5" Type="http://schemas.openxmlformats.org/officeDocument/2006/relationships/notesSlide" Target="../notesSlides/notesSlide12.xml"/><Relationship Id="rId10" Type="http://schemas.openxmlformats.org/officeDocument/2006/relationships/image" Target="../media/image20.svg"/><Relationship Id="rId4" Type="http://schemas.openxmlformats.org/officeDocument/2006/relationships/slideLayout" Target="../slideLayouts/slideLayout2.xml"/><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9.xml"/><Relationship Id="rId7" Type="http://schemas.openxmlformats.org/officeDocument/2006/relationships/oleObject" Target="../embeddings/oleObject16.bin"/><Relationship Id="rId2" Type="http://schemas.openxmlformats.org/officeDocument/2006/relationships/tags" Target="../tags/tag28.xml"/><Relationship Id="rId1" Type="http://schemas.openxmlformats.org/officeDocument/2006/relationships/vmlDrawing" Target="../drawings/vmlDrawing16.vml"/><Relationship Id="rId6" Type="http://schemas.openxmlformats.org/officeDocument/2006/relationships/image" Target="../media/image2.png"/><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evisst.ntnu.no/bevisst/bi/?perspective=authoring&amp;id=iA7C78AECF1D64FF3B06858F11EA3A611&amp;objRef=iA7C78AECF1D64FF3B06858F11EA3A611&amp;action=run&amp;format=HTML&amp;cmPropStr=%7B%22id%22%3A%22iA7C78AECF1D64FF3B06858F11EA3A611%22%2C%22type%22%3A%22report%22%2C%22defaultName%22%3A%22Prosjekt%20opprettet%20etter%201.%20juli%202021%20etter%20eiersted%22%2C%22permissions%22%3A%5B%22execute%22%2C%22read%22%2C%22traverse%22%2C%22write%22%5D%7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1.xml"/><Relationship Id="rId7" Type="http://schemas.openxmlformats.org/officeDocument/2006/relationships/oleObject" Target="../embeddings/oleObject17.bin"/><Relationship Id="rId2" Type="http://schemas.openxmlformats.org/officeDocument/2006/relationships/tags" Target="../tags/tag30.xml"/><Relationship Id="rId1" Type="http://schemas.openxmlformats.org/officeDocument/2006/relationships/vmlDrawing" Target="../drawings/vmlDrawing17.vml"/><Relationship Id="rId6" Type="http://schemas.openxmlformats.org/officeDocument/2006/relationships/image" Target="../media/image2.png"/><Relationship Id="rId5" Type="http://schemas.openxmlformats.org/officeDocument/2006/relationships/notesSlide" Target="../notesSlides/notesSlide14.xml"/><Relationship Id="rId10" Type="http://schemas.openxmlformats.org/officeDocument/2006/relationships/image" Target="../media/image23.svg"/><Relationship Id="rId4" Type="http://schemas.openxmlformats.org/officeDocument/2006/relationships/slideLayout" Target="../slideLayouts/slideLayout2.xml"/><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3.xml"/><Relationship Id="rId7" Type="http://schemas.openxmlformats.org/officeDocument/2006/relationships/oleObject" Target="../embeddings/oleObject18.bin"/><Relationship Id="rId2" Type="http://schemas.openxmlformats.org/officeDocument/2006/relationships/tags" Target="../tags/tag32.xml"/><Relationship Id="rId1" Type="http://schemas.openxmlformats.org/officeDocument/2006/relationships/vmlDrawing" Target="../drawings/vmlDrawing18.vml"/><Relationship Id="rId6" Type="http://schemas.openxmlformats.org/officeDocument/2006/relationships/image" Target="../media/image2.pn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0.xml"/><Relationship Id="rId7" Type="http://schemas.openxmlformats.org/officeDocument/2006/relationships/oleObject" Target="../embeddings/oleObject6.bin"/><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image" Target="../media/image5.png"/><Relationship Id="rId3" Type="http://schemas.openxmlformats.org/officeDocument/2006/relationships/tags" Target="../tags/tag12.xml"/><Relationship Id="rId7" Type="http://schemas.openxmlformats.org/officeDocument/2006/relationships/oleObject" Target="../embeddings/oleObject7.bin"/><Relationship Id="rId12" Type="http://schemas.openxmlformats.org/officeDocument/2006/relationships/image" Target="../media/image6.svg"/><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2.png"/><Relationship Id="rId11" Type="http://schemas.openxmlformats.org/officeDocument/2006/relationships/image" Target="../media/image4.png"/><Relationship Id="rId5" Type="http://schemas.openxmlformats.org/officeDocument/2006/relationships/notesSlide" Target="../notesSlides/notesSlide4.xml"/><Relationship Id="rId10" Type="http://schemas.openxmlformats.org/officeDocument/2006/relationships/image" Target="../media/image4.svg"/><Relationship Id="rId4" Type="http://schemas.openxmlformats.org/officeDocument/2006/relationships/slideLayout" Target="../slideLayouts/slideLayout2.xml"/><Relationship Id="rId9" Type="http://schemas.openxmlformats.org/officeDocument/2006/relationships/image" Target="../media/image3.png"/><Relationship Id="rId1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4.xml"/><Relationship Id="rId7" Type="http://schemas.openxmlformats.org/officeDocument/2006/relationships/oleObject" Target="../embeddings/oleObject8.bin"/><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image" Target="../media/image8.png"/><Relationship Id="rId3" Type="http://schemas.openxmlformats.org/officeDocument/2006/relationships/tags" Target="../tags/tag16.xml"/><Relationship Id="rId7" Type="http://schemas.openxmlformats.org/officeDocument/2006/relationships/oleObject" Target="../embeddings/oleObject9.bin"/><Relationship Id="rId12" Type="http://schemas.openxmlformats.org/officeDocument/2006/relationships/image" Target="../media/image12.svg"/><Relationship Id="rId2" Type="http://schemas.openxmlformats.org/officeDocument/2006/relationships/tags" Target="../tags/tag15.xml"/><Relationship Id="rId1" Type="http://schemas.openxmlformats.org/officeDocument/2006/relationships/vmlDrawing" Target="../drawings/vmlDrawing9.v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notesSlide" Target="../notesSlides/notesSlide6.xml"/><Relationship Id="rId10" Type="http://schemas.openxmlformats.org/officeDocument/2006/relationships/image" Target="../media/image10.svg"/><Relationship Id="rId4" Type="http://schemas.openxmlformats.org/officeDocument/2006/relationships/slideLayout" Target="../slideLayouts/slideLayout2.xml"/><Relationship Id="rId9" Type="http://schemas.openxmlformats.org/officeDocument/2006/relationships/image" Target="../media/image6.png"/><Relationship Id="rId14" Type="http://schemas.openxmlformats.org/officeDocument/2006/relationships/image" Target="../media/image14.svg"/></Relationships>
</file>

<file path=ppt/slides/_rels/slide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8.xml"/><Relationship Id="rId7" Type="http://schemas.openxmlformats.org/officeDocument/2006/relationships/oleObject" Target="../embeddings/oleObject10.bin"/><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image" Target="../media/image2.png"/><Relationship Id="rId5" Type="http://schemas.openxmlformats.org/officeDocument/2006/relationships/notesSlide" Target="../notesSlides/notesSlide7.xml"/><Relationship Id="rId4" Type="http://schemas.openxmlformats.org/officeDocument/2006/relationships/slideLayout" Target="../slideLayouts/slideLayout2.xml"/><Relationship Id="rId9" Type="http://schemas.openxmlformats.org/officeDocument/2006/relationships/hyperlink" Target="https://innsida.ntnu.no/wiki/-/wiki/Norsk/bott+-+%c3%98konomimodellen+-+brukerst%c3%b8tte"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0.xml"/><Relationship Id="rId7" Type="http://schemas.openxmlformats.org/officeDocument/2006/relationships/oleObject" Target="../embeddings/oleObject11.bin"/><Relationship Id="rId2" Type="http://schemas.openxmlformats.org/officeDocument/2006/relationships/tags" Target="../tags/tag19.xml"/><Relationship Id="rId1" Type="http://schemas.openxmlformats.org/officeDocument/2006/relationships/vmlDrawing" Target="../drawings/vmlDrawing11.vml"/><Relationship Id="rId6" Type="http://schemas.openxmlformats.org/officeDocument/2006/relationships/image" Target="../media/image2.png"/><Relationship Id="rId11" Type="http://schemas.openxmlformats.org/officeDocument/2006/relationships/image" Target="../media/image11.png"/><Relationship Id="rId5" Type="http://schemas.openxmlformats.org/officeDocument/2006/relationships/notesSlide" Target="../notesSlides/notesSlide8.xml"/><Relationship Id="rId10" Type="http://schemas.openxmlformats.org/officeDocument/2006/relationships/image" Target="../media/image10.png"/><Relationship Id="rId4" Type="http://schemas.openxmlformats.org/officeDocument/2006/relationships/slideLayout" Target="../slideLayouts/slideLayout2.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05E63A-2812-4E25-8523-43349718DA1E}"/>
              </a:ext>
            </a:extLst>
          </p:cNvPr>
          <p:cNvGraphicFramePr>
            <a:graphicFrameLocks noChangeAspect="1"/>
          </p:cNvGraphicFramePr>
          <p:nvPr>
            <p:custDataLst>
              <p:tags r:id="rId2"/>
            </p:custDataLst>
            <p:extLst>
              <p:ext uri="{D42A27DB-BD31-4B8C-83A1-F6EECF244321}">
                <p14:modId xmlns:p14="http://schemas.microsoft.com/office/powerpoint/2010/main" val="495645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5" imgW="473" imgH="473" progId="TCLayout.ActiveDocument.1">
                  <p:embed/>
                </p:oleObj>
              </mc:Choice>
              <mc:Fallback>
                <p:oleObj name="think-cell Slide" r:id="rId5" imgW="473" imgH="473" progId="TCLayout.ActiveDocument.1">
                  <p:embed/>
                  <p:pic>
                    <p:nvPicPr>
                      <p:cNvPr id="4" name="Object 3" hidden="1">
                        <a:extLst>
                          <a:ext uri="{FF2B5EF4-FFF2-40B4-BE49-F238E27FC236}">
                            <a16:creationId xmlns:a16="http://schemas.microsoft.com/office/drawing/2014/main" id="{4E05E63A-2812-4E25-8523-43349718DA1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tel 1">
            <a:extLst>
              <a:ext uri="{FF2B5EF4-FFF2-40B4-BE49-F238E27FC236}">
                <a16:creationId xmlns:a16="http://schemas.microsoft.com/office/drawing/2014/main" id="{7D4F6119-7A47-4EB2-BC34-A80F8E27CDC7}"/>
              </a:ext>
            </a:extLst>
          </p:cNvPr>
          <p:cNvSpPr>
            <a:spLocks noGrp="1"/>
          </p:cNvSpPr>
          <p:nvPr>
            <p:ph type="title"/>
          </p:nvPr>
        </p:nvSpPr>
        <p:spPr>
          <a:xfrm>
            <a:off x="358929" y="676493"/>
            <a:ext cx="5363662" cy="5340097"/>
          </a:xfrm>
        </p:spPr>
        <p:txBody>
          <a:bodyPr vert="horz" anchor="ctr">
            <a:normAutofit/>
          </a:bodyPr>
          <a:lstStyle/>
          <a:p>
            <a:r>
              <a:rPr lang="nb-NO" sz="4800">
                <a:solidFill>
                  <a:schemeClr val="bg1"/>
                </a:solidFill>
              </a:rPr>
              <a:t>Superbrukerkurs datainnsamlingsark BFV</a:t>
            </a:r>
            <a:br>
              <a:rPr lang="nb-NO" sz="4800">
                <a:solidFill>
                  <a:schemeClr val="bg1"/>
                </a:solidFill>
              </a:rPr>
            </a:br>
            <a:endParaRPr lang="nb-NO" sz="4800">
              <a:solidFill>
                <a:schemeClr val="bg1"/>
              </a:solidFill>
            </a:endParaRPr>
          </a:p>
        </p:txBody>
      </p:sp>
      <p:cxnSp>
        <p:nvCxnSpPr>
          <p:cNvPr id="26" name="Connector: Elbow 110">
            <a:extLst>
              <a:ext uri="{FF2B5EF4-FFF2-40B4-BE49-F238E27FC236}">
                <a16:creationId xmlns:a16="http://schemas.microsoft.com/office/drawing/2014/main" id="{7ADD2836-CA2B-4A26-8044-1A7FB6C8964F}"/>
              </a:ext>
            </a:extLst>
          </p:cNvPr>
          <p:cNvCxnSpPr>
            <a:cxnSpLocks/>
            <a:stCxn id="28" idx="1"/>
            <a:endCxn id="42" idx="1"/>
          </p:cNvCxnSpPr>
          <p:nvPr/>
        </p:nvCxnSpPr>
        <p:spPr>
          <a:xfrm rot="10800000">
            <a:off x="9145130" y="1499751"/>
            <a:ext cx="7326" cy="2884173"/>
          </a:xfrm>
          <a:prstGeom prst="bentConnector3">
            <a:avLst>
              <a:gd name="adj1" fmla="val 322039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106">
            <a:extLst>
              <a:ext uri="{FF2B5EF4-FFF2-40B4-BE49-F238E27FC236}">
                <a16:creationId xmlns:a16="http://schemas.microsoft.com/office/drawing/2014/main" id="{4AB3E24F-9248-4A93-855C-E10AF703DBDF}"/>
              </a:ext>
            </a:extLst>
          </p:cNvPr>
          <p:cNvCxnSpPr>
            <a:cxnSpLocks/>
          </p:cNvCxnSpPr>
          <p:nvPr/>
        </p:nvCxnSpPr>
        <p:spPr>
          <a:xfrm rot="16200000" flipV="1">
            <a:off x="6217877" y="3260036"/>
            <a:ext cx="2279284" cy="216979"/>
          </a:xfrm>
          <a:prstGeom prst="bentConnector4">
            <a:avLst>
              <a:gd name="adj1" fmla="val 5099"/>
              <a:gd name="adj2" fmla="val 20535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ktangel 27">
            <a:extLst>
              <a:ext uri="{FF2B5EF4-FFF2-40B4-BE49-F238E27FC236}">
                <a16:creationId xmlns:a16="http://schemas.microsoft.com/office/drawing/2014/main" id="{751C291E-5E33-484E-A938-E284B8A5CB7C}"/>
              </a:ext>
            </a:extLst>
          </p:cNvPr>
          <p:cNvSpPr/>
          <p:nvPr/>
        </p:nvSpPr>
        <p:spPr>
          <a:xfrm>
            <a:off x="9152456" y="4104923"/>
            <a:ext cx="1461600" cy="558000"/>
          </a:xfrm>
          <a:prstGeom prst="rect">
            <a:avLst/>
          </a:prstGeom>
          <a:solidFill>
            <a:srgbClr val="0003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white"/>
                </a:solidFill>
                <a:effectLst/>
                <a:uLnTx/>
                <a:uFillTx/>
                <a:latin typeface="Calibri"/>
                <a:ea typeface="+mn-ea"/>
                <a:cs typeface="+mn-cs"/>
              </a:rPr>
              <a:t>Delprosjekt</a:t>
            </a:r>
          </a:p>
        </p:txBody>
      </p:sp>
      <p:sp>
        <p:nvSpPr>
          <p:cNvPr id="29" name="Rektangel 28">
            <a:extLst>
              <a:ext uri="{FF2B5EF4-FFF2-40B4-BE49-F238E27FC236}">
                <a16:creationId xmlns:a16="http://schemas.microsoft.com/office/drawing/2014/main" id="{F37C6B0C-AD30-4B3D-9126-644F0BD8B9C1}"/>
              </a:ext>
            </a:extLst>
          </p:cNvPr>
          <p:cNvSpPr/>
          <p:nvPr/>
        </p:nvSpPr>
        <p:spPr>
          <a:xfrm>
            <a:off x="7241408" y="4113801"/>
            <a:ext cx="1461600" cy="558000"/>
          </a:xfrm>
          <a:prstGeom prst="rect">
            <a:avLst/>
          </a:prstGeom>
          <a:solidFill>
            <a:srgbClr val="0003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white"/>
                </a:solidFill>
                <a:effectLst/>
                <a:uLnTx/>
                <a:uFillTx/>
                <a:latin typeface="Calibri"/>
                <a:ea typeface="+mn-ea"/>
                <a:cs typeface="+mn-cs"/>
              </a:rPr>
              <a:t>Prosjekt</a:t>
            </a:r>
          </a:p>
        </p:txBody>
      </p:sp>
      <p:sp>
        <p:nvSpPr>
          <p:cNvPr id="30" name="Rektangel 29">
            <a:extLst>
              <a:ext uri="{FF2B5EF4-FFF2-40B4-BE49-F238E27FC236}">
                <a16:creationId xmlns:a16="http://schemas.microsoft.com/office/drawing/2014/main" id="{275A051B-6A59-4D0F-95C4-2D58882716CD}"/>
              </a:ext>
            </a:extLst>
          </p:cNvPr>
          <p:cNvSpPr/>
          <p:nvPr/>
        </p:nvSpPr>
        <p:spPr>
          <a:xfrm>
            <a:off x="7241408" y="3402539"/>
            <a:ext cx="1461600" cy="55800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Hovedprosjekt</a:t>
            </a:r>
          </a:p>
        </p:txBody>
      </p:sp>
      <p:sp>
        <p:nvSpPr>
          <p:cNvPr id="31" name="Rektangel 30">
            <a:extLst>
              <a:ext uri="{FF2B5EF4-FFF2-40B4-BE49-F238E27FC236}">
                <a16:creationId xmlns:a16="http://schemas.microsoft.com/office/drawing/2014/main" id="{1BDDBC38-9557-4BDF-A0A1-E197F57A3F0F}"/>
              </a:ext>
            </a:extLst>
          </p:cNvPr>
          <p:cNvSpPr/>
          <p:nvPr/>
        </p:nvSpPr>
        <p:spPr>
          <a:xfrm>
            <a:off x="7234749" y="2683600"/>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Strategisk satsning</a:t>
            </a:r>
          </a:p>
        </p:txBody>
      </p:sp>
      <p:sp>
        <p:nvSpPr>
          <p:cNvPr id="34" name="TekstSylinder 33">
            <a:extLst>
              <a:ext uri="{FF2B5EF4-FFF2-40B4-BE49-F238E27FC236}">
                <a16:creationId xmlns:a16="http://schemas.microsoft.com/office/drawing/2014/main" id="{3569512F-69DF-4231-835D-D86CDC37DD5B}"/>
              </a:ext>
            </a:extLst>
          </p:cNvPr>
          <p:cNvSpPr txBox="1"/>
          <p:nvPr/>
        </p:nvSpPr>
        <p:spPr>
          <a:xfrm>
            <a:off x="8467426" y="4053305"/>
            <a:ext cx="256769" cy="261608"/>
          </a:xfrm>
          <a:prstGeom prst="rect">
            <a:avLst/>
          </a:prstGeom>
          <a:noFill/>
        </p:spPr>
        <p:txBody>
          <a:bodyPr wrap="none" lIns="91424" tIns="45719" rIns="91424" bIns="45719" rtlCol="0">
            <a:spAutoFit/>
          </a:bodyPr>
          <a:lstStyle/>
          <a:p>
            <a:pPr marL="0" marR="0" lvl="0" indent="0" algn="l" defTabSz="914196"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a:ln>
                  <a:noFill/>
                </a:ln>
                <a:solidFill>
                  <a:prstClr val="white"/>
                </a:solidFill>
                <a:effectLst/>
                <a:uLnTx/>
                <a:uFillTx/>
                <a:latin typeface="Calibri"/>
                <a:ea typeface="+mn-ea"/>
                <a:cs typeface="+mn-cs"/>
              </a:rPr>
              <a:t>2</a:t>
            </a:r>
          </a:p>
        </p:txBody>
      </p:sp>
      <p:sp>
        <p:nvSpPr>
          <p:cNvPr id="35" name="TekstSylinder 34">
            <a:extLst>
              <a:ext uri="{FF2B5EF4-FFF2-40B4-BE49-F238E27FC236}">
                <a16:creationId xmlns:a16="http://schemas.microsoft.com/office/drawing/2014/main" id="{B3FD5261-1B8A-4401-8AEE-956F455AC7D6}"/>
              </a:ext>
            </a:extLst>
          </p:cNvPr>
          <p:cNvSpPr txBox="1"/>
          <p:nvPr/>
        </p:nvSpPr>
        <p:spPr>
          <a:xfrm>
            <a:off x="10389329" y="4053305"/>
            <a:ext cx="256769" cy="261608"/>
          </a:xfrm>
          <a:prstGeom prst="rect">
            <a:avLst/>
          </a:prstGeom>
          <a:noFill/>
        </p:spPr>
        <p:txBody>
          <a:bodyPr wrap="none" lIns="91424" tIns="45719" rIns="91424" bIns="45719" rtlCol="0">
            <a:spAutoFit/>
          </a:bodyPr>
          <a:lstStyle/>
          <a:p>
            <a:pPr marL="0" marR="0" lvl="0" indent="0" algn="l" defTabSz="914196"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a:ln>
                  <a:noFill/>
                </a:ln>
                <a:solidFill>
                  <a:prstClr val="white"/>
                </a:solidFill>
                <a:effectLst/>
                <a:uLnTx/>
                <a:uFillTx/>
                <a:latin typeface="Calibri"/>
                <a:ea typeface="+mn-ea"/>
                <a:cs typeface="+mn-cs"/>
              </a:rPr>
              <a:t>5</a:t>
            </a:r>
          </a:p>
        </p:txBody>
      </p:sp>
      <p:cxnSp>
        <p:nvCxnSpPr>
          <p:cNvPr id="37" name="Straight Arrow Connector 99">
            <a:extLst>
              <a:ext uri="{FF2B5EF4-FFF2-40B4-BE49-F238E27FC236}">
                <a16:creationId xmlns:a16="http://schemas.microsoft.com/office/drawing/2014/main" id="{A11345F6-2082-4675-B93E-3AA2F8883031}"/>
              </a:ext>
            </a:extLst>
          </p:cNvPr>
          <p:cNvCxnSpPr>
            <a:cxnSpLocks/>
          </p:cNvCxnSpPr>
          <p:nvPr/>
        </p:nvCxnSpPr>
        <p:spPr>
          <a:xfrm flipV="1">
            <a:off x="7972208" y="3952919"/>
            <a:ext cx="0" cy="1443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Rektangel 30">
            <a:extLst>
              <a:ext uri="{FF2B5EF4-FFF2-40B4-BE49-F238E27FC236}">
                <a16:creationId xmlns:a16="http://schemas.microsoft.com/office/drawing/2014/main" id="{F950EC1A-BA16-449C-A459-FD1154F8FB08}"/>
              </a:ext>
            </a:extLst>
          </p:cNvPr>
          <p:cNvSpPr/>
          <p:nvPr/>
        </p:nvSpPr>
        <p:spPr>
          <a:xfrm>
            <a:off x="9152456" y="3402539"/>
            <a:ext cx="1461600" cy="55800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Spesifisering av finansieringskilde</a:t>
            </a:r>
          </a:p>
        </p:txBody>
      </p:sp>
      <p:sp>
        <p:nvSpPr>
          <p:cNvPr id="39" name="Rektangel 32">
            <a:extLst>
              <a:ext uri="{FF2B5EF4-FFF2-40B4-BE49-F238E27FC236}">
                <a16:creationId xmlns:a16="http://schemas.microsoft.com/office/drawing/2014/main" id="{457C1BA7-B7BE-464A-8310-807B7AC9479C}"/>
              </a:ext>
            </a:extLst>
          </p:cNvPr>
          <p:cNvSpPr/>
          <p:nvPr/>
        </p:nvSpPr>
        <p:spPr>
          <a:xfrm>
            <a:off x="9145129" y="1917681"/>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Aktivitet</a:t>
            </a:r>
          </a:p>
        </p:txBody>
      </p:sp>
      <p:cxnSp>
        <p:nvCxnSpPr>
          <p:cNvPr id="40" name="Connector: Elbow 119">
            <a:extLst>
              <a:ext uri="{FF2B5EF4-FFF2-40B4-BE49-F238E27FC236}">
                <a16:creationId xmlns:a16="http://schemas.microsoft.com/office/drawing/2014/main" id="{FB248A06-BC49-47DF-9A73-C4E2B1067869}"/>
              </a:ext>
            </a:extLst>
          </p:cNvPr>
          <p:cNvCxnSpPr>
            <a:cxnSpLocks/>
            <a:stCxn id="29" idx="1"/>
            <a:endCxn id="30" idx="1"/>
          </p:cNvCxnSpPr>
          <p:nvPr/>
        </p:nvCxnSpPr>
        <p:spPr>
          <a:xfrm rot="10800000">
            <a:off x="7241408" y="3681539"/>
            <a:ext cx="12700" cy="711262"/>
          </a:xfrm>
          <a:prstGeom prst="bent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135">
            <a:extLst>
              <a:ext uri="{FF2B5EF4-FFF2-40B4-BE49-F238E27FC236}">
                <a16:creationId xmlns:a16="http://schemas.microsoft.com/office/drawing/2014/main" id="{EE117D40-D33F-49F0-B56A-99517CC9AB23}"/>
              </a:ext>
            </a:extLst>
          </p:cNvPr>
          <p:cNvCxnSpPr>
            <a:cxnSpLocks/>
          </p:cNvCxnSpPr>
          <p:nvPr/>
        </p:nvCxnSpPr>
        <p:spPr>
          <a:xfrm flipV="1">
            <a:off x="7023764" y="2952759"/>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Rektangel 32">
            <a:extLst>
              <a:ext uri="{FF2B5EF4-FFF2-40B4-BE49-F238E27FC236}">
                <a16:creationId xmlns:a16="http://schemas.microsoft.com/office/drawing/2014/main" id="{18E3317C-908E-48E7-8715-80D14380FDB6}"/>
              </a:ext>
            </a:extLst>
          </p:cNvPr>
          <p:cNvSpPr/>
          <p:nvPr/>
        </p:nvSpPr>
        <p:spPr>
          <a:xfrm>
            <a:off x="9145130" y="1220750"/>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Aktivitetstype</a:t>
            </a:r>
          </a:p>
        </p:txBody>
      </p:sp>
      <p:cxnSp>
        <p:nvCxnSpPr>
          <p:cNvPr id="43" name="Straight Arrow Connector 117">
            <a:extLst>
              <a:ext uri="{FF2B5EF4-FFF2-40B4-BE49-F238E27FC236}">
                <a16:creationId xmlns:a16="http://schemas.microsoft.com/office/drawing/2014/main" id="{6D743CD7-91F2-4C1B-8E6B-7175A1F41855}"/>
              </a:ext>
            </a:extLst>
          </p:cNvPr>
          <p:cNvCxnSpPr>
            <a:cxnSpLocks/>
          </p:cNvCxnSpPr>
          <p:nvPr/>
        </p:nvCxnSpPr>
        <p:spPr>
          <a:xfrm flipV="1">
            <a:off x="8927856" y="1499750"/>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123">
            <a:extLst>
              <a:ext uri="{FF2B5EF4-FFF2-40B4-BE49-F238E27FC236}">
                <a16:creationId xmlns:a16="http://schemas.microsoft.com/office/drawing/2014/main" id="{1C68C272-4395-4719-AEBA-724784F7DDBF}"/>
              </a:ext>
            </a:extLst>
          </p:cNvPr>
          <p:cNvCxnSpPr>
            <a:cxnSpLocks/>
          </p:cNvCxnSpPr>
          <p:nvPr/>
        </p:nvCxnSpPr>
        <p:spPr>
          <a:xfrm flipV="1">
            <a:off x="8920157" y="2229298"/>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124">
            <a:extLst>
              <a:ext uri="{FF2B5EF4-FFF2-40B4-BE49-F238E27FC236}">
                <a16:creationId xmlns:a16="http://schemas.microsoft.com/office/drawing/2014/main" id="{8B4D47D1-D698-4140-8F3C-9BF674C786EE}"/>
              </a:ext>
            </a:extLst>
          </p:cNvPr>
          <p:cNvCxnSpPr>
            <a:cxnSpLocks/>
          </p:cNvCxnSpPr>
          <p:nvPr/>
        </p:nvCxnSpPr>
        <p:spPr>
          <a:xfrm flipV="1">
            <a:off x="8927484" y="3002530"/>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126">
            <a:extLst>
              <a:ext uri="{FF2B5EF4-FFF2-40B4-BE49-F238E27FC236}">
                <a16:creationId xmlns:a16="http://schemas.microsoft.com/office/drawing/2014/main" id="{2936F1A7-47B0-4DBD-B8C9-5743E6A12F46}"/>
              </a:ext>
            </a:extLst>
          </p:cNvPr>
          <p:cNvCxnSpPr>
            <a:cxnSpLocks/>
          </p:cNvCxnSpPr>
          <p:nvPr/>
        </p:nvCxnSpPr>
        <p:spPr>
          <a:xfrm flipV="1">
            <a:off x="8927484" y="3690496"/>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ktangel 30">
            <a:extLst>
              <a:ext uri="{FF2B5EF4-FFF2-40B4-BE49-F238E27FC236}">
                <a16:creationId xmlns:a16="http://schemas.microsoft.com/office/drawing/2014/main" id="{F61107A1-D0C5-4FD3-AB6E-99EE5F7EE0A2}"/>
              </a:ext>
            </a:extLst>
          </p:cNvPr>
          <p:cNvSpPr/>
          <p:nvPr/>
        </p:nvSpPr>
        <p:spPr>
          <a:xfrm>
            <a:off x="9145129" y="4901167"/>
            <a:ext cx="1461600" cy="553427"/>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Prosjektleder</a:t>
            </a:r>
          </a:p>
        </p:txBody>
      </p:sp>
      <p:cxnSp>
        <p:nvCxnSpPr>
          <p:cNvPr id="49" name="Kobling: vinkel 48">
            <a:extLst>
              <a:ext uri="{FF2B5EF4-FFF2-40B4-BE49-F238E27FC236}">
                <a16:creationId xmlns:a16="http://schemas.microsoft.com/office/drawing/2014/main" id="{5A509867-01AA-4FB8-AFD6-3CF609A54FE2}"/>
              </a:ext>
            </a:extLst>
          </p:cNvPr>
          <p:cNvCxnSpPr>
            <a:cxnSpLocks/>
            <a:stCxn id="28" idx="1"/>
            <a:endCxn id="48" idx="1"/>
          </p:cNvCxnSpPr>
          <p:nvPr/>
        </p:nvCxnSpPr>
        <p:spPr>
          <a:xfrm rot="10800000" flipV="1">
            <a:off x="9145130" y="4383923"/>
            <a:ext cx="7327" cy="793958"/>
          </a:xfrm>
          <a:prstGeom prst="bentConnector3">
            <a:avLst>
              <a:gd name="adj1" fmla="val 321996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ktangel 50">
            <a:extLst>
              <a:ext uri="{FF2B5EF4-FFF2-40B4-BE49-F238E27FC236}">
                <a16:creationId xmlns:a16="http://schemas.microsoft.com/office/drawing/2014/main" id="{B1ED89BC-2227-49FA-9470-AA808AE144EA}"/>
              </a:ext>
            </a:extLst>
          </p:cNvPr>
          <p:cNvSpPr/>
          <p:nvPr/>
        </p:nvSpPr>
        <p:spPr>
          <a:xfrm>
            <a:off x="7241408" y="1957250"/>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Sentertype</a:t>
            </a:r>
          </a:p>
        </p:txBody>
      </p:sp>
      <p:sp>
        <p:nvSpPr>
          <p:cNvPr id="52" name="Rektangel 51">
            <a:extLst>
              <a:ext uri="{FF2B5EF4-FFF2-40B4-BE49-F238E27FC236}">
                <a16:creationId xmlns:a16="http://schemas.microsoft.com/office/drawing/2014/main" id="{955FED9D-2464-463D-B16D-B720671CAA74}"/>
              </a:ext>
            </a:extLst>
          </p:cNvPr>
          <p:cNvSpPr/>
          <p:nvPr/>
        </p:nvSpPr>
        <p:spPr>
          <a:xfrm>
            <a:off x="9152456" y="2672650"/>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Finansieringskilde</a:t>
            </a:r>
          </a:p>
        </p:txBody>
      </p:sp>
      <p:sp>
        <p:nvSpPr>
          <p:cNvPr id="53" name="Rektangel 52">
            <a:extLst>
              <a:ext uri="{FF2B5EF4-FFF2-40B4-BE49-F238E27FC236}">
                <a16:creationId xmlns:a16="http://schemas.microsoft.com/office/drawing/2014/main" id="{D4E7F8F2-13A9-4EF6-9379-B7474A80B296}"/>
              </a:ext>
            </a:extLst>
          </p:cNvPr>
          <p:cNvSpPr/>
          <p:nvPr/>
        </p:nvSpPr>
        <p:spPr>
          <a:xfrm>
            <a:off x="7234749" y="4909515"/>
            <a:ext cx="1461600" cy="553426"/>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Protype</a:t>
            </a:r>
          </a:p>
        </p:txBody>
      </p:sp>
      <p:cxnSp>
        <p:nvCxnSpPr>
          <p:cNvPr id="50" name="Kobling: vinkel 49">
            <a:extLst>
              <a:ext uri="{FF2B5EF4-FFF2-40B4-BE49-F238E27FC236}">
                <a16:creationId xmlns:a16="http://schemas.microsoft.com/office/drawing/2014/main" id="{3B3CA304-2C40-44FF-81FD-A3E531EC4E8C}"/>
              </a:ext>
            </a:extLst>
          </p:cNvPr>
          <p:cNvCxnSpPr>
            <a:cxnSpLocks/>
          </p:cNvCxnSpPr>
          <p:nvPr/>
        </p:nvCxnSpPr>
        <p:spPr>
          <a:xfrm rot="10800000" flipV="1">
            <a:off x="7254372" y="4392800"/>
            <a:ext cx="18841" cy="793427"/>
          </a:xfrm>
          <a:prstGeom prst="bentConnector3">
            <a:avLst>
              <a:gd name="adj1" fmla="val 13133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94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D24D33C-CBD7-4E10-AE75-16FDC6951B9E}"/>
              </a:ext>
            </a:extLst>
          </p:cNvPr>
          <p:cNvGraphicFramePr>
            <a:graphicFrameLocks noChangeAspect="1"/>
          </p:cNvGraphicFramePr>
          <p:nvPr>
            <p:custDataLst>
              <p:tags r:id="rId2"/>
            </p:custDataLst>
            <p:extLst>
              <p:ext uri="{D42A27DB-BD31-4B8C-83A1-F6EECF244321}">
                <p14:modId xmlns:p14="http://schemas.microsoft.com/office/powerpoint/2010/main" val="1852179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5" imgW="473" imgH="473" progId="TCLayout.ActiveDocument.1">
                  <p:embed/>
                </p:oleObj>
              </mc:Choice>
              <mc:Fallback>
                <p:oleObj name="think-cell Slide" r:id="rId5" imgW="473" imgH="473" progId="TCLayout.ActiveDocument.1">
                  <p:embed/>
                  <p:pic>
                    <p:nvPicPr>
                      <p:cNvPr id="4" name="Object 3" hidden="1">
                        <a:extLst>
                          <a:ext uri="{FF2B5EF4-FFF2-40B4-BE49-F238E27FC236}">
                            <a16:creationId xmlns:a16="http://schemas.microsoft.com/office/drawing/2014/main" id="{FD24D33C-CBD7-4E10-AE75-16FDC6951B9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tel 1">
            <a:extLst>
              <a:ext uri="{FF2B5EF4-FFF2-40B4-BE49-F238E27FC236}">
                <a16:creationId xmlns:a16="http://schemas.microsoft.com/office/drawing/2014/main" id="{9DD74B72-9545-41B8-9F34-CB34D1B154DC}"/>
              </a:ext>
            </a:extLst>
          </p:cNvPr>
          <p:cNvSpPr>
            <a:spLocks noGrp="1"/>
          </p:cNvSpPr>
          <p:nvPr>
            <p:ph type="title"/>
          </p:nvPr>
        </p:nvSpPr>
        <p:spPr>
          <a:xfrm>
            <a:off x="786385" y="841248"/>
            <a:ext cx="5129600" cy="5340097"/>
          </a:xfrm>
        </p:spPr>
        <p:txBody>
          <a:bodyPr vert="horz" anchor="ctr">
            <a:normAutofit/>
          </a:bodyPr>
          <a:lstStyle/>
          <a:p>
            <a:r>
              <a:rPr lang="nb-NO" sz="4800">
                <a:solidFill>
                  <a:schemeClr val="bg1"/>
                </a:solidFill>
              </a:rPr>
              <a:t>Datainnsamlingsark</a:t>
            </a:r>
          </a:p>
        </p:txBody>
      </p:sp>
      <p:sp>
        <p:nvSpPr>
          <p:cNvPr id="3" name="Plassholder for innhold 2">
            <a:extLst>
              <a:ext uri="{FF2B5EF4-FFF2-40B4-BE49-F238E27FC236}">
                <a16:creationId xmlns:a16="http://schemas.microsoft.com/office/drawing/2014/main" id="{97A1F10F-E222-47C4-9DD8-D459F4AA2EED}"/>
              </a:ext>
            </a:extLst>
          </p:cNvPr>
          <p:cNvSpPr>
            <a:spLocks noGrp="1"/>
          </p:cNvSpPr>
          <p:nvPr>
            <p:ph idx="1"/>
          </p:nvPr>
        </p:nvSpPr>
        <p:spPr>
          <a:xfrm>
            <a:off x="6464410" y="841247"/>
            <a:ext cx="4484536" cy="5340097"/>
          </a:xfrm>
        </p:spPr>
        <p:txBody>
          <a:bodyPr anchor="ctr">
            <a:normAutofit/>
          </a:bodyPr>
          <a:lstStyle/>
          <a:p>
            <a:pPr marL="0" indent="0">
              <a:buNone/>
            </a:pPr>
            <a:r>
              <a:rPr lang="nb-NO" sz="2000">
                <a:solidFill>
                  <a:schemeClr val="tx2"/>
                </a:solidFill>
              </a:rPr>
              <a:t>Gjennomgang med eksempler i Excel.</a:t>
            </a:r>
            <a:endParaRPr lang="nb-NO" sz="2000">
              <a:solidFill>
                <a:schemeClr val="tx1">
                  <a:lumMod val="65000"/>
                  <a:lumOff val="35000"/>
                </a:schemeClr>
              </a:solidFill>
            </a:endParaRPr>
          </a:p>
        </p:txBody>
      </p:sp>
    </p:spTree>
    <p:extLst>
      <p:ext uri="{BB962C8B-B14F-4D97-AF65-F5344CB8AC3E}">
        <p14:creationId xmlns:p14="http://schemas.microsoft.com/office/powerpoint/2010/main" val="58185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3272798229"/>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dirty="0">
                <a:solidFill>
                  <a:schemeClr val="bg1"/>
                </a:solidFill>
              </a:rPr>
              <a:t>Individuelt arbeid 40 minutter</a:t>
            </a:r>
            <a:endParaRPr lang="nb-NO" sz="3200" b="1" dirty="0">
              <a:solidFill>
                <a:schemeClr val="bg1"/>
              </a:solidFill>
            </a:endParaRPr>
          </a:p>
        </p:txBody>
      </p:sp>
      <p:sp>
        <p:nvSpPr>
          <p:cNvPr id="8" name="Rectangle 7">
            <a:extLst>
              <a:ext uri="{FF2B5EF4-FFF2-40B4-BE49-F238E27FC236}">
                <a16:creationId xmlns:a16="http://schemas.microsoft.com/office/drawing/2014/main" id="{C6E5B84A-C24B-47C3-BB38-0155DC680B5E}"/>
              </a:ext>
            </a:extLst>
          </p:cNvPr>
          <p:cNvSpPr/>
          <p:nvPr/>
        </p:nvSpPr>
        <p:spPr>
          <a:xfrm>
            <a:off x="495298" y="1447799"/>
            <a:ext cx="11879581" cy="5216813"/>
          </a:xfrm>
          <a:prstGeom prst="rect">
            <a:avLst/>
          </a:prstGeom>
        </p:spPr>
        <p:txBody>
          <a:bodyPr wrap="square">
            <a:spAutoFit/>
          </a:bodyPr>
          <a:lstStyle/>
          <a:p>
            <a:r>
              <a:rPr lang="nb-NO" dirty="0"/>
              <a:t>Datainnsamlingsark BFV praktisk oppgave er tilgjengeliggjort via «Superbruker-BFV»-kanalen på Teams.</a:t>
            </a:r>
          </a:p>
          <a:p>
            <a:endParaRPr lang="nb-NO" dirty="0"/>
          </a:p>
          <a:p>
            <a:endParaRPr lang="nb-NO" dirty="0"/>
          </a:p>
          <a:p>
            <a:r>
              <a:rPr lang="nb-NO" dirty="0"/>
              <a:t>Fyll ut fiktive prosjekter gjennom følgende oppgaver:</a:t>
            </a:r>
          </a:p>
          <a:p>
            <a:pPr marL="342900" indent="-342900">
              <a:lnSpc>
                <a:spcPct val="250000"/>
              </a:lnSpc>
              <a:buAutoNum type="arabicParenR"/>
            </a:pPr>
            <a:r>
              <a:rPr lang="nb-NO" dirty="0"/>
              <a:t>Legg inn ett prosjekt, </a:t>
            </a:r>
            <a:r>
              <a:rPr lang="nb-NO" i="1" dirty="0"/>
              <a:t>uten </a:t>
            </a:r>
            <a:r>
              <a:rPr lang="nb-NO" dirty="0"/>
              <a:t>hovedprosjekt, og ett delprosjekt hvor prosjekt ikke benyttes til å gruppere flere delprosjekter</a:t>
            </a:r>
          </a:p>
          <a:p>
            <a:pPr marL="342900" indent="-342900">
              <a:lnSpc>
                <a:spcPct val="250000"/>
              </a:lnSpc>
              <a:buAutoNum type="arabicParenR"/>
            </a:pPr>
            <a:r>
              <a:rPr lang="nb-NO" dirty="0"/>
              <a:t>Legg inn ett prosjekt, </a:t>
            </a:r>
            <a:r>
              <a:rPr lang="nb-NO" i="1" dirty="0"/>
              <a:t>uten</a:t>
            </a:r>
            <a:r>
              <a:rPr lang="nb-NO" dirty="0"/>
              <a:t> hovedprosjekt, og to delprosjekt hvor prosjekt benyttes til å gruppere flere delprosjekter</a:t>
            </a:r>
          </a:p>
          <a:p>
            <a:pPr marL="342900" indent="-342900">
              <a:lnSpc>
                <a:spcPct val="250000"/>
              </a:lnSpc>
              <a:buAutoNum type="arabicParenR"/>
            </a:pPr>
            <a:r>
              <a:rPr lang="nb-NO" dirty="0"/>
              <a:t>Hvis tid, gjennomfør oppgave 2) </a:t>
            </a:r>
            <a:r>
              <a:rPr lang="nb-NO" i="1" dirty="0"/>
              <a:t>med</a:t>
            </a:r>
            <a:r>
              <a:rPr lang="nb-NO" dirty="0"/>
              <a:t> hovedprosjekt</a:t>
            </a:r>
          </a:p>
          <a:p>
            <a:pPr marL="342900" indent="-342900">
              <a:lnSpc>
                <a:spcPct val="250000"/>
              </a:lnSpc>
              <a:buAutoNum type="arabicParenR"/>
            </a:pPr>
            <a:endParaRPr lang="nb-NO" dirty="0"/>
          </a:p>
          <a:p>
            <a:pPr>
              <a:lnSpc>
                <a:spcPct val="250000"/>
              </a:lnSpc>
            </a:pPr>
            <a:r>
              <a:rPr lang="nb-NO" dirty="0"/>
              <a:t>(husk å ta en liten teknisk pause i løpet av denne tiden) </a:t>
            </a:r>
          </a:p>
          <a:p>
            <a:endParaRPr lang="nb-NO" dirty="0"/>
          </a:p>
          <a:p>
            <a:endParaRPr lang="nb-NO" dirty="0"/>
          </a:p>
        </p:txBody>
      </p:sp>
      <p:sp>
        <p:nvSpPr>
          <p:cNvPr id="2" name="Oval 1">
            <a:extLst>
              <a:ext uri="{FF2B5EF4-FFF2-40B4-BE49-F238E27FC236}">
                <a16:creationId xmlns:a16="http://schemas.microsoft.com/office/drawing/2014/main" id="{FCF88745-A8DC-45D2-88F5-7D26A9E2BF05}"/>
              </a:ext>
            </a:extLst>
          </p:cNvPr>
          <p:cNvSpPr/>
          <p:nvPr/>
        </p:nvSpPr>
        <p:spPr>
          <a:xfrm>
            <a:off x="421421" y="2826483"/>
            <a:ext cx="405516" cy="389614"/>
          </a:xfrm>
          <a:prstGeom prst="ellipse">
            <a:avLst/>
          </a:prstGeom>
          <a:solidFill>
            <a:srgbClr val="62A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a:t>1</a:t>
            </a:r>
          </a:p>
        </p:txBody>
      </p:sp>
      <p:sp>
        <p:nvSpPr>
          <p:cNvPr id="10" name="Oval 9">
            <a:extLst>
              <a:ext uri="{FF2B5EF4-FFF2-40B4-BE49-F238E27FC236}">
                <a16:creationId xmlns:a16="http://schemas.microsoft.com/office/drawing/2014/main" id="{DC2B8112-FA8F-49AF-B89B-D39A0CD60416}"/>
              </a:ext>
            </a:extLst>
          </p:cNvPr>
          <p:cNvSpPr/>
          <p:nvPr/>
        </p:nvSpPr>
        <p:spPr>
          <a:xfrm>
            <a:off x="421421" y="3522683"/>
            <a:ext cx="405516" cy="389614"/>
          </a:xfrm>
          <a:prstGeom prst="ellipse">
            <a:avLst/>
          </a:prstGeom>
          <a:solidFill>
            <a:srgbClr val="62A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a:t>2</a:t>
            </a:r>
          </a:p>
        </p:txBody>
      </p:sp>
      <p:sp>
        <p:nvSpPr>
          <p:cNvPr id="11" name="Oval 10">
            <a:extLst>
              <a:ext uri="{FF2B5EF4-FFF2-40B4-BE49-F238E27FC236}">
                <a16:creationId xmlns:a16="http://schemas.microsoft.com/office/drawing/2014/main" id="{0C252A83-9E74-4728-9156-E4A85F658DC6}"/>
              </a:ext>
            </a:extLst>
          </p:cNvPr>
          <p:cNvSpPr/>
          <p:nvPr/>
        </p:nvSpPr>
        <p:spPr>
          <a:xfrm>
            <a:off x="421421" y="4205167"/>
            <a:ext cx="405516" cy="389614"/>
          </a:xfrm>
          <a:prstGeom prst="ellipse">
            <a:avLst/>
          </a:prstGeom>
          <a:solidFill>
            <a:srgbClr val="62A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a:t>3</a:t>
            </a:r>
          </a:p>
        </p:txBody>
      </p:sp>
    </p:spTree>
    <p:extLst>
      <p:ext uri="{BB962C8B-B14F-4D97-AF65-F5344CB8AC3E}">
        <p14:creationId xmlns:p14="http://schemas.microsoft.com/office/powerpoint/2010/main" val="4176003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Distribusjon og håndtering datainnsamlingsark</a:t>
            </a:r>
          </a:p>
        </p:txBody>
      </p:sp>
      <p:sp>
        <p:nvSpPr>
          <p:cNvPr id="27" name="TextBox 26">
            <a:extLst>
              <a:ext uri="{FF2B5EF4-FFF2-40B4-BE49-F238E27FC236}">
                <a16:creationId xmlns:a16="http://schemas.microsoft.com/office/drawing/2014/main" id="{D8FD0963-B275-42BA-8BE3-C992466F000A}"/>
              </a:ext>
            </a:extLst>
          </p:cNvPr>
          <p:cNvSpPr txBox="1"/>
          <p:nvPr/>
        </p:nvSpPr>
        <p:spPr>
          <a:xfrm>
            <a:off x="373869" y="1274162"/>
            <a:ext cx="11123864" cy="4524315"/>
          </a:xfrm>
          <a:prstGeom prst="rect">
            <a:avLst/>
          </a:prstGeom>
          <a:noFill/>
        </p:spPr>
        <p:txBody>
          <a:bodyPr wrap="square" rtlCol="0">
            <a:spAutoFit/>
          </a:bodyPr>
          <a:lstStyle/>
          <a:p>
            <a:r>
              <a:rPr lang="nb-NO" sz="1600" b="1" dirty="0"/>
              <a:t>Teams</a:t>
            </a:r>
          </a:p>
          <a:p>
            <a:r>
              <a:rPr lang="nb-NO" sz="1600" dirty="0"/>
              <a:t>Det er opprettet en Teams-mappe for hvert fakultet, vitenskapsmuseet og fellesadministrasjonen. Alle ressurser som skal gjennomføre prosjektkonverteringen skal ha tilgang til mappen for sitt fakultet. </a:t>
            </a:r>
          </a:p>
          <a:p>
            <a:endParaRPr lang="nb-NO" sz="1600" dirty="0"/>
          </a:p>
          <a:p>
            <a:r>
              <a:rPr lang="nb-NO" sz="1600" b="1" dirty="0"/>
              <a:t>Datainnsamlingsark master</a:t>
            </a:r>
          </a:p>
          <a:p>
            <a:r>
              <a:rPr lang="nb-NO" sz="1600" dirty="0"/>
              <a:t>Fakultetets/vitenskapsmuseets/fellesadministrasjonens BFV-prosjekter skal leveres i «Datainnsamlingsark Prosjekt BFV Master XX».</a:t>
            </a:r>
          </a:p>
          <a:p>
            <a:endParaRPr lang="nb-NO" sz="1600" dirty="0"/>
          </a:p>
          <a:p>
            <a:r>
              <a:rPr lang="nb-NO" sz="1600" b="1" dirty="0"/>
              <a:t>Datainnsamlingsark arbeidsdokument</a:t>
            </a:r>
          </a:p>
          <a:p>
            <a:r>
              <a:rPr lang="nb-NO" sz="1600" dirty="0"/>
              <a:t>Datainnsamlingsark deles per institutt/enhet. Arbeidsdokumentene må sammenstilles av superbruker ved fakultetet i «Datainnsamlingsark BFV master XX».</a:t>
            </a:r>
          </a:p>
          <a:p>
            <a:endParaRPr lang="nb-NO" sz="1600" dirty="0"/>
          </a:p>
          <a:p>
            <a:endParaRPr lang="nb-NO" sz="1600" dirty="0"/>
          </a:p>
          <a:p>
            <a:endParaRPr lang="nb-NO" sz="1600" dirty="0"/>
          </a:p>
          <a:p>
            <a:endParaRPr lang="nb-NO" sz="1600" dirty="0"/>
          </a:p>
          <a:p>
            <a:endParaRPr lang="nb-NO" sz="1600" dirty="0"/>
          </a:p>
          <a:p>
            <a:endParaRPr lang="nb-NO" sz="1600" dirty="0"/>
          </a:p>
          <a:p>
            <a:endParaRPr lang="nb-NO" sz="1600" dirty="0"/>
          </a:p>
          <a:p>
            <a:r>
              <a:rPr lang="nb-NO" sz="1600" dirty="0"/>
              <a:t>Alt arbeid må foregå via Teams/SharePoint for å ivareta personvernhensyn. Datainnsamlingsarket skal ikke lastes ned lokalt.</a:t>
            </a:r>
          </a:p>
        </p:txBody>
      </p:sp>
      <p:pic>
        <p:nvPicPr>
          <p:cNvPr id="2" name="Picture 1">
            <a:extLst>
              <a:ext uri="{FF2B5EF4-FFF2-40B4-BE49-F238E27FC236}">
                <a16:creationId xmlns:a16="http://schemas.microsoft.com/office/drawing/2014/main" id="{E726DDE0-13DD-41C7-B02B-49C903F28994}"/>
              </a:ext>
            </a:extLst>
          </p:cNvPr>
          <p:cNvPicPr>
            <a:picLocks noChangeAspect="1"/>
          </p:cNvPicPr>
          <p:nvPr/>
        </p:nvPicPr>
        <p:blipFill>
          <a:blip r:embed="rId9"/>
          <a:stretch>
            <a:fillRect/>
          </a:stretch>
        </p:blipFill>
        <p:spPr>
          <a:xfrm>
            <a:off x="492402" y="3906283"/>
            <a:ext cx="6631384" cy="1419023"/>
          </a:xfrm>
          <a:prstGeom prst="rect">
            <a:avLst/>
          </a:prstGeom>
        </p:spPr>
      </p:pic>
    </p:spTree>
    <p:extLst>
      <p:ext uri="{BB962C8B-B14F-4D97-AF65-F5344CB8AC3E}">
        <p14:creationId xmlns:p14="http://schemas.microsoft.com/office/powerpoint/2010/main" val="44382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3049994812"/>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Kvalitetssikring</a:t>
            </a:r>
            <a:endParaRPr lang="nb-NO" sz="3200" b="1">
              <a:solidFill>
                <a:schemeClr val="bg1"/>
              </a:solidFill>
            </a:endParaRPr>
          </a:p>
        </p:txBody>
      </p:sp>
      <p:sp>
        <p:nvSpPr>
          <p:cNvPr id="8" name="Rectangle 7">
            <a:extLst>
              <a:ext uri="{FF2B5EF4-FFF2-40B4-BE49-F238E27FC236}">
                <a16:creationId xmlns:a16="http://schemas.microsoft.com/office/drawing/2014/main" id="{CB0FE762-8005-475A-A610-B928479D775D}"/>
              </a:ext>
            </a:extLst>
          </p:cNvPr>
          <p:cNvSpPr/>
          <p:nvPr/>
        </p:nvSpPr>
        <p:spPr>
          <a:xfrm>
            <a:off x="1576675" y="1654915"/>
            <a:ext cx="9548525" cy="3139321"/>
          </a:xfrm>
          <a:prstGeom prst="rect">
            <a:avLst/>
          </a:prstGeom>
        </p:spPr>
        <p:txBody>
          <a:bodyPr wrap="square">
            <a:spAutoFit/>
          </a:bodyPr>
          <a:lstStyle/>
          <a:p>
            <a:r>
              <a:rPr lang="nb-NO" b="1"/>
              <a:t>Superbruker utfører kvalitetssikring av datainnsamlingsark ved fakultet BFV før innsendelse. </a:t>
            </a:r>
          </a:p>
          <a:p>
            <a:endParaRPr lang="nb-NO"/>
          </a:p>
          <a:p>
            <a:pPr marL="285750" indent="-285750">
              <a:buFont typeface="Arial" panose="020B0604020202020204" pitchFamily="34" charset="0"/>
              <a:buChar char="•"/>
            </a:pPr>
            <a:r>
              <a:rPr lang="nb-NO"/>
              <a:t>Superbruker får tilgang til en teknisk sjekkliste som skal utføres før levering av datainnsamlingsarket.</a:t>
            </a:r>
          </a:p>
          <a:p>
            <a:endParaRPr lang="nb-NO"/>
          </a:p>
          <a:p>
            <a:pPr marL="285750" indent="-285750">
              <a:buFont typeface="Arial" panose="020B0604020202020204" pitchFamily="34" charset="0"/>
              <a:buChar char="•"/>
            </a:pPr>
            <a:r>
              <a:rPr lang="nb-NO"/>
              <a:t>Det vil ikke gjennomføres sentral kvalitetssikring av prosjektstrukturer. Fakultetene må derfor sørge for at nye prosjektstrukturer gir tilfredsstillende økonomisk oversikt.</a:t>
            </a:r>
          </a:p>
          <a:p>
            <a:endParaRPr lang="nb-NO"/>
          </a:p>
          <a:p>
            <a:pPr marL="285750" indent="-285750">
              <a:buFont typeface="Arial" panose="020B0604020202020204" pitchFamily="34" charset="0"/>
              <a:buChar char="•"/>
            </a:pPr>
            <a:r>
              <a:rPr lang="nb-NO"/>
              <a:t>Sentral kvalitetssikring vil ha fokus på sammenstilling av datainnsamlingsark på tvers av fakultet. Fakultetene må derfor belage seg på at de ikke kan endre datainnsamlingsarket etter levering og at det er leverte prosjekter 04.10 som leses inn i Unit4.</a:t>
            </a:r>
          </a:p>
        </p:txBody>
      </p:sp>
      <p:pic>
        <p:nvPicPr>
          <p:cNvPr id="3" name="Graphic 2" descr="Checkmark">
            <a:extLst>
              <a:ext uri="{FF2B5EF4-FFF2-40B4-BE49-F238E27FC236}">
                <a16:creationId xmlns:a16="http://schemas.microsoft.com/office/drawing/2014/main" id="{4571966B-05B9-4D5E-BB40-173A9BD7477A}"/>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42014" y="1397442"/>
            <a:ext cx="914400" cy="914400"/>
          </a:xfrm>
          <a:prstGeom prst="rect">
            <a:avLst/>
          </a:prstGeom>
        </p:spPr>
      </p:pic>
    </p:spTree>
    <p:extLst>
      <p:ext uri="{BB962C8B-B14F-4D97-AF65-F5344CB8AC3E}">
        <p14:creationId xmlns:p14="http://schemas.microsoft.com/office/powerpoint/2010/main" val="3620159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6386"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Oppsummering og veien videre</a:t>
            </a:r>
          </a:p>
        </p:txBody>
      </p:sp>
      <p:graphicFrame>
        <p:nvGraphicFramePr>
          <p:cNvPr id="9" name="Table 2">
            <a:extLst>
              <a:ext uri="{FF2B5EF4-FFF2-40B4-BE49-F238E27FC236}">
                <a16:creationId xmlns:a16="http://schemas.microsoft.com/office/drawing/2014/main" id="{F696E27E-070D-45E7-A452-295D3548566F}"/>
              </a:ext>
            </a:extLst>
          </p:cNvPr>
          <p:cNvGraphicFramePr>
            <a:graphicFrameLocks noGrp="1"/>
          </p:cNvGraphicFramePr>
          <p:nvPr>
            <p:extLst>
              <p:ext uri="{D42A27DB-BD31-4B8C-83A1-F6EECF244321}">
                <p14:modId xmlns:p14="http://schemas.microsoft.com/office/powerpoint/2010/main" val="1920505814"/>
              </p:ext>
            </p:extLst>
          </p:nvPr>
        </p:nvGraphicFramePr>
        <p:xfrm>
          <a:off x="0" y="2061449"/>
          <a:ext cx="12047458" cy="3640299"/>
        </p:xfrm>
        <a:graphic>
          <a:graphicData uri="http://schemas.openxmlformats.org/drawingml/2006/table">
            <a:tbl>
              <a:tblPr firstRow="1" bandRow="1">
                <a:tableStyleId>{2D5ABB26-0587-4C30-8999-92F81FD0307C}</a:tableStyleId>
              </a:tblPr>
              <a:tblGrid>
                <a:gridCol w="1112363">
                  <a:extLst>
                    <a:ext uri="{9D8B030D-6E8A-4147-A177-3AD203B41FA5}">
                      <a16:colId xmlns:a16="http://schemas.microsoft.com/office/drawing/2014/main" val="2149771528"/>
                    </a:ext>
                  </a:extLst>
                </a:gridCol>
                <a:gridCol w="2187019">
                  <a:extLst>
                    <a:ext uri="{9D8B030D-6E8A-4147-A177-3AD203B41FA5}">
                      <a16:colId xmlns:a16="http://schemas.microsoft.com/office/drawing/2014/main" val="3718653296"/>
                    </a:ext>
                  </a:extLst>
                </a:gridCol>
                <a:gridCol w="2187019">
                  <a:extLst>
                    <a:ext uri="{9D8B030D-6E8A-4147-A177-3AD203B41FA5}">
                      <a16:colId xmlns:a16="http://schemas.microsoft.com/office/drawing/2014/main" val="521958144"/>
                    </a:ext>
                  </a:extLst>
                </a:gridCol>
                <a:gridCol w="2187019">
                  <a:extLst>
                    <a:ext uri="{9D8B030D-6E8A-4147-A177-3AD203B41FA5}">
                      <a16:colId xmlns:a16="http://schemas.microsoft.com/office/drawing/2014/main" val="1132455760"/>
                    </a:ext>
                  </a:extLst>
                </a:gridCol>
                <a:gridCol w="2187019">
                  <a:extLst>
                    <a:ext uri="{9D8B030D-6E8A-4147-A177-3AD203B41FA5}">
                      <a16:colId xmlns:a16="http://schemas.microsoft.com/office/drawing/2014/main" val="178821685"/>
                    </a:ext>
                  </a:extLst>
                </a:gridCol>
                <a:gridCol w="2187019">
                  <a:extLst>
                    <a:ext uri="{9D8B030D-6E8A-4147-A177-3AD203B41FA5}">
                      <a16:colId xmlns:a16="http://schemas.microsoft.com/office/drawing/2014/main" val="1133238447"/>
                    </a:ext>
                  </a:extLst>
                </a:gridCol>
              </a:tblGrid>
              <a:tr h="370840">
                <a:tc>
                  <a:txBody>
                    <a:bodyPr/>
                    <a:lstStyle/>
                    <a:p>
                      <a:endParaRPr lang="nb-NO" sz="1400">
                        <a:solidFill>
                          <a:schemeClr val="bg1">
                            <a:lumMod val="65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solidFill>
                            <a:schemeClr val="bg1">
                              <a:lumMod val="65000"/>
                            </a:schemeClr>
                          </a:solidFill>
                        </a:rPr>
                        <a:t>Uke 25-33</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b="1"/>
                        <a:t>Uke 33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33-35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35-39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624390063"/>
                  </a:ext>
                </a:extLst>
              </a:tr>
              <a:tr h="78798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Aktiviteter</a:t>
                      </a:r>
                    </a:p>
                  </a:txBody>
                  <a:tcPr>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Delta på basiskurs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0">
                          <a:solidFill>
                            <a:schemeClr val="bg1">
                              <a:lumMod val="65000"/>
                            </a:schemeClr>
                          </a:solidFill>
                        </a:rPr>
                        <a:t>Superbrukere deltar på kurs i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Enhetene fyller ut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Enhetene fyller ut datainnsamlingsarket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Tilgjengelig for avklaringer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extLst>
                  <a:ext uri="{0D108BD9-81ED-4DB2-BD59-A6C34878D82A}">
                    <a16:rowId xmlns:a16="http://schemas.microsoft.com/office/drawing/2014/main" val="1949771206"/>
                  </a:ext>
                </a:extLst>
              </a:tr>
              <a:tr h="8050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Motta aktive prosjekter og analyseverdier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b="0"/>
                        <a:t>Motta bestilling og veiledning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Superbruker deltar i superbrukerforum</a:t>
                      </a:r>
                    </a:p>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0169560"/>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Vurdere struktur ved egen enhet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b="0"/>
                        <a:t>Tilgang til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376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Leveranser</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a:t>Delleveranse 03.09</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utvalg BFV-prosjekter fra fakultet/FA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a:t>Hovedleveranse 04.10</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endelig datainnsamlingsark BFV fra fakultet/FA</a:t>
                      </a:r>
                    </a:p>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30159898"/>
                  </a:ext>
                </a:extLst>
              </a:tr>
            </a:tbl>
          </a:graphicData>
        </a:graphic>
      </p:graphicFrame>
      <p:sp>
        <p:nvSpPr>
          <p:cNvPr id="10" name="Rectangle 9">
            <a:extLst>
              <a:ext uri="{FF2B5EF4-FFF2-40B4-BE49-F238E27FC236}">
                <a16:creationId xmlns:a16="http://schemas.microsoft.com/office/drawing/2014/main" id="{13D5E78D-E9EB-4B1D-9D5B-E0FADC19663D}"/>
              </a:ext>
            </a:extLst>
          </p:cNvPr>
          <p:cNvSpPr/>
          <p:nvPr/>
        </p:nvSpPr>
        <p:spPr>
          <a:xfrm>
            <a:off x="1140643" y="5769206"/>
            <a:ext cx="226244" cy="16968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ctangle 10">
            <a:extLst>
              <a:ext uri="{FF2B5EF4-FFF2-40B4-BE49-F238E27FC236}">
                <a16:creationId xmlns:a16="http://schemas.microsoft.com/office/drawing/2014/main" id="{83B99AAB-40B1-4425-B050-2FCB2A8074E9}"/>
              </a:ext>
            </a:extLst>
          </p:cNvPr>
          <p:cNvSpPr/>
          <p:nvPr/>
        </p:nvSpPr>
        <p:spPr>
          <a:xfrm>
            <a:off x="1140643" y="6059449"/>
            <a:ext cx="226244" cy="1696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TextBox 11">
            <a:extLst>
              <a:ext uri="{FF2B5EF4-FFF2-40B4-BE49-F238E27FC236}">
                <a16:creationId xmlns:a16="http://schemas.microsoft.com/office/drawing/2014/main" id="{2A52A4D8-91C3-4409-B4D2-5E34C7A83A18}"/>
              </a:ext>
            </a:extLst>
          </p:cNvPr>
          <p:cNvSpPr txBox="1"/>
          <p:nvPr/>
        </p:nvSpPr>
        <p:spPr>
          <a:xfrm>
            <a:off x="1461155" y="5723242"/>
            <a:ext cx="1432874" cy="261610"/>
          </a:xfrm>
          <a:prstGeom prst="rect">
            <a:avLst/>
          </a:prstGeom>
          <a:noFill/>
        </p:spPr>
        <p:txBody>
          <a:bodyPr wrap="square" rtlCol="0">
            <a:spAutoFit/>
          </a:bodyPr>
          <a:lstStyle/>
          <a:p>
            <a:r>
              <a:rPr lang="nb-NO" sz="1100"/>
              <a:t>Gjennomført</a:t>
            </a:r>
          </a:p>
        </p:txBody>
      </p:sp>
      <p:sp>
        <p:nvSpPr>
          <p:cNvPr id="13" name="TextBox 12">
            <a:extLst>
              <a:ext uri="{FF2B5EF4-FFF2-40B4-BE49-F238E27FC236}">
                <a16:creationId xmlns:a16="http://schemas.microsoft.com/office/drawing/2014/main" id="{4A68B15B-767D-474C-8FB8-B5E4BA4FC611}"/>
              </a:ext>
            </a:extLst>
          </p:cNvPr>
          <p:cNvSpPr txBox="1"/>
          <p:nvPr/>
        </p:nvSpPr>
        <p:spPr>
          <a:xfrm>
            <a:off x="1461155" y="6031168"/>
            <a:ext cx="1432874" cy="261610"/>
          </a:xfrm>
          <a:prstGeom prst="rect">
            <a:avLst/>
          </a:prstGeom>
          <a:noFill/>
        </p:spPr>
        <p:txBody>
          <a:bodyPr wrap="square" rtlCol="0">
            <a:spAutoFit/>
          </a:bodyPr>
          <a:lstStyle/>
          <a:p>
            <a:r>
              <a:rPr lang="nb-NO" sz="1100"/>
              <a:t>Gjenstår</a:t>
            </a:r>
          </a:p>
        </p:txBody>
      </p:sp>
    </p:spTree>
    <p:extLst>
      <p:ext uri="{BB962C8B-B14F-4D97-AF65-F5344CB8AC3E}">
        <p14:creationId xmlns:p14="http://schemas.microsoft.com/office/powerpoint/2010/main" val="3101249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FE4D-9ADE-4282-B292-234038344200}"/>
              </a:ext>
            </a:extLst>
          </p:cNvPr>
          <p:cNvSpPr>
            <a:spLocks noGrp="1"/>
          </p:cNvSpPr>
          <p:nvPr>
            <p:ph type="title"/>
          </p:nvPr>
        </p:nvSpPr>
        <p:spPr/>
        <p:txBody>
          <a:bodyPr/>
          <a:lstStyle/>
          <a:p>
            <a:r>
              <a:rPr lang="nb-NO" dirty="0"/>
              <a:t> </a:t>
            </a:r>
          </a:p>
        </p:txBody>
      </p:sp>
      <p:sp>
        <p:nvSpPr>
          <p:cNvPr id="3" name="Content Placeholder 2">
            <a:extLst>
              <a:ext uri="{FF2B5EF4-FFF2-40B4-BE49-F238E27FC236}">
                <a16:creationId xmlns:a16="http://schemas.microsoft.com/office/drawing/2014/main" id="{DEE9C7F5-67A9-4C8C-A92F-D93B782FFF60}"/>
              </a:ext>
            </a:extLst>
          </p:cNvPr>
          <p:cNvSpPr>
            <a:spLocks noGrp="1"/>
          </p:cNvSpPr>
          <p:nvPr>
            <p:ph idx="1"/>
          </p:nvPr>
        </p:nvSpPr>
        <p:spPr/>
        <p:txBody>
          <a:bodyPr>
            <a:normAutofit/>
          </a:bodyPr>
          <a:lstStyle/>
          <a:p>
            <a:pPr marL="0" indent="0">
              <a:buNone/>
            </a:pPr>
            <a:r>
              <a:rPr lang="nb-NO" sz="1400" dirty="0"/>
              <a:t>Fra </a:t>
            </a:r>
            <a:r>
              <a:rPr lang="nb-NO" sz="1400" dirty="0" err="1"/>
              <a:t>bestillingsbrev</a:t>
            </a:r>
            <a:r>
              <a:rPr lang="nb-NO" sz="1400" dirty="0"/>
              <a:t>: </a:t>
            </a:r>
          </a:p>
        </p:txBody>
      </p:sp>
      <p:pic>
        <p:nvPicPr>
          <p:cNvPr id="4" name="Picture 3">
            <a:extLst>
              <a:ext uri="{FF2B5EF4-FFF2-40B4-BE49-F238E27FC236}">
                <a16:creationId xmlns:a16="http://schemas.microsoft.com/office/drawing/2014/main" id="{2A204835-43A0-48E5-91A8-C8D49FE9E0D1}"/>
              </a:ext>
            </a:extLst>
          </p:cNvPr>
          <p:cNvPicPr>
            <a:picLocks noChangeAspect="1"/>
          </p:cNvPicPr>
          <p:nvPr/>
        </p:nvPicPr>
        <p:blipFill rotWithShape="1">
          <a:blip r:embed="rId2"/>
          <a:srcRect r="23522"/>
          <a:stretch/>
        </p:blipFill>
        <p:spPr>
          <a:xfrm rot="5400000">
            <a:off x="3203814" y="-3203812"/>
            <a:ext cx="791377" cy="7199002"/>
          </a:xfrm>
          <a:prstGeom prst="rect">
            <a:avLst/>
          </a:prstGeom>
        </p:spPr>
      </p:pic>
      <p:sp>
        <p:nvSpPr>
          <p:cNvPr id="6" name="TextBox 5">
            <a:extLst>
              <a:ext uri="{FF2B5EF4-FFF2-40B4-BE49-F238E27FC236}">
                <a16:creationId xmlns:a16="http://schemas.microsoft.com/office/drawing/2014/main" id="{8676C9E4-0D5E-4F73-BE6E-B77718C49E63}"/>
              </a:ext>
            </a:extLst>
          </p:cNvPr>
          <p:cNvSpPr txBox="1"/>
          <p:nvPr/>
        </p:nvSpPr>
        <p:spPr>
          <a:xfrm>
            <a:off x="85269" y="166349"/>
            <a:ext cx="6127422" cy="461665"/>
          </a:xfrm>
          <a:prstGeom prst="rect">
            <a:avLst/>
          </a:prstGeom>
          <a:noFill/>
        </p:spPr>
        <p:txBody>
          <a:bodyPr wrap="square">
            <a:spAutoFit/>
          </a:bodyPr>
          <a:lstStyle/>
          <a:p>
            <a:r>
              <a:rPr lang="nb-NO" sz="2400" b="1" dirty="0">
                <a:solidFill>
                  <a:schemeClr val="bg1"/>
                </a:solidFill>
              </a:rPr>
              <a:t>Nærmere info om delleveranse BFV 03.09 </a:t>
            </a:r>
          </a:p>
        </p:txBody>
      </p:sp>
      <p:pic>
        <p:nvPicPr>
          <p:cNvPr id="7" name="Picture 6">
            <a:extLst>
              <a:ext uri="{FF2B5EF4-FFF2-40B4-BE49-F238E27FC236}">
                <a16:creationId xmlns:a16="http://schemas.microsoft.com/office/drawing/2014/main" id="{5D950AD1-9392-4C1C-B519-C0B345A0557B}"/>
              </a:ext>
            </a:extLst>
          </p:cNvPr>
          <p:cNvPicPr>
            <a:picLocks noChangeAspect="1"/>
          </p:cNvPicPr>
          <p:nvPr/>
        </p:nvPicPr>
        <p:blipFill>
          <a:blip r:embed="rId3"/>
          <a:stretch>
            <a:fillRect/>
          </a:stretch>
        </p:blipFill>
        <p:spPr>
          <a:xfrm>
            <a:off x="2060246" y="2138092"/>
            <a:ext cx="7780952" cy="3504762"/>
          </a:xfrm>
          <a:prstGeom prst="rect">
            <a:avLst/>
          </a:prstGeom>
        </p:spPr>
      </p:pic>
    </p:spTree>
    <p:extLst>
      <p:ext uri="{BB962C8B-B14F-4D97-AF65-F5344CB8AC3E}">
        <p14:creationId xmlns:p14="http://schemas.microsoft.com/office/powerpoint/2010/main" val="4129606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604BC-E7EF-49EF-835C-2C2B9905E24E}"/>
              </a:ext>
            </a:extLst>
          </p:cNvPr>
          <p:cNvSpPr>
            <a:spLocks noGrp="1"/>
          </p:cNvSpPr>
          <p:nvPr>
            <p:ph idx="1"/>
          </p:nvPr>
        </p:nvSpPr>
        <p:spPr/>
        <p:txBody>
          <a:bodyPr/>
          <a:lstStyle/>
          <a:p>
            <a:r>
              <a:rPr lang="nb-NO" dirty="0"/>
              <a:t>Brukes for å holde orden på </a:t>
            </a:r>
            <a:r>
              <a:rPr lang="nb-NO" dirty="0" err="1"/>
              <a:t>prosjektlista</a:t>
            </a:r>
            <a:r>
              <a:rPr lang="nb-NO" dirty="0"/>
              <a:t> med tanke på nyopprettede prosjektnummer i konverteringsarbeidet. </a:t>
            </a:r>
          </a:p>
          <a:p>
            <a:r>
              <a:rPr lang="nb-NO" dirty="0">
                <a:hlinkClick r:id="rId2"/>
              </a:rPr>
              <a:t>lenke her</a:t>
            </a:r>
            <a:endParaRPr lang="nb-NO" dirty="0"/>
          </a:p>
        </p:txBody>
      </p:sp>
      <p:pic>
        <p:nvPicPr>
          <p:cNvPr id="4" name="Picture 3">
            <a:extLst>
              <a:ext uri="{FF2B5EF4-FFF2-40B4-BE49-F238E27FC236}">
                <a16:creationId xmlns:a16="http://schemas.microsoft.com/office/drawing/2014/main" id="{1461DCC1-9DD2-4A2D-992A-8F2782F21BA6}"/>
              </a:ext>
            </a:extLst>
          </p:cNvPr>
          <p:cNvPicPr>
            <a:picLocks noChangeAspect="1"/>
          </p:cNvPicPr>
          <p:nvPr/>
        </p:nvPicPr>
        <p:blipFill rotWithShape="1">
          <a:blip r:embed="rId3"/>
          <a:srcRect r="23522"/>
          <a:stretch/>
        </p:blipFill>
        <p:spPr>
          <a:xfrm rot="5400000">
            <a:off x="4989463" y="-4989461"/>
            <a:ext cx="1232452" cy="11211375"/>
          </a:xfrm>
          <a:prstGeom prst="rect">
            <a:avLst/>
          </a:prstGeom>
        </p:spPr>
      </p:pic>
      <p:sp>
        <p:nvSpPr>
          <p:cNvPr id="6" name="TextBox 5">
            <a:extLst>
              <a:ext uri="{FF2B5EF4-FFF2-40B4-BE49-F238E27FC236}">
                <a16:creationId xmlns:a16="http://schemas.microsoft.com/office/drawing/2014/main" id="{3ACA7E5C-067A-417B-B9E9-9C75723DD3A2}"/>
              </a:ext>
            </a:extLst>
          </p:cNvPr>
          <p:cNvSpPr txBox="1"/>
          <p:nvPr/>
        </p:nvSpPr>
        <p:spPr>
          <a:xfrm>
            <a:off x="1553817" y="340232"/>
            <a:ext cx="8216348" cy="523220"/>
          </a:xfrm>
          <a:prstGeom prst="rect">
            <a:avLst/>
          </a:prstGeom>
          <a:noFill/>
        </p:spPr>
        <p:txBody>
          <a:bodyPr wrap="square">
            <a:spAutoFit/>
          </a:bodyPr>
          <a:lstStyle/>
          <a:p>
            <a:r>
              <a:rPr lang="nb-NO" sz="2800" b="1" dirty="0">
                <a:solidFill>
                  <a:schemeClr val="bg1"/>
                </a:solidFill>
              </a:rPr>
              <a:t>Prosjekt opprettet etter 1.juli 2021 etter eiersted </a:t>
            </a:r>
          </a:p>
        </p:txBody>
      </p:sp>
    </p:spTree>
    <p:extLst>
      <p:ext uri="{BB962C8B-B14F-4D97-AF65-F5344CB8AC3E}">
        <p14:creationId xmlns:p14="http://schemas.microsoft.com/office/powerpoint/2010/main" val="763834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1167251817"/>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7410"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dirty="0">
                <a:solidFill>
                  <a:schemeClr val="bg1"/>
                </a:solidFill>
              </a:rPr>
              <a:t>Spørsmål</a:t>
            </a:r>
          </a:p>
        </p:txBody>
      </p:sp>
      <p:pic>
        <p:nvPicPr>
          <p:cNvPr id="6" name="Graphic 5" descr="Help">
            <a:extLst>
              <a:ext uri="{FF2B5EF4-FFF2-40B4-BE49-F238E27FC236}">
                <a16:creationId xmlns:a16="http://schemas.microsoft.com/office/drawing/2014/main" id="{E77AAFC6-0E12-4F58-A90F-08D9AB6D1AED}"/>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4631267" y="1964267"/>
            <a:ext cx="2929467" cy="2929467"/>
          </a:xfrm>
          <a:prstGeom prst="rect">
            <a:avLst/>
          </a:prstGeom>
        </p:spPr>
      </p:pic>
    </p:spTree>
    <p:extLst>
      <p:ext uri="{BB962C8B-B14F-4D97-AF65-F5344CB8AC3E}">
        <p14:creationId xmlns:p14="http://schemas.microsoft.com/office/powerpoint/2010/main" val="13289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1893125741"/>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8434"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Spørsmål:</a:t>
            </a:r>
          </a:p>
        </p:txBody>
      </p:sp>
      <p:sp>
        <p:nvSpPr>
          <p:cNvPr id="11" name="Rectangle 10">
            <a:extLst>
              <a:ext uri="{FF2B5EF4-FFF2-40B4-BE49-F238E27FC236}">
                <a16:creationId xmlns:a16="http://schemas.microsoft.com/office/drawing/2014/main" id="{39ACD5C4-9021-4AD3-9D60-F66610D49D18}"/>
              </a:ext>
            </a:extLst>
          </p:cNvPr>
          <p:cNvSpPr/>
          <p:nvPr/>
        </p:nvSpPr>
        <p:spPr>
          <a:xfrm>
            <a:off x="495298" y="1447799"/>
            <a:ext cx="11879581" cy="2585323"/>
          </a:xfrm>
          <a:prstGeom prst="rect">
            <a:avLst/>
          </a:prstGeom>
        </p:spPr>
        <p:txBody>
          <a:bodyPr wrap="square">
            <a:spAutoFit/>
          </a:bodyPr>
          <a:lstStyle/>
          <a:p>
            <a:r>
              <a:rPr lang="nb-NO" b="1"/>
              <a:t>Skal vi si noe om avslutting/opprettelse av nye prosjekter?</a:t>
            </a:r>
          </a:p>
          <a:p>
            <a:r>
              <a:rPr lang="nb-NO"/>
              <a:t>Nye prosjekter med saldo som oppstår etter 04.10 må også overføres til nytt system. </a:t>
            </a:r>
          </a:p>
          <a:p>
            <a:pPr marL="285750" indent="-285750">
              <a:buFont typeface="Arial" panose="020B0604020202020204" pitchFamily="34" charset="0"/>
              <a:buChar char="•"/>
            </a:pPr>
            <a:r>
              <a:rPr lang="nb-NO"/>
              <a:t>Håndteres etter nye rutiner for opprettelse av prosjekter etter produksjon? </a:t>
            </a:r>
          </a:p>
          <a:p>
            <a:pPr marL="285750" indent="-285750">
              <a:buFont typeface="Arial" panose="020B0604020202020204" pitchFamily="34" charset="0"/>
              <a:buChar char="•"/>
            </a:pPr>
            <a:r>
              <a:rPr lang="nb-NO"/>
              <a:t>Håndteres som en del av åpningsbalansen?</a:t>
            </a:r>
          </a:p>
          <a:p>
            <a:endParaRPr lang="nb-NO"/>
          </a:p>
          <a:p>
            <a:r>
              <a:rPr lang="nb-NO"/>
              <a:t>Ta opp i erfaringsmøte med UiB og UiO.</a:t>
            </a:r>
          </a:p>
          <a:p>
            <a:endParaRPr lang="nb-NO"/>
          </a:p>
          <a:p>
            <a:endParaRPr lang="nb-NO"/>
          </a:p>
          <a:p>
            <a:endParaRPr lang="nb-NO"/>
          </a:p>
        </p:txBody>
      </p:sp>
    </p:spTree>
    <p:extLst>
      <p:ext uri="{BB962C8B-B14F-4D97-AF65-F5344CB8AC3E}">
        <p14:creationId xmlns:p14="http://schemas.microsoft.com/office/powerpoint/2010/main" val="3389433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B4AF74-4F0F-4852-9268-051A58487132}"/>
              </a:ext>
            </a:extLst>
          </p:cNvPr>
          <p:cNvSpPr>
            <a:spLocks noGrp="1"/>
          </p:cNvSpPr>
          <p:nvPr>
            <p:ph idx="1"/>
          </p:nvPr>
        </p:nvSpPr>
        <p:spPr/>
        <p:txBody>
          <a:bodyPr/>
          <a:lstStyle/>
          <a:p>
            <a:endParaRPr lang="nb-NO" dirty="0"/>
          </a:p>
        </p:txBody>
      </p:sp>
      <p:pic>
        <p:nvPicPr>
          <p:cNvPr id="4" name="Picture 3">
            <a:extLst>
              <a:ext uri="{FF2B5EF4-FFF2-40B4-BE49-F238E27FC236}">
                <a16:creationId xmlns:a16="http://schemas.microsoft.com/office/drawing/2014/main" id="{3F9A3DDA-1888-4559-9EA8-C439235363E5}"/>
              </a:ext>
            </a:extLst>
          </p:cNvPr>
          <p:cNvPicPr>
            <a:picLocks noChangeAspect="1"/>
          </p:cNvPicPr>
          <p:nvPr/>
        </p:nvPicPr>
        <p:blipFill rotWithShape="1">
          <a:blip r:embed="rId2"/>
          <a:srcRect r="23522"/>
          <a:stretch/>
        </p:blipFill>
        <p:spPr>
          <a:xfrm rot="5400000">
            <a:off x="3203814" y="-3203812"/>
            <a:ext cx="791377" cy="7199002"/>
          </a:xfrm>
          <a:prstGeom prst="rect">
            <a:avLst/>
          </a:prstGeom>
        </p:spPr>
      </p:pic>
      <p:sp>
        <p:nvSpPr>
          <p:cNvPr id="6" name="TextBox 5">
            <a:extLst>
              <a:ext uri="{FF2B5EF4-FFF2-40B4-BE49-F238E27FC236}">
                <a16:creationId xmlns:a16="http://schemas.microsoft.com/office/drawing/2014/main" id="{EEF123CF-882A-42F7-84A1-A4690C187B5F}"/>
              </a:ext>
            </a:extLst>
          </p:cNvPr>
          <p:cNvSpPr txBox="1"/>
          <p:nvPr/>
        </p:nvSpPr>
        <p:spPr>
          <a:xfrm>
            <a:off x="838200" y="304849"/>
            <a:ext cx="6127334" cy="646331"/>
          </a:xfrm>
          <a:prstGeom prst="rect">
            <a:avLst/>
          </a:prstGeom>
          <a:noFill/>
        </p:spPr>
        <p:txBody>
          <a:bodyPr wrap="square">
            <a:spAutoFit/>
          </a:bodyPr>
          <a:lstStyle/>
          <a:p>
            <a:r>
              <a:rPr lang="nb-NO" sz="1800" b="1" dirty="0">
                <a:solidFill>
                  <a:schemeClr val="bg1"/>
                </a:solidFill>
              </a:rPr>
              <a:t>Prosjekt opprettet etter 1.juli</a:t>
            </a:r>
          </a:p>
          <a:p>
            <a:endParaRPr lang="nb-NO" sz="1800" b="1" dirty="0">
              <a:solidFill>
                <a:schemeClr val="bg1"/>
              </a:solidFill>
            </a:endParaRPr>
          </a:p>
        </p:txBody>
      </p:sp>
    </p:spTree>
    <p:extLst>
      <p:ext uri="{BB962C8B-B14F-4D97-AF65-F5344CB8AC3E}">
        <p14:creationId xmlns:p14="http://schemas.microsoft.com/office/powerpoint/2010/main" val="1123695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tel 1">
            <a:extLst>
              <a:ext uri="{FF2B5EF4-FFF2-40B4-BE49-F238E27FC236}">
                <a16:creationId xmlns:a16="http://schemas.microsoft.com/office/drawing/2014/main" id="{7D4F6119-7A47-4EB2-BC34-A80F8E27CDC7}"/>
              </a:ext>
            </a:extLst>
          </p:cNvPr>
          <p:cNvSpPr>
            <a:spLocks noGrp="1"/>
          </p:cNvSpPr>
          <p:nvPr>
            <p:ph type="title"/>
          </p:nvPr>
        </p:nvSpPr>
        <p:spPr>
          <a:xfrm>
            <a:off x="786385" y="841248"/>
            <a:ext cx="5129600" cy="5340097"/>
          </a:xfrm>
        </p:spPr>
        <p:txBody>
          <a:bodyPr anchor="ctr">
            <a:normAutofit/>
          </a:bodyPr>
          <a:lstStyle/>
          <a:p>
            <a:r>
              <a:rPr lang="nb-NO" sz="4800">
                <a:solidFill>
                  <a:schemeClr val="bg1"/>
                </a:solidFill>
              </a:rPr>
              <a:t>Agenda</a:t>
            </a:r>
          </a:p>
        </p:txBody>
      </p:sp>
      <p:graphicFrame>
        <p:nvGraphicFramePr>
          <p:cNvPr id="4" name="Table 4">
            <a:extLst>
              <a:ext uri="{FF2B5EF4-FFF2-40B4-BE49-F238E27FC236}">
                <a16:creationId xmlns:a16="http://schemas.microsoft.com/office/drawing/2014/main" id="{2761230E-E9F9-4AD9-BEBB-81988F04FC63}"/>
              </a:ext>
            </a:extLst>
          </p:cNvPr>
          <p:cNvGraphicFramePr>
            <a:graphicFrameLocks noGrp="1"/>
          </p:cNvGraphicFramePr>
          <p:nvPr>
            <p:ph idx="1"/>
            <p:extLst>
              <p:ext uri="{D42A27DB-BD31-4B8C-83A1-F6EECF244321}">
                <p14:modId xmlns:p14="http://schemas.microsoft.com/office/powerpoint/2010/main" val="526155207"/>
              </p:ext>
            </p:extLst>
          </p:nvPr>
        </p:nvGraphicFramePr>
        <p:xfrm>
          <a:off x="6392332" y="815849"/>
          <a:ext cx="4961468" cy="5226302"/>
        </p:xfrm>
        <a:graphic>
          <a:graphicData uri="http://schemas.openxmlformats.org/drawingml/2006/table">
            <a:tbl>
              <a:tblPr firstRow="1" bandRow="1">
                <a:tableStyleId>{2D5ABB26-0587-4C30-8999-92F81FD0307C}</a:tableStyleId>
              </a:tblPr>
              <a:tblGrid>
                <a:gridCol w="1515535">
                  <a:extLst>
                    <a:ext uri="{9D8B030D-6E8A-4147-A177-3AD203B41FA5}">
                      <a16:colId xmlns:a16="http://schemas.microsoft.com/office/drawing/2014/main" val="3238532911"/>
                    </a:ext>
                  </a:extLst>
                </a:gridCol>
                <a:gridCol w="3445933">
                  <a:extLst>
                    <a:ext uri="{9D8B030D-6E8A-4147-A177-3AD203B41FA5}">
                      <a16:colId xmlns:a16="http://schemas.microsoft.com/office/drawing/2014/main" val="3625899211"/>
                    </a:ext>
                  </a:extLst>
                </a:gridCol>
              </a:tblGrid>
              <a:tr h="572558">
                <a:tc rowSpan="5">
                  <a:txBody>
                    <a:bodyPr/>
                    <a:lstStyle/>
                    <a:p>
                      <a:pPr algn="ctr"/>
                      <a:endParaRPr lang="nb-NO"/>
                    </a:p>
                    <a:p>
                      <a:pPr algn="ctr"/>
                      <a:endParaRPr lang="nb-NO"/>
                    </a:p>
                    <a:p>
                      <a:pPr algn="ctr"/>
                      <a:endParaRPr lang="nb-NO"/>
                    </a:p>
                    <a:p>
                      <a:pPr algn="ctr"/>
                      <a:endParaRPr lang="nb-NO"/>
                    </a:p>
                    <a:p>
                      <a:pPr algn="ctr"/>
                      <a:endParaRPr lang="nb-NO"/>
                    </a:p>
                    <a:p>
                      <a:pPr algn="ctr"/>
                      <a:r>
                        <a:rPr lang="nb-NO"/>
                        <a:t>09:00-09:20</a:t>
                      </a:r>
                    </a:p>
                  </a:txBody>
                  <a:tcPr>
                    <a:lnR>
                      <a:noFill/>
                    </a:lnR>
                    <a:solidFill>
                      <a:srgbClr val="D4E5E8"/>
                    </a:solidFill>
                  </a:tcPr>
                </a:tc>
                <a:tc>
                  <a:txBody>
                    <a:bodyPr/>
                    <a:lstStyle/>
                    <a:p>
                      <a:r>
                        <a:rPr lang="nb-NO"/>
                        <a:t>Plan for arbeidet</a:t>
                      </a:r>
                    </a:p>
                  </a:txBody>
                  <a:tcP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443331596"/>
                  </a:ext>
                </a:extLst>
              </a:tr>
              <a:tr h="572558">
                <a:tc vMerge="1">
                  <a:txBody>
                    <a:bodyPr/>
                    <a:lstStyle/>
                    <a:p>
                      <a:endParaRPr lang="nb-NO"/>
                    </a:p>
                  </a:txBody>
                  <a:tcPr/>
                </a:tc>
                <a:tc>
                  <a:txBody>
                    <a:bodyPr/>
                    <a:lstStyle/>
                    <a:p>
                      <a:r>
                        <a:rPr lang="nb-NO"/>
                        <a:t>Formål med kurset</a:t>
                      </a:r>
                    </a:p>
                  </a:txBody>
                  <a:tcPr>
                    <a:lnT>
                      <a:noFill/>
                    </a:lnT>
                  </a:tcPr>
                </a:tc>
                <a:extLst>
                  <a:ext uri="{0D108BD9-81ED-4DB2-BD59-A6C34878D82A}">
                    <a16:rowId xmlns:a16="http://schemas.microsoft.com/office/drawing/2014/main" val="153281858"/>
                  </a:ext>
                </a:extLst>
              </a:tr>
              <a:tr h="572558">
                <a:tc vMerge="1">
                  <a:txBody>
                    <a:bodyPr/>
                    <a:lstStyle/>
                    <a:p>
                      <a:endParaRPr lang="nb-NO"/>
                    </a:p>
                  </a:txBody>
                  <a:tcPr/>
                </a:tc>
                <a:tc>
                  <a:txBody>
                    <a:bodyPr/>
                    <a:lstStyle/>
                    <a:p>
                      <a:r>
                        <a:rPr lang="nb-NO"/>
                        <a:t>Definisjon superbruker</a:t>
                      </a:r>
                    </a:p>
                  </a:txBody>
                  <a:tcPr/>
                </a:tc>
                <a:extLst>
                  <a:ext uri="{0D108BD9-81ED-4DB2-BD59-A6C34878D82A}">
                    <a16:rowId xmlns:a16="http://schemas.microsoft.com/office/drawing/2014/main" val="2046420449"/>
                  </a:ext>
                </a:extLst>
              </a:tr>
              <a:tr h="572558">
                <a:tc vMerge="1">
                  <a:txBody>
                    <a:bodyPr/>
                    <a:lstStyle/>
                    <a:p>
                      <a:endParaRPr lang="nb-NO"/>
                    </a:p>
                  </a:txBody>
                  <a:tcPr/>
                </a:tc>
                <a:tc>
                  <a:txBody>
                    <a:bodyPr/>
                    <a:lstStyle/>
                    <a:p>
                      <a:r>
                        <a:rPr lang="nb-NO"/>
                        <a:t>Støtte og veiledning</a:t>
                      </a:r>
                    </a:p>
                  </a:txBody>
                  <a:tcPr/>
                </a:tc>
                <a:extLst>
                  <a:ext uri="{0D108BD9-81ED-4DB2-BD59-A6C34878D82A}">
                    <a16:rowId xmlns:a16="http://schemas.microsoft.com/office/drawing/2014/main" val="850959060"/>
                  </a:ext>
                </a:extLst>
              </a:tr>
              <a:tr h="572558">
                <a:tc vMerge="1">
                  <a:txBody>
                    <a:bodyPr/>
                    <a:lstStyle/>
                    <a:p>
                      <a:endParaRPr lang="nb-NO"/>
                    </a:p>
                  </a:txBody>
                  <a:tcPr/>
                </a:tc>
                <a:tc>
                  <a:txBody>
                    <a:bodyPr/>
                    <a:lstStyle/>
                    <a:p>
                      <a:r>
                        <a:rPr lang="nb-NO"/>
                        <a:t>Standarder og anbefalinger BFV</a:t>
                      </a:r>
                    </a:p>
                  </a:txBody>
                  <a:tcPr/>
                </a:tc>
                <a:extLst>
                  <a:ext uri="{0D108BD9-81ED-4DB2-BD59-A6C34878D82A}">
                    <a16:rowId xmlns:a16="http://schemas.microsoft.com/office/drawing/2014/main" val="3077419265"/>
                  </a:ext>
                </a:extLst>
              </a:tr>
              <a:tr h="572558">
                <a:tc>
                  <a:txBody>
                    <a:bodyPr/>
                    <a:lstStyle/>
                    <a:p>
                      <a:pPr algn="ctr"/>
                      <a:endParaRPr lang="nb-NO"/>
                    </a:p>
                    <a:p>
                      <a:pPr algn="ctr"/>
                      <a:endParaRPr lang="nb-NO"/>
                    </a:p>
                    <a:p>
                      <a:pPr algn="ctr"/>
                      <a:r>
                        <a:rPr lang="nb-NO"/>
                        <a:t>09:20-10:45</a:t>
                      </a:r>
                    </a:p>
                  </a:txBody>
                  <a:tcPr>
                    <a:solidFill>
                      <a:srgbClr val="B2D1D6"/>
                    </a:solidFill>
                  </a:tcPr>
                </a:tc>
                <a:tc>
                  <a:txBody>
                    <a:bodyPr/>
                    <a:lstStyle/>
                    <a:p>
                      <a:r>
                        <a:rPr lang="nb-NO" dirty="0"/>
                        <a:t>Datainnsamlingsark</a:t>
                      </a:r>
                    </a:p>
                    <a:p>
                      <a:pPr marL="285750" indent="-285750">
                        <a:lnSpc>
                          <a:spcPct val="150000"/>
                        </a:lnSpc>
                        <a:buFont typeface="Arial" panose="020B0604020202020204" pitchFamily="34" charset="0"/>
                        <a:buChar char="•"/>
                      </a:pPr>
                      <a:r>
                        <a:rPr lang="nb-NO" sz="1600" dirty="0"/>
                        <a:t>Gjennomgang </a:t>
                      </a:r>
                    </a:p>
                    <a:p>
                      <a:pPr marL="285750" indent="-285750">
                        <a:lnSpc>
                          <a:spcPct val="150000"/>
                        </a:lnSpc>
                        <a:buFont typeface="Arial" panose="020B0604020202020204" pitchFamily="34" charset="0"/>
                        <a:buChar char="•"/>
                      </a:pPr>
                      <a:r>
                        <a:rPr lang="nb-NO" sz="1600" dirty="0"/>
                        <a:t>Praktisk individuell oppgave</a:t>
                      </a:r>
                    </a:p>
                    <a:p>
                      <a:pPr marL="285750" indent="-285750">
                        <a:lnSpc>
                          <a:spcPct val="150000"/>
                        </a:lnSpc>
                        <a:buFont typeface="Arial" panose="020B0604020202020204" pitchFamily="34" charset="0"/>
                        <a:buChar char="•"/>
                      </a:pPr>
                      <a:r>
                        <a:rPr lang="nb-NO" sz="1600" dirty="0"/>
                        <a:t>Distribusjon og håndtering</a:t>
                      </a:r>
                    </a:p>
                    <a:p>
                      <a:pPr marL="285750" indent="-285750">
                        <a:lnSpc>
                          <a:spcPct val="150000"/>
                        </a:lnSpc>
                        <a:buFont typeface="Arial" panose="020B0604020202020204" pitchFamily="34" charset="0"/>
                        <a:buChar char="•"/>
                      </a:pPr>
                      <a:r>
                        <a:rPr lang="nb-NO" sz="1600" dirty="0"/>
                        <a:t>Kvalitetssikring</a:t>
                      </a:r>
                    </a:p>
                  </a:txBody>
                  <a:tcPr/>
                </a:tc>
                <a:extLst>
                  <a:ext uri="{0D108BD9-81ED-4DB2-BD59-A6C34878D82A}">
                    <a16:rowId xmlns:a16="http://schemas.microsoft.com/office/drawing/2014/main" val="3621887622"/>
                  </a:ext>
                </a:extLst>
              </a:tr>
              <a:tr h="572558">
                <a:tc>
                  <a:txBody>
                    <a:bodyPr/>
                    <a:lstStyle/>
                    <a:p>
                      <a:pPr algn="ctr"/>
                      <a:r>
                        <a:rPr lang="nb-NO"/>
                        <a:t>10:45-11:00</a:t>
                      </a:r>
                    </a:p>
                  </a:txBody>
                  <a:tcPr>
                    <a:solidFill>
                      <a:srgbClr val="98C1C8"/>
                    </a:solidFill>
                  </a:tcPr>
                </a:tc>
                <a:tc>
                  <a:txBody>
                    <a:bodyPr/>
                    <a:lstStyle/>
                    <a:p>
                      <a:r>
                        <a:rPr lang="nb-NO" dirty="0"/>
                        <a:t>Oppsummering og veien videre</a:t>
                      </a:r>
                    </a:p>
                  </a:txBody>
                  <a:tcPr/>
                </a:tc>
                <a:extLst>
                  <a:ext uri="{0D108BD9-81ED-4DB2-BD59-A6C34878D82A}">
                    <a16:rowId xmlns:a16="http://schemas.microsoft.com/office/drawing/2014/main" val="40152537"/>
                  </a:ext>
                </a:extLst>
              </a:tr>
            </a:tbl>
          </a:graphicData>
        </a:graphic>
      </p:graphicFrame>
    </p:spTree>
    <p:extLst>
      <p:ext uri="{BB962C8B-B14F-4D97-AF65-F5344CB8AC3E}">
        <p14:creationId xmlns:p14="http://schemas.microsoft.com/office/powerpoint/2010/main" val="210726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Rett linje 51"/>
          <p:cNvCxnSpPr/>
          <p:nvPr/>
        </p:nvCxnSpPr>
        <p:spPr>
          <a:xfrm>
            <a:off x="9250690" y="1384751"/>
            <a:ext cx="161" cy="540933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Rett linje 53"/>
          <p:cNvCxnSpPr/>
          <p:nvPr/>
        </p:nvCxnSpPr>
        <p:spPr>
          <a:xfrm>
            <a:off x="2614524" y="1364509"/>
            <a:ext cx="161" cy="5409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Rett linje 54"/>
          <p:cNvCxnSpPr/>
          <p:nvPr/>
        </p:nvCxnSpPr>
        <p:spPr>
          <a:xfrm>
            <a:off x="4669275" y="1334244"/>
            <a:ext cx="161" cy="540933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Rett linje 55"/>
          <p:cNvCxnSpPr/>
          <p:nvPr/>
        </p:nvCxnSpPr>
        <p:spPr>
          <a:xfrm>
            <a:off x="6944709" y="1357004"/>
            <a:ext cx="161" cy="54093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8" name="Rett linje 57"/>
          <p:cNvCxnSpPr/>
          <p:nvPr/>
        </p:nvCxnSpPr>
        <p:spPr>
          <a:xfrm>
            <a:off x="11961089" y="1335300"/>
            <a:ext cx="161" cy="540933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66CF7BB-10BC-AD4D-A83D-09E2CE2A646B}"/>
              </a:ext>
            </a:extLst>
          </p:cNvPr>
          <p:cNvSpPr txBox="1"/>
          <p:nvPr/>
        </p:nvSpPr>
        <p:spPr>
          <a:xfrm>
            <a:off x="967059" y="-51609"/>
            <a:ext cx="10257936" cy="55399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a:noFill/>
                </a:ln>
                <a:solidFill>
                  <a:srgbClr val="44546A"/>
                </a:solidFill>
                <a:effectLst/>
                <a:uLnTx/>
                <a:uFillTx/>
                <a:latin typeface="Poppins" pitchFamily="2" charset="77"/>
                <a:ea typeface="+mn-ea"/>
                <a:cs typeface="Poppins" pitchFamily="2" charset="77"/>
              </a:rPr>
              <a:t>Fase</a:t>
            </a:r>
            <a:r>
              <a:rPr kumimoji="0" lang="en-US" sz="3000" b="1" i="0" u="none" strike="noStrike" kern="1200" cap="none" spc="0" normalizeH="0" baseline="0" noProof="0" dirty="0">
                <a:ln>
                  <a:noFill/>
                </a:ln>
                <a:solidFill>
                  <a:srgbClr val="44546A"/>
                </a:solidFill>
                <a:effectLst/>
                <a:uLnTx/>
                <a:uFillTx/>
                <a:latin typeface="Poppins" pitchFamily="2" charset="77"/>
                <a:ea typeface="+mn-ea"/>
                <a:cs typeface="Poppins" pitchFamily="2" charset="77"/>
              </a:rPr>
              <a:t> 2: TRINNVIS INNFØRING BOTT ØKONOMIMODELL</a:t>
            </a:r>
          </a:p>
        </p:txBody>
      </p:sp>
      <p:sp>
        <p:nvSpPr>
          <p:cNvPr id="5" name="Freeform 3">
            <a:extLst>
              <a:ext uri="{FF2B5EF4-FFF2-40B4-BE49-F238E27FC236}">
                <a16:creationId xmlns:a16="http://schemas.microsoft.com/office/drawing/2014/main" id="{40752904-C967-3E42-A16B-9B8439A2971A}"/>
              </a:ext>
            </a:extLst>
          </p:cNvPr>
          <p:cNvSpPr>
            <a:spLocks noChangeArrowheads="1"/>
          </p:cNvSpPr>
          <p:nvPr/>
        </p:nvSpPr>
        <p:spPr bwMode="auto">
          <a:xfrm>
            <a:off x="993160" y="495707"/>
            <a:ext cx="1186621" cy="1354176"/>
          </a:xfrm>
          <a:custGeom>
            <a:avLst/>
            <a:gdLst>
              <a:gd name="T0" fmla="*/ 339 w 1903"/>
              <a:gd name="T1" fmla="*/ 338 h 2176"/>
              <a:gd name="T2" fmla="*/ 339 w 1903"/>
              <a:gd name="T3" fmla="*/ 338 h 2176"/>
              <a:gd name="T4" fmla="*/ 1564 w 1903"/>
              <a:gd name="T5" fmla="*/ 338 h 2176"/>
              <a:gd name="T6" fmla="*/ 1564 w 1903"/>
              <a:gd name="T7" fmla="*/ 338 h 2176"/>
              <a:gd name="T8" fmla="*/ 1564 w 1903"/>
              <a:gd name="T9" fmla="*/ 1562 h 2176"/>
              <a:gd name="T10" fmla="*/ 951 w 1903"/>
              <a:gd name="T11" fmla="*/ 2175 h 2176"/>
              <a:gd name="T12" fmla="*/ 339 w 1903"/>
              <a:gd name="T13" fmla="*/ 1562 h 2176"/>
              <a:gd name="T14" fmla="*/ 339 w 1903"/>
              <a:gd name="T15" fmla="*/ 1562 h 2176"/>
              <a:gd name="T16" fmla="*/ 339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9" y="338"/>
                </a:moveTo>
                <a:lnTo>
                  <a:pt x="339" y="338"/>
                </a:lnTo>
                <a:cubicBezTo>
                  <a:pt x="677" y="0"/>
                  <a:pt x="1225" y="0"/>
                  <a:pt x="1564" y="338"/>
                </a:cubicBezTo>
                <a:lnTo>
                  <a:pt x="1564" y="338"/>
                </a:lnTo>
                <a:cubicBezTo>
                  <a:pt x="1902" y="676"/>
                  <a:pt x="1902" y="1224"/>
                  <a:pt x="1564" y="1562"/>
                </a:cubicBezTo>
                <a:lnTo>
                  <a:pt x="951" y="2175"/>
                </a:lnTo>
                <a:lnTo>
                  <a:pt x="339" y="1562"/>
                </a:lnTo>
                <a:lnTo>
                  <a:pt x="339" y="1562"/>
                </a:lnTo>
                <a:cubicBezTo>
                  <a:pt x="0" y="1224"/>
                  <a:pt x="0" y="676"/>
                  <a:pt x="339" y="338"/>
                </a:cubicBezTo>
              </a:path>
            </a:pathLst>
          </a:custGeom>
          <a:solidFill>
            <a:schemeClr val="accent1"/>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7" name="Freeform 71">
            <a:extLst>
              <a:ext uri="{FF2B5EF4-FFF2-40B4-BE49-F238E27FC236}">
                <a16:creationId xmlns:a16="http://schemas.microsoft.com/office/drawing/2014/main" id="{293D606E-0CB6-0040-B8DD-4AC30C160ADD}"/>
              </a:ext>
            </a:extLst>
          </p:cNvPr>
          <p:cNvSpPr>
            <a:spLocks noChangeArrowheads="1"/>
          </p:cNvSpPr>
          <p:nvPr/>
        </p:nvSpPr>
        <p:spPr bwMode="auto">
          <a:xfrm>
            <a:off x="3098910" y="495707"/>
            <a:ext cx="1186621" cy="1354176"/>
          </a:xfrm>
          <a:custGeom>
            <a:avLst/>
            <a:gdLst>
              <a:gd name="T0" fmla="*/ 338 w 1903"/>
              <a:gd name="T1" fmla="*/ 338 h 2176"/>
              <a:gd name="T2" fmla="*/ 338 w 1903"/>
              <a:gd name="T3" fmla="*/ 338 h 2176"/>
              <a:gd name="T4" fmla="*/ 1564 w 1903"/>
              <a:gd name="T5" fmla="*/ 338 h 2176"/>
              <a:gd name="T6" fmla="*/ 1564 w 1903"/>
              <a:gd name="T7" fmla="*/ 338 h 2176"/>
              <a:gd name="T8" fmla="*/ 1564 w 1903"/>
              <a:gd name="T9" fmla="*/ 1562 h 2176"/>
              <a:gd name="T10" fmla="*/ 951 w 1903"/>
              <a:gd name="T11" fmla="*/ 2175 h 2176"/>
              <a:gd name="T12" fmla="*/ 338 w 1903"/>
              <a:gd name="T13" fmla="*/ 1562 h 2176"/>
              <a:gd name="T14" fmla="*/ 338 w 1903"/>
              <a:gd name="T15" fmla="*/ 1562 h 2176"/>
              <a:gd name="T16" fmla="*/ 338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8" y="338"/>
                </a:moveTo>
                <a:lnTo>
                  <a:pt x="338" y="338"/>
                </a:lnTo>
                <a:cubicBezTo>
                  <a:pt x="677" y="0"/>
                  <a:pt x="1226" y="0"/>
                  <a:pt x="1564" y="338"/>
                </a:cubicBezTo>
                <a:lnTo>
                  <a:pt x="1564" y="338"/>
                </a:lnTo>
                <a:cubicBezTo>
                  <a:pt x="1902" y="676"/>
                  <a:pt x="1902" y="1224"/>
                  <a:pt x="1564" y="1562"/>
                </a:cubicBezTo>
                <a:lnTo>
                  <a:pt x="951" y="2175"/>
                </a:lnTo>
                <a:lnTo>
                  <a:pt x="338" y="1562"/>
                </a:lnTo>
                <a:lnTo>
                  <a:pt x="338" y="1562"/>
                </a:lnTo>
                <a:cubicBezTo>
                  <a:pt x="0" y="1224"/>
                  <a:pt x="0" y="676"/>
                  <a:pt x="338" y="338"/>
                </a:cubicBezTo>
              </a:path>
            </a:pathLst>
          </a:custGeom>
          <a:solidFill>
            <a:schemeClr val="accent2"/>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9" name="Freeform 139">
            <a:extLst>
              <a:ext uri="{FF2B5EF4-FFF2-40B4-BE49-F238E27FC236}">
                <a16:creationId xmlns:a16="http://schemas.microsoft.com/office/drawing/2014/main" id="{2ED9781A-3652-6948-A67B-E371D640486E}"/>
              </a:ext>
            </a:extLst>
          </p:cNvPr>
          <p:cNvSpPr>
            <a:spLocks noChangeArrowheads="1"/>
          </p:cNvSpPr>
          <p:nvPr/>
        </p:nvSpPr>
        <p:spPr bwMode="auto">
          <a:xfrm>
            <a:off x="5221515" y="495707"/>
            <a:ext cx="1183874"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4"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chemeClr val="accent3"/>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11" name="Freeform 207">
            <a:extLst>
              <a:ext uri="{FF2B5EF4-FFF2-40B4-BE49-F238E27FC236}">
                <a16:creationId xmlns:a16="http://schemas.microsoft.com/office/drawing/2014/main" id="{1B71C3A1-0776-F546-B89C-F13C50B1796B}"/>
              </a:ext>
            </a:extLst>
          </p:cNvPr>
          <p:cNvSpPr>
            <a:spLocks noChangeArrowheads="1"/>
          </p:cNvSpPr>
          <p:nvPr/>
        </p:nvSpPr>
        <p:spPr bwMode="auto">
          <a:xfrm>
            <a:off x="7424386" y="495707"/>
            <a:ext cx="1183876"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chemeClr val="accent4"/>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17" name="Freeform 207">
            <a:extLst>
              <a:ext uri="{FF2B5EF4-FFF2-40B4-BE49-F238E27FC236}">
                <a16:creationId xmlns:a16="http://schemas.microsoft.com/office/drawing/2014/main" id="{841F330F-BC36-594C-8AF2-CD8C766A8A4F}"/>
              </a:ext>
            </a:extLst>
          </p:cNvPr>
          <p:cNvSpPr>
            <a:spLocks noChangeArrowheads="1"/>
          </p:cNvSpPr>
          <p:nvPr/>
        </p:nvSpPr>
        <p:spPr bwMode="auto">
          <a:xfrm>
            <a:off x="10014965" y="554230"/>
            <a:ext cx="1183876"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chemeClr val="accent5"/>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20" name="TextBox 19">
            <a:extLst>
              <a:ext uri="{FF2B5EF4-FFF2-40B4-BE49-F238E27FC236}">
                <a16:creationId xmlns:a16="http://schemas.microsoft.com/office/drawing/2014/main" id="{DEF9B096-0F05-D148-ABFA-CA1C8550BBB0}"/>
              </a:ext>
            </a:extLst>
          </p:cNvPr>
          <p:cNvSpPr txBox="1"/>
          <p:nvPr/>
        </p:nvSpPr>
        <p:spPr>
          <a:xfrm>
            <a:off x="4764584" y="2888928"/>
            <a:ext cx="2092239" cy="1061829"/>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Frister</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b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lang="en-US" sz="1200" b="1" dirty="0">
                <a:solidFill>
                  <a:srgbClr val="44546A"/>
                </a:solidFill>
                <a:latin typeface="Poppins" pitchFamily="2" charset="77"/>
                <a:ea typeface="League Spartan" charset="0"/>
                <a:cs typeface="Poppins" pitchFamily="2" charset="77"/>
              </a:rPr>
              <a:t>BFV: 4.10 </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BOA: 20.10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Alle</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eksisterende</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prosjekt</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på</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BFV og BOA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ferdig</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konvertert</a:t>
            </a:r>
            <a:endParaRPr kumimoji="0" lang="en-US" sz="100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endParaRPr>
          </a:p>
        </p:txBody>
      </p:sp>
      <p:sp>
        <p:nvSpPr>
          <p:cNvPr id="21" name="TextBox 20">
            <a:extLst>
              <a:ext uri="{FF2B5EF4-FFF2-40B4-BE49-F238E27FC236}">
                <a16:creationId xmlns:a16="http://schemas.microsoft.com/office/drawing/2014/main" id="{DA2B861B-385A-B74B-A10D-E9FECEF727ED}"/>
              </a:ext>
            </a:extLst>
          </p:cNvPr>
          <p:cNvSpPr txBox="1"/>
          <p:nvPr/>
        </p:nvSpPr>
        <p:spPr>
          <a:xfrm>
            <a:off x="7239593" y="2846125"/>
            <a:ext cx="1887055" cy="900246"/>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Frist: </a:t>
            </a:r>
            <a:r>
              <a:rPr kumimoji="0" lang="en-US" sz="12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Ikke</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2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fastsatt</a:t>
            </a:r>
            <a:endPar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Årsbudsjett</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BFV for 2022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levert</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i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ny</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økonomimodell</a:t>
            </a:r>
            <a:endPar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endParaRPr>
          </a:p>
        </p:txBody>
      </p:sp>
      <p:sp>
        <p:nvSpPr>
          <p:cNvPr id="23" name="Subtitle 2">
            <a:extLst>
              <a:ext uri="{FF2B5EF4-FFF2-40B4-BE49-F238E27FC236}">
                <a16:creationId xmlns:a16="http://schemas.microsoft.com/office/drawing/2014/main" id="{8CFBF5B3-DAEC-1045-9BB1-975FE7F18B24}"/>
              </a:ext>
            </a:extLst>
          </p:cNvPr>
          <p:cNvSpPr txBox="1">
            <a:spLocks/>
          </p:cNvSpPr>
          <p:nvPr/>
        </p:nvSpPr>
        <p:spPr>
          <a:xfrm>
            <a:off x="762000" y="2043620"/>
            <a:ext cx="1648939" cy="47461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OPPLÆRING I </a:t>
            </a:r>
            <a:b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ØKONOMIMODELL</a:t>
            </a:r>
          </a:p>
        </p:txBody>
      </p:sp>
      <p:sp>
        <p:nvSpPr>
          <p:cNvPr id="24" name="Subtitle 2">
            <a:extLst>
              <a:ext uri="{FF2B5EF4-FFF2-40B4-BE49-F238E27FC236}">
                <a16:creationId xmlns:a16="http://schemas.microsoft.com/office/drawing/2014/main" id="{37C0503D-3C1B-0F4A-9873-D6364FA07F88}"/>
              </a:ext>
            </a:extLst>
          </p:cNvPr>
          <p:cNvSpPr txBox="1">
            <a:spLocks/>
          </p:cNvSpPr>
          <p:nvPr/>
        </p:nvSpPr>
        <p:spPr>
          <a:xfrm>
            <a:off x="2851854" y="1932821"/>
            <a:ext cx="1648939" cy="69621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BESTEMME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PROSJEKTSTRUKTUR</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FOR ØKONOMISTYRING</a:t>
            </a:r>
          </a:p>
        </p:txBody>
      </p:sp>
      <p:sp>
        <p:nvSpPr>
          <p:cNvPr id="25" name="Subtitle 2">
            <a:extLst>
              <a:ext uri="{FF2B5EF4-FFF2-40B4-BE49-F238E27FC236}">
                <a16:creationId xmlns:a16="http://schemas.microsoft.com/office/drawing/2014/main" id="{E689D179-5AAC-FE47-8295-6612534147D0}"/>
              </a:ext>
            </a:extLst>
          </p:cNvPr>
          <p:cNvSpPr txBox="1">
            <a:spLocks/>
          </p:cNvSpPr>
          <p:nvPr/>
        </p:nvSpPr>
        <p:spPr>
          <a:xfrm>
            <a:off x="4986237" y="1932821"/>
            <a:ext cx="1648939" cy="69621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KONVERTERING AV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EKSISTERENDE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PROSJEKTER</a:t>
            </a:r>
          </a:p>
        </p:txBody>
      </p:sp>
      <p:sp>
        <p:nvSpPr>
          <p:cNvPr id="26" name="Subtitle 2">
            <a:extLst>
              <a:ext uri="{FF2B5EF4-FFF2-40B4-BE49-F238E27FC236}">
                <a16:creationId xmlns:a16="http://schemas.microsoft.com/office/drawing/2014/main" id="{C018CE84-EB17-DE42-BF78-9BE2513687D9}"/>
              </a:ext>
            </a:extLst>
          </p:cNvPr>
          <p:cNvSpPr txBox="1">
            <a:spLocks/>
          </p:cNvSpPr>
          <p:nvPr/>
        </p:nvSpPr>
        <p:spPr>
          <a:xfrm>
            <a:off x="7191853" y="1932821"/>
            <a:ext cx="1648939" cy="69621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LEGGE BUDSJETT MED </a:t>
            </a:r>
            <a:b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NY ØKONOMIMODELL </a:t>
            </a:r>
            <a:b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I BEVISST PLAN</a:t>
            </a:r>
          </a:p>
        </p:txBody>
      </p:sp>
      <p:sp>
        <p:nvSpPr>
          <p:cNvPr id="27" name="Subtitle 2">
            <a:extLst>
              <a:ext uri="{FF2B5EF4-FFF2-40B4-BE49-F238E27FC236}">
                <a16:creationId xmlns:a16="http://schemas.microsoft.com/office/drawing/2014/main" id="{959BA52F-5E97-4749-BDB8-176FB9BD5FA3}"/>
              </a:ext>
            </a:extLst>
          </p:cNvPr>
          <p:cNvSpPr txBox="1">
            <a:spLocks/>
          </p:cNvSpPr>
          <p:nvPr/>
        </p:nvSpPr>
        <p:spPr>
          <a:xfrm>
            <a:off x="9781061" y="1870048"/>
            <a:ext cx="1733277" cy="82176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0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BUDSJETT OG REGNSKAP </a:t>
            </a:r>
          </a:p>
          <a:p>
            <a:pPr marL="0" marR="0" lvl="0" indent="0" algn="ctr" defTabSz="1087636" rtl="0" eaLnBrk="1" fontAlgn="auto" latinLnBrk="0" hangingPunct="1">
              <a:lnSpc>
                <a:spcPct val="10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I BEVISST INNSIKT OG PLAN MED NY ØKONOMIMODELL</a:t>
            </a:r>
          </a:p>
        </p:txBody>
      </p:sp>
      <p:sp>
        <p:nvSpPr>
          <p:cNvPr id="28" name="Freeform 1053">
            <a:extLst>
              <a:ext uri="{FF2B5EF4-FFF2-40B4-BE49-F238E27FC236}">
                <a16:creationId xmlns:a16="http://schemas.microsoft.com/office/drawing/2014/main" id="{AA88CB9A-FA38-2048-8473-3A066EABBF46}"/>
              </a:ext>
            </a:extLst>
          </p:cNvPr>
          <p:cNvSpPr>
            <a:spLocks noChangeAspect="1" noChangeArrowheads="1"/>
          </p:cNvSpPr>
          <p:nvPr/>
        </p:nvSpPr>
        <p:spPr bwMode="auto">
          <a:xfrm>
            <a:off x="7753591" y="863704"/>
            <a:ext cx="525463" cy="527050"/>
          </a:xfrm>
          <a:custGeom>
            <a:avLst/>
            <a:gdLst>
              <a:gd name="T0" fmla="*/ 50512908 w 290150"/>
              <a:gd name="T1" fmla="*/ 112216769 h 290153"/>
              <a:gd name="T2" fmla="*/ 71643929 w 290150"/>
              <a:gd name="T3" fmla="*/ 112216769 h 290153"/>
              <a:gd name="T4" fmla="*/ 72851536 w 290150"/>
              <a:gd name="T5" fmla="*/ 104874323 h 290153"/>
              <a:gd name="T6" fmla="*/ 73303909 w 290150"/>
              <a:gd name="T7" fmla="*/ 125807186 h 290153"/>
              <a:gd name="T8" fmla="*/ 47041501 w 290150"/>
              <a:gd name="T9" fmla="*/ 112216769 h 290153"/>
              <a:gd name="T10" fmla="*/ 60928191 w 290150"/>
              <a:gd name="T11" fmla="*/ 92618361 h 290153"/>
              <a:gd name="T12" fmla="*/ 65299099 w 290150"/>
              <a:gd name="T13" fmla="*/ 96900809 h 290153"/>
              <a:gd name="T14" fmla="*/ 69067784 w 290150"/>
              <a:gd name="T15" fmla="*/ 96900809 h 290153"/>
              <a:gd name="T16" fmla="*/ 60928191 w 290150"/>
              <a:gd name="T17" fmla="*/ 88794158 h 290153"/>
              <a:gd name="T18" fmla="*/ 97925242 w 290150"/>
              <a:gd name="T19" fmla="*/ 95540301 h 290153"/>
              <a:gd name="T20" fmla="*/ 119137542 w 290150"/>
              <a:gd name="T21" fmla="*/ 95540301 h 290153"/>
              <a:gd name="T22" fmla="*/ 120521184 w 290150"/>
              <a:gd name="T23" fmla="*/ 88354753 h 290153"/>
              <a:gd name="T24" fmla="*/ 120982084 w 290150"/>
              <a:gd name="T25" fmla="*/ 109287812 h 290153"/>
              <a:gd name="T26" fmla="*/ 94083017 w 290150"/>
              <a:gd name="T27" fmla="*/ 95540301 h 290153"/>
              <a:gd name="T28" fmla="*/ 5225161 w 290150"/>
              <a:gd name="T29" fmla="*/ 88198331 h 290153"/>
              <a:gd name="T30" fmla="*/ 3841671 w 290150"/>
              <a:gd name="T31" fmla="*/ 105538387 h 290153"/>
              <a:gd name="T32" fmla="*/ 23210418 w 290150"/>
              <a:gd name="T33" fmla="*/ 90854292 h 290153"/>
              <a:gd name="T34" fmla="*/ 28743105 w 290150"/>
              <a:gd name="T35" fmla="*/ 95540301 h 290153"/>
              <a:gd name="T36" fmla="*/ 1843151 w 290150"/>
              <a:gd name="T37" fmla="*/ 109287812 h 290153"/>
              <a:gd name="T38" fmla="*/ 2613370 w 290150"/>
              <a:gd name="T39" fmla="*/ 88354753 h 290153"/>
              <a:gd name="T40" fmla="*/ 103749164 w 290150"/>
              <a:gd name="T41" fmla="*/ 80534003 h 290153"/>
              <a:gd name="T42" fmla="*/ 108120542 w 290150"/>
              <a:gd name="T43" fmla="*/ 76170591 h 290153"/>
              <a:gd name="T44" fmla="*/ 14113170 w 290150"/>
              <a:gd name="T45" fmla="*/ 84897974 h 290153"/>
              <a:gd name="T46" fmla="*/ 108120542 w 290150"/>
              <a:gd name="T47" fmla="*/ 72274450 h 290153"/>
              <a:gd name="T48" fmla="*/ 100131720 w 290150"/>
              <a:gd name="T49" fmla="*/ 80534003 h 290153"/>
              <a:gd name="T50" fmla="*/ 22026811 w 290150"/>
              <a:gd name="T51" fmla="*/ 80534003 h 290153"/>
              <a:gd name="T52" fmla="*/ 14113170 w 290150"/>
              <a:gd name="T53" fmla="*/ 72274450 h 290153"/>
              <a:gd name="T54" fmla="*/ 63008703 w 290150"/>
              <a:gd name="T55" fmla="*/ 80412125 h 290153"/>
              <a:gd name="T56" fmla="*/ 59137589 w 290150"/>
              <a:gd name="T57" fmla="*/ 62603942 h 290153"/>
              <a:gd name="T58" fmla="*/ 80256690 w 290150"/>
              <a:gd name="T59" fmla="*/ 57099948 h 290153"/>
              <a:gd name="T60" fmla="*/ 93931211 w 290150"/>
              <a:gd name="T61" fmla="*/ 80409045 h 290153"/>
              <a:gd name="T62" fmla="*/ 76610144 w 290150"/>
              <a:gd name="T63" fmla="*/ 80409045 h 290153"/>
              <a:gd name="T64" fmla="*/ 43722759 w 290150"/>
              <a:gd name="T65" fmla="*/ 55066252 h 290153"/>
              <a:gd name="T66" fmla="*/ 43722759 w 290150"/>
              <a:gd name="T67" fmla="*/ 82442127 h 290153"/>
              <a:gd name="T68" fmla="*/ 30048198 w 290150"/>
              <a:gd name="T69" fmla="*/ 78531644 h 290153"/>
              <a:gd name="T70" fmla="*/ 43722759 w 290150"/>
              <a:gd name="T71" fmla="*/ 55066252 h 290153"/>
              <a:gd name="T72" fmla="*/ 63252607 w 290150"/>
              <a:gd name="T73" fmla="*/ 25159684 h 290153"/>
              <a:gd name="T74" fmla="*/ 72601980 w 290150"/>
              <a:gd name="T75" fmla="*/ 29060761 h 290153"/>
              <a:gd name="T76" fmla="*/ 61566426 w 290150"/>
              <a:gd name="T77" fmla="*/ 40455101 h 290153"/>
              <a:gd name="T78" fmla="*/ 50225094 w 290150"/>
              <a:gd name="T79" fmla="*/ 29060761 h 290153"/>
              <a:gd name="T80" fmla="*/ 59574112 w 290150"/>
              <a:gd name="T81" fmla="*/ 25159684 h 290153"/>
              <a:gd name="T82" fmla="*/ 61230865 w 290150"/>
              <a:gd name="T83" fmla="*/ 3765819 h 290153"/>
              <a:gd name="T84" fmla="*/ 84052482 w 290150"/>
              <a:gd name="T85" fmla="*/ 27296629 h 290153"/>
              <a:gd name="T86" fmla="*/ 87881874 w 290150"/>
              <a:gd name="T87" fmla="*/ 27296629 h 290153"/>
              <a:gd name="T88" fmla="*/ 61230865 w 290150"/>
              <a:gd name="T89" fmla="*/ 0 h 2901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90150" h="290153">
                <a:moveTo>
                  <a:pt x="122891" y="241515"/>
                </a:moveTo>
                <a:cubicBezTo>
                  <a:pt x="124674" y="242596"/>
                  <a:pt x="125030" y="245478"/>
                  <a:pt x="123604" y="247639"/>
                </a:cubicBezTo>
                <a:cubicBezTo>
                  <a:pt x="121108" y="250882"/>
                  <a:pt x="119325" y="254485"/>
                  <a:pt x="119325" y="258808"/>
                </a:cubicBezTo>
                <a:lnTo>
                  <a:pt x="119325" y="281506"/>
                </a:lnTo>
                <a:lnTo>
                  <a:pt x="169243" y="281506"/>
                </a:lnTo>
                <a:lnTo>
                  <a:pt x="169243" y="258808"/>
                </a:lnTo>
                <a:cubicBezTo>
                  <a:pt x="169243" y="254485"/>
                  <a:pt x="167460" y="250882"/>
                  <a:pt x="164964" y="247639"/>
                </a:cubicBezTo>
                <a:cubicBezTo>
                  <a:pt x="163538" y="245478"/>
                  <a:pt x="163894" y="242596"/>
                  <a:pt x="166034" y="241515"/>
                </a:cubicBezTo>
                <a:cubicBezTo>
                  <a:pt x="167460" y="239713"/>
                  <a:pt x="170312" y="239713"/>
                  <a:pt x="172095" y="241875"/>
                </a:cubicBezTo>
                <a:cubicBezTo>
                  <a:pt x="175660" y="246919"/>
                  <a:pt x="177443" y="252683"/>
                  <a:pt x="177443" y="258808"/>
                </a:cubicBezTo>
                <a:lnTo>
                  <a:pt x="177443" y="285469"/>
                </a:lnTo>
                <a:cubicBezTo>
                  <a:pt x="177443" y="288352"/>
                  <a:pt x="175660" y="290153"/>
                  <a:pt x="173165" y="290153"/>
                </a:cubicBezTo>
                <a:lnTo>
                  <a:pt x="115047" y="290153"/>
                </a:lnTo>
                <a:cubicBezTo>
                  <a:pt x="112908" y="290153"/>
                  <a:pt x="111125" y="288352"/>
                  <a:pt x="111125" y="285469"/>
                </a:cubicBezTo>
                <a:lnTo>
                  <a:pt x="111125" y="258808"/>
                </a:lnTo>
                <a:cubicBezTo>
                  <a:pt x="111125" y="252683"/>
                  <a:pt x="112908" y="246919"/>
                  <a:pt x="116830" y="241875"/>
                </a:cubicBezTo>
                <a:cubicBezTo>
                  <a:pt x="118256" y="239713"/>
                  <a:pt x="121108" y="239713"/>
                  <a:pt x="122891" y="241515"/>
                </a:cubicBezTo>
                <a:close/>
                <a:moveTo>
                  <a:pt x="143929" y="213608"/>
                </a:moveTo>
                <a:cubicBezTo>
                  <a:pt x="138944" y="213608"/>
                  <a:pt x="134315" y="218194"/>
                  <a:pt x="134315" y="223485"/>
                </a:cubicBezTo>
                <a:cubicBezTo>
                  <a:pt x="134315" y="229483"/>
                  <a:pt x="138944" y="234069"/>
                  <a:pt x="143929" y="234069"/>
                </a:cubicBezTo>
                <a:cubicBezTo>
                  <a:pt x="149626" y="234069"/>
                  <a:pt x="154255" y="229483"/>
                  <a:pt x="154255" y="223485"/>
                </a:cubicBezTo>
                <a:cubicBezTo>
                  <a:pt x="154255" y="218194"/>
                  <a:pt x="149626" y="213608"/>
                  <a:pt x="143929" y="213608"/>
                </a:cubicBezTo>
                <a:close/>
                <a:moveTo>
                  <a:pt x="143929" y="204788"/>
                </a:moveTo>
                <a:cubicBezTo>
                  <a:pt x="154611" y="204788"/>
                  <a:pt x="163157" y="213608"/>
                  <a:pt x="163157" y="223485"/>
                </a:cubicBezTo>
                <a:cubicBezTo>
                  <a:pt x="163157" y="234069"/>
                  <a:pt x="154611" y="242535"/>
                  <a:pt x="143929" y="242535"/>
                </a:cubicBezTo>
                <a:cubicBezTo>
                  <a:pt x="133959" y="242535"/>
                  <a:pt x="125413" y="234069"/>
                  <a:pt x="125413" y="223485"/>
                </a:cubicBezTo>
                <a:cubicBezTo>
                  <a:pt x="125413" y="213608"/>
                  <a:pt x="133959" y="204788"/>
                  <a:pt x="143929" y="204788"/>
                </a:cubicBezTo>
                <a:close/>
                <a:moveTo>
                  <a:pt x="234596" y="203415"/>
                </a:moveTo>
                <a:cubicBezTo>
                  <a:pt x="236411" y="204856"/>
                  <a:pt x="236411" y="207378"/>
                  <a:pt x="235322" y="209539"/>
                </a:cubicBezTo>
                <a:cubicBezTo>
                  <a:pt x="232417" y="212782"/>
                  <a:pt x="231328" y="216385"/>
                  <a:pt x="231328" y="220348"/>
                </a:cubicBezTo>
                <a:lnTo>
                  <a:pt x="231328" y="243406"/>
                </a:lnTo>
                <a:lnTo>
                  <a:pt x="281436" y="243406"/>
                </a:lnTo>
                <a:lnTo>
                  <a:pt x="281436" y="220348"/>
                </a:lnTo>
                <a:cubicBezTo>
                  <a:pt x="281436" y="216385"/>
                  <a:pt x="279983" y="212782"/>
                  <a:pt x="277079" y="209539"/>
                </a:cubicBezTo>
                <a:cubicBezTo>
                  <a:pt x="275989" y="207378"/>
                  <a:pt x="276352" y="204856"/>
                  <a:pt x="278168" y="203415"/>
                </a:cubicBezTo>
                <a:cubicBezTo>
                  <a:pt x="279983" y="201613"/>
                  <a:pt x="282525" y="201974"/>
                  <a:pt x="284704" y="203775"/>
                </a:cubicBezTo>
                <a:cubicBezTo>
                  <a:pt x="288335" y="208459"/>
                  <a:pt x="290150" y="214223"/>
                  <a:pt x="290150" y="220348"/>
                </a:cubicBezTo>
                <a:lnTo>
                  <a:pt x="290150" y="247730"/>
                </a:lnTo>
                <a:cubicBezTo>
                  <a:pt x="290150" y="250252"/>
                  <a:pt x="288335" y="252053"/>
                  <a:pt x="285793" y="252053"/>
                </a:cubicBezTo>
                <a:lnTo>
                  <a:pt x="226607" y="252053"/>
                </a:lnTo>
                <a:cubicBezTo>
                  <a:pt x="224066" y="252053"/>
                  <a:pt x="222250" y="250252"/>
                  <a:pt x="222250" y="247730"/>
                </a:cubicBezTo>
                <a:lnTo>
                  <a:pt x="222250" y="220348"/>
                </a:lnTo>
                <a:cubicBezTo>
                  <a:pt x="222250" y="214223"/>
                  <a:pt x="224066" y="208459"/>
                  <a:pt x="228423" y="203775"/>
                </a:cubicBezTo>
                <a:cubicBezTo>
                  <a:pt x="229875" y="201974"/>
                  <a:pt x="232417" y="201613"/>
                  <a:pt x="234596" y="203415"/>
                </a:cubicBezTo>
                <a:close/>
                <a:moveTo>
                  <a:pt x="12345" y="203415"/>
                </a:moveTo>
                <a:cubicBezTo>
                  <a:pt x="13798" y="204856"/>
                  <a:pt x="14161" y="207378"/>
                  <a:pt x="12708" y="209539"/>
                </a:cubicBezTo>
                <a:cubicBezTo>
                  <a:pt x="10167" y="212782"/>
                  <a:pt x="9077" y="216385"/>
                  <a:pt x="9077" y="220348"/>
                </a:cubicBezTo>
                <a:lnTo>
                  <a:pt x="9077" y="243406"/>
                </a:lnTo>
                <a:lnTo>
                  <a:pt x="59185" y="243406"/>
                </a:lnTo>
                <a:lnTo>
                  <a:pt x="59185" y="220348"/>
                </a:lnTo>
                <a:cubicBezTo>
                  <a:pt x="59185" y="216385"/>
                  <a:pt x="57733" y="212782"/>
                  <a:pt x="54828" y="209539"/>
                </a:cubicBezTo>
                <a:cubicBezTo>
                  <a:pt x="53739" y="207378"/>
                  <a:pt x="53739" y="204856"/>
                  <a:pt x="55917" y="203415"/>
                </a:cubicBezTo>
                <a:cubicBezTo>
                  <a:pt x="57733" y="201613"/>
                  <a:pt x="60275" y="201974"/>
                  <a:pt x="62090" y="203775"/>
                </a:cubicBezTo>
                <a:cubicBezTo>
                  <a:pt x="66084" y="208459"/>
                  <a:pt x="67900" y="214223"/>
                  <a:pt x="67900" y="220348"/>
                </a:cubicBezTo>
                <a:lnTo>
                  <a:pt x="67900" y="247730"/>
                </a:lnTo>
                <a:cubicBezTo>
                  <a:pt x="67900" y="250252"/>
                  <a:pt x="66084" y="252053"/>
                  <a:pt x="63542" y="252053"/>
                </a:cubicBezTo>
                <a:lnTo>
                  <a:pt x="4357" y="252053"/>
                </a:lnTo>
                <a:cubicBezTo>
                  <a:pt x="1815" y="252053"/>
                  <a:pt x="0" y="250252"/>
                  <a:pt x="0" y="247730"/>
                </a:cubicBezTo>
                <a:lnTo>
                  <a:pt x="0" y="220348"/>
                </a:lnTo>
                <a:cubicBezTo>
                  <a:pt x="0" y="214223"/>
                  <a:pt x="2178" y="208459"/>
                  <a:pt x="6172" y="203775"/>
                </a:cubicBezTo>
                <a:cubicBezTo>
                  <a:pt x="7625" y="201974"/>
                  <a:pt x="10167" y="201613"/>
                  <a:pt x="12345" y="203415"/>
                </a:cubicBezTo>
                <a:close/>
                <a:moveTo>
                  <a:pt x="255410" y="175674"/>
                </a:moveTo>
                <a:cubicBezTo>
                  <a:pt x="249713" y="175674"/>
                  <a:pt x="245084" y="179987"/>
                  <a:pt x="245084" y="185738"/>
                </a:cubicBezTo>
                <a:cubicBezTo>
                  <a:pt x="245084" y="191130"/>
                  <a:pt x="249713" y="195802"/>
                  <a:pt x="255410" y="195802"/>
                </a:cubicBezTo>
                <a:cubicBezTo>
                  <a:pt x="260751" y="195802"/>
                  <a:pt x="265380" y="191130"/>
                  <a:pt x="265380" y="185738"/>
                </a:cubicBezTo>
                <a:cubicBezTo>
                  <a:pt x="265380" y="179987"/>
                  <a:pt x="260751" y="175674"/>
                  <a:pt x="255410" y="175674"/>
                </a:cubicBezTo>
                <a:close/>
                <a:moveTo>
                  <a:pt x="33338" y="175674"/>
                </a:moveTo>
                <a:cubicBezTo>
                  <a:pt x="27693" y="175674"/>
                  <a:pt x="23107" y="179987"/>
                  <a:pt x="23107" y="185738"/>
                </a:cubicBezTo>
                <a:cubicBezTo>
                  <a:pt x="23107" y="191130"/>
                  <a:pt x="27693" y="195802"/>
                  <a:pt x="33338" y="195802"/>
                </a:cubicBezTo>
                <a:cubicBezTo>
                  <a:pt x="38629" y="195802"/>
                  <a:pt x="43216" y="191130"/>
                  <a:pt x="43216" y="185738"/>
                </a:cubicBezTo>
                <a:cubicBezTo>
                  <a:pt x="43216" y="179987"/>
                  <a:pt x="38629" y="175674"/>
                  <a:pt x="33338" y="175674"/>
                </a:cubicBezTo>
                <a:close/>
                <a:moveTo>
                  <a:pt x="255410" y="166688"/>
                </a:moveTo>
                <a:cubicBezTo>
                  <a:pt x="265736" y="166688"/>
                  <a:pt x="274282" y="175315"/>
                  <a:pt x="274282" y="185738"/>
                </a:cubicBezTo>
                <a:cubicBezTo>
                  <a:pt x="274282" y="196521"/>
                  <a:pt x="265736" y="204429"/>
                  <a:pt x="255410" y="204429"/>
                </a:cubicBezTo>
                <a:cubicBezTo>
                  <a:pt x="244728" y="204429"/>
                  <a:pt x="236538" y="196521"/>
                  <a:pt x="236538" y="185738"/>
                </a:cubicBezTo>
                <a:cubicBezTo>
                  <a:pt x="236538" y="175315"/>
                  <a:pt x="244728" y="166688"/>
                  <a:pt x="255410" y="166688"/>
                </a:cubicBezTo>
                <a:close/>
                <a:moveTo>
                  <a:pt x="33338" y="166688"/>
                </a:moveTo>
                <a:cubicBezTo>
                  <a:pt x="43568" y="166688"/>
                  <a:pt x="52035" y="175315"/>
                  <a:pt x="52035" y="185738"/>
                </a:cubicBezTo>
                <a:cubicBezTo>
                  <a:pt x="52035" y="196521"/>
                  <a:pt x="43568" y="204429"/>
                  <a:pt x="33338" y="204429"/>
                </a:cubicBezTo>
                <a:cubicBezTo>
                  <a:pt x="22754" y="204429"/>
                  <a:pt x="14288" y="196521"/>
                  <a:pt x="14288" y="185738"/>
                </a:cubicBezTo>
                <a:cubicBezTo>
                  <a:pt x="14288" y="175315"/>
                  <a:pt x="22754" y="166688"/>
                  <a:pt x="33338" y="166688"/>
                </a:cubicBezTo>
                <a:close/>
                <a:moveTo>
                  <a:pt x="143891" y="139700"/>
                </a:moveTo>
                <a:cubicBezTo>
                  <a:pt x="146939" y="139700"/>
                  <a:pt x="148844" y="141862"/>
                  <a:pt x="148844" y="144384"/>
                </a:cubicBezTo>
                <a:lnTo>
                  <a:pt x="148844" y="185456"/>
                </a:lnTo>
                <a:cubicBezTo>
                  <a:pt x="148844" y="187978"/>
                  <a:pt x="146939" y="190140"/>
                  <a:pt x="143891" y="190140"/>
                </a:cubicBezTo>
                <a:cubicBezTo>
                  <a:pt x="141605" y="190140"/>
                  <a:pt x="139700" y="187978"/>
                  <a:pt x="139700" y="185456"/>
                </a:cubicBezTo>
                <a:lnTo>
                  <a:pt x="139700" y="144384"/>
                </a:lnTo>
                <a:cubicBezTo>
                  <a:pt x="139700" y="141862"/>
                  <a:pt x="141605" y="139700"/>
                  <a:pt x="143891" y="139700"/>
                </a:cubicBezTo>
                <a:close/>
                <a:moveTo>
                  <a:pt x="185282" y="127000"/>
                </a:moveTo>
                <a:cubicBezTo>
                  <a:pt x="188154" y="127000"/>
                  <a:pt x="189589" y="128804"/>
                  <a:pt x="189589" y="131691"/>
                </a:cubicBezTo>
                <a:lnTo>
                  <a:pt x="189589" y="181120"/>
                </a:lnTo>
                <a:lnTo>
                  <a:pt x="217225" y="181120"/>
                </a:lnTo>
                <a:cubicBezTo>
                  <a:pt x="219738" y="181120"/>
                  <a:pt x="221891" y="182924"/>
                  <a:pt x="221891" y="185449"/>
                </a:cubicBezTo>
                <a:cubicBezTo>
                  <a:pt x="221891" y="187975"/>
                  <a:pt x="219738" y="190139"/>
                  <a:pt x="217225" y="190139"/>
                </a:cubicBezTo>
                <a:lnTo>
                  <a:pt x="185282" y="190139"/>
                </a:lnTo>
                <a:cubicBezTo>
                  <a:pt x="182770" y="190139"/>
                  <a:pt x="180975" y="187975"/>
                  <a:pt x="180975" y="185449"/>
                </a:cubicBezTo>
                <a:lnTo>
                  <a:pt x="180975" y="131691"/>
                </a:lnTo>
                <a:cubicBezTo>
                  <a:pt x="180975" y="128804"/>
                  <a:pt x="182770" y="127000"/>
                  <a:pt x="185282" y="127000"/>
                </a:cubicBezTo>
                <a:close/>
                <a:moveTo>
                  <a:pt x="103284" y="127000"/>
                </a:moveTo>
                <a:cubicBezTo>
                  <a:pt x="105796" y="127000"/>
                  <a:pt x="107591" y="128804"/>
                  <a:pt x="107591" y="131691"/>
                </a:cubicBezTo>
                <a:lnTo>
                  <a:pt x="107591" y="185449"/>
                </a:lnTo>
                <a:cubicBezTo>
                  <a:pt x="107591" y="187975"/>
                  <a:pt x="105796" y="190139"/>
                  <a:pt x="103284" y="190139"/>
                </a:cubicBezTo>
                <a:lnTo>
                  <a:pt x="70982" y="190139"/>
                </a:lnTo>
                <a:cubicBezTo>
                  <a:pt x="68828" y="190139"/>
                  <a:pt x="66675" y="187975"/>
                  <a:pt x="66675" y="185449"/>
                </a:cubicBezTo>
                <a:cubicBezTo>
                  <a:pt x="66675" y="182924"/>
                  <a:pt x="68828" y="181120"/>
                  <a:pt x="70982" y="181120"/>
                </a:cubicBezTo>
                <a:lnTo>
                  <a:pt x="98977" y="181120"/>
                </a:lnTo>
                <a:lnTo>
                  <a:pt x="98977" y="131691"/>
                </a:lnTo>
                <a:cubicBezTo>
                  <a:pt x="98977" y="128804"/>
                  <a:pt x="101130" y="127000"/>
                  <a:pt x="103284" y="127000"/>
                </a:cubicBezTo>
                <a:close/>
                <a:moveTo>
                  <a:pt x="145437" y="31750"/>
                </a:moveTo>
                <a:cubicBezTo>
                  <a:pt x="147610" y="31750"/>
                  <a:pt x="149420" y="33550"/>
                  <a:pt x="149420" y="36429"/>
                </a:cubicBezTo>
                <a:lnTo>
                  <a:pt x="149420" y="58027"/>
                </a:lnTo>
                <a:lnTo>
                  <a:pt x="171506" y="58027"/>
                </a:lnTo>
                <a:cubicBezTo>
                  <a:pt x="174040" y="58027"/>
                  <a:pt x="175851" y="60546"/>
                  <a:pt x="175851" y="62346"/>
                </a:cubicBezTo>
                <a:cubicBezTo>
                  <a:pt x="175851" y="65226"/>
                  <a:pt x="174040" y="67026"/>
                  <a:pt x="171506" y="67026"/>
                </a:cubicBezTo>
                <a:lnTo>
                  <a:pt x="149420" y="67026"/>
                </a:lnTo>
                <a:lnTo>
                  <a:pt x="149420" y="88983"/>
                </a:lnTo>
                <a:cubicBezTo>
                  <a:pt x="149420" y="91503"/>
                  <a:pt x="147610" y="93303"/>
                  <a:pt x="145437" y="93303"/>
                </a:cubicBezTo>
                <a:cubicBezTo>
                  <a:pt x="142541" y="93303"/>
                  <a:pt x="140730" y="91503"/>
                  <a:pt x="140730" y="88983"/>
                </a:cubicBezTo>
                <a:lnTo>
                  <a:pt x="140730" y="67026"/>
                </a:lnTo>
                <a:lnTo>
                  <a:pt x="118645" y="67026"/>
                </a:lnTo>
                <a:cubicBezTo>
                  <a:pt x="116110" y="67026"/>
                  <a:pt x="114300" y="65226"/>
                  <a:pt x="114300" y="62346"/>
                </a:cubicBezTo>
                <a:cubicBezTo>
                  <a:pt x="114300" y="60546"/>
                  <a:pt x="116110" y="58027"/>
                  <a:pt x="118645" y="58027"/>
                </a:cubicBezTo>
                <a:lnTo>
                  <a:pt x="140730" y="58027"/>
                </a:lnTo>
                <a:lnTo>
                  <a:pt x="140730" y="36429"/>
                </a:lnTo>
                <a:cubicBezTo>
                  <a:pt x="140730" y="33550"/>
                  <a:pt x="142541" y="31750"/>
                  <a:pt x="145437" y="31750"/>
                </a:cubicBezTo>
                <a:close/>
                <a:moveTo>
                  <a:pt x="144644" y="8684"/>
                </a:moveTo>
                <a:cubicBezTo>
                  <a:pt x="114251" y="8684"/>
                  <a:pt x="89647" y="33288"/>
                  <a:pt x="89647" y="62957"/>
                </a:cubicBezTo>
                <a:cubicBezTo>
                  <a:pt x="89647" y="93350"/>
                  <a:pt x="114251" y="117954"/>
                  <a:pt x="144644" y="117954"/>
                </a:cubicBezTo>
                <a:cubicBezTo>
                  <a:pt x="174313" y="117954"/>
                  <a:pt x="198556" y="93350"/>
                  <a:pt x="198556" y="62957"/>
                </a:cubicBezTo>
                <a:cubicBezTo>
                  <a:pt x="198556" y="33288"/>
                  <a:pt x="174313" y="8684"/>
                  <a:pt x="144644" y="8684"/>
                </a:cubicBezTo>
                <a:close/>
                <a:moveTo>
                  <a:pt x="144644" y="0"/>
                </a:moveTo>
                <a:cubicBezTo>
                  <a:pt x="179379" y="0"/>
                  <a:pt x="207601" y="28222"/>
                  <a:pt x="207601" y="62957"/>
                </a:cubicBezTo>
                <a:cubicBezTo>
                  <a:pt x="207601" y="98416"/>
                  <a:pt x="179379" y="126638"/>
                  <a:pt x="144644" y="126638"/>
                </a:cubicBezTo>
                <a:cubicBezTo>
                  <a:pt x="109185" y="126638"/>
                  <a:pt x="80963" y="98416"/>
                  <a:pt x="80963" y="62957"/>
                </a:cubicBezTo>
                <a:cubicBezTo>
                  <a:pt x="80963" y="28222"/>
                  <a:pt x="109185" y="0"/>
                  <a:pt x="144644"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29" name="Freeform 1061">
            <a:extLst>
              <a:ext uri="{FF2B5EF4-FFF2-40B4-BE49-F238E27FC236}">
                <a16:creationId xmlns:a16="http://schemas.microsoft.com/office/drawing/2014/main" id="{F9450158-56F9-9C48-888A-D3260D604AE5}"/>
              </a:ext>
            </a:extLst>
          </p:cNvPr>
          <p:cNvSpPr>
            <a:spLocks noChangeAspect="1" noChangeArrowheads="1"/>
          </p:cNvSpPr>
          <p:nvPr/>
        </p:nvSpPr>
        <p:spPr bwMode="auto">
          <a:xfrm>
            <a:off x="5545593" y="841755"/>
            <a:ext cx="530225" cy="527050"/>
          </a:xfrm>
          <a:custGeom>
            <a:avLst/>
            <a:gdLst>
              <a:gd name="T0" fmla="*/ 6381463 w 291074"/>
              <a:gd name="T1" fmla="*/ 118260728 h 290436"/>
              <a:gd name="T2" fmla="*/ 117329382 w 291074"/>
              <a:gd name="T3" fmla="*/ 103178766 h 290436"/>
              <a:gd name="T4" fmla="*/ 127248536 w 291074"/>
              <a:gd name="T5" fmla="*/ 112881339 h 290436"/>
              <a:gd name="T6" fmla="*/ 99326893 w 291074"/>
              <a:gd name="T7" fmla="*/ 104121746 h 290436"/>
              <a:gd name="T8" fmla="*/ 111246539 w 291074"/>
              <a:gd name="T9" fmla="*/ 100893816 h 290436"/>
              <a:gd name="T10" fmla="*/ 20587701 w 291074"/>
              <a:gd name="T11" fmla="*/ 99970716 h 290436"/>
              <a:gd name="T12" fmla="*/ 25976383 w 291074"/>
              <a:gd name="T13" fmla="*/ 104888675 h 290436"/>
              <a:gd name="T14" fmla="*/ 112063241 w 291074"/>
              <a:gd name="T15" fmla="*/ 74148473 h 290436"/>
              <a:gd name="T16" fmla="*/ 114185614 w 291074"/>
              <a:gd name="T17" fmla="*/ 98279943 h 290436"/>
              <a:gd name="T18" fmla="*/ 127575500 w 291074"/>
              <a:gd name="T19" fmla="*/ 120873984 h 290436"/>
              <a:gd name="T20" fmla="*/ 103735349 w 291074"/>
              <a:gd name="T21" fmla="*/ 108269985 h 290436"/>
              <a:gd name="T22" fmla="*/ 82018180 w 291074"/>
              <a:gd name="T23" fmla="*/ 109960490 h 290436"/>
              <a:gd name="T24" fmla="*/ 84794463 w 291074"/>
              <a:gd name="T25" fmla="*/ 107195892 h 290436"/>
              <a:gd name="T26" fmla="*/ 114185614 w 291074"/>
              <a:gd name="T27" fmla="*/ 87367490 h 290436"/>
              <a:gd name="T28" fmla="*/ 19118593 w 291074"/>
              <a:gd name="T29" fmla="*/ 74148473 h 290436"/>
              <a:gd name="T30" fmla="*/ 16832540 w 291074"/>
              <a:gd name="T31" fmla="*/ 87367490 h 290436"/>
              <a:gd name="T32" fmla="*/ 46550735 w 291074"/>
              <a:gd name="T33" fmla="*/ 107195892 h 290436"/>
              <a:gd name="T34" fmla="*/ 49326661 w 291074"/>
              <a:gd name="T35" fmla="*/ 109960490 h 290436"/>
              <a:gd name="T36" fmla="*/ 27609146 w 291074"/>
              <a:gd name="T37" fmla="*/ 108269985 h 290436"/>
              <a:gd name="T38" fmla="*/ 3605544 w 291074"/>
              <a:gd name="T39" fmla="*/ 120873984 h 290436"/>
              <a:gd name="T40" fmla="*/ 16342408 w 291074"/>
              <a:gd name="T41" fmla="*/ 99663363 h 290436"/>
              <a:gd name="T42" fmla="*/ 15362259 w 291074"/>
              <a:gd name="T43" fmla="*/ 77684115 h 290436"/>
              <a:gd name="T44" fmla="*/ 103517169 w 291074"/>
              <a:gd name="T45" fmla="*/ 64213815 h 290436"/>
              <a:gd name="T46" fmla="*/ 90254916 w 291074"/>
              <a:gd name="T47" fmla="*/ 89822304 h 290436"/>
              <a:gd name="T48" fmla="*/ 40765357 w 291074"/>
              <a:gd name="T49" fmla="*/ 89822304 h 290436"/>
              <a:gd name="T50" fmla="*/ 27503865 w 291074"/>
              <a:gd name="T51" fmla="*/ 64213815 h 290436"/>
              <a:gd name="T52" fmla="*/ 93167027 w 291074"/>
              <a:gd name="T53" fmla="*/ 37532648 h 290436"/>
              <a:gd name="T54" fmla="*/ 37854342 w 291074"/>
              <a:gd name="T55" fmla="*/ 37532648 h 290436"/>
              <a:gd name="T56" fmla="*/ 67451366 w 291074"/>
              <a:gd name="T57" fmla="*/ 26338658 h 290436"/>
              <a:gd name="T58" fmla="*/ 67451366 w 291074"/>
              <a:gd name="T59" fmla="*/ 26338658 h 290436"/>
              <a:gd name="T60" fmla="*/ 63569847 w 291074"/>
              <a:gd name="T61" fmla="*/ 60534775 h 290436"/>
              <a:gd name="T62" fmla="*/ 65510590 w 291074"/>
              <a:gd name="T63" fmla="*/ 102396416 h 290436"/>
              <a:gd name="T64" fmla="*/ 105347701 w 291074"/>
              <a:gd name="T65" fmla="*/ 19545095 h 290436"/>
              <a:gd name="T66" fmla="*/ 111024396 w 291074"/>
              <a:gd name="T67" fmla="*/ 23400513 h 290436"/>
              <a:gd name="T68" fmla="*/ 22546907 w 291074"/>
              <a:gd name="T69" fmla="*/ 21445794 h 290436"/>
              <a:gd name="T70" fmla="*/ 31854966 w 291074"/>
              <a:gd name="T71" fmla="*/ 20209379 h 290436"/>
              <a:gd name="T72" fmla="*/ 111835813 w 291074"/>
              <a:gd name="T73" fmla="*/ 7210767 h 290436"/>
              <a:gd name="T74" fmla="*/ 124489747 w 291074"/>
              <a:gd name="T75" fmla="*/ 6133343 h 290436"/>
              <a:gd name="T76" fmla="*/ 6381463 w 291074"/>
              <a:gd name="T77" fmla="*/ 5976613 h 290436"/>
              <a:gd name="T78" fmla="*/ 18954381 w 291074"/>
              <a:gd name="T79" fmla="*/ 7057561 h 290436"/>
              <a:gd name="T80" fmla="*/ 126274243 w 291074"/>
              <a:gd name="T81" fmla="*/ 20779408 h 290436"/>
              <a:gd name="T82" fmla="*/ 114106565 w 291074"/>
              <a:gd name="T83" fmla="*/ 30799944 h 290436"/>
              <a:gd name="T84" fmla="*/ 110375232 w 291074"/>
              <a:gd name="T85" fmla="*/ 50841781 h 290436"/>
              <a:gd name="T86" fmla="*/ 113944458 w 291074"/>
              <a:gd name="T87" fmla="*/ 37274747 h 290436"/>
              <a:gd name="T88" fmla="*/ 84744057 w 291074"/>
              <a:gd name="T89" fmla="*/ 17233676 h 290436"/>
              <a:gd name="T90" fmla="*/ 77930966 w 291074"/>
              <a:gd name="T91" fmla="*/ 18157288 h 290436"/>
              <a:gd name="T92" fmla="*/ 103562180 w 291074"/>
              <a:gd name="T93" fmla="*/ 16153871 h 290436"/>
              <a:gd name="T94" fmla="*/ 118649116 w 291074"/>
              <a:gd name="T95" fmla="*/ 120409 h 290436"/>
              <a:gd name="T96" fmla="*/ 27445716 w 291074"/>
              <a:gd name="T97" fmla="*/ 16031862 h 290436"/>
              <a:gd name="T98" fmla="*/ 53082351 w 291074"/>
              <a:gd name="T99" fmla="*/ 18042582 h 290436"/>
              <a:gd name="T100" fmla="*/ 46550735 w 291074"/>
              <a:gd name="T101" fmla="*/ 17114714 h 290436"/>
              <a:gd name="T102" fmla="*/ 16832540 w 291074"/>
              <a:gd name="T103" fmla="*/ 37226834 h 290436"/>
              <a:gd name="T104" fmla="*/ 20587701 w 291074"/>
              <a:gd name="T105" fmla="*/ 50841697 h 290436"/>
              <a:gd name="T106" fmla="*/ 16832540 w 291074"/>
              <a:gd name="T107" fmla="*/ 30728957 h 290436"/>
              <a:gd name="T108" fmla="*/ 4585657 w 291074"/>
              <a:gd name="T109" fmla="*/ 20673549 h 2904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1074" h="290436">
                <a:moveTo>
                  <a:pt x="31551" y="241515"/>
                </a:moveTo>
                <a:cubicBezTo>
                  <a:pt x="26841" y="241515"/>
                  <a:pt x="21406" y="243674"/>
                  <a:pt x="16334" y="248710"/>
                </a:cubicBezTo>
                <a:cubicBezTo>
                  <a:pt x="11986" y="253386"/>
                  <a:pt x="9088" y="258781"/>
                  <a:pt x="8726" y="264177"/>
                </a:cubicBezTo>
                <a:cubicBezTo>
                  <a:pt x="8726" y="268493"/>
                  <a:pt x="10899" y="273170"/>
                  <a:pt x="14160" y="276767"/>
                </a:cubicBezTo>
                <a:cubicBezTo>
                  <a:pt x="21769" y="284321"/>
                  <a:pt x="33000" y="283601"/>
                  <a:pt x="42058" y="274249"/>
                </a:cubicBezTo>
                <a:cubicBezTo>
                  <a:pt x="51478" y="264896"/>
                  <a:pt x="52204" y="255184"/>
                  <a:pt x="43870" y="246911"/>
                </a:cubicBezTo>
                <a:cubicBezTo>
                  <a:pt x="40247" y="243314"/>
                  <a:pt x="36261" y="241515"/>
                  <a:pt x="31551" y="241515"/>
                </a:cubicBezTo>
                <a:close/>
                <a:moveTo>
                  <a:pt x="260338" y="241470"/>
                </a:moveTo>
                <a:cubicBezTo>
                  <a:pt x="255718" y="241156"/>
                  <a:pt x="251189" y="242954"/>
                  <a:pt x="247204" y="246911"/>
                </a:cubicBezTo>
                <a:cubicBezTo>
                  <a:pt x="238871" y="255184"/>
                  <a:pt x="239595" y="264896"/>
                  <a:pt x="248653" y="274249"/>
                </a:cubicBezTo>
                <a:cubicBezTo>
                  <a:pt x="258073" y="283601"/>
                  <a:pt x="269305" y="284321"/>
                  <a:pt x="276913" y="276767"/>
                </a:cubicBezTo>
                <a:cubicBezTo>
                  <a:pt x="280899" y="273170"/>
                  <a:pt x="282348" y="268493"/>
                  <a:pt x="282348" y="264177"/>
                </a:cubicBezTo>
                <a:cubicBezTo>
                  <a:pt x="281986" y="258781"/>
                  <a:pt x="279450" y="253386"/>
                  <a:pt x="274015" y="248710"/>
                </a:cubicBezTo>
                <a:cubicBezTo>
                  <a:pt x="269667" y="244213"/>
                  <a:pt x="264957" y="241785"/>
                  <a:pt x="260338" y="241470"/>
                </a:cubicBezTo>
                <a:close/>
                <a:moveTo>
                  <a:pt x="243943" y="220652"/>
                </a:moveTo>
                <a:cubicBezTo>
                  <a:pt x="232349" y="223530"/>
                  <a:pt x="223291" y="231803"/>
                  <a:pt x="220393" y="243674"/>
                </a:cubicBezTo>
                <a:cubicBezTo>
                  <a:pt x="225103" y="242595"/>
                  <a:pt x="229451" y="242954"/>
                  <a:pt x="234523" y="245472"/>
                </a:cubicBezTo>
                <a:lnTo>
                  <a:pt x="236334" y="246551"/>
                </a:lnTo>
                <a:cubicBezTo>
                  <a:pt x="237784" y="244753"/>
                  <a:pt x="238871" y="242595"/>
                  <a:pt x="241045" y="240796"/>
                </a:cubicBezTo>
                <a:cubicBezTo>
                  <a:pt x="242494" y="238997"/>
                  <a:pt x="244668" y="237199"/>
                  <a:pt x="246842" y="236120"/>
                </a:cubicBezTo>
                <a:lnTo>
                  <a:pt x="245392" y="233602"/>
                </a:lnTo>
                <a:cubicBezTo>
                  <a:pt x="243581" y="229645"/>
                  <a:pt x="242494" y="224609"/>
                  <a:pt x="243943" y="220652"/>
                </a:cubicBezTo>
                <a:close/>
                <a:moveTo>
                  <a:pt x="47131" y="220652"/>
                </a:moveTo>
                <a:cubicBezTo>
                  <a:pt x="48580" y="224609"/>
                  <a:pt x="47493" y="229645"/>
                  <a:pt x="45681" y="233962"/>
                </a:cubicBezTo>
                <a:lnTo>
                  <a:pt x="44232" y="236120"/>
                </a:lnTo>
                <a:cubicBezTo>
                  <a:pt x="46406" y="237199"/>
                  <a:pt x="48580" y="238997"/>
                  <a:pt x="50029" y="240796"/>
                </a:cubicBezTo>
                <a:cubicBezTo>
                  <a:pt x="52204" y="242595"/>
                  <a:pt x="53290" y="244753"/>
                  <a:pt x="54740" y="246551"/>
                </a:cubicBezTo>
                <a:lnTo>
                  <a:pt x="57638" y="245472"/>
                </a:lnTo>
                <a:cubicBezTo>
                  <a:pt x="61624" y="242954"/>
                  <a:pt x="65971" y="242595"/>
                  <a:pt x="70681" y="243674"/>
                </a:cubicBezTo>
                <a:cubicBezTo>
                  <a:pt x="67783" y="231803"/>
                  <a:pt x="59087" y="223530"/>
                  <a:pt x="47131" y="220652"/>
                </a:cubicBezTo>
                <a:close/>
                <a:moveTo>
                  <a:pt x="242494" y="173531"/>
                </a:moveTo>
                <a:cubicBezTo>
                  <a:pt x="244305" y="171732"/>
                  <a:pt x="247204" y="171732"/>
                  <a:pt x="248653" y="173531"/>
                </a:cubicBezTo>
                <a:lnTo>
                  <a:pt x="257349" y="181804"/>
                </a:lnTo>
                <a:cubicBezTo>
                  <a:pt x="265319" y="189718"/>
                  <a:pt x="266406" y="201588"/>
                  <a:pt x="260609" y="209501"/>
                </a:cubicBezTo>
                <a:lnTo>
                  <a:pt x="253725" y="219214"/>
                </a:lnTo>
                <a:cubicBezTo>
                  <a:pt x="251552" y="222091"/>
                  <a:pt x="251552" y="226408"/>
                  <a:pt x="253363" y="230005"/>
                </a:cubicBezTo>
                <a:lnTo>
                  <a:pt x="254812" y="233242"/>
                </a:lnTo>
                <a:cubicBezTo>
                  <a:pt x="263508" y="231444"/>
                  <a:pt x="272928" y="234321"/>
                  <a:pt x="280899" y="242595"/>
                </a:cubicBezTo>
                <a:cubicBezTo>
                  <a:pt x="287420" y="249069"/>
                  <a:pt x="290681" y="256263"/>
                  <a:pt x="291044" y="263817"/>
                </a:cubicBezTo>
                <a:cubicBezTo>
                  <a:pt x="291406" y="270652"/>
                  <a:pt x="288507" y="277486"/>
                  <a:pt x="283073" y="282882"/>
                </a:cubicBezTo>
                <a:cubicBezTo>
                  <a:pt x="278363" y="287918"/>
                  <a:pt x="272203" y="290436"/>
                  <a:pt x="264595" y="290436"/>
                </a:cubicBezTo>
                <a:cubicBezTo>
                  <a:pt x="257711" y="290436"/>
                  <a:pt x="250102" y="287918"/>
                  <a:pt x="242494" y="280364"/>
                </a:cubicBezTo>
                <a:cubicBezTo>
                  <a:pt x="234885" y="272450"/>
                  <a:pt x="231624" y="263458"/>
                  <a:pt x="232711" y="254825"/>
                </a:cubicBezTo>
                <a:lnTo>
                  <a:pt x="230175" y="253386"/>
                </a:lnTo>
                <a:cubicBezTo>
                  <a:pt x="226190" y="251587"/>
                  <a:pt x="222204" y="251587"/>
                  <a:pt x="219306" y="253386"/>
                </a:cubicBezTo>
                <a:lnTo>
                  <a:pt x="209523" y="260580"/>
                </a:lnTo>
                <a:cubicBezTo>
                  <a:pt x="206263" y="262738"/>
                  <a:pt x="201915" y="263817"/>
                  <a:pt x="198292" y="263817"/>
                </a:cubicBezTo>
                <a:cubicBezTo>
                  <a:pt x="192132" y="263817"/>
                  <a:pt x="186335" y="261659"/>
                  <a:pt x="181988" y="257342"/>
                </a:cubicBezTo>
                <a:lnTo>
                  <a:pt x="172930" y="248710"/>
                </a:lnTo>
                <a:cubicBezTo>
                  <a:pt x="171118" y="246911"/>
                  <a:pt x="171118" y="244033"/>
                  <a:pt x="172930" y="242595"/>
                </a:cubicBezTo>
                <a:cubicBezTo>
                  <a:pt x="174741" y="240796"/>
                  <a:pt x="178002" y="240796"/>
                  <a:pt x="179451" y="242595"/>
                </a:cubicBezTo>
                <a:lnTo>
                  <a:pt x="188147" y="250868"/>
                </a:lnTo>
                <a:cubicBezTo>
                  <a:pt x="192495" y="255544"/>
                  <a:pt x="199741" y="256263"/>
                  <a:pt x="204089" y="253386"/>
                </a:cubicBezTo>
                <a:lnTo>
                  <a:pt x="210610" y="248710"/>
                </a:lnTo>
                <a:cubicBezTo>
                  <a:pt x="211697" y="228206"/>
                  <a:pt x="228364" y="212019"/>
                  <a:pt x="248653" y="210940"/>
                </a:cubicBezTo>
                <a:lnTo>
                  <a:pt x="253363" y="204466"/>
                </a:lnTo>
                <a:cubicBezTo>
                  <a:pt x="256986" y="199789"/>
                  <a:pt x="255899" y="192955"/>
                  <a:pt x="251189" y="187919"/>
                </a:cubicBezTo>
                <a:lnTo>
                  <a:pt x="242494" y="180006"/>
                </a:lnTo>
                <a:cubicBezTo>
                  <a:pt x="240682" y="178207"/>
                  <a:pt x="240682" y="175329"/>
                  <a:pt x="242494" y="173531"/>
                </a:cubicBezTo>
                <a:close/>
                <a:moveTo>
                  <a:pt x="42421" y="173531"/>
                </a:moveTo>
                <a:cubicBezTo>
                  <a:pt x="43870" y="171732"/>
                  <a:pt x="46768" y="171732"/>
                  <a:pt x="48580" y="173531"/>
                </a:cubicBezTo>
                <a:cubicBezTo>
                  <a:pt x="50029" y="175329"/>
                  <a:pt x="50029" y="178207"/>
                  <a:pt x="48580" y="180006"/>
                </a:cubicBezTo>
                <a:lnTo>
                  <a:pt x="40247" y="187919"/>
                </a:lnTo>
                <a:cubicBezTo>
                  <a:pt x="35537" y="192955"/>
                  <a:pt x="34087" y="199789"/>
                  <a:pt x="37348" y="204466"/>
                </a:cubicBezTo>
                <a:lnTo>
                  <a:pt x="42058" y="210940"/>
                </a:lnTo>
                <a:cubicBezTo>
                  <a:pt x="62711" y="212019"/>
                  <a:pt x="79377" y="228206"/>
                  <a:pt x="80464" y="248710"/>
                </a:cubicBezTo>
                <a:lnTo>
                  <a:pt x="86986" y="253386"/>
                </a:lnTo>
                <a:cubicBezTo>
                  <a:pt x="91696" y="256263"/>
                  <a:pt x="98580" y="255544"/>
                  <a:pt x="103290" y="250868"/>
                </a:cubicBezTo>
                <a:lnTo>
                  <a:pt x="111623" y="242595"/>
                </a:lnTo>
                <a:cubicBezTo>
                  <a:pt x="113434" y="240796"/>
                  <a:pt x="115970" y="240796"/>
                  <a:pt x="117782" y="242595"/>
                </a:cubicBezTo>
                <a:cubicBezTo>
                  <a:pt x="119956" y="244033"/>
                  <a:pt x="119956" y="246911"/>
                  <a:pt x="117782" y="248710"/>
                </a:cubicBezTo>
                <a:lnTo>
                  <a:pt x="109449" y="257342"/>
                </a:lnTo>
                <a:cubicBezTo>
                  <a:pt x="104739" y="261659"/>
                  <a:pt x="98942" y="263817"/>
                  <a:pt x="93145" y="263817"/>
                </a:cubicBezTo>
                <a:cubicBezTo>
                  <a:pt x="89159" y="263817"/>
                  <a:pt x="85536" y="262738"/>
                  <a:pt x="82275" y="260580"/>
                </a:cubicBezTo>
                <a:lnTo>
                  <a:pt x="71768" y="253386"/>
                </a:lnTo>
                <a:cubicBezTo>
                  <a:pt x="68870" y="251587"/>
                  <a:pt x="64884" y="251227"/>
                  <a:pt x="61261" y="253386"/>
                </a:cubicBezTo>
                <a:lnTo>
                  <a:pt x="58001" y="254825"/>
                </a:lnTo>
                <a:cubicBezTo>
                  <a:pt x="59450" y="263458"/>
                  <a:pt x="56551" y="272450"/>
                  <a:pt x="48580" y="280364"/>
                </a:cubicBezTo>
                <a:cubicBezTo>
                  <a:pt x="40971" y="287918"/>
                  <a:pt x="33363" y="290436"/>
                  <a:pt x="26479" y="290436"/>
                </a:cubicBezTo>
                <a:cubicBezTo>
                  <a:pt x="18870" y="290436"/>
                  <a:pt x="12349" y="287918"/>
                  <a:pt x="8001" y="282882"/>
                </a:cubicBezTo>
                <a:cubicBezTo>
                  <a:pt x="2566" y="277486"/>
                  <a:pt x="-332" y="270652"/>
                  <a:pt x="30" y="263817"/>
                </a:cubicBezTo>
                <a:cubicBezTo>
                  <a:pt x="30" y="256263"/>
                  <a:pt x="3653" y="249069"/>
                  <a:pt x="10175" y="242595"/>
                </a:cubicBezTo>
                <a:cubicBezTo>
                  <a:pt x="17059" y="236120"/>
                  <a:pt x="24305" y="232882"/>
                  <a:pt x="31551" y="232882"/>
                </a:cubicBezTo>
                <a:cubicBezTo>
                  <a:pt x="33363" y="232882"/>
                  <a:pt x="34450" y="232882"/>
                  <a:pt x="36261" y="233242"/>
                </a:cubicBezTo>
                <a:lnTo>
                  <a:pt x="37348" y="230364"/>
                </a:lnTo>
                <a:cubicBezTo>
                  <a:pt x="39522" y="226408"/>
                  <a:pt x="39522" y="222091"/>
                  <a:pt x="37348" y="219214"/>
                </a:cubicBezTo>
                <a:lnTo>
                  <a:pt x="30464" y="209501"/>
                </a:lnTo>
                <a:cubicBezTo>
                  <a:pt x="24667" y="201588"/>
                  <a:pt x="25754" y="189718"/>
                  <a:pt x="34087" y="181804"/>
                </a:cubicBezTo>
                <a:lnTo>
                  <a:pt x="42421" y="173531"/>
                </a:lnTo>
                <a:close/>
                <a:moveTo>
                  <a:pt x="183399" y="150280"/>
                </a:moveTo>
                <a:cubicBezTo>
                  <a:pt x="184834" y="171094"/>
                  <a:pt x="192729" y="189755"/>
                  <a:pt x="206725" y="204109"/>
                </a:cubicBezTo>
                <a:cubicBezTo>
                  <a:pt x="220362" y="190114"/>
                  <a:pt x="228974" y="171453"/>
                  <a:pt x="229692" y="150280"/>
                </a:cubicBezTo>
                <a:lnTo>
                  <a:pt x="183399" y="150280"/>
                </a:lnTo>
                <a:close/>
                <a:moveTo>
                  <a:pt x="149666" y="150280"/>
                </a:moveTo>
                <a:lnTo>
                  <a:pt x="149666" y="230665"/>
                </a:lnTo>
                <a:cubicBezTo>
                  <a:pt x="169045" y="229588"/>
                  <a:pt x="186629" y="222052"/>
                  <a:pt x="200265" y="210210"/>
                </a:cubicBezTo>
                <a:cubicBezTo>
                  <a:pt x="184834" y="194061"/>
                  <a:pt x="175863" y="172888"/>
                  <a:pt x="174786" y="150280"/>
                </a:cubicBezTo>
                <a:lnTo>
                  <a:pt x="149666" y="150280"/>
                </a:lnTo>
                <a:close/>
                <a:moveTo>
                  <a:pt x="115574" y="150280"/>
                </a:moveTo>
                <a:cubicBezTo>
                  <a:pt x="114857" y="172888"/>
                  <a:pt x="105885" y="194061"/>
                  <a:pt x="90454" y="210210"/>
                </a:cubicBezTo>
                <a:cubicBezTo>
                  <a:pt x="104450" y="222052"/>
                  <a:pt x="121316" y="229588"/>
                  <a:pt x="141054" y="230665"/>
                </a:cubicBezTo>
                <a:lnTo>
                  <a:pt x="141054" y="150280"/>
                </a:lnTo>
                <a:lnTo>
                  <a:pt x="115574" y="150280"/>
                </a:lnTo>
                <a:close/>
                <a:moveTo>
                  <a:pt x="61028" y="150280"/>
                </a:moveTo>
                <a:cubicBezTo>
                  <a:pt x="62104" y="171453"/>
                  <a:pt x="70717" y="190114"/>
                  <a:pt x="83995" y="204109"/>
                </a:cubicBezTo>
                <a:cubicBezTo>
                  <a:pt x="97990" y="189755"/>
                  <a:pt x="105885" y="171094"/>
                  <a:pt x="107321" y="150280"/>
                </a:cubicBezTo>
                <a:lnTo>
                  <a:pt x="61028" y="150280"/>
                </a:lnTo>
                <a:close/>
                <a:moveTo>
                  <a:pt x="206725" y="87839"/>
                </a:moveTo>
                <a:cubicBezTo>
                  <a:pt x="192729" y="102911"/>
                  <a:pt x="184834" y="121571"/>
                  <a:pt x="183399" y="141668"/>
                </a:cubicBezTo>
                <a:lnTo>
                  <a:pt x="229692" y="141668"/>
                </a:lnTo>
                <a:cubicBezTo>
                  <a:pt x="228974" y="120854"/>
                  <a:pt x="220362" y="101834"/>
                  <a:pt x="206725" y="87839"/>
                </a:cubicBezTo>
                <a:close/>
                <a:moveTo>
                  <a:pt x="83995" y="87839"/>
                </a:moveTo>
                <a:cubicBezTo>
                  <a:pt x="70717" y="101834"/>
                  <a:pt x="62104" y="120854"/>
                  <a:pt x="61028" y="141668"/>
                </a:cubicBezTo>
                <a:lnTo>
                  <a:pt x="107321" y="141668"/>
                </a:lnTo>
                <a:cubicBezTo>
                  <a:pt x="105885" y="121571"/>
                  <a:pt x="97990" y="102911"/>
                  <a:pt x="83995" y="87839"/>
                </a:cubicBezTo>
                <a:close/>
                <a:moveTo>
                  <a:pt x="149666" y="61642"/>
                </a:moveTo>
                <a:lnTo>
                  <a:pt x="149666" y="141668"/>
                </a:lnTo>
                <a:lnTo>
                  <a:pt x="174786" y="141668"/>
                </a:lnTo>
                <a:cubicBezTo>
                  <a:pt x="175863" y="119059"/>
                  <a:pt x="184834" y="98245"/>
                  <a:pt x="200265" y="82097"/>
                </a:cubicBezTo>
                <a:cubicBezTo>
                  <a:pt x="186629" y="69896"/>
                  <a:pt x="169045" y="62718"/>
                  <a:pt x="149666" y="61642"/>
                </a:cubicBezTo>
                <a:close/>
                <a:moveTo>
                  <a:pt x="141054" y="61642"/>
                </a:moveTo>
                <a:cubicBezTo>
                  <a:pt x="121316" y="62718"/>
                  <a:pt x="104450" y="69896"/>
                  <a:pt x="90454" y="82097"/>
                </a:cubicBezTo>
                <a:cubicBezTo>
                  <a:pt x="105885" y="98245"/>
                  <a:pt x="114857" y="119059"/>
                  <a:pt x="115574" y="141668"/>
                </a:cubicBezTo>
                <a:lnTo>
                  <a:pt x="141054" y="141668"/>
                </a:lnTo>
                <a:lnTo>
                  <a:pt x="141054" y="61642"/>
                </a:lnTo>
                <a:close/>
                <a:moveTo>
                  <a:pt x="145360" y="52670"/>
                </a:moveTo>
                <a:cubicBezTo>
                  <a:pt x="197036" y="52670"/>
                  <a:pt x="239022" y="94657"/>
                  <a:pt x="239022" y="146333"/>
                </a:cubicBezTo>
                <a:cubicBezTo>
                  <a:pt x="239022" y="197650"/>
                  <a:pt x="197036" y="239636"/>
                  <a:pt x="145360" y="239636"/>
                </a:cubicBezTo>
                <a:cubicBezTo>
                  <a:pt x="93684" y="239636"/>
                  <a:pt x="52056" y="197650"/>
                  <a:pt x="52056" y="146333"/>
                </a:cubicBezTo>
                <a:cubicBezTo>
                  <a:pt x="52056" y="94657"/>
                  <a:pt x="93684" y="52670"/>
                  <a:pt x="145360" y="52670"/>
                </a:cubicBezTo>
                <a:close/>
                <a:moveTo>
                  <a:pt x="235910" y="44660"/>
                </a:moveTo>
                <a:lnTo>
                  <a:pt x="233751" y="45742"/>
                </a:lnTo>
                <a:cubicBezTo>
                  <a:pt x="229071" y="47907"/>
                  <a:pt x="224752" y="48268"/>
                  <a:pt x="220072" y="47546"/>
                </a:cubicBezTo>
                <a:cubicBezTo>
                  <a:pt x="222952" y="59092"/>
                  <a:pt x="231951" y="67751"/>
                  <a:pt x="243469" y="70638"/>
                </a:cubicBezTo>
                <a:cubicBezTo>
                  <a:pt x="242030" y="66308"/>
                  <a:pt x="243110" y="61257"/>
                  <a:pt x="245269" y="56927"/>
                </a:cubicBezTo>
                <a:lnTo>
                  <a:pt x="246349" y="54763"/>
                </a:lnTo>
                <a:cubicBezTo>
                  <a:pt x="244189" y="53680"/>
                  <a:pt x="242030" y="52237"/>
                  <a:pt x="240590" y="50433"/>
                </a:cubicBezTo>
                <a:cubicBezTo>
                  <a:pt x="238430" y="48629"/>
                  <a:pt x="237350" y="46825"/>
                  <a:pt x="235910" y="44660"/>
                </a:cubicBezTo>
                <a:close/>
                <a:moveTo>
                  <a:pt x="54740" y="44398"/>
                </a:moveTo>
                <a:cubicBezTo>
                  <a:pt x="53290" y="46570"/>
                  <a:pt x="52204" y="48381"/>
                  <a:pt x="50029" y="50191"/>
                </a:cubicBezTo>
                <a:cubicBezTo>
                  <a:pt x="48580" y="52001"/>
                  <a:pt x="46406" y="53450"/>
                  <a:pt x="44232" y="54536"/>
                </a:cubicBezTo>
                <a:lnTo>
                  <a:pt x="45681" y="57071"/>
                </a:lnTo>
                <a:cubicBezTo>
                  <a:pt x="47493" y="61053"/>
                  <a:pt x="48580" y="66122"/>
                  <a:pt x="47131" y="70467"/>
                </a:cubicBezTo>
                <a:cubicBezTo>
                  <a:pt x="59087" y="67570"/>
                  <a:pt x="67783" y="58881"/>
                  <a:pt x="70681" y="47295"/>
                </a:cubicBezTo>
                <a:cubicBezTo>
                  <a:pt x="65971" y="48019"/>
                  <a:pt x="61624" y="47657"/>
                  <a:pt x="56914" y="45122"/>
                </a:cubicBezTo>
                <a:lnTo>
                  <a:pt x="54740" y="44398"/>
                </a:lnTo>
                <a:close/>
                <a:moveTo>
                  <a:pt x="263627" y="9302"/>
                </a:moveTo>
                <a:cubicBezTo>
                  <a:pt x="258948" y="9662"/>
                  <a:pt x="253188" y="11827"/>
                  <a:pt x="248149" y="16878"/>
                </a:cubicBezTo>
                <a:cubicBezTo>
                  <a:pt x="243829" y="21930"/>
                  <a:pt x="240950" y="26620"/>
                  <a:pt x="240950" y="32032"/>
                </a:cubicBezTo>
                <a:cubicBezTo>
                  <a:pt x="240950" y="36001"/>
                  <a:pt x="243110" y="40691"/>
                  <a:pt x="246709" y="44299"/>
                </a:cubicBezTo>
                <a:cubicBezTo>
                  <a:pt x="254628" y="52237"/>
                  <a:pt x="264707" y="51515"/>
                  <a:pt x="273346" y="42495"/>
                </a:cubicBezTo>
                <a:cubicBezTo>
                  <a:pt x="283425" y="33114"/>
                  <a:pt x="284145" y="22290"/>
                  <a:pt x="276226" y="14353"/>
                </a:cubicBezTo>
                <a:cubicBezTo>
                  <a:pt x="272626" y="11106"/>
                  <a:pt x="268666" y="9302"/>
                  <a:pt x="264707" y="9302"/>
                </a:cubicBezTo>
                <a:cubicBezTo>
                  <a:pt x="263987" y="9302"/>
                  <a:pt x="263987" y="9302"/>
                  <a:pt x="263627" y="9302"/>
                </a:cubicBezTo>
                <a:close/>
                <a:moveTo>
                  <a:pt x="26479" y="8916"/>
                </a:moveTo>
                <a:cubicBezTo>
                  <a:pt x="21769" y="8916"/>
                  <a:pt x="17783" y="10364"/>
                  <a:pt x="14160" y="13985"/>
                </a:cubicBezTo>
                <a:cubicBezTo>
                  <a:pt x="10899" y="17605"/>
                  <a:pt x="8726" y="21950"/>
                  <a:pt x="8726" y="26657"/>
                </a:cubicBezTo>
                <a:cubicBezTo>
                  <a:pt x="9088" y="31726"/>
                  <a:pt x="11986" y="37157"/>
                  <a:pt x="16334" y="42226"/>
                </a:cubicBezTo>
                <a:cubicBezTo>
                  <a:pt x="25754" y="51277"/>
                  <a:pt x="35899" y="52001"/>
                  <a:pt x="43870" y="44036"/>
                </a:cubicBezTo>
                <a:cubicBezTo>
                  <a:pt x="52204" y="35709"/>
                  <a:pt x="51478" y="25933"/>
                  <a:pt x="42058" y="16519"/>
                </a:cubicBezTo>
                <a:cubicBezTo>
                  <a:pt x="36986" y="11088"/>
                  <a:pt x="31551" y="8916"/>
                  <a:pt x="26479" y="8916"/>
                </a:cubicBezTo>
                <a:close/>
                <a:moveTo>
                  <a:pt x="263267" y="282"/>
                </a:moveTo>
                <a:cubicBezTo>
                  <a:pt x="270826" y="282"/>
                  <a:pt x="277305" y="3168"/>
                  <a:pt x="282345" y="8219"/>
                </a:cubicBezTo>
                <a:cubicBezTo>
                  <a:pt x="291704" y="17600"/>
                  <a:pt x="294583" y="34197"/>
                  <a:pt x="280185" y="48629"/>
                </a:cubicBezTo>
                <a:cubicBezTo>
                  <a:pt x="273346" y="55123"/>
                  <a:pt x="266147" y="58371"/>
                  <a:pt x="258948" y="58371"/>
                </a:cubicBezTo>
                <a:cubicBezTo>
                  <a:pt x="257148" y="58371"/>
                  <a:pt x="256068" y="58371"/>
                  <a:pt x="254268" y="58010"/>
                </a:cubicBezTo>
                <a:lnTo>
                  <a:pt x="253188" y="60896"/>
                </a:lnTo>
                <a:cubicBezTo>
                  <a:pt x="251029" y="65226"/>
                  <a:pt x="251029" y="69194"/>
                  <a:pt x="253188" y="72081"/>
                </a:cubicBezTo>
                <a:lnTo>
                  <a:pt x="260027" y="81822"/>
                </a:lnTo>
                <a:cubicBezTo>
                  <a:pt x="266147" y="90121"/>
                  <a:pt x="264707" y="101305"/>
                  <a:pt x="256788" y="109604"/>
                </a:cubicBezTo>
                <a:lnTo>
                  <a:pt x="248149" y="117902"/>
                </a:lnTo>
                <a:cubicBezTo>
                  <a:pt x="247429" y="118624"/>
                  <a:pt x="246349" y="118984"/>
                  <a:pt x="244909" y="118984"/>
                </a:cubicBezTo>
                <a:cubicBezTo>
                  <a:pt x="244189" y="118984"/>
                  <a:pt x="243110" y="118624"/>
                  <a:pt x="242030" y="117902"/>
                </a:cubicBezTo>
                <a:cubicBezTo>
                  <a:pt x="240230" y="116098"/>
                  <a:pt x="240230" y="113572"/>
                  <a:pt x="242030" y="111769"/>
                </a:cubicBezTo>
                <a:lnTo>
                  <a:pt x="250669" y="103109"/>
                </a:lnTo>
                <a:cubicBezTo>
                  <a:pt x="255348" y="98419"/>
                  <a:pt x="256428" y="91564"/>
                  <a:pt x="252828" y="87234"/>
                </a:cubicBezTo>
                <a:lnTo>
                  <a:pt x="248149" y="80740"/>
                </a:lnTo>
                <a:cubicBezTo>
                  <a:pt x="227991" y="79297"/>
                  <a:pt x="211433" y="63061"/>
                  <a:pt x="210353" y="42495"/>
                </a:cubicBezTo>
                <a:lnTo>
                  <a:pt x="203874" y="37805"/>
                </a:lnTo>
                <a:cubicBezTo>
                  <a:pt x="199555" y="34557"/>
                  <a:pt x="192356" y="35640"/>
                  <a:pt x="188036" y="40330"/>
                </a:cubicBezTo>
                <a:lnTo>
                  <a:pt x="179397" y="48629"/>
                </a:lnTo>
                <a:cubicBezTo>
                  <a:pt x="178677" y="49711"/>
                  <a:pt x="177238" y="50072"/>
                  <a:pt x="176158" y="50072"/>
                </a:cubicBezTo>
                <a:cubicBezTo>
                  <a:pt x="175438" y="50072"/>
                  <a:pt x="173998" y="49711"/>
                  <a:pt x="172918" y="48629"/>
                </a:cubicBezTo>
                <a:cubicBezTo>
                  <a:pt x="171118" y="47185"/>
                  <a:pt x="171118" y="44299"/>
                  <a:pt x="172918" y="42495"/>
                </a:cubicBezTo>
                <a:lnTo>
                  <a:pt x="181917" y="34197"/>
                </a:lnTo>
                <a:cubicBezTo>
                  <a:pt x="189116" y="26259"/>
                  <a:pt x="200995" y="24816"/>
                  <a:pt x="209274" y="30228"/>
                </a:cubicBezTo>
                <a:lnTo>
                  <a:pt x="218992" y="37805"/>
                </a:lnTo>
                <a:cubicBezTo>
                  <a:pt x="221872" y="39609"/>
                  <a:pt x="225832" y="39609"/>
                  <a:pt x="229791" y="37805"/>
                </a:cubicBezTo>
                <a:lnTo>
                  <a:pt x="232311" y="36361"/>
                </a:lnTo>
                <a:cubicBezTo>
                  <a:pt x="232311" y="34918"/>
                  <a:pt x="231951" y="33114"/>
                  <a:pt x="231951" y="32032"/>
                </a:cubicBezTo>
                <a:cubicBezTo>
                  <a:pt x="231951" y="24094"/>
                  <a:pt x="235550" y="17239"/>
                  <a:pt x="242030" y="10745"/>
                </a:cubicBezTo>
                <a:cubicBezTo>
                  <a:pt x="248509" y="4251"/>
                  <a:pt x="256068" y="643"/>
                  <a:pt x="263267" y="282"/>
                </a:cubicBezTo>
                <a:close/>
                <a:moveTo>
                  <a:pt x="26253" y="0"/>
                </a:moveTo>
                <a:cubicBezTo>
                  <a:pt x="33363" y="-45"/>
                  <a:pt x="41153" y="2942"/>
                  <a:pt x="48580" y="10364"/>
                </a:cubicBezTo>
                <a:cubicBezTo>
                  <a:pt x="56551" y="18692"/>
                  <a:pt x="59450" y="27743"/>
                  <a:pt x="58001" y="36071"/>
                </a:cubicBezTo>
                <a:lnTo>
                  <a:pt x="60899" y="37519"/>
                </a:lnTo>
                <a:cubicBezTo>
                  <a:pt x="64884" y="39329"/>
                  <a:pt x="68870" y="39329"/>
                  <a:pt x="71768" y="37519"/>
                </a:cubicBezTo>
                <a:lnTo>
                  <a:pt x="82275" y="29916"/>
                </a:lnTo>
                <a:cubicBezTo>
                  <a:pt x="89884" y="24485"/>
                  <a:pt x="101840" y="25933"/>
                  <a:pt x="109449" y="33898"/>
                </a:cubicBezTo>
                <a:lnTo>
                  <a:pt x="117782" y="42226"/>
                </a:lnTo>
                <a:cubicBezTo>
                  <a:pt x="119956" y="44036"/>
                  <a:pt x="119956" y="46932"/>
                  <a:pt x="117782" y="48381"/>
                </a:cubicBezTo>
                <a:cubicBezTo>
                  <a:pt x="117057" y="49467"/>
                  <a:pt x="115970" y="49829"/>
                  <a:pt x="114884" y="49829"/>
                </a:cubicBezTo>
                <a:cubicBezTo>
                  <a:pt x="113797" y="49829"/>
                  <a:pt x="112710" y="49467"/>
                  <a:pt x="111623" y="48381"/>
                </a:cubicBezTo>
                <a:lnTo>
                  <a:pt x="103290" y="40053"/>
                </a:lnTo>
                <a:cubicBezTo>
                  <a:pt x="98580" y="35347"/>
                  <a:pt x="91696" y="34260"/>
                  <a:pt x="86986" y="37519"/>
                </a:cubicBezTo>
                <a:lnTo>
                  <a:pt x="80464" y="42226"/>
                </a:lnTo>
                <a:cubicBezTo>
                  <a:pt x="79377" y="62864"/>
                  <a:pt x="62711" y="79156"/>
                  <a:pt x="42058" y="80605"/>
                </a:cubicBezTo>
                <a:lnTo>
                  <a:pt x="37348" y="87122"/>
                </a:lnTo>
                <a:cubicBezTo>
                  <a:pt x="34087" y="91467"/>
                  <a:pt x="35537" y="98346"/>
                  <a:pt x="40247" y="103052"/>
                </a:cubicBezTo>
                <a:lnTo>
                  <a:pt x="48580" y="111742"/>
                </a:lnTo>
                <a:cubicBezTo>
                  <a:pt x="50029" y="113552"/>
                  <a:pt x="50029" y="116087"/>
                  <a:pt x="48580" y="117897"/>
                </a:cubicBezTo>
                <a:cubicBezTo>
                  <a:pt x="47493" y="118621"/>
                  <a:pt x="46768" y="118983"/>
                  <a:pt x="45681" y="118983"/>
                </a:cubicBezTo>
                <a:cubicBezTo>
                  <a:pt x="44232" y="118983"/>
                  <a:pt x="43145" y="118621"/>
                  <a:pt x="42421" y="117897"/>
                </a:cubicBezTo>
                <a:lnTo>
                  <a:pt x="34087" y="109570"/>
                </a:lnTo>
                <a:cubicBezTo>
                  <a:pt x="25754" y="101242"/>
                  <a:pt x="24667" y="90018"/>
                  <a:pt x="30464" y="81691"/>
                </a:cubicBezTo>
                <a:lnTo>
                  <a:pt x="37348" y="71915"/>
                </a:lnTo>
                <a:cubicBezTo>
                  <a:pt x="39522" y="69019"/>
                  <a:pt x="39522" y="65036"/>
                  <a:pt x="37348" y="60691"/>
                </a:cubicBezTo>
                <a:lnTo>
                  <a:pt x="36261" y="57795"/>
                </a:lnTo>
                <a:cubicBezTo>
                  <a:pt x="34450" y="58157"/>
                  <a:pt x="33363" y="58157"/>
                  <a:pt x="31551" y="58157"/>
                </a:cubicBezTo>
                <a:cubicBezTo>
                  <a:pt x="24667" y="58157"/>
                  <a:pt x="17059" y="54898"/>
                  <a:pt x="10175" y="48381"/>
                </a:cubicBezTo>
                <a:cubicBezTo>
                  <a:pt x="3653" y="41864"/>
                  <a:pt x="30" y="34622"/>
                  <a:pt x="30" y="27019"/>
                </a:cubicBezTo>
                <a:cubicBezTo>
                  <a:pt x="-332" y="19778"/>
                  <a:pt x="2566" y="13261"/>
                  <a:pt x="8001" y="7830"/>
                </a:cubicBezTo>
                <a:cubicBezTo>
                  <a:pt x="12711" y="3123"/>
                  <a:pt x="19142" y="46"/>
                  <a:pt x="26253"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30" name="Freeform 1059">
            <a:extLst>
              <a:ext uri="{FF2B5EF4-FFF2-40B4-BE49-F238E27FC236}">
                <a16:creationId xmlns:a16="http://schemas.microsoft.com/office/drawing/2014/main" id="{0CEA3C14-EEC6-AC4C-AF5E-B793A9FB490F}"/>
              </a:ext>
            </a:extLst>
          </p:cNvPr>
          <p:cNvSpPr>
            <a:spLocks noChangeAspect="1" noChangeArrowheads="1"/>
          </p:cNvSpPr>
          <p:nvPr/>
        </p:nvSpPr>
        <p:spPr bwMode="auto">
          <a:xfrm>
            <a:off x="10340418" y="900278"/>
            <a:ext cx="530225" cy="527050"/>
          </a:xfrm>
          <a:custGeom>
            <a:avLst/>
            <a:gdLst>
              <a:gd name="T0" fmla="*/ 89779237 w 291737"/>
              <a:gd name="T1" fmla="*/ 109284772 h 290153"/>
              <a:gd name="T2" fmla="*/ 102871663 w 291737"/>
              <a:gd name="T3" fmla="*/ 104718570 h 290153"/>
              <a:gd name="T4" fmla="*/ 123273045 w 291737"/>
              <a:gd name="T5" fmla="*/ 122214270 h 290153"/>
              <a:gd name="T6" fmla="*/ 124538682 w 291737"/>
              <a:gd name="T7" fmla="*/ 105031042 h 290153"/>
              <a:gd name="T8" fmla="*/ 99391902 w 291737"/>
              <a:gd name="T9" fmla="*/ 125807186 h 290153"/>
              <a:gd name="T10" fmla="*/ 102871663 w 291737"/>
              <a:gd name="T11" fmla="*/ 104718570 h 290153"/>
              <a:gd name="T12" fmla="*/ 3931849 w 291737"/>
              <a:gd name="T13" fmla="*/ 122214270 h 290153"/>
              <a:gd name="T14" fmla="*/ 24383897 w 291737"/>
              <a:gd name="T15" fmla="*/ 104718570 h 290153"/>
              <a:gd name="T16" fmla="*/ 27686387 w 291737"/>
              <a:gd name="T17" fmla="*/ 125807186 h 290153"/>
              <a:gd name="T18" fmla="*/ 2675210 w 291737"/>
              <a:gd name="T19" fmla="*/ 105031042 h 290153"/>
              <a:gd name="T20" fmla="*/ 111858698 w 291737"/>
              <a:gd name="T21" fmla="*/ 101300184 h 290153"/>
              <a:gd name="T22" fmla="*/ 10672229 w 291737"/>
              <a:gd name="T23" fmla="*/ 96976848 h 290153"/>
              <a:gd name="T24" fmla="*/ 111858698 w 291737"/>
              <a:gd name="T25" fmla="*/ 88794158 h 290153"/>
              <a:gd name="T26" fmla="*/ 111858698 w 291737"/>
              <a:gd name="T27" fmla="*/ 88794158 h 290153"/>
              <a:gd name="T28" fmla="*/ 6915088 w 291737"/>
              <a:gd name="T29" fmla="*/ 96976848 h 290153"/>
              <a:gd name="T30" fmla="*/ 99462300 w 291737"/>
              <a:gd name="T31" fmla="*/ 96153616 h 290153"/>
              <a:gd name="T32" fmla="*/ 82229262 w 291737"/>
              <a:gd name="T33" fmla="*/ 84875441 h 290153"/>
              <a:gd name="T34" fmla="*/ 44678279 w 291737"/>
              <a:gd name="T35" fmla="*/ 84875441 h 290153"/>
              <a:gd name="T36" fmla="*/ 27764580 w 291737"/>
              <a:gd name="T37" fmla="*/ 96153616 h 290153"/>
              <a:gd name="T38" fmla="*/ 52334178 w 291737"/>
              <a:gd name="T39" fmla="*/ 68852146 h 290153"/>
              <a:gd name="T40" fmla="*/ 72313118 w 291737"/>
              <a:gd name="T41" fmla="*/ 64165631 h 290153"/>
              <a:gd name="T42" fmla="*/ 77976585 w 291737"/>
              <a:gd name="T43" fmla="*/ 80724467 h 290153"/>
              <a:gd name="T44" fmla="*/ 48401249 w 291737"/>
              <a:gd name="T45" fmla="*/ 68852146 h 290153"/>
              <a:gd name="T46" fmla="*/ 59193458 w 291737"/>
              <a:gd name="T47" fmla="*/ 54222035 h 290153"/>
              <a:gd name="T48" fmla="*/ 63536008 w 291737"/>
              <a:gd name="T49" fmla="*/ 46117364 h 290153"/>
              <a:gd name="T50" fmla="*/ 63536008 w 291737"/>
              <a:gd name="T51" fmla="*/ 46117364 h 290153"/>
              <a:gd name="T52" fmla="*/ 111765453 w 291737"/>
              <a:gd name="T53" fmla="*/ 83819484 h 290153"/>
              <a:gd name="T54" fmla="*/ 15051580 w 291737"/>
              <a:gd name="T55" fmla="*/ 41987648 h 290153"/>
              <a:gd name="T56" fmla="*/ 13138120 w 291737"/>
              <a:gd name="T57" fmla="*/ 82102572 h 290153"/>
              <a:gd name="T58" fmla="*/ 91709610 w 291737"/>
              <a:gd name="T59" fmla="*/ 35208138 h 290153"/>
              <a:gd name="T60" fmla="*/ 77223386 w 291737"/>
              <a:gd name="T61" fmla="*/ 49457136 h 290153"/>
              <a:gd name="T62" fmla="*/ 37911938 w 291737"/>
              <a:gd name="T63" fmla="*/ 35208138 h 290153"/>
              <a:gd name="T64" fmla="*/ 46976875 w 291737"/>
              <a:gd name="T65" fmla="*/ 49457136 h 290153"/>
              <a:gd name="T66" fmla="*/ 89779237 w 291737"/>
              <a:gd name="T67" fmla="*/ 16518775 h 290153"/>
              <a:gd name="T68" fmla="*/ 34572388 w 291737"/>
              <a:gd name="T69" fmla="*/ 18502114 h 290153"/>
              <a:gd name="T70" fmla="*/ 101289900 w 291737"/>
              <a:gd name="T71" fmla="*/ 23421996 h 290153"/>
              <a:gd name="T72" fmla="*/ 121533257 w 291737"/>
              <a:gd name="T73" fmla="*/ 18424099 h 290153"/>
              <a:gd name="T74" fmla="*/ 127068263 w 291737"/>
              <a:gd name="T75" fmla="*/ 35139610 h 290153"/>
              <a:gd name="T76" fmla="*/ 97494406 w 291737"/>
              <a:gd name="T77" fmla="*/ 23421996 h 290153"/>
              <a:gd name="T78" fmla="*/ 5662450 w 291737"/>
              <a:gd name="T79" fmla="*/ 18424099 h 290153"/>
              <a:gd name="T80" fmla="*/ 25641957 w 291737"/>
              <a:gd name="T81" fmla="*/ 23421996 h 290153"/>
              <a:gd name="T82" fmla="*/ 29575230 w 291737"/>
              <a:gd name="T83" fmla="*/ 23421996 h 290153"/>
              <a:gd name="T84" fmla="*/ 0 w 291737"/>
              <a:gd name="T85" fmla="*/ 35139610 h 290153"/>
              <a:gd name="T86" fmla="*/ 111858698 w 291737"/>
              <a:gd name="T87" fmla="*/ 3859771 h 290153"/>
              <a:gd name="T88" fmla="*/ 111858698 w 291737"/>
              <a:gd name="T89" fmla="*/ 3859771 h 290153"/>
              <a:gd name="T90" fmla="*/ 19439297 w 291737"/>
              <a:gd name="T91" fmla="*/ 8182036 h 290153"/>
              <a:gd name="T92" fmla="*/ 111858698 w 291737"/>
              <a:gd name="T93" fmla="*/ 16365797 h 290153"/>
              <a:gd name="T94" fmla="*/ 23352569 w 291737"/>
              <a:gd name="T95" fmla="*/ 8182036 h 290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37" h="290153">
                <a:moveTo>
                  <a:pt x="83671" y="242888"/>
                </a:moveTo>
                <a:lnTo>
                  <a:pt x="206125" y="242888"/>
                </a:lnTo>
                <a:cubicBezTo>
                  <a:pt x="208631" y="242888"/>
                  <a:pt x="210779" y="245086"/>
                  <a:pt x="210779" y="247651"/>
                </a:cubicBezTo>
                <a:cubicBezTo>
                  <a:pt x="210779" y="250215"/>
                  <a:pt x="208631" y="252047"/>
                  <a:pt x="206125" y="252047"/>
                </a:cubicBezTo>
                <a:lnTo>
                  <a:pt x="83671" y="252047"/>
                </a:lnTo>
                <a:cubicBezTo>
                  <a:pt x="81523" y="252047"/>
                  <a:pt x="79375" y="250215"/>
                  <a:pt x="79375" y="247651"/>
                </a:cubicBezTo>
                <a:cubicBezTo>
                  <a:pt x="79375" y="245086"/>
                  <a:pt x="81523" y="242888"/>
                  <a:pt x="83671" y="242888"/>
                </a:cubicBezTo>
                <a:close/>
                <a:moveTo>
                  <a:pt x="236183" y="241515"/>
                </a:moveTo>
                <a:cubicBezTo>
                  <a:pt x="237998" y="242956"/>
                  <a:pt x="238361" y="245838"/>
                  <a:pt x="236546" y="248000"/>
                </a:cubicBezTo>
                <a:cubicBezTo>
                  <a:pt x="233641" y="250882"/>
                  <a:pt x="232552" y="254845"/>
                  <a:pt x="232552" y="258808"/>
                </a:cubicBezTo>
                <a:lnTo>
                  <a:pt x="232552" y="281866"/>
                </a:lnTo>
                <a:lnTo>
                  <a:pt x="283023" y="281866"/>
                </a:lnTo>
                <a:lnTo>
                  <a:pt x="283023" y="258808"/>
                </a:lnTo>
                <a:cubicBezTo>
                  <a:pt x="283023" y="254845"/>
                  <a:pt x="281570" y="250882"/>
                  <a:pt x="279029" y="248000"/>
                </a:cubicBezTo>
                <a:cubicBezTo>
                  <a:pt x="277213" y="245838"/>
                  <a:pt x="277939" y="242956"/>
                  <a:pt x="279392" y="241515"/>
                </a:cubicBezTo>
                <a:cubicBezTo>
                  <a:pt x="281570" y="239713"/>
                  <a:pt x="284475" y="240074"/>
                  <a:pt x="285928" y="242235"/>
                </a:cubicBezTo>
                <a:cubicBezTo>
                  <a:pt x="289559" y="246559"/>
                  <a:pt x="291737" y="252683"/>
                  <a:pt x="291737" y="258808"/>
                </a:cubicBezTo>
                <a:lnTo>
                  <a:pt x="291737" y="285830"/>
                </a:lnTo>
                <a:cubicBezTo>
                  <a:pt x="291737" y="288712"/>
                  <a:pt x="289922" y="290153"/>
                  <a:pt x="287743" y="290153"/>
                </a:cubicBezTo>
                <a:lnTo>
                  <a:pt x="228194" y="290153"/>
                </a:lnTo>
                <a:cubicBezTo>
                  <a:pt x="226016" y="290153"/>
                  <a:pt x="223837" y="288712"/>
                  <a:pt x="223837" y="285830"/>
                </a:cubicBezTo>
                <a:lnTo>
                  <a:pt x="223837" y="258808"/>
                </a:lnTo>
                <a:cubicBezTo>
                  <a:pt x="223837" y="252683"/>
                  <a:pt x="226016" y="246559"/>
                  <a:pt x="229647" y="242235"/>
                </a:cubicBezTo>
                <a:cubicBezTo>
                  <a:pt x="231462" y="240074"/>
                  <a:pt x="234367" y="239713"/>
                  <a:pt x="236183" y="241515"/>
                </a:cubicBezTo>
                <a:close/>
                <a:moveTo>
                  <a:pt x="12280" y="241515"/>
                </a:moveTo>
                <a:cubicBezTo>
                  <a:pt x="14447" y="242956"/>
                  <a:pt x="14808" y="245838"/>
                  <a:pt x="13002" y="248000"/>
                </a:cubicBezTo>
                <a:cubicBezTo>
                  <a:pt x="10835" y="250882"/>
                  <a:pt x="9029" y="254845"/>
                  <a:pt x="9029" y="258808"/>
                </a:cubicBezTo>
                <a:lnTo>
                  <a:pt x="9029" y="281866"/>
                </a:lnTo>
                <a:lnTo>
                  <a:pt x="59232" y="281866"/>
                </a:lnTo>
                <a:lnTo>
                  <a:pt x="59232" y="258808"/>
                </a:lnTo>
                <a:cubicBezTo>
                  <a:pt x="59232" y="254845"/>
                  <a:pt x="57788" y="250882"/>
                  <a:pt x="55259" y="248000"/>
                </a:cubicBezTo>
                <a:cubicBezTo>
                  <a:pt x="53454" y="245838"/>
                  <a:pt x="54176" y="242956"/>
                  <a:pt x="55982" y="241515"/>
                </a:cubicBezTo>
                <a:cubicBezTo>
                  <a:pt x="57788" y="239713"/>
                  <a:pt x="60677" y="240074"/>
                  <a:pt x="61761" y="242235"/>
                </a:cubicBezTo>
                <a:cubicBezTo>
                  <a:pt x="65734" y="246559"/>
                  <a:pt x="67901" y="252683"/>
                  <a:pt x="67901" y="258808"/>
                </a:cubicBezTo>
                <a:lnTo>
                  <a:pt x="67901" y="285830"/>
                </a:lnTo>
                <a:cubicBezTo>
                  <a:pt x="67901" y="288712"/>
                  <a:pt x="65734" y="290153"/>
                  <a:pt x="63566" y="290153"/>
                </a:cubicBezTo>
                <a:lnTo>
                  <a:pt x="4695" y="290153"/>
                </a:lnTo>
                <a:cubicBezTo>
                  <a:pt x="2528" y="290153"/>
                  <a:pt x="0" y="288712"/>
                  <a:pt x="0" y="285830"/>
                </a:cubicBezTo>
                <a:lnTo>
                  <a:pt x="0" y="258808"/>
                </a:lnTo>
                <a:cubicBezTo>
                  <a:pt x="0" y="252683"/>
                  <a:pt x="2528" y="246559"/>
                  <a:pt x="6140" y="242235"/>
                </a:cubicBezTo>
                <a:cubicBezTo>
                  <a:pt x="7946" y="240074"/>
                  <a:pt x="10835" y="239713"/>
                  <a:pt x="12280" y="241515"/>
                </a:cubicBezTo>
                <a:close/>
                <a:moveTo>
                  <a:pt x="256816" y="213690"/>
                </a:moveTo>
                <a:cubicBezTo>
                  <a:pt x="251065" y="213690"/>
                  <a:pt x="246752" y="217963"/>
                  <a:pt x="246752" y="223660"/>
                </a:cubicBezTo>
                <a:cubicBezTo>
                  <a:pt x="246752" y="229357"/>
                  <a:pt x="251065" y="233630"/>
                  <a:pt x="256816" y="233630"/>
                </a:cubicBezTo>
                <a:cubicBezTo>
                  <a:pt x="262926" y="233630"/>
                  <a:pt x="267599" y="229357"/>
                  <a:pt x="267599" y="223660"/>
                </a:cubicBezTo>
                <a:cubicBezTo>
                  <a:pt x="267599" y="217963"/>
                  <a:pt x="262926" y="213690"/>
                  <a:pt x="256816" y="213690"/>
                </a:cubicBezTo>
                <a:close/>
                <a:moveTo>
                  <a:pt x="34565" y="213690"/>
                </a:moveTo>
                <a:cubicBezTo>
                  <a:pt x="29174" y="213690"/>
                  <a:pt x="24501" y="217963"/>
                  <a:pt x="24501" y="223660"/>
                </a:cubicBezTo>
                <a:cubicBezTo>
                  <a:pt x="24501" y="229357"/>
                  <a:pt x="29174" y="233630"/>
                  <a:pt x="34565" y="233630"/>
                </a:cubicBezTo>
                <a:cubicBezTo>
                  <a:pt x="40316" y="233630"/>
                  <a:pt x="44629" y="229357"/>
                  <a:pt x="44629" y="223660"/>
                </a:cubicBezTo>
                <a:cubicBezTo>
                  <a:pt x="44629" y="217963"/>
                  <a:pt x="40316" y="213690"/>
                  <a:pt x="34565" y="213690"/>
                </a:cubicBezTo>
                <a:close/>
                <a:moveTo>
                  <a:pt x="256816" y="204788"/>
                </a:moveTo>
                <a:cubicBezTo>
                  <a:pt x="267599" y="204788"/>
                  <a:pt x="275866" y="213334"/>
                  <a:pt x="275866" y="223660"/>
                </a:cubicBezTo>
                <a:cubicBezTo>
                  <a:pt x="275866" y="234342"/>
                  <a:pt x="267599" y="242532"/>
                  <a:pt x="256816" y="242532"/>
                </a:cubicBezTo>
                <a:cubicBezTo>
                  <a:pt x="246752" y="242532"/>
                  <a:pt x="238125" y="234342"/>
                  <a:pt x="238125" y="223660"/>
                </a:cubicBezTo>
                <a:cubicBezTo>
                  <a:pt x="238125" y="213334"/>
                  <a:pt x="246752" y="204788"/>
                  <a:pt x="256816" y="204788"/>
                </a:cubicBezTo>
                <a:close/>
                <a:moveTo>
                  <a:pt x="34565" y="204788"/>
                </a:moveTo>
                <a:cubicBezTo>
                  <a:pt x="45348" y="204788"/>
                  <a:pt x="53615" y="213334"/>
                  <a:pt x="53615" y="223660"/>
                </a:cubicBezTo>
                <a:cubicBezTo>
                  <a:pt x="53615" y="234342"/>
                  <a:pt x="45348" y="242532"/>
                  <a:pt x="34565" y="242532"/>
                </a:cubicBezTo>
                <a:cubicBezTo>
                  <a:pt x="24142" y="242532"/>
                  <a:pt x="15875" y="234342"/>
                  <a:pt x="15875" y="223660"/>
                </a:cubicBezTo>
                <a:cubicBezTo>
                  <a:pt x="15875" y="213334"/>
                  <a:pt x="24142" y="204788"/>
                  <a:pt x="34565" y="204788"/>
                </a:cubicBezTo>
                <a:close/>
                <a:moveTo>
                  <a:pt x="188791" y="189157"/>
                </a:moveTo>
                <a:cubicBezTo>
                  <a:pt x="190622" y="187325"/>
                  <a:pt x="193553" y="187325"/>
                  <a:pt x="195385" y="189157"/>
                </a:cubicBezTo>
                <a:lnTo>
                  <a:pt x="228356" y="221762"/>
                </a:lnTo>
                <a:cubicBezTo>
                  <a:pt x="229821" y="223960"/>
                  <a:pt x="229821" y="226891"/>
                  <a:pt x="228356" y="228356"/>
                </a:cubicBezTo>
                <a:cubicBezTo>
                  <a:pt x="226890" y="229089"/>
                  <a:pt x="226157" y="229822"/>
                  <a:pt x="225058" y="229822"/>
                </a:cubicBezTo>
                <a:cubicBezTo>
                  <a:pt x="223593" y="229822"/>
                  <a:pt x="222860" y="229089"/>
                  <a:pt x="222128" y="228356"/>
                </a:cubicBezTo>
                <a:lnTo>
                  <a:pt x="188791" y="195751"/>
                </a:lnTo>
                <a:cubicBezTo>
                  <a:pt x="187325" y="193553"/>
                  <a:pt x="187325" y="190622"/>
                  <a:pt x="188791" y="189157"/>
                </a:cubicBezTo>
                <a:close/>
                <a:moveTo>
                  <a:pt x="96349" y="189157"/>
                </a:moveTo>
                <a:cubicBezTo>
                  <a:pt x="98180" y="187325"/>
                  <a:pt x="100745" y="187325"/>
                  <a:pt x="102577" y="189157"/>
                </a:cubicBezTo>
                <a:cubicBezTo>
                  <a:pt x="104408" y="190622"/>
                  <a:pt x="104408" y="193553"/>
                  <a:pt x="102577" y="195751"/>
                </a:cubicBezTo>
                <a:lnTo>
                  <a:pt x="69971" y="228356"/>
                </a:lnTo>
                <a:cubicBezTo>
                  <a:pt x="68872" y="229089"/>
                  <a:pt x="67773" y="229822"/>
                  <a:pt x="66674" y="229822"/>
                </a:cubicBezTo>
                <a:cubicBezTo>
                  <a:pt x="65575" y="229822"/>
                  <a:pt x="64476" y="229089"/>
                  <a:pt x="63744" y="228356"/>
                </a:cubicBezTo>
                <a:cubicBezTo>
                  <a:pt x="61912" y="226891"/>
                  <a:pt x="61912" y="223960"/>
                  <a:pt x="63744" y="221762"/>
                </a:cubicBezTo>
                <a:lnTo>
                  <a:pt x="96349" y="189157"/>
                </a:lnTo>
                <a:close/>
                <a:moveTo>
                  <a:pt x="123405" y="141862"/>
                </a:moveTo>
                <a:cubicBezTo>
                  <a:pt x="125572" y="142943"/>
                  <a:pt x="125572" y="145825"/>
                  <a:pt x="123766" y="147987"/>
                </a:cubicBezTo>
                <a:cubicBezTo>
                  <a:pt x="121599" y="150509"/>
                  <a:pt x="120154" y="154832"/>
                  <a:pt x="120154" y="158795"/>
                </a:cubicBezTo>
                <a:lnTo>
                  <a:pt x="120154" y="181493"/>
                </a:lnTo>
                <a:lnTo>
                  <a:pt x="169996" y="181493"/>
                </a:lnTo>
                <a:lnTo>
                  <a:pt x="169996" y="158795"/>
                </a:lnTo>
                <a:cubicBezTo>
                  <a:pt x="169996" y="154832"/>
                  <a:pt x="168913" y="150509"/>
                  <a:pt x="166023" y="147987"/>
                </a:cubicBezTo>
                <a:cubicBezTo>
                  <a:pt x="164217" y="145825"/>
                  <a:pt x="164940" y="142943"/>
                  <a:pt x="166746" y="141862"/>
                </a:cubicBezTo>
                <a:cubicBezTo>
                  <a:pt x="168552" y="140061"/>
                  <a:pt x="171802" y="140421"/>
                  <a:pt x="172886" y="142222"/>
                </a:cubicBezTo>
                <a:cubicBezTo>
                  <a:pt x="176498" y="146546"/>
                  <a:pt x="179026" y="152670"/>
                  <a:pt x="179026" y="158795"/>
                </a:cubicBezTo>
                <a:lnTo>
                  <a:pt x="179026" y="186177"/>
                </a:lnTo>
                <a:cubicBezTo>
                  <a:pt x="179026" y="188699"/>
                  <a:pt x="176859" y="190140"/>
                  <a:pt x="174691" y="190140"/>
                </a:cubicBezTo>
                <a:lnTo>
                  <a:pt x="115820" y="190140"/>
                </a:lnTo>
                <a:cubicBezTo>
                  <a:pt x="113292" y="190140"/>
                  <a:pt x="111125" y="188699"/>
                  <a:pt x="111125" y="186177"/>
                </a:cubicBezTo>
                <a:lnTo>
                  <a:pt x="111125" y="158795"/>
                </a:lnTo>
                <a:cubicBezTo>
                  <a:pt x="111125" y="152670"/>
                  <a:pt x="113292" y="146546"/>
                  <a:pt x="117265" y="142222"/>
                </a:cubicBezTo>
                <a:cubicBezTo>
                  <a:pt x="118709" y="140421"/>
                  <a:pt x="121599" y="139700"/>
                  <a:pt x="123405" y="141862"/>
                </a:cubicBezTo>
                <a:close/>
                <a:moveTo>
                  <a:pt x="145872" y="114990"/>
                </a:moveTo>
                <a:cubicBezTo>
                  <a:pt x="140175" y="114990"/>
                  <a:pt x="135902" y="119662"/>
                  <a:pt x="135902" y="125054"/>
                </a:cubicBezTo>
                <a:cubicBezTo>
                  <a:pt x="135902" y="130805"/>
                  <a:pt x="140175" y="135118"/>
                  <a:pt x="145872" y="135118"/>
                </a:cubicBezTo>
                <a:cubicBezTo>
                  <a:pt x="151569" y="135118"/>
                  <a:pt x="155842" y="130805"/>
                  <a:pt x="155842" y="125054"/>
                </a:cubicBezTo>
                <a:cubicBezTo>
                  <a:pt x="155842" y="119662"/>
                  <a:pt x="151569" y="114990"/>
                  <a:pt x="145872" y="114990"/>
                </a:cubicBezTo>
                <a:close/>
                <a:moveTo>
                  <a:pt x="145872" y="106363"/>
                </a:moveTo>
                <a:cubicBezTo>
                  <a:pt x="156554" y="106363"/>
                  <a:pt x="164744" y="114271"/>
                  <a:pt x="164744" y="125054"/>
                </a:cubicBezTo>
                <a:cubicBezTo>
                  <a:pt x="164744" y="135477"/>
                  <a:pt x="156554" y="144104"/>
                  <a:pt x="145872" y="144104"/>
                </a:cubicBezTo>
                <a:cubicBezTo>
                  <a:pt x="135546" y="144104"/>
                  <a:pt x="127000" y="135477"/>
                  <a:pt x="127000" y="125054"/>
                </a:cubicBezTo>
                <a:cubicBezTo>
                  <a:pt x="127000" y="114271"/>
                  <a:pt x="135546" y="106363"/>
                  <a:pt x="145872" y="106363"/>
                </a:cubicBezTo>
                <a:close/>
                <a:moveTo>
                  <a:pt x="256603" y="96838"/>
                </a:moveTo>
                <a:cubicBezTo>
                  <a:pt x="259270" y="96838"/>
                  <a:pt x="261556" y="98998"/>
                  <a:pt x="261556" y="101158"/>
                </a:cubicBezTo>
                <a:lnTo>
                  <a:pt x="261556" y="189355"/>
                </a:lnTo>
                <a:cubicBezTo>
                  <a:pt x="261556" y="191875"/>
                  <a:pt x="259270" y="193315"/>
                  <a:pt x="256603" y="193315"/>
                </a:cubicBezTo>
                <a:cubicBezTo>
                  <a:pt x="254317" y="193315"/>
                  <a:pt x="252412" y="191875"/>
                  <a:pt x="252412" y="189355"/>
                </a:cubicBezTo>
                <a:lnTo>
                  <a:pt x="252412" y="101158"/>
                </a:lnTo>
                <a:cubicBezTo>
                  <a:pt x="252412" y="98998"/>
                  <a:pt x="254317" y="96838"/>
                  <a:pt x="256603" y="96838"/>
                </a:cubicBezTo>
                <a:close/>
                <a:moveTo>
                  <a:pt x="34558" y="96838"/>
                </a:moveTo>
                <a:cubicBezTo>
                  <a:pt x="37122" y="96838"/>
                  <a:pt x="39320" y="98998"/>
                  <a:pt x="39320" y="101158"/>
                </a:cubicBezTo>
                <a:lnTo>
                  <a:pt x="39320" y="189355"/>
                </a:lnTo>
                <a:cubicBezTo>
                  <a:pt x="39320" y="191875"/>
                  <a:pt x="37122" y="193315"/>
                  <a:pt x="34558" y="193315"/>
                </a:cubicBezTo>
                <a:cubicBezTo>
                  <a:pt x="31993" y="193315"/>
                  <a:pt x="30162" y="191875"/>
                  <a:pt x="30162" y="189355"/>
                </a:cubicBezTo>
                <a:lnTo>
                  <a:pt x="30162" y="101158"/>
                </a:lnTo>
                <a:cubicBezTo>
                  <a:pt x="30162" y="98998"/>
                  <a:pt x="31993" y="96838"/>
                  <a:pt x="34558" y="96838"/>
                </a:cubicBezTo>
                <a:close/>
                <a:moveTo>
                  <a:pt x="204410" y="81201"/>
                </a:moveTo>
                <a:cubicBezTo>
                  <a:pt x="206218" y="79375"/>
                  <a:pt x="208387" y="79375"/>
                  <a:pt x="210556" y="81201"/>
                </a:cubicBezTo>
                <a:cubicBezTo>
                  <a:pt x="212364" y="82661"/>
                  <a:pt x="212364" y="85582"/>
                  <a:pt x="210556" y="87408"/>
                </a:cubicBezTo>
                <a:lnTo>
                  <a:pt x="184166" y="114063"/>
                </a:lnTo>
                <a:cubicBezTo>
                  <a:pt x="183081" y="114793"/>
                  <a:pt x="181996" y="115523"/>
                  <a:pt x="180912" y="115523"/>
                </a:cubicBezTo>
                <a:cubicBezTo>
                  <a:pt x="179466" y="115523"/>
                  <a:pt x="178743" y="114793"/>
                  <a:pt x="177297" y="114063"/>
                </a:cubicBezTo>
                <a:cubicBezTo>
                  <a:pt x="176212" y="112602"/>
                  <a:pt x="176212" y="109681"/>
                  <a:pt x="177297" y="107855"/>
                </a:cubicBezTo>
                <a:lnTo>
                  <a:pt x="204410" y="81201"/>
                </a:lnTo>
                <a:close/>
                <a:moveTo>
                  <a:pt x="80835" y="81201"/>
                </a:moveTo>
                <a:cubicBezTo>
                  <a:pt x="82661" y="79375"/>
                  <a:pt x="85947" y="79375"/>
                  <a:pt x="87042" y="81201"/>
                </a:cubicBezTo>
                <a:lnTo>
                  <a:pt x="114061" y="107855"/>
                </a:lnTo>
                <a:cubicBezTo>
                  <a:pt x="115522" y="109681"/>
                  <a:pt x="115522" y="112602"/>
                  <a:pt x="114061" y="114063"/>
                </a:cubicBezTo>
                <a:cubicBezTo>
                  <a:pt x="113331" y="114793"/>
                  <a:pt x="111870" y="115523"/>
                  <a:pt x="111140" y="115523"/>
                </a:cubicBezTo>
                <a:cubicBezTo>
                  <a:pt x="109680" y="115523"/>
                  <a:pt x="108584" y="114793"/>
                  <a:pt x="107854" y="114063"/>
                </a:cubicBezTo>
                <a:lnTo>
                  <a:pt x="80835" y="87408"/>
                </a:lnTo>
                <a:cubicBezTo>
                  <a:pt x="79375" y="85582"/>
                  <a:pt x="79375" y="82661"/>
                  <a:pt x="80835" y="81201"/>
                </a:cubicBezTo>
                <a:close/>
                <a:moveTo>
                  <a:pt x="83671" y="38100"/>
                </a:moveTo>
                <a:lnTo>
                  <a:pt x="206125" y="38100"/>
                </a:lnTo>
                <a:cubicBezTo>
                  <a:pt x="208631" y="38100"/>
                  <a:pt x="210779" y="40386"/>
                  <a:pt x="210779" y="42672"/>
                </a:cubicBezTo>
                <a:cubicBezTo>
                  <a:pt x="210779" y="45339"/>
                  <a:pt x="208631" y="47244"/>
                  <a:pt x="206125" y="47244"/>
                </a:cubicBezTo>
                <a:lnTo>
                  <a:pt x="83671" y="47244"/>
                </a:lnTo>
                <a:cubicBezTo>
                  <a:pt x="81523" y="47244"/>
                  <a:pt x="79375" y="45339"/>
                  <a:pt x="79375" y="42672"/>
                </a:cubicBezTo>
                <a:cubicBezTo>
                  <a:pt x="79375" y="40386"/>
                  <a:pt x="81523" y="38100"/>
                  <a:pt x="83671" y="38100"/>
                </a:cubicBezTo>
                <a:close/>
                <a:moveTo>
                  <a:pt x="236183" y="36366"/>
                </a:moveTo>
                <a:cubicBezTo>
                  <a:pt x="237998" y="38167"/>
                  <a:pt x="238361" y="41050"/>
                  <a:pt x="236546" y="42491"/>
                </a:cubicBezTo>
                <a:cubicBezTo>
                  <a:pt x="233641" y="45733"/>
                  <a:pt x="232552" y="50057"/>
                  <a:pt x="232552" y="54020"/>
                </a:cubicBezTo>
                <a:lnTo>
                  <a:pt x="232552" y="76718"/>
                </a:lnTo>
                <a:lnTo>
                  <a:pt x="283023" y="76718"/>
                </a:lnTo>
                <a:lnTo>
                  <a:pt x="283023" y="54020"/>
                </a:lnTo>
                <a:cubicBezTo>
                  <a:pt x="283023" y="50057"/>
                  <a:pt x="281570" y="45733"/>
                  <a:pt x="279029" y="42491"/>
                </a:cubicBezTo>
                <a:cubicBezTo>
                  <a:pt x="277213" y="41050"/>
                  <a:pt x="277939" y="38167"/>
                  <a:pt x="279392" y="36366"/>
                </a:cubicBezTo>
                <a:cubicBezTo>
                  <a:pt x="281570" y="34925"/>
                  <a:pt x="284475" y="35285"/>
                  <a:pt x="285928" y="37447"/>
                </a:cubicBezTo>
                <a:cubicBezTo>
                  <a:pt x="289559" y="41770"/>
                  <a:pt x="291737" y="47895"/>
                  <a:pt x="291737" y="54020"/>
                </a:cubicBezTo>
                <a:lnTo>
                  <a:pt x="291737" y="81042"/>
                </a:lnTo>
                <a:cubicBezTo>
                  <a:pt x="291737" y="83924"/>
                  <a:pt x="289922" y="85365"/>
                  <a:pt x="287743" y="85365"/>
                </a:cubicBezTo>
                <a:lnTo>
                  <a:pt x="228194" y="85365"/>
                </a:lnTo>
                <a:cubicBezTo>
                  <a:pt x="226016" y="85365"/>
                  <a:pt x="223837" y="83924"/>
                  <a:pt x="223837" y="81042"/>
                </a:cubicBezTo>
                <a:lnTo>
                  <a:pt x="223837" y="54020"/>
                </a:lnTo>
                <a:cubicBezTo>
                  <a:pt x="223837" y="47895"/>
                  <a:pt x="226016" y="41770"/>
                  <a:pt x="229647" y="37447"/>
                </a:cubicBezTo>
                <a:cubicBezTo>
                  <a:pt x="231462" y="35285"/>
                  <a:pt x="234367" y="34925"/>
                  <a:pt x="236183" y="36366"/>
                </a:cubicBezTo>
                <a:close/>
                <a:moveTo>
                  <a:pt x="12280" y="36366"/>
                </a:moveTo>
                <a:cubicBezTo>
                  <a:pt x="14447" y="38167"/>
                  <a:pt x="14808" y="41050"/>
                  <a:pt x="13002" y="42491"/>
                </a:cubicBezTo>
                <a:cubicBezTo>
                  <a:pt x="10835" y="45733"/>
                  <a:pt x="9029" y="50057"/>
                  <a:pt x="9029" y="54020"/>
                </a:cubicBezTo>
                <a:lnTo>
                  <a:pt x="9029" y="76718"/>
                </a:lnTo>
                <a:lnTo>
                  <a:pt x="58871" y="76718"/>
                </a:lnTo>
                <a:lnTo>
                  <a:pt x="58871" y="54020"/>
                </a:lnTo>
                <a:cubicBezTo>
                  <a:pt x="58871" y="50057"/>
                  <a:pt x="57788" y="45733"/>
                  <a:pt x="55259" y="42491"/>
                </a:cubicBezTo>
                <a:cubicBezTo>
                  <a:pt x="53454" y="41050"/>
                  <a:pt x="54176" y="38167"/>
                  <a:pt x="55982" y="36366"/>
                </a:cubicBezTo>
                <a:cubicBezTo>
                  <a:pt x="57788" y="34925"/>
                  <a:pt x="60677" y="35285"/>
                  <a:pt x="61761" y="37447"/>
                </a:cubicBezTo>
                <a:cubicBezTo>
                  <a:pt x="65734" y="41770"/>
                  <a:pt x="67901" y="47895"/>
                  <a:pt x="67901" y="54020"/>
                </a:cubicBezTo>
                <a:lnTo>
                  <a:pt x="67901" y="81042"/>
                </a:lnTo>
                <a:cubicBezTo>
                  <a:pt x="67901" y="83924"/>
                  <a:pt x="65734" y="85365"/>
                  <a:pt x="63566" y="85365"/>
                </a:cubicBezTo>
                <a:lnTo>
                  <a:pt x="4695" y="85365"/>
                </a:lnTo>
                <a:cubicBezTo>
                  <a:pt x="2528" y="85365"/>
                  <a:pt x="0" y="83924"/>
                  <a:pt x="0" y="81042"/>
                </a:cubicBezTo>
                <a:lnTo>
                  <a:pt x="0" y="54020"/>
                </a:lnTo>
                <a:cubicBezTo>
                  <a:pt x="0" y="47895"/>
                  <a:pt x="2528" y="41770"/>
                  <a:pt x="6140" y="37447"/>
                </a:cubicBezTo>
                <a:cubicBezTo>
                  <a:pt x="7946" y="35285"/>
                  <a:pt x="10835" y="34925"/>
                  <a:pt x="12280" y="36366"/>
                </a:cubicBezTo>
                <a:close/>
                <a:moveTo>
                  <a:pt x="256816" y="8902"/>
                </a:moveTo>
                <a:cubicBezTo>
                  <a:pt x="251065" y="8902"/>
                  <a:pt x="246752" y="13175"/>
                  <a:pt x="246752" y="18872"/>
                </a:cubicBezTo>
                <a:cubicBezTo>
                  <a:pt x="246752" y="24569"/>
                  <a:pt x="251065" y="29198"/>
                  <a:pt x="256816" y="29198"/>
                </a:cubicBezTo>
                <a:cubicBezTo>
                  <a:pt x="262926" y="29198"/>
                  <a:pt x="267599" y="24569"/>
                  <a:pt x="267599" y="18872"/>
                </a:cubicBezTo>
                <a:cubicBezTo>
                  <a:pt x="267599" y="13175"/>
                  <a:pt x="262926" y="8902"/>
                  <a:pt x="256816" y="8902"/>
                </a:cubicBezTo>
                <a:close/>
                <a:moveTo>
                  <a:pt x="34565" y="8902"/>
                </a:moveTo>
                <a:cubicBezTo>
                  <a:pt x="29174" y="8902"/>
                  <a:pt x="24501" y="13175"/>
                  <a:pt x="24501" y="18872"/>
                </a:cubicBezTo>
                <a:cubicBezTo>
                  <a:pt x="24501" y="24569"/>
                  <a:pt x="29174" y="29198"/>
                  <a:pt x="34565" y="29198"/>
                </a:cubicBezTo>
                <a:cubicBezTo>
                  <a:pt x="40316" y="29198"/>
                  <a:pt x="44629" y="24569"/>
                  <a:pt x="44629" y="18872"/>
                </a:cubicBezTo>
                <a:cubicBezTo>
                  <a:pt x="44629" y="13175"/>
                  <a:pt x="40316" y="8902"/>
                  <a:pt x="34565" y="8902"/>
                </a:cubicBezTo>
                <a:close/>
                <a:moveTo>
                  <a:pt x="256816" y="0"/>
                </a:moveTo>
                <a:cubicBezTo>
                  <a:pt x="267599" y="0"/>
                  <a:pt x="275866" y="8189"/>
                  <a:pt x="275866" y="18872"/>
                </a:cubicBezTo>
                <a:cubicBezTo>
                  <a:pt x="275866" y="29198"/>
                  <a:pt x="267599" y="37744"/>
                  <a:pt x="256816" y="37744"/>
                </a:cubicBezTo>
                <a:cubicBezTo>
                  <a:pt x="246752" y="37744"/>
                  <a:pt x="238125" y="29198"/>
                  <a:pt x="238125" y="18872"/>
                </a:cubicBezTo>
                <a:cubicBezTo>
                  <a:pt x="238125" y="8189"/>
                  <a:pt x="246752" y="0"/>
                  <a:pt x="256816" y="0"/>
                </a:cubicBezTo>
                <a:close/>
                <a:moveTo>
                  <a:pt x="34565" y="0"/>
                </a:moveTo>
                <a:cubicBezTo>
                  <a:pt x="45348" y="0"/>
                  <a:pt x="53615" y="8189"/>
                  <a:pt x="53615" y="18872"/>
                </a:cubicBezTo>
                <a:cubicBezTo>
                  <a:pt x="53615" y="29198"/>
                  <a:pt x="45348" y="37744"/>
                  <a:pt x="34565" y="37744"/>
                </a:cubicBezTo>
                <a:cubicBezTo>
                  <a:pt x="24142" y="37744"/>
                  <a:pt x="15875" y="29198"/>
                  <a:pt x="15875" y="18872"/>
                </a:cubicBezTo>
                <a:cubicBezTo>
                  <a:pt x="15875" y="8189"/>
                  <a:pt x="24142" y="0"/>
                  <a:pt x="34565"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32" name="Freeform 1021">
            <a:extLst>
              <a:ext uri="{FF2B5EF4-FFF2-40B4-BE49-F238E27FC236}">
                <a16:creationId xmlns:a16="http://schemas.microsoft.com/office/drawing/2014/main" id="{5718FFF6-E1E5-0F4C-B677-FF958BD52D73}"/>
              </a:ext>
            </a:extLst>
          </p:cNvPr>
          <p:cNvSpPr>
            <a:spLocks noChangeAspect="1" noChangeArrowheads="1"/>
          </p:cNvSpPr>
          <p:nvPr/>
        </p:nvSpPr>
        <p:spPr bwMode="auto">
          <a:xfrm>
            <a:off x="3413195" y="841755"/>
            <a:ext cx="526257" cy="527050"/>
          </a:xfrm>
          <a:custGeom>
            <a:avLst/>
            <a:gdLst>
              <a:gd name="T0" fmla="*/ 69401580 w 290150"/>
              <a:gd name="T1" fmla="*/ 121905821 h 290152"/>
              <a:gd name="T2" fmla="*/ 101735209 w 290150"/>
              <a:gd name="T3" fmla="*/ 104566787 h 290152"/>
              <a:gd name="T4" fmla="*/ 122048015 w 290150"/>
              <a:gd name="T5" fmla="*/ 121907862 h 290152"/>
              <a:gd name="T6" fmla="*/ 123308159 w 290150"/>
              <a:gd name="T7" fmla="*/ 104878861 h 290152"/>
              <a:gd name="T8" fmla="*/ 98428740 w 290150"/>
              <a:gd name="T9" fmla="*/ 125812788 h 290152"/>
              <a:gd name="T10" fmla="*/ 101735209 w 290150"/>
              <a:gd name="T11" fmla="*/ 104566787 h 290152"/>
              <a:gd name="T12" fmla="*/ 3711393 w 290150"/>
              <a:gd name="T13" fmla="*/ 121907862 h 290152"/>
              <a:gd name="T14" fmla="*/ 23657262 w 290150"/>
              <a:gd name="T15" fmla="*/ 104566787 h 290152"/>
              <a:gd name="T16" fmla="*/ 26904877 w 290150"/>
              <a:gd name="T17" fmla="*/ 125812788 h 290152"/>
              <a:gd name="T18" fmla="*/ 2629532 w 290150"/>
              <a:gd name="T19" fmla="*/ 104878861 h 290152"/>
              <a:gd name="T20" fmla="*/ 80814075 w 290150"/>
              <a:gd name="T21" fmla="*/ 110495926 h 290152"/>
              <a:gd name="T22" fmla="*/ 106318684 w 290150"/>
              <a:gd name="T23" fmla="*/ 97058230 h 290152"/>
              <a:gd name="T24" fmla="*/ 14300614 w 290150"/>
              <a:gd name="T25" fmla="*/ 92538574 h 290152"/>
              <a:gd name="T26" fmla="*/ 14300614 w 290150"/>
              <a:gd name="T27" fmla="*/ 92538574 h 290152"/>
              <a:gd name="T28" fmla="*/ 102577386 w 290150"/>
              <a:gd name="T29" fmla="*/ 97058230 h 290152"/>
              <a:gd name="T30" fmla="*/ 14300614 w 290150"/>
              <a:gd name="T31" fmla="*/ 105162994 h 290152"/>
              <a:gd name="T32" fmla="*/ 57207559 w 290150"/>
              <a:gd name="T33" fmla="*/ 99086212 h 290152"/>
              <a:gd name="T34" fmla="*/ 76124319 w 290150"/>
              <a:gd name="T35" fmla="*/ 71108083 h 290152"/>
              <a:gd name="T36" fmla="*/ 80032537 w 290150"/>
              <a:gd name="T37" fmla="*/ 74859260 h 290152"/>
              <a:gd name="T38" fmla="*/ 49547474 w 290150"/>
              <a:gd name="T39" fmla="*/ 78766754 h 290152"/>
              <a:gd name="T40" fmla="*/ 7803059 w 290150"/>
              <a:gd name="T41" fmla="*/ 43366069 h 290152"/>
              <a:gd name="T42" fmla="*/ 8874038 w 290150"/>
              <a:gd name="T43" fmla="*/ 85731906 h 290152"/>
              <a:gd name="T44" fmla="*/ 0 w 290150"/>
              <a:gd name="T45" fmla="*/ 51338760 h 290152"/>
              <a:gd name="T46" fmla="*/ 121572332 w 290150"/>
              <a:gd name="T47" fmla="*/ 75808223 h 290152"/>
              <a:gd name="T48" fmla="*/ 117848892 w 290150"/>
              <a:gd name="T49" fmla="*/ 74564562 h 290152"/>
              <a:gd name="T50" fmla="*/ 87807546 w 290150"/>
              <a:gd name="T51" fmla="*/ 58917106 h 290152"/>
              <a:gd name="T52" fmla="*/ 62460013 w 290150"/>
              <a:gd name="T53" fmla="*/ 41082802 h 290152"/>
              <a:gd name="T54" fmla="*/ 29224563 w 290150"/>
              <a:gd name="T55" fmla="*/ 62824121 h 290152"/>
              <a:gd name="T56" fmla="*/ 53456051 w 290150"/>
              <a:gd name="T57" fmla="*/ 82518084 h 290152"/>
              <a:gd name="T58" fmla="*/ 57207559 w 290150"/>
              <a:gd name="T59" fmla="*/ 74859260 h 290152"/>
              <a:gd name="T60" fmla="*/ 76124319 w 290150"/>
              <a:gd name="T61" fmla="*/ 67356844 h 290152"/>
              <a:gd name="T62" fmla="*/ 72372353 w 290150"/>
              <a:gd name="T63" fmla="*/ 99086212 h 290152"/>
              <a:gd name="T64" fmla="*/ 62835889 w 290150"/>
              <a:gd name="T65" fmla="*/ 29220374 h 290152"/>
              <a:gd name="T66" fmla="*/ 84722256 w 290150"/>
              <a:gd name="T67" fmla="*/ 101430210 h 290152"/>
              <a:gd name="T68" fmla="*/ 78938244 w 290150"/>
              <a:gd name="T69" fmla="*/ 116279211 h 290152"/>
              <a:gd name="T70" fmla="*/ 47203090 w 290150"/>
              <a:gd name="T71" fmla="*/ 114246758 h 290152"/>
              <a:gd name="T72" fmla="*/ 36415736 w 290150"/>
              <a:gd name="T73" fmla="*/ 89238866 h 290152"/>
              <a:gd name="T74" fmla="*/ 102050172 w 290150"/>
              <a:gd name="T75" fmla="*/ 18424697 h 290152"/>
              <a:gd name="T76" fmla="*/ 122048015 w 290150"/>
              <a:gd name="T77" fmla="*/ 23268009 h 290152"/>
              <a:gd name="T78" fmla="*/ 125826538 w 290150"/>
              <a:gd name="T79" fmla="*/ 23268009 h 290152"/>
              <a:gd name="T80" fmla="*/ 96381088 w 290150"/>
              <a:gd name="T81" fmla="*/ 35140894 h 290152"/>
              <a:gd name="T82" fmla="*/ 5103055 w 290150"/>
              <a:gd name="T83" fmla="*/ 15925338 h 290152"/>
              <a:gd name="T84" fmla="*/ 25048641 w 290150"/>
              <a:gd name="T85" fmla="*/ 33265548 h 290152"/>
              <a:gd name="T86" fmla="*/ 26285795 w 290150"/>
              <a:gd name="T87" fmla="*/ 16080347 h 290152"/>
              <a:gd name="T88" fmla="*/ 1854307 w 290150"/>
              <a:gd name="T89" fmla="*/ 37015182 h 290152"/>
              <a:gd name="T90" fmla="*/ 5103055 w 290150"/>
              <a:gd name="T91" fmla="*/ 15925338 h 290152"/>
              <a:gd name="T92" fmla="*/ 115203078 w 290150"/>
              <a:gd name="T93" fmla="*/ 8183128 h 290152"/>
              <a:gd name="T94" fmla="*/ 14300614 w 290150"/>
              <a:gd name="T95" fmla="*/ 12660410 h 290152"/>
              <a:gd name="T96" fmla="*/ 85475857 w 290150"/>
              <a:gd name="T97" fmla="*/ 7107584 h 290152"/>
              <a:gd name="T98" fmla="*/ 83908002 w 290150"/>
              <a:gd name="T99" fmla="*/ 10353978 h 290152"/>
              <a:gd name="T100" fmla="*/ 31389377 w 290150"/>
              <a:gd name="T101" fmla="*/ 11435744 h 290152"/>
              <a:gd name="T102" fmla="*/ 110839091 w 290150"/>
              <a:gd name="T103" fmla="*/ 16366151 h 290152"/>
              <a:gd name="T104" fmla="*/ 22561810 w 290150"/>
              <a:gd name="T105" fmla="*/ 8183128 h 2901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0" h="290152">
                <a:moveTo>
                  <a:pt x="117499" y="263478"/>
                </a:moveTo>
                <a:lnTo>
                  <a:pt x="117499" y="268164"/>
                </a:lnTo>
                <a:cubicBezTo>
                  <a:pt x="117499" y="275373"/>
                  <a:pt x="123627" y="281140"/>
                  <a:pt x="130837" y="281140"/>
                </a:cubicBezTo>
                <a:lnTo>
                  <a:pt x="160037" y="281140"/>
                </a:lnTo>
                <a:cubicBezTo>
                  <a:pt x="167247" y="281140"/>
                  <a:pt x="173015" y="275373"/>
                  <a:pt x="173015" y="268164"/>
                </a:cubicBezTo>
                <a:lnTo>
                  <a:pt x="173015" y="263478"/>
                </a:lnTo>
                <a:lnTo>
                  <a:pt x="117499" y="263478"/>
                </a:lnTo>
                <a:close/>
                <a:moveTo>
                  <a:pt x="234596" y="241153"/>
                </a:moveTo>
                <a:cubicBezTo>
                  <a:pt x="236774" y="242955"/>
                  <a:pt x="236774" y="245477"/>
                  <a:pt x="235322" y="247278"/>
                </a:cubicBezTo>
                <a:cubicBezTo>
                  <a:pt x="232417" y="250521"/>
                  <a:pt x="231328" y="254124"/>
                  <a:pt x="231328" y="258447"/>
                </a:cubicBezTo>
                <a:lnTo>
                  <a:pt x="231328" y="281145"/>
                </a:lnTo>
                <a:lnTo>
                  <a:pt x="281436" y="281145"/>
                </a:lnTo>
                <a:lnTo>
                  <a:pt x="281436" y="258447"/>
                </a:lnTo>
                <a:cubicBezTo>
                  <a:pt x="281436" y="254124"/>
                  <a:pt x="279983" y="250521"/>
                  <a:pt x="277442" y="247278"/>
                </a:cubicBezTo>
                <a:cubicBezTo>
                  <a:pt x="275626" y="245477"/>
                  <a:pt x="275989" y="242955"/>
                  <a:pt x="278168" y="241153"/>
                </a:cubicBezTo>
                <a:cubicBezTo>
                  <a:pt x="279983" y="239712"/>
                  <a:pt x="282525" y="239712"/>
                  <a:pt x="284341" y="241874"/>
                </a:cubicBezTo>
                <a:cubicBezTo>
                  <a:pt x="287972" y="246558"/>
                  <a:pt x="290150" y="252322"/>
                  <a:pt x="290150" y="258447"/>
                </a:cubicBezTo>
                <a:lnTo>
                  <a:pt x="290150" y="285829"/>
                </a:lnTo>
                <a:cubicBezTo>
                  <a:pt x="290150" y="287990"/>
                  <a:pt x="288335" y="290152"/>
                  <a:pt x="285793" y="290152"/>
                </a:cubicBezTo>
                <a:lnTo>
                  <a:pt x="226971" y="290152"/>
                </a:lnTo>
                <a:cubicBezTo>
                  <a:pt x="224429" y="290152"/>
                  <a:pt x="222250" y="287990"/>
                  <a:pt x="222250" y="285829"/>
                </a:cubicBezTo>
                <a:lnTo>
                  <a:pt x="222250" y="258447"/>
                </a:lnTo>
                <a:cubicBezTo>
                  <a:pt x="222250" y="252322"/>
                  <a:pt x="224429" y="246558"/>
                  <a:pt x="228423" y="241874"/>
                </a:cubicBezTo>
                <a:cubicBezTo>
                  <a:pt x="229875" y="239712"/>
                  <a:pt x="232780" y="239712"/>
                  <a:pt x="234596" y="241153"/>
                </a:cubicBezTo>
                <a:close/>
                <a:moveTo>
                  <a:pt x="11766" y="241153"/>
                </a:moveTo>
                <a:cubicBezTo>
                  <a:pt x="13905" y="242955"/>
                  <a:pt x="14262" y="245477"/>
                  <a:pt x="12479" y="247278"/>
                </a:cubicBezTo>
                <a:cubicBezTo>
                  <a:pt x="9983" y="250521"/>
                  <a:pt x="8557" y="254124"/>
                  <a:pt x="8557" y="258447"/>
                </a:cubicBezTo>
                <a:lnTo>
                  <a:pt x="8557" y="281145"/>
                </a:lnTo>
                <a:lnTo>
                  <a:pt x="57761" y="281145"/>
                </a:lnTo>
                <a:lnTo>
                  <a:pt x="57761" y="258447"/>
                </a:lnTo>
                <a:cubicBezTo>
                  <a:pt x="57761" y="254124"/>
                  <a:pt x="56335" y="250521"/>
                  <a:pt x="53839" y="247278"/>
                </a:cubicBezTo>
                <a:cubicBezTo>
                  <a:pt x="52413" y="245477"/>
                  <a:pt x="52413" y="242955"/>
                  <a:pt x="54552" y="241153"/>
                </a:cubicBezTo>
                <a:cubicBezTo>
                  <a:pt x="56335" y="239712"/>
                  <a:pt x="59188" y="239712"/>
                  <a:pt x="60614" y="241874"/>
                </a:cubicBezTo>
                <a:cubicBezTo>
                  <a:pt x="64179" y="246558"/>
                  <a:pt x="66319" y="252322"/>
                  <a:pt x="66319" y="258447"/>
                </a:cubicBezTo>
                <a:lnTo>
                  <a:pt x="66319" y="285829"/>
                </a:lnTo>
                <a:cubicBezTo>
                  <a:pt x="66319" y="287990"/>
                  <a:pt x="64536" y="290152"/>
                  <a:pt x="62040" y="290152"/>
                </a:cubicBezTo>
                <a:lnTo>
                  <a:pt x="4278" y="290152"/>
                </a:lnTo>
                <a:cubicBezTo>
                  <a:pt x="1783" y="290152"/>
                  <a:pt x="0" y="287990"/>
                  <a:pt x="0" y="285829"/>
                </a:cubicBezTo>
                <a:lnTo>
                  <a:pt x="0" y="258447"/>
                </a:lnTo>
                <a:cubicBezTo>
                  <a:pt x="0" y="252322"/>
                  <a:pt x="2139" y="246558"/>
                  <a:pt x="6061" y="241874"/>
                </a:cubicBezTo>
                <a:cubicBezTo>
                  <a:pt x="7487" y="239712"/>
                  <a:pt x="9983" y="239712"/>
                  <a:pt x="11766" y="241153"/>
                </a:cubicBezTo>
                <a:close/>
                <a:moveTo>
                  <a:pt x="104160" y="237525"/>
                </a:moveTo>
                <a:lnTo>
                  <a:pt x="104160" y="254827"/>
                </a:lnTo>
                <a:lnTo>
                  <a:pt x="186353" y="254827"/>
                </a:lnTo>
                <a:lnTo>
                  <a:pt x="186353" y="237525"/>
                </a:lnTo>
                <a:lnTo>
                  <a:pt x="104160" y="237525"/>
                </a:lnTo>
                <a:close/>
                <a:moveTo>
                  <a:pt x="255588" y="213414"/>
                </a:moveTo>
                <a:cubicBezTo>
                  <a:pt x="249837" y="213414"/>
                  <a:pt x="245165" y="218086"/>
                  <a:pt x="245165" y="223837"/>
                </a:cubicBezTo>
                <a:cubicBezTo>
                  <a:pt x="245165" y="229229"/>
                  <a:pt x="249837" y="233901"/>
                  <a:pt x="255588" y="233901"/>
                </a:cubicBezTo>
                <a:cubicBezTo>
                  <a:pt x="260980" y="233901"/>
                  <a:pt x="265652" y="229229"/>
                  <a:pt x="265652" y="223837"/>
                </a:cubicBezTo>
                <a:cubicBezTo>
                  <a:pt x="265652" y="218086"/>
                  <a:pt x="260980" y="213414"/>
                  <a:pt x="255588" y="213414"/>
                </a:cubicBezTo>
                <a:close/>
                <a:moveTo>
                  <a:pt x="32978" y="213414"/>
                </a:moveTo>
                <a:cubicBezTo>
                  <a:pt x="27587" y="213414"/>
                  <a:pt x="22914" y="218086"/>
                  <a:pt x="22914" y="223837"/>
                </a:cubicBezTo>
                <a:cubicBezTo>
                  <a:pt x="22914" y="229229"/>
                  <a:pt x="27587" y="233901"/>
                  <a:pt x="32978" y="233901"/>
                </a:cubicBezTo>
                <a:cubicBezTo>
                  <a:pt x="38729" y="233901"/>
                  <a:pt x="43402" y="229229"/>
                  <a:pt x="43402" y="223837"/>
                </a:cubicBezTo>
                <a:cubicBezTo>
                  <a:pt x="43402" y="218086"/>
                  <a:pt x="38729" y="213414"/>
                  <a:pt x="32978" y="213414"/>
                </a:cubicBezTo>
                <a:close/>
                <a:moveTo>
                  <a:pt x="255588" y="204787"/>
                </a:moveTo>
                <a:cubicBezTo>
                  <a:pt x="266012" y="204787"/>
                  <a:pt x="274279" y="213414"/>
                  <a:pt x="274279" y="223837"/>
                </a:cubicBezTo>
                <a:cubicBezTo>
                  <a:pt x="274279" y="234261"/>
                  <a:pt x="266012" y="242528"/>
                  <a:pt x="255588" y="242528"/>
                </a:cubicBezTo>
                <a:cubicBezTo>
                  <a:pt x="245165" y="242528"/>
                  <a:pt x="236538" y="234261"/>
                  <a:pt x="236538" y="223837"/>
                </a:cubicBezTo>
                <a:cubicBezTo>
                  <a:pt x="236538" y="213414"/>
                  <a:pt x="245165" y="204787"/>
                  <a:pt x="255588" y="204787"/>
                </a:cubicBezTo>
                <a:close/>
                <a:moveTo>
                  <a:pt x="32978" y="204787"/>
                </a:moveTo>
                <a:cubicBezTo>
                  <a:pt x="43402" y="204787"/>
                  <a:pt x="52028" y="213414"/>
                  <a:pt x="52028" y="223837"/>
                </a:cubicBezTo>
                <a:cubicBezTo>
                  <a:pt x="52028" y="234261"/>
                  <a:pt x="43402" y="242528"/>
                  <a:pt x="32978" y="242528"/>
                </a:cubicBezTo>
                <a:cubicBezTo>
                  <a:pt x="22555" y="242528"/>
                  <a:pt x="14288" y="234261"/>
                  <a:pt x="14288" y="223837"/>
                </a:cubicBezTo>
                <a:cubicBezTo>
                  <a:pt x="14288" y="213414"/>
                  <a:pt x="22555" y="204787"/>
                  <a:pt x="32978" y="204787"/>
                </a:cubicBezTo>
                <a:close/>
                <a:moveTo>
                  <a:pt x="131918" y="190305"/>
                </a:moveTo>
                <a:lnTo>
                  <a:pt x="131918" y="228513"/>
                </a:lnTo>
                <a:lnTo>
                  <a:pt x="158235" y="228513"/>
                </a:lnTo>
                <a:lnTo>
                  <a:pt x="158235" y="190305"/>
                </a:lnTo>
                <a:lnTo>
                  <a:pt x="131918" y="190305"/>
                </a:lnTo>
                <a:close/>
                <a:moveTo>
                  <a:pt x="175538" y="163991"/>
                </a:moveTo>
                <a:cubicBezTo>
                  <a:pt x="171212" y="163991"/>
                  <a:pt x="166886" y="168317"/>
                  <a:pt x="166886" y="172642"/>
                </a:cubicBezTo>
                <a:lnTo>
                  <a:pt x="166886" y="181654"/>
                </a:lnTo>
                <a:lnTo>
                  <a:pt x="175538" y="181654"/>
                </a:lnTo>
                <a:cubicBezTo>
                  <a:pt x="180585" y="181654"/>
                  <a:pt x="184551" y="177689"/>
                  <a:pt x="184551" y="172642"/>
                </a:cubicBezTo>
                <a:cubicBezTo>
                  <a:pt x="184551" y="168317"/>
                  <a:pt x="180585" y="163991"/>
                  <a:pt x="175538" y="163991"/>
                </a:cubicBezTo>
                <a:close/>
                <a:moveTo>
                  <a:pt x="114254" y="163991"/>
                </a:moveTo>
                <a:cubicBezTo>
                  <a:pt x="109568" y="163991"/>
                  <a:pt x="105602" y="168317"/>
                  <a:pt x="105602" y="172642"/>
                </a:cubicBezTo>
                <a:cubicBezTo>
                  <a:pt x="105602" y="177689"/>
                  <a:pt x="109568" y="181654"/>
                  <a:pt x="114254" y="181654"/>
                </a:cubicBezTo>
                <a:lnTo>
                  <a:pt x="123267" y="181654"/>
                </a:lnTo>
                <a:lnTo>
                  <a:pt x="123267" y="172642"/>
                </a:lnTo>
                <a:cubicBezTo>
                  <a:pt x="123267" y="168317"/>
                  <a:pt x="119301" y="163991"/>
                  <a:pt x="114254" y="163991"/>
                </a:cubicBezTo>
                <a:close/>
                <a:moveTo>
                  <a:pt x="17991" y="100012"/>
                </a:moveTo>
                <a:lnTo>
                  <a:pt x="25047" y="125249"/>
                </a:lnTo>
                <a:lnTo>
                  <a:pt x="16580" y="123086"/>
                </a:lnTo>
                <a:cubicBezTo>
                  <a:pt x="12700" y="146160"/>
                  <a:pt x="14816" y="169955"/>
                  <a:pt x="22930" y="191948"/>
                </a:cubicBezTo>
                <a:cubicBezTo>
                  <a:pt x="23636" y="194471"/>
                  <a:pt x="22578" y="196995"/>
                  <a:pt x="20461" y="197716"/>
                </a:cubicBezTo>
                <a:cubicBezTo>
                  <a:pt x="19755" y="198077"/>
                  <a:pt x="19403" y="198077"/>
                  <a:pt x="18697" y="198077"/>
                </a:cubicBezTo>
                <a:cubicBezTo>
                  <a:pt x="17286" y="198077"/>
                  <a:pt x="15522" y="196995"/>
                  <a:pt x="14816" y="195192"/>
                </a:cubicBezTo>
                <a:cubicBezTo>
                  <a:pt x="5997" y="171397"/>
                  <a:pt x="3880" y="145800"/>
                  <a:pt x="8114" y="120923"/>
                </a:cubicBezTo>
                <a:lnTo>
                  <a:pt x="0" y="118399"/>
                </a:lnTo>
                <a:lnTo>
                  <a:pt x="17991" y="100012"/>
                </a:lnTo>
                <a:close/>
                <a:moveTo>
                  <a:pt x="270322" y="95609"/>
                </a:moveTo>
                <a:cubicBezTo>
                  <a:pt x="272469" y="95250"/>
                  <a:pt x="274615" y="95967"/>
                  <a:pt x="275689" y="98476"/>
                </a:cubicBezTo>
                <a:cubicBezTo>
                  <a:pt x="284275" y="123211"/>
                  <a:pt x="285706" y="149020"/>
                  <a:pt x="280339" y="174830"/>
                </a:cubicBezTo>
                <a:lnTo>
                  <a:pt x="288568" y="176980"/>
                </a:lnTo>
                <a:lnTo>
                  <a:pt x="269249" y="194904"/>
                </a:lnTo>
                <a:lnTo>
                  <a:pt x="263525" y="169453"/>
                </a:lnTo>
                <a:lnTo>
                  <a:pt x="271753" y="171962"/>
                </a:lnTo>
                <a:cubicBezTo>
                  <a:pt x="276762" y="148662"/>
                  <a:pt x="275331" y="124286"/>
                  <a:pt x="267460" y="101344"/>
                </a:cubicBezTo>
                <a:cubicBezTo>
                  <a:pt x="266745" y="99193"/>
                  <a:pt x="267818" y="96326"/>
                  <a:pt x="270322" y="95609"/>
                </a:cubicBezTo>
                <a:close/>
                <a:moveTo>
                  <a:pt x="144030" y="85725"/>
                </a:moveTo>
                <a:cubicBezTo>
                  <a:pt x="173615" y="85725"/>
                  <a:pt x="197788" y="107012"/>
                  <a:pt x="202479" y="135875"/>
                </a:cubicBezTo>
                <a:cubicBezTo>
                  <a:pt x="202839" y="138401"/>
                  <a:pt x="201396" y="140205"/>
                  <a:pt x="198871" y="140926"/>
                </a:cubicBezTo>
                <a:cubicBezTo>
                  <a:pt x="198510" y="140926"/>
                  <a:pt x="198149" y="140926"/>
                  <a:pt x="198149" y="140926"/>
                </a:cubicBezTo>
                <a:cubicBezTo>
                  <a:pt x="195984" y="140926"/>
                  <a:pt x="194180" y="139483"/>
                  <a:pt x="193820" y="137319"/>
                </a:cubicBezTo>
                <a:cubicBezTo>
                  <a:pt x="190212" y="112785"/>
                  <a:pt x="168925" y="94745"/>
                  <a:pt x="144030" y="94745"/>
                </a:cubicBezTo>
                <a:cubicBezTo>
                  <a:pt x="141865" y="94745"/>
                  <a:pt x="139700" y="92580"/>
                  <a:pt x="139700" y="90416"/>
                </a:cubicBezTo>
                <a:cubicBezTo>
                  <a:pt x="139700" y="87890"/>
                  <a:pt x="141865" y="85725"/>
                  <a:pt x="144030" y="85725"/>
                </a:cubicBezTo>
                <a:close/>
                <a:moveTo>
                  <a:pt x="144896" y="67388"/>
                </a:moveTo>
                <a:cubicBezTo>
                  <a:pt x="102358" y="67388"/>
                  <a:pt x="67390" y="102353"/>
                  <a:pt x="67390" y="144887"/>
                </a:cubicBezTo>
                <a:cubicBezTo>
                  <a:pt x="67390" y="165433"/>
                  <a:pt x="75681" y="184898"/>
                  <a:pt x="89741" y="199677"/>
                </a:cubicBezTo>
                <a:cubicBezTo>
                  <a:pt x="97672" y="207607"/>
                  <a:pt x="102718" y="217700"/>
                  <a:pt x="103800" y="228513"/>
                </a:cubicBezTo>
                <a:lnTo>
                  <a:pt x="123267" y="228513"/>
                </a:lnTo>
                <a:lnTo>
                  <a:pt x="123267" y="190305"/>
                </a:lnTo>
                <a:lnTo>
                  <a:pt x="114254" y="190305"/>
                </a:lnTo>
                <a:cubicBezTo>
                  <a:pt x="104881" y="190305"/>
                  <a:pt x="96590" y="182375"/>
                  <a:pt x="96590" y="172642"/>
                </a:cubicBezTo>
                <a:cubicBezTo>
                  <a:pt x="96590" y="163270"/>
                  <a:pt x="104881" y="155340"/>
                  <a:pt x="114254" y="155340"/>
                </a:cubicBezTo>
                <a:cubicBezTo>
                  <a:pt x="123988" y="155340"/>
                  <a:pt x="131918" y="163270"/>
                  <a:pt x="131918" y="172642"/>
                </a:cubicBezTo>
                <a:lnTo>
                  <a:pt x="131918" y="181654"/>
                </a:lnTo>
                <a:lnTo>
                  <a:pt x="158235" y="181654"/>
                </a:lnTo>
                <a:lnTo>
                  <a:pt x="158235" y="172642"/>
                </a:lnTo>
                <a:cubicBezTo>
                  <a:pt x="158235" y="163270"/>
                  <a:pt x="166165" y="155340"/>
                  <a:pt x="175538" y="155340"/>
                </a:cubicBezTo>
                <a:cubicBezTo>
                  <a:pt x="185272" y="155340"/>
                  <a:pt x="193202" y="163270"/>
                  <a:pt x="193202" y="172642"/>
                </a:cubicBezTo>
                <a:cubicBezTo>
                  <a:pt x="193202" y="182375"/>
                  <a:pt x="185272" y="190305"/>
                  <a:pt x="175538" y="190305"/>
                </a:cubicBezTo>
                <a:lnTo>
                  <a:pt x="166886" y="190305"/>
                </a:lnTo>
                <a:lnTo>
                  <a:pt x="166886" y="228513"/>
                </a:lnTo>
                <a:lnTo>
                  <a:pt x="187074" y="228513"/>
                </a:lnTo>
                <a:cubicBezTo>
                  <a:pt x="187795" y="217339"/>
                  <a:pt x="192842" y="207246"/>
                  <a:pt x="200412" y="199316"/>
                </a:cubicBezTo>
                <a:cubicBezTo>
                  <a:pt x="214832" y="184537"/>
                  <a:pt x="222402" y="165433"/>
                  <a:pt x="222402" y="144887"/>
                </a:cubicBezTo>
                <a:cubicBezTo>
                  <a:pt x="222402" y="102353"/>
                  <a:pt x="187795" y="67388"/>
                  <a:pt x="144896" y="67388"/>
                </a:cubicBezTo>
                <a:close/>
                <a:moveTo>
                  <a:pt x="144896" y="58737"/>
                </a:moveTo>
                <a:cubicBezTo>
                  <a:pt x="192481" y="58737"/>
                  <a:pt x="231415" y="97306"/>
                  <a:pt x="231415" y="144887"/>
                </a:cubicBezTo>
                <a:cubicBezTo>
                  <a:pt x="231415" y="167596"/>
                  <a:pt x="222763" y="189223"/>
                  <a:pt x="206901" y="205444"/>
                </a:cubicBezTo>
                <a:cubicBezTo>
                  <a:pt x="199331" y="213014"/>
                  <a:pt x="195365" y="223106"/>
                  <a:pt x="195365" y="233920"/>
                </a:cubicBezTo>
                <a:lnTo>
                  <a:pt x="195365" y="254827"/>
                </a:lnTo>
                <a:cubicBezTo>
                  <a:pt x="195365" y="259513"/>
                  <a:pt x="191400" y="263478"/>
                  <a:pt x="186353" y="263478"/>
                </a:cubicBezTo>
                <a:lnTo>
                  <a:pt x="182027" y="263478"/>
                </a:lnTo>
                <a:lnTo>
                  <a:pt x="182027" y="268164"/>
                </a:lnTo>
                <a:cubicBezTo>
                  <a:pt x="182027" y="280059"/>
                  <a:pt x="171933" y="290152"/>
                  <a:pt x="160037" y="290152"/>
                </a:cubicBezTo>
                <a:lnTo>
                  <a:pt x="130837" y="290152"/>
                </a:lnTo>
                <a:cubicBezTo>
                  <a:pt x="118580" y="290152"/>
                  <a:pt x="108847" y="280059"/>
                  <a:pt x="108847" y="268164"/>
                </a:cubicBezTo>
                <a:lnTo>
                  <a:pt x="108847" y="263478"/>
                </a:lnTo>
                <a:lnTo>
                  <a:pt x="104521" y="263478"/>
                </a:lnTo>
                <a:cubicBezTo>
                  <a:pt x="99474" y="263478"/>
                  <a:pt x="95509" y="259513"/>
                  <a:pt x="95509" y="254827"/>
                </a:cubicBezTo>
                <a:lnTo>
                  <a:pt x="95509" y="234641"/>
                </a:lnTo>
                <a:cubicBezTo>
                  <a:pt x="95509" y="223467"/>
                  <a:pt x="91543" y="213374"/>
                  <a:pt x="83973" y="205804"/>
                </a:cubicBezTo>
                <a:cubicBezTo>
                  <a:pt x="67751" y="189584"/>
                  <a:pt x="58738" y="167956"/>
                  <a:pt x="58738" y="144887"/>
                </a:cubicBezTo>
                <a:cubicBezTo>
                  <a:pt x="58738" y="97306"/>
                  <a:pt x="97672" y="58737"/>
                  <a:pt x="144896" y="58737"/>
                </a:cubicBezTo>
                <a:close/>
                <a:moveTo>
                  <a:pt x="234596" y="36726"/>
                </a:moveTo>
                <a:cubicBezTo>
                  <a:pt x="236774" y="38167"/>
                  <a:pt x="236774" y="40689"/>
                  <a:pt x="235322" y="42491"/>
                </a:cubicBezTo>
                <a:cubicBezTo>
                  <a:pt x="232417" y="45733"/>
                  <a:pt x="231328" y="49696"/>
                  <a:pt x="231328" y="53660"/>
                </a:cubicBezTo>
                <a:lnTo>
                  <a:pt x="231328" y="76718"/>
                </a:lnTo>
                <a:lnTo>
                  <a:pt x="281436" y="76718"/>
                </a:lnTo>
                <a:lnTo>
                  <a:pt x="281436" y="53660"/>
                </a:lnTo>
                <a:cubicBezTo>
                  <a:pt x="281436" y="49696"/>
                  <a:pt x="279983" y="45733"/>
                  <a:pt x="277442" y="42491"/>
                </a:cubicBezTo>
                <a:cubicBezTo>
                  <a:pt x="275626" y="40689"/>
                  <a:pt x="275989" y="38167"/>
                  <a:pt x="278168" y="36726"/>
                </a:cubicBezTo>
                <a:cubicBezTo>
                  <a:pt x="279983" y="34925"/>
                  <a:pt x="282525" y="35285"/>
                  <a:pt x="284341" y="37086"/>
                </a:cubicBezTo>
                <a:cubicBezTo>
                  <a:pt x="287972" y="41770"/>
                  <a:pt x="290150" y="47895"/>
                  <a:pt x="290150" y="53660"/>
                </a:cubicBezTo>
                <a:lnTo>
                  <a:pt x="290150" y="81042"/>
                </a:lnTo>
                <a:cubicBezTo>
                  <a:pt x="290150" y="83203"/>
                  <a:pt x="288335" y="85365"/>
                  <a:pt x="285793" y="85365"/>
                </a:cubicBezTo>
                <a:lnTo>
                  <a:pt x="226971" y="85365"/>
                </a:lnTo>
                <a:cubicBezTo>
                  <a:pt x="224429" y="85365"/>
                  <a:pt x="222250" y="83203"/>
                  <a:pt x="222250" y="81042"/>
                </a:cubicBezTo>
                <a:lnTo>
                  <a:pt x="222250" y="53660"/>
                </a:lnTo>
                <a:cubicBezTo>
                  <a:pt x="222250" y="47895"/>
                  <a:pt x="224429" y="41770"/>
                  <a:pt x="228423" y="37086"/>
                </a:cubicBezTo>
                <a:cubicBezTo>
                  <a:pt x="229875" y="35285"/>
                  <a:pt x="232780" y="34925"/>
                  <a:pt x="234596" y="36726"/>
                </a:cubicBezTo>
                <a:close/>
                <a:moveTo>
                  <a:pt x="11766" y="36726"/>
                </a:moveTo>
                <a:cubicBezTo>
                  <a:pt x="13905" y="38167"/>
                  <a:pt x="14262" y="40689"/>
                  <a:pt x="12479" y="42491"/>
                </a:cubicBezTo>
                <a:cubicBezTo>
                  <a:pt x="9983" y="45733"/>
                  <a:pt x="8557" y="49696"/>
                  <a:pt x="8557" y="53660"/>
                </a:cubicBezTo>
                <a:lnTo>
                  <a:pt x="8557" y="76718"/>
                </a:lnTo>
                <a:lnTo>
                  <a:pt x="57761" y="76718"/>
                </a:lnTo>
                <a:lnTo>
                  <a:pt x="57761" y="53660"/>
                </a:lnTo>
                <a:cubicBezTo>
                  <a:pt x="57761" y="49696"/>
                  <a:pt x="56335" y="45733"/>
                  <a:pt x="53839" y="42491"/>
                </a:cubicBezTo>
                <a:cubicBezTo>
                  <a:pt x="52413" y="40689"/>
                  <a:pt x="52413" y="38167"/>
                  <a:pt x="54552" y="36726"/>
                </a:cubicBezTo>
                <a:cubicBezTo>
                  <a:pt x="56335" y="34925"/>
                  <a:pt x="59188" y="35285"/>
                  <a:pt x="60614" y="37086"/>
                </a:cubicBezTo>
                <a:cubicBezTo>
                  <a:pt x="64179" y="41770"/>
                  <a:pt x="66319" y="47895"/>
                  <a:pt x="66319" y="53660"/>
                </a:cubicBezTo>
                <a:lnTo>
                  <a:pt x="66319" y="81042"/>
                </a:lnTo>
                <a:cubicBezTo>
                  <a:pt x="66319" y="83203"/>
                  <a:pt x="64536" y="85365"/>
                  <a:pt x="62040" y="85365"/>
                </a:cubicBezTo>
                <a:lnTo>
                  <a:pt x="4278" y="85365"/>
                </a:lnTo>
                <a:cubicBezTo>
                  <a:pt x="1783" y="85365"/>
                  <a:pt x="0" y="83203"/>
                  <a:pt x="0" y="81042"/>
                </a:cubicBezTo>
                <a:lnTo>
                  <a:pt x="0" y="53660"/>
                </a:lnTo>
                <a:cubicBezTo>
                  <a:pt x="0" y="47895"/>
                  <a:pt x="2139" y="41770"/>
                  <a:pt x="6061" y="37086"/>
                </a:cubicBezTo>
                <a:cubicBezTo>
                  <a:pt x="7487" y="35285"/>
                  <a:pt x="9983" y="34925"/>
                  <a:pt x="11766" y="36726"/>
                </a:cubicBezTo>
                <a:close/>
                <a:moveTo>
                  <a:pt x="255588" y="8902"/>
                </a:moveTo>
                <a:cubicBezTo>
                  <a:pt x="249837" y="8902"/>
                  <a:pt x="245165" y="13531"/>
                  <a:pt x="245165" y="18872"/>
                </a:cubicBezTo>
                <a:cubicBezTo>
                  <a:pt x="245165" y="24569"/>
                  <a:pt x="249837" y="29198"/>
                  <a:pt x="255588" y="29198"/>
                </a:cubicBezTo>
                <a:cubicBezTo>
                  <a:pt x="260980" y="29198"/>
                  <a:pt x="265652" y="24569"/>
                  <a:pt x="265652" y="18872"/>
                </a:cubicBezTo>
                <a:cubicBezTo>
                  <a:pt x="265652" y="13531"/>
                  <a:pt x="260980" y="8902"/>
                  <a:pt x="255588" y="8902"/>
                </a:cubicBezTo>
                <a:close/>
                <a:moveTo>
                  <a:pt x="32978" y="8902"/>
                </a:moveTo>
                <a:cubicBezTo>
                  <a:pt x="27587" y="8902"/>
                  <a:pt x="22914" y="13531"/>
                  <a:pt x="22914" y="18872"/>
                </a:cubicBezTo>
                <a:cubicBezTo>
                  <a:pt x="22914" y="24569"/>
                  <a:pt x="27587" y="29198"/>
                  <a:pt x="32978" y="29198"/>
                </a:cubicBezTo>
                <a:cubicBezTo>
                  <a:pt x="38729" y="29198"/>
                  <a:pt x="43402" y="24569"/>
                  <a:pt x="43402" y="18872"/>
                </a:cubicBezTo>
                <a:cubicBezTo>
                  <a:pt x="43402" y="13531"/>
                  <a:pt x="38729" y="8902"/>
                  <a:pt x="32978" y="8902"/>
                </a:cubicBezTo>
                <a:close/>
                <a:moveTo>
                  <a:pt x="133521" y="6815"/>
                </a:moveTo>
                <a:cubicBezTo>
                  <a:pt x="154896" y="5078"/>
                  <a:pt x="176676" y="8197"/>
                  <a:pt x="197102" y="16393"/>
                </a:cubicBezTo>
                <a:lnTo>
                  <a:pt x="201078" y="8553"/>
                </a:lnTo>
                <a:lnTo>
                  <a:pt x="215539" y="30292"/>
                </a:lnTo>
                <a:lnTo>
                  <a:pt x="189149" y="31717"/>
                </a:lnTo>
                <a:lnTo>
                  <a:pt x="193487" y="23877"/>
                </a:lnTo>
                <a:cubicBezTo>
                  <a:pt x="155167" y="9266"/>
                  <a:pt x="112147" y="12829"/>
                  <a:pt x="77080" y="33856"/>
                </a:cubicBezTo>
                <a:cubicBezTo>
                  <a:pt x="76357" y="34212"/>
                  <a:pt x="75634" y="34568"/>
                  <a:pt x="74911" y="34568"/>
                </a:cubicBezTo>
                <a:cubicBezTo>
                  <a:pt x="73465" y="34568"/>
                  <a:pt x="72019" y="33856"/>
                  <a:pt x="70935" y="32430"/>
                </a:cubicBezTo>
                <a:cubicBezTo>
                  <a:pt x="69850" y="30292"/>
                  <a:pt x="70212" y="27441"/>
                  <a:pt x="72381" y="26372"/>
                </a:cubicBezTo>
                <a:cubicBezTo>
                  <a:pt x="91179" y="15146"/>
                  <a:pt x="112147" y="8553"/>
                  <a:pt x="133521" y="6815"/>
                </a:cubicBezTo>
                <a:close/>
                <a:moveTo>
                  <a:pt x="255588" y="0"/>
                </a:moveTo>
                <a:cubicBezTo>
                  <a:pt x="266012" y="0"/>
                  <a:pt x="274279" y="8546"/>
                  <a:pt x="274279" y="18872"/>
                </a:cubicBezTo>
                <a:cubicBezTo>
                  <a:pt x="274279" y="29198"/>
                  <a:pt x="266012" y="37744"/>
                  <a:pt x="255588" y="37744"/>
                </a:cubicBezTo>
                <a:cubicBezTo>
                  <a:pt x="245165" y="37744"/>
                  <a:pt x="236538" y="29198"/>
                  <a:pt x="236538" y="18872"/>
                </a:cubicBezTo>
                <a:cubicBezTo>
                  <a:pt x="236538" y="8546"/>
                  <a:pt x="245165" y="0"/>
                  <a:pt x="255588" y="0"/>
                </a:cubicBezTo>
                <a:close/>
                <a:moveTo>
                  <a:pt x="32978" y="0"/>
                </a:moveTo>
                <a:cubicBezTo>
                  <a:pt x="43402" y="0"/>
                  <a:pt x="52028" y="8546"/>
                  <a:pt x="52028" y="18872"/>
                </a:cubicBezTo>
                <a:cubicBezTo>
                  <a:pt x="52028" y="29198"/>
                  <a:pt x="43402" y="37744"/>
                  <a:pt x="32978" y="37744"/>
                </a:cubicBezTo>
                <a:cubicBezTo>
                  <a:pt x="22555" y="37744"/>
                  <a:pt x="14288" y="29198"/>
                  <a:pt x="14288" y="18872"/>
                </a:cubicBezTo>
                <a:cubicBezTo>
                  <a:pt x="14288" y="8546"/>
                  <a:pt x="22555" y="0"/>
                  <a:pt x="32978"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33" name="Freeform 1031">
            <a:extLst>
              <a:ext uri="{FF2B5EF4-FFF2-40B4-BE49-F238E27FC236}">
                <a16:creationId xmlns:a16="http://schemas.microsoft.com/office/drawing/2014/main" id="{3B3DF43B-B699-FA42-B171-FBC838C61FD7}"/>
              </a:ext>
            </a:extLst>
          </p:cNvPr>
          <p:cNvSpPr>
            <a:spLocks noChangeAspect="1" noChangeArrowheads="1"/>
          </p:cNvSpPr>
          <p:nvPr/>
        </p:nvSpPr>
        <p:spPr bwMode="auto">
          <a:xfrm>
            <a:off x="1320563" y="838977"/>
            <a:ext cx="531813" cy="532607"/>
          </a:xfrm>
          <a:custGeom>
            <a:avLst/>
            <a:gdLst>
              <a:gd name="T0" fmla="*/ 68774937 w 293328"/>
              <a:gd name="T1" fmla="*/ 119643747 h 293328"/>
              <a:gd name="T2" fmla="*/ 77985361 w 293328"/>
              <a:gd name="T3" fmla="*/ 119643747 h 293328"/>
              <a:gd name="T4" fmla="*/ 79828350 w 293328"/>
              <a:gd name="T5" fmla="*/ 88042880 h 293328"/>
              <a:gd name="T6" fmla="*/ 81670393 w 293328"/>
              <a:gd name="T7" fmla="*/ 119643747 h 293328"/>
              <a:gd name="T8" fmla="*/ 90880933 w 293328"/>
              <a:gd name="T9" fmla="*/ 119643747 h 293328"/>
              <a:gd name="T10" fmla="*/ 68774937 w 293328"/>
              <a:gd name="T11" fmla="*/ 83169438 h 293328"/>
              <a:gd name="T12" fmla="*/ 81769808 w 293328"/>
              <a:gd name="T13" fmla="*/ 72036662 h 293328"/>
              <a:gd name="T14" fmla="*/ 77869883 w 293328"/>
              <a:gd name="T15" fmla="*/ 72036662 h 293328"/>
              <a:gd name="T16" fmla="*/ 79820244 w 293328"/>
              <a:gd name="T17" fmla="*/ 61024530 h 293328"/>
              <a:gd name="T18" fmla="*/ 79820244 w 293328"/>
              <a:gd name="T19" fmla="*/ 65025693 h 293328"/>
              <a:gd name="T20" fmla="*/ 79820244 w 293328"/>
              <a:gd name="T21" fmla="*/ 61024530 h 293328"/>
              <a:gd name="T22" fmla="*/ 81769808 w 293328"/>
              <a:gd name="T23" fmla="*/ 53313538 h 293328"/>
              <a:gd name="T24" fmla="*/ 77869883 w 293328"/>
              <a:gd name="T25" fmla="*/ 53313538 h 293328"/>
              <a:gd name="T26" fmla="*/ 41142411 w 293328"/>
              <a:gd name="T27" fmla="*/ 25155529 h 293328"/>
              <a:gd name="T28" fmla="*/ 65551253 w 293328"/>
              <a:gd name="T29" fmla="*/ 55026678 h 293328"/>
              <a:gd name="T30" fmla="*/ 68774937 w 293328"/>
              <a:gd name="T31" fmla="*/ 79238482 h 293328"/>
              <a:gd name="T32" fmla="*/ 90880933 w 293328"/>
              <a:gd name="T33" fmla="*/ 56284742 h 293328"/>
              <a:gd name="T34" fmla="*/ 94719662 w 293328"/>
              <a:gd name="T35" fmla="*/ 56284742 h 293328"/>
              <a:gd name="T36" fmla="*/ 97943104 w 293328"/>
              <a:gd name="T37" fmla="*/ 84898726 h 293328"/>
              <a:gd name="T38" fmla="*/ 101166843 w 293328"/>
              <a:gd name="T39" fmla="*/ 54555247 h 293328"/>
              <a:gd name="T40" fmla="*/ 71077972 w 293328"/>
              <a:gd name="T41" fmla="*/ 46065160 h 293328"/>
              <a:gd name="T42" fmla="*/ 45594413 w 293328"/>
              <a:gd name="T43" fmla="*/ 25155529 h 293328"/>
              <a:gd name="T44" fmla="*/ 79900704 w 293328"/>
              <a:gd name="T45" fmla="*/ 19856664 h 293328"/>
              <a:gd name="T46" fmla="*/ 79900704 w 293328"/>
              <a:gd name="T47" fmla="*/ 34077248 h 293328"/>
              <a:gd name="T48" fmla="*/ 79900704 w 293328"/>
              <a:gd name="T49" fmla="*/ 19856664 h 293328"/>
              <a:gd name="T50" fmla="*/ 90582629 w 293328"/>
              <a:gd name="T51" fmla="*/ 26889373 h 293328"/>
              <a:gd name="T52" fmla="*/ 69066944 w 293328"/>
              <a:gd name="T53" fmla="*/ 26889373 h 293328"/>
              <a:gd name="T54" fmla="*/ 1841582 w 293328"/>
              <a:gd name="T55" fmla="*/ 0 h 293328"/>
              <a:gd name="T56" fmla="*/ 125114871 w 293328"/>
              <a:gd name="T57" fmla="*/ 2044476 h 293328"/>
              <a:gd name="T58" fmla="*/ 117592766 w 293328"/>
              <a:gd name="T59" fmla="*/ 3930422 h 293328"/>
              <a:gd name="T60" fmla="*/ 115597421 w 293328"/>
              <a:gd name="T61" fmla="*/ 73735681 h 293328"/>
              <a:gd name="T62" fmla="*/ 105004974 w 293328"/>
              <a:gd name="T63" fmla="*/ 81754117 h 293328"/>
              <a:gd name="T64" fmla="*/ 94719662 w 293328"/>
              <a:gd name="T65" fmla="*/ 88042880 h 293328"/>
              <a:gd name="T66" fmla="*/ 86275502 w 293328"/>
              <a:gd name="T67" fmla="*/ 128133161 h 293328"/>
              <a:gd name="T68" fmla="*/ 73380249 w 293328"/>
              <a:gd name="T69" fmla="*/ 128133161 h 293328"/>
              <a:gd name="T70" fmla="*/ 64937487 w 293328"/>
              <a:gd name="T71" fmla="*/ 62730148 h 293328"/>
              <a:gd name="T72" fmla="*/ 38379011 w 293328"/>
              <a:gd name="T73" fmla="*/ 32544374 h 293328"/>
              <a:gd name="T74" fmla="*/ 48357047 w 293328"/>
              <a:gd name="T75" fmla="*/ 22325141 h 293328"/>
              <a:gd name="T76" fmla="*/ 71077972 w 293328"/>
              <a:gd name="T77" fmla="*/ 42134862 h 293328"/>
              <a:gd name="T78" fmla="*/ 105004974 w 293328"/>
              <a:gd name="T79" fmla="*/ 54555247 h 293328"/>
              <a:gd name="T80" fmla="*/ 113755352 w 293328"/>
              <a:gd name="T81" fmla="*/ 69962757 h 293328"/>
              <a:gd name="T82" fmla="*/ 11360453 w 293328"/>
              <a:gd name="T83" fmla="*/ 3930422 h 293328"/>
              <a:gd name="T84" fmla="*/ 59103376 w 293328"/>
              <a:gd name="T85" fmla="*/ 69962757 h 293328"/>
              <a:gd name="T86" fmla="*/ 59103376 w 293328"/>
              <a:gd name="T87" fmla="*/ 73735681 h 293328"/>
              <a:gd name="T88" fmla="*/ 7522971 w 293328"/>
              <a:gd name="T89" fmla="*/ 71849273 h 293328"/>
              <a:gd name="T90" fmla="*/ 1841582 w 293328"/>
              <a:gd name="T91" fmla="*/ 3930422 h 293328"/>
              <a:gd name="T92" fmla="*/ 1841582 w 293328"/>
              <a:gd name="T93" fmla="*/ 0 h 29332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3328" h="293328">
                <a:moveTo>
                  <a:pt x="161240" y="190394"/>
                </a:moveTo>
                <a:lnTo>
                  <a:pt x="161240" y="273893"/>
                </a:lnTo>
                <a:cubicBezTo>
                  <a:pt x="161240" y="279652"/>
                  <a:pt x="165919" y="284690"/>
                  <a:pt x="172038" y="284690"/>
                </a:cubicBezTo>
                <a:cubicBezTo>
                  <a:pt x="177796" y="284690"/>
                  <a:pt x="182835" y="279652"/>
                  <a:pt x="182835" y="273893"/>
                </a:cubicBezTo>
                <a:lnTo>
                  <a:pt x="182835" y="205870"/>
                </a:lnTo>
                <a:cubicBezTo>
                  <a:pt x="182835" y="203350"/>
                  <a:pt x="184635" y="201551"/>
                  <a:pt x="187154" y="201551"/>
                </a:cubicBezTo>
                <a:cubicBezTo>
                  <a:pt x="189674" y="201551"/>
                  <a:pt x="191473" y="203350"/>
                  <a:pt x="191473" y="205870"/>
                </a:cubicBezTo>
                <a:lnTo>
                  <a:pt x="191473" y="273893"/>
                </a:lnTo>
                <a:cubicBezTo>
                  <a:pt x="191473" y="279652"/>
                  <a:pt x="196512" y="284690"/>
                  <a:pt x="202270" y="284690"/>
                </a:cubicBezTo>
                <a:cubicBezTo>
                  <a:pt x="208389" y="284690"/>
                  <a:pt x="213068" y="279652"/>
                  <a:pt x="213068" y="273893"/>
                </a:cubicBezTo>
                <a:lnTo>
                  <a:pt x="213068" y="190394"/>
                </a:lnTo>
                <a:lnTo>
                  <a:pt x="161240" y="190394"/>
                </a:lnTo>
                <a:close/>
                <a:moveTo>
                  <a:pt x="187135" y="160338"/>
                </a:moveTo>
                <a:cubicBezTo>
                  <a:pt x="189802" y="160338"/>
                  <a:pt x="191707" y="162624"/>
                  <a:pt x="191707" y="164910"/>
                </a:cubicBezTo>
                <a:cubicBezTo>
                  <a:pt x="191707" y="167577"/>
                  <a:pt x="189802" y="169482"/>
                  <a:pt x="187135" y="169482"/>
                </a:cubicBezTo>
                <a:cubicBezTo>
                  <a:pt x="184468" y="169482"/>
                  <a:pt x="182563" y="167577"/>
                  <a:pt x="182563" y="164910"/>
                </a:cubicBezTo>
                <a:cubicBezTo>
                  <a:pt x="182563" y="162243"/>
                  <a:pt x="184468" y="160338"/>
                  <a:pt x="187135" y="160338"/>
                </a:cubicBezTo>
                <a:close/>
                <a:moveTo>
                  <a:pt x="187135" y="139700"/>
                </a:moveTo>
                <a:cubicBezTo>
                  <a:pt x="189802" y="139700"/>
                  <a:pt x="191707" y="141532"/>
                  <a:pt x="191707" y="144096"/>
                </a:cubicBezTo>
                <a:cubicBezTo>
                  <a:pt x="191707" y="146661"/>
                  <a:pt x="189802" y="148859"/>
                  <a:pt x="187135" y="148859"/>
                </a:cubicBezTo>
                <a:cubicBezTo>
                  <a:pt x="184468" y="148859"/>
                  <a:pt x="182563" y="146661"/>
                  <a:pt x="182563" y="144096"/>
                </a:cubicBezTo>
                <a:cubicBezTo>
                  <a:pt x="182563" y="141532"/>
                  <a:pt x="184468" y="139700"/>
                  <a:pt x="187135" y="139700"/>
                </a:cubicBezTo>
                <a:close/>
                <a:moveTo>
                  <a:pt x="187135" y="117475"/>
                </a:moveTo>
                <a:cubicBezTo>
                  <a:pt x="189802" y="117475"/>
                  <a:pt x="191707" y="119761"/>
                  <a:pt x="191707" y="122047"/>
                </a:cubicBezTo>
                <a:cubicBezTo>
                  <a:pt x="191707" y="124714"/>
                  <a:pt x="189802" y="126619"/>
                  <a:pt x="187135" y="126619"/>
                </a:cubicBezTo>
                <a:cubicBezTo>
                  <a:pt x="184468" y="126619"/>
                  <a:pt x="182563" y="124714"/>
                  <a:pt x="182563" y="122047"/>
                </a:cubicBezTo>
                <a:cubicBezTo>
                  <a:pt x="182563" y="119761"/>
                  <a:pt x="184468" y="117475"/>
                  <a:pt x="187135" y="117475"/>
                </a:cubicBezTo>
                <a:close/>
                <a:moveTo>
                  <a:pt x="96456" y="57586"/>
                </a:moveTo>
                <a:cubicBezTo>
                  <a:pt x="93577" y="60465"/>
                  <a:pt x="93577" y="65144"/>
                  <a:pt x="96456" y="68023"/>
                </a:cubicBezTo>
                <a:lnTo>
                  <a:pt x="153682" y="125969"/>
                </a:lnTo>
                <a:cubicBezTo>
                  <a:pt x="158361" y="130648"/>
                  <a:pt x="161240" y="136767"/>
                  <a:pt x="161240" y="143605"/>
                </a:cubicBezTo>
                <a:lnTo>
                  <a:pt x="161240" y="181396"/>
                </a:lnTo>
                <a:lnTo>
                  <a:pt x="213068" y="181396"/>
                </a:lnTo>
                <a:lnTo>
                  <a:pt x="213068" y="128849"/>
                </a:lnTo>
                <a:cubicBezTo>
                  <a:pt x="213068" y="126329"/>
                  <a:pt x="215227" y="124530"/>
                  <a:pt x="217387" y="124530"/>
                </a:cubicBezTo>
                <a:cubicBezTo>
                  <a:pt x="219906" y="124530"/>
                  <a:pt x="222066" y="126329"/>
                  <a:pt x="222066" y="128849"/>
                </a:cubicBezTo>
                <a:lnTo>
                  <a:pt x="222066" y="187154"/>
                </a:lnTo>
                <a:cubicBezTo>
                  <a:pt x="222066" y="191113"/>
                  <a:pt x="225305" y="194353"/>
                  <a:pt x="229624" y="194353"/>
                </a:cubicBezTo>
                <a:cubicBezTo>
                  <a:pt x="233943" y="194353"/>
                  <a:pt x="237182" y="191113"/>
                  <a:pt x="237182" y="187154"/>
                </a:cubicBezTo>
                <a:lnTo>
                  <a:pt x="237182" y="124890"/>
                </a:lnTo>
                <a:cubicBezTo>
                  <a:pt x="237182" y="114092"/>
                  <a:pt x="228184" y="105454"/>
                  <a:pt x="217387" y="105454"/>
                </a:cubicBezTo>
                <a:lnTo>
                  <a:pt x="166639" y="105454"/>
                </a:lnTo>
                <a:cubicBezTo>
                  <a:pt x="159081" y="105454"/>
                  <a:pt x="151883" y="102575"/>
                  <a:pt x="146124" y="96816"/>
                </a:cubicBezTo>
                <a:lnTo>
                  <a:pt x="106894" y="57586"/>
                </a:lnTo>
                <a:cubicBezTo>
                  <a:pt x="104014" y="54706"/>
                  <a:pt x="98976" y="54706"/>
                  <a:pt x="96456" y="57586"/>
                </a:cubicBezTo>
                <a:close/>
                <a:moveTo>
                  <a:pt x="187325" y="45456"/>
                </a:moveTo>
                <a:cubicBezTo>
                  <a:pt x="178381" y="45456"/>
                  <a:pt x="170869" y="52611"/>
                  <a:pt x="170869" y="61555"/>
                </a:cubicBezTo>
                <a:cubicBezTo>
                  <a:pt x="170869" y="70856"/>
                  <a:pt x="178381" y="78011"/>
                  <a:pt x="187325" y="78011"/>
                </a:cubicBezTo>
                <a:cubicBezTo>
                  <a:pt x="196269" y="78011"/>
                  <a:pt x="203781" y="70856"/>
                  <a:pt x="203781" y="61555"/>
                </a:cubicBezTo>
                <a:cubicBezTo>
                  <a:pt x="203781" y="52611"/>
                  <a:pt x="196269" y="45456"/>
                  <a:pt x="187325" y="45456"/>
                </a:cubicBezTo>
                <a:close/>
                <a:moveTo>
                  <a:pt x="187325" y="36513"/>
                </a:moveTo>
                <a:cubicBezTo>
                  <a:pt x="201277" y="36513"/>
                  <a:pt x="212367" y="47961"/>
                  <a:pt x="212367" y="61555"/>
                </a:cubicBezTo>
                <a:cubicBezTo>
                  <a:pt x="212367" y="75507"/>
                  <a:pt x="201277" y="86955"/>
                  <a:pt x="187325" y="86955"/>
                </a:cubicBezTo>
                <a:cubicBezTo>
                  <a:pt x="173373" y="86955"/>
                  <a:pt x="161925" y="75507"/>
                  <a:pt x="161925" y="61555"/>
                </a:cubicBezTo>
                <a:cubicBezTo>
                  <a:pt x="161925" y="47961"/>
                  <a:pt x="173373" y="36513"/>
                  <a:pt x="187325" y="36513"/>
                </a:cubicBezTo>
                <a:close/>
                <a:moveTo>
                  <a:pt x="4319" y="0"/>
                </a:moveTo>
                <a:lnTo>
                  <a:pt x="289009" y="0"/>
                </a:lnTo>
                <a:cubicBezTo>
                  <a:pt x="291529" y="0"/>
                  <a:pt x="293328" y="1799"/>
                  <a:pt x="293328" y="4679"/>
                </a:cubicBezTo>
                <a:cubicBezTo>
                  <a:pt x="293328" y="6838"/>
                  <a:pt x="291529" y="8998"/>
                  <a:pt x="289009" y="8998"/>
                </a:cubicBezTo>
                <a:lnTo>
                  <a:pt x="275692" y="8998"/>
                </a:lnTo>
                <a:lnTo>
                  <a:pt x="275692" y="164480"/>
                </a:lnTo>
                <a:cubicBezTo>
                  <a:pt x="275692" y="166999"/>
                  <a:pt x="273893" y="168799"/>
                  <a:pt x="271014" y="168799"/>
                </a:cubicBezTo>
                <a:lnTo>
                  <a:pt x="246180" y="168799"/>
                </a:lnTo>
                <a:lnTo>
                  <a:pt x="246180" y="187154"/>
                </a:lnTo>
                <a:cubicBezTo>
                  <a:pt x="246180" y="196152"/>
                  <a:pt x="238622" y="203710"/>
                  <a:pt x="229624" y="203710"/>
                </a:cubicBezTo>
                <a:cubicBezTo>
                  <a:pt x="226744" y="203710"/>
                  <a:pt x="224225" y="202631"/>
                  <a:pt x="222066" y="201551"/>
                </a:cubicBezTo>
                <a:lnTo>
                  <a:pt x="222066" y="273893"/>
                </a:lnTo>
                <a:cubicBezTo>
                  <a:pt x="222066" y="284690"/>
                  <a:pt x="213068" y="293328"/>
                  <a:pt x="202270" y="293328"/>
                </a:cubicBezTo>
                <a:cubicBezTo>
                  <a:pt x="196152" y="293328"/>
                  <a:pt x="190753" y="290449"/>
                  <a:pt x="187154" y="286130"/>
                </a:cubicBezTo>
                <a:cubicBezTo>
                  <a:pt x="183555" y="290449"/>
                  <a:pt x="178156" y="293328"/>
                  <a:pt x="172038" y="293328"/>
                </a:cubicBezTo>
                <a:cubicBezTo>
                  <a:pt x="161240" y="293328"/>
                  <a:pt x="152243" y="284690"/>
                  <a:pt x="152243" y="273893"/>
                </a:cubicBezTo>
                <a:lnTo>
                  <a:pt x="152243" y="143605"/>
                </a:lnTo>
                <a:cubicBezTo>
                  <a:pt x="152243" y="139286"/>
                  <a:pt x="150443" y="135327"/>
                  <a:pt x="147204" y="132088"/>
                </a:cubicBezTo>
                <a:lnTo>
                  <a:pt x="89978" y="74501"/>
                </a:lnTo>
                <a:cubicBezTo>
                  <a:pt x="83859" y="68023"/>
                  <a:pt x="83859" y="57586"/>
                  <a:pt x="89978" y="51107"/>
                </a:cubicBezTo>
                <a:cubicBezTo>
                  <a:pt x="96456" y="44989"/>
                  <a:pt x="106894" y="44989"/>
                  <a:pt x="113372" y="51107"/>
                </a:cubicBezTo>
                <a:lnTo>
                  <a:pt x="152603" y="90698"/>
                </a:lnTo>
                <a:cubicBezTo>
                  <a:pt x="156562" y="94297"/>
                  <a:pt x="161600" y="96456"/>
                  <a:pt x="166639" y="96456"/>
                </a:cubicBezTo>
                <a:lnTo>
                  <a:pt x="217387" y="96456"/>
                </a:lnTo>
                <a:cubicBezTo>
                  <a:pt x="233223" y="96456"/>
                  <a:pt x="246180" y="109053"/>
                  <a:pt x="246180" y="124890"/>
                </a:cubicBezTo>
                <a:lnTo>
                  <a:pt x="246180" y="160161"/>
                </a:lnTo>
                <a:lnTo>
                  <a:pt x="266695" y="160161"/>
                </a:lnTo>
                <a:lnTo>
                  <a:pt x="266695" y="8998"/>
                </a:lnTo>
                <a:lnTo>
                  <a:pt x="26633" y="8998"/>
                </a:lnTo>
                <a:lnTo>
                  <a:pt x="26633" y="160161"/>
                </a:lnTo>
                <a:lnTo>
                  <a:pt x="138566" y="160161"/>
                </a:lnTo>
                <a:cubicBezTo>
                  <a:pt x="141085" y="160161"/>
                  <a:pt x="143245" y="161961"/>
                  <a:pt x="143245" y="164480"/>
                </a:cubicBezTo>
                <a:cubicBezTo>
                  <a:pt x="143245" y="166999"/>
                  <a:pt x="141085" y="168799"/>
                  <a:pt x="138566" y="168799"/>
                </a:cubicBezTo>
                <a:lnTo>
                  <a:pt x="22314" y="168799"/>
                </a:lnTo>
                <a:cubicBezTo>
                  <a:pt x="19795" y="168799"/>
                  <a:pt x="17636" y="166999"/>
                  <a:pt x="17636" y="164480"/>
                </a:cubicBezTo>
                <a:lnTo>
                  <a:pt x="17636" y="8998"/>
                </a:lnTo>
                <a:lnTo>
                  <a:pt x="4319" y="8998"/>
                </a:lnTo>
                <a:cubicBezTo>
                  <a:pt x="1799" y="8998"/>
                  <a:pt x="0" y="6838"/>
                  <a:pt x="0" y="4679"/>
                </a:cubicBezTo>
                <a:cubicBezTo>
                  <a:pt x="0" y="1799"/>
                  <a:pt x="1799" y="0"/>
                  <a:pt x="4319"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8" name="Femkant 7"/>
          <p:cNvSpPr/>
          <p:nvPr/>
        </p:nvSpPr>
        <p:spPr>
          <a:xfrm>
            <a:off x="64360" y="4404261"/>
            <a:ext cx="2686156" cy="6365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Poppins"/>
                <a:ea typeface="+mn-ea"/>
                <a:cs typeface="+mn-cs"/>
              </a:rPr>
              <a:t>Basiskurs i prosjektstrukturer og datainnsamlingsark </a:t>
            </a:r>
          </a:p>
        </p:txBody>
      </p:sp>
      <p:sp>
        <p:nvSpPr>
          <p:cNvPr id="35" name="Femkant 34"/>
          <p:cNvSpPr/>
          <p:nvPr/>
        </p:nvSpPr>
        <p:spPr>
          <a:xfrm>
            <a:off x="7823730" y="5570767"/>
            <a:ext cx="4382470" cy="557350"/>
          </a:xfrm>
          <a:prstGeom prst="homePlate">
            <a:avLst/>
          </a:prstGeom>
          <a:gradFill flip="none" rotWithShape="1">
            <a:gsLst>
              <a:gs pos="30000">
                <a:schemeClr val="accent4"/>
              </a:gs>
              <a:gs pos="67000">
                <a:srgbClr val="5B9BD5"/>
              </a:gs>
              <a:gs pos="83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white"/>
                </a:solidFill>
                <a:effectLst/>
                <a:uLnTx/>
                <a:uFillTx/>
                <a:latin typeface="Poppins"/>
                <a:ea typeface="+mn-ea"/>
                <a:cs typeface="+mn-cs"/>
              </a:rPr>
              <a:t>Ferdigstille årsbudsjett</a:t>
            </a:r>
          </a:p>
        </p:txBody>
      </p:sp>
      <p:sp>
        <p:nvSpPr>
          <p:cNvPr id="10" name="Pil høyre 9"/>
          <p:cNvSpPr/>
          <p:nvPr/>
        </p:nvSpPr>
        <p:spPr>
          <a:xfrm>
            <a:off x="64360" y="6185458"/>
            <a:ext cx="12141840" cy="529763"/>
          </a:xfrm>
          <a:prstGeom prst="rightArrow">
            <a:avLst>
              <a:gd name="adj1" fmla="val 100000"/>
              <a:gd name="adj2" fmla="val 53783"/>
            </a:avLst>
          </a:prstGeom>
          <a:solidFill>
            <a:schemeClr val="bg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a:ln>
                <a:noFill/>
              </a:ln>
              <a:solidFill>
                <a:prstClr val="white"/>
              </a:solidFill>
              <a:effectLst/>
              <a:uLnTx/>
              <a:uFillTx/>
              <a:latin typeface="Poppins"/>
              <a:ea typeface="+mn-ea"/>
              <a:cs typeface="+mn-cs"/>
            </a:endParaRPr>
          </a:p>
        </p:txBody>
      </p:sp>
      <p:sp>
        <p:nvSpPr>
          <p:cNvPr id="13" name="TekstSylinder 12"/>
          <p:cNvSpPr txBox="1"/>
          <p:nvPr/>
        </p:nvSpPr>
        <p:spPr>
          <a:xfrm>
            <a:off x="-3671" y="6314683"/>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21. juni</a:t>
            </a:r>
          </a:p>
        </p:txBody>
      </p:sp>
      <p:sp>
        <p:nvSpPr>
          <p:cNvPr id="36" name="TekstSylinder 35"/>
          <p:cNvSpPr txBox="1"/>
          <p:nvPr/>
        </p:nvSpPr>
        <p:spPr>
          <a:xfrm>
            <a:off x="2179781" y="6314684"/>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28. juni</a:t>
            </a:r>
          </a:p>
        </p:txBody>
      </p:sp>
      <p:sp>
        <p:nvSpPr>
          <p:cNvPr id="37" name="TekstSylinder 36"/>
          <p:cNvSpPr txBox="1"/>
          <p:nvPr/>
        </p:nvSpPr>
        <p:spPr>
          <a:xfrm>
            <a:off x="4299583" y="6295936"/>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nb-NO" sz="1200" b="0" i="0" u="none" strike="noStrike" kern="1200" cap="none" spc="0" normalizeH="0" baseline="0" noProof="0" dirty="0" err="1">
                <a:ln>
                  <a:noFill/>
                </a:ln>
                <a:solidFill>
                  <a:prstClr val="black"/>
                </a:solidFill>
                <a:effectLst/>
                <a:uLnTx/>
                <a:uFillTx/>
                <a:latin typeface="Calibri" panose="020F0502020204030204"/>
                <a:ea typeface="+mn-ea"/>
                <a:cs typeface="+mn-cs"/>
              </a:rPr>
              <a:t>sep</a:t>
            </a:r>
            <a:endPar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TekstSylinder 37"/>
          <p:cNvSpPr txBox="1"/>
          <p:nvPr/>
        </p:nvSpPr>
        <p:spPr>
          <a:xfrm>
            <a:off x="4730502" y="6302984"/>
            <a:ext cx="711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solidFill>
                  <a:prstClr val="black"/>
                </a:solidFill>
                <a:latin typeface="Calibri" panose="020F0502020204030204"/>
              </a:rPr>
              <a:t>1</a:t>
            </a: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0. </a:t>
            </a:r>
            <a:r>
              <a:rPr kumimoji="0" lang="nb-NO" sz="1200" b="0" i="0" u="none" strike="noStrike" kern="1200" cap="none" spc="0" normalizeH="0" baseline="0" noProof="0" dirty="0" err="1">
                <a:ln>
                  <a:noFill/>
                </a:ln>
                <a:solidFill>
                  <a:prstClr val="black"/>
                </a:solidFill>
                <a:effectLst/>
                <a:uLnTx/>
                <a:uFillTx/>
                <a:latin typeface="Calibri" panose="020F0502020204030204"/>
                <a:ea typeface="+mn-ea"/>
                <a:cs typeface="+mn-cs"/>
              </a:rPr>
              <a:t>sep</a:t>
            </a:r>
            <a:endPar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TekstSylinder 38"/>
          <p:cNvSpPr txBox="1"/>
          <p:nvPr/>
        </p:nvSpPr>
        <p:spPr>
          <a:xfrm>
            <a:off x="6546024" y="6306365"/>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20. </a:t>
            </a:r>
            <a:r>
              <a:rPr kumimoji="0" lang="nb-NO" sz="1200" b="0" i="0" u="none" strike="noStrike" kern="1200" cap="none" spc="0" normalizeH="0" baseline="0" noProof="0" dirty="0" err="1">
                <a:ln>
                  <a:noFill/>
                </a:ln>
                <a:solidFill>
                  <a:prstClr val="black"/>
                </a:solidFill>
                <a:effectLst/>
                <a:uLnTx/>
                <a:uFillTx/>
                <a:latin typeface="Calibri" panose="020F0502020204030204"/>
                <a:ea typeface="+mn-ea"/>
                <a:cs typeface="+mn-cs"/>
              </a:rPr>
              <a:t>okt</a:t>
            </a:r>
            <a:endPar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TekstSylinder 39"/>
          <p:cNvSpPr txBox="1"/>
          <p:nvPr/>
        </p:nvSpPr>
        <p:spPr>
          <a:xfrm>
            <a:off x="8255360" y="6232450"/>
            <a:ext cx="148410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Budsjettfrist blir bestemt senere</a:t>
            </a:r>
          </a:p>
        </p:txBody>
      </p:sp>
      <p:sp>
        <p:nvSpPr>
          <p:cNvPr id="41" name="TekstSylinder 40"/>
          <p:cNvSpPr txBox="1"/>
          <p:nvPr/>
        </p:nvSpPr>
        <p:spPr>
          <a:xfrm>
            <a:off x="10221452" y="6306363"/>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1. jan</a:t>
            </a:r>
          </a:p>
        </p:txBody>
      </p:sp>
      <p:sp>
        <p:nvSpPr>
          <p:cNvPr id="42" name="TextBox 17">
            <a:extLst>
              <a:ext uri="{FF2B5EF4-FFF2-40B4-BE49-F238E27FC236}">
                <a16:creationId xmlns:a16="http://schemas.microsoft.com/office/drawing/2014/main" id="{219185C5-7AA2-2F42-85D4-57CDBC84DE12}"/>
              </a:ext>
            </a:extLst>
          </p:cNvPr>
          <p:cNvSpPr txBox="1"/>
          <p:nvPr/>
        </p:nvSpPr>
        <p:spPr>
          <a:xfrm>
            <a:off x="832244" y="2901881"/>
            <a:ext cx="1592103" cy="1084912"/>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Frist: 28.6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Basiskurs</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ferdig</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avholdt</a:t>
            </a:r>
            <a:endPar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p>
        </p:txBody>
      </p:sp>
      <p:sp>
        <p:nvSpPr>
          <p:cNvPr id="43" name="TextBox 18">
            <a:extLst>
              <a:ext uri="{FF2B5EF4-FFF2-40B4-BE49-F238E27FC236}">
                <a16:creationId xmlns:a16="http://schemas.microsoft.com/office/drawing/2014/main" id="{0B64F306-65E4-CD4C-9FDB-544083200ED5}"/>
              </a:ext>
            </a:extLst>
          </p:cNvPr>
          <p:cNvSpPr txBox="1"/>
          <p:nvPr/>
        </p:nvSpPr>
        <p:spPr>
          <a:xfrm>
            <a:off x="2792907" y="2888193"/>
            <a:ext cx="1766829" cy="1277273"/>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Frister</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BFV: 3.9 </a:t>
            </a:r>
            <a:r>
              <a:rPr lang="en-US" sz="1200" b="1" dirty="0">
                <a:solidFill>
                  <a:srgbClr val="44546A"/>
                </a:solidFill>
                <a:latin typeface="Poppins" pitchFamily="2" charset="77"/>
                <a:ea typeface="League Spartan" charset="0"/>
                <a:cs typeface="Poppins" pitchFamily="2" charset="77"/>
              </a:rPr>
              <a:t>BOA:10.9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Kvalitetssikring</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av</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oppsett</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av</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prosjektstruktur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for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BFV og BOA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ferdig</a:t>
            </a:r>
            <a:r>
              <a:rPr kumimoji="0" lang="en-US" sz="140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p>
        </p:txBody>
      </p:sp>
      <p:cxnSp>
        <p:nvCxnSpPr>
          <p:cNvPr id="51" name="Rett linje 50"/>
          <p:cNvCxnSpPr/>
          <p:nvPr/>
        </p:nvCxnSpPr>
        <p:spPr>
          <a:xfrm>
            <a:off x="6947864" y="1358060"/>
            <a:ext cx="161" cy="54093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1" name="Femkant 30"/>
          <p:cNvSpPr/>
          <p:nvPr/>
        </p:nvSpPr>
        <p:spPr>
          <a:xfrm>
            <a:off x="277977" y="5083675"/>
            <a:ext cx="4384659" cy="52995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white"/>
                </a:solidFill>
                <a:effectLst/>
                <a:uLnTx/>
                <a:uFillTx/>
                <a:latin typeface="Poppins"/>
                <a:ea typeface="+mn-ea"/>
                <a:cs typeface="+mn-cs"/>
              </a:rPr>
              <a:t>Fakultet/institutt bestemmer prosjektstrukturer for BFV og BOA. Samtidig fortsetter arbeidet med datainnsamlingsarket</a:t>
            </a:r>
          </a:p>
        </p:txBody>
      </p:sp>
      <p:sp>
        <p:nvSpPr>
          <p:cNvPr id="34" name="Femkant 33"/>
          <p:cNvSpPr/>
          <p:nvPr/>
        </p:nvSpPr>
        <p:spPr>
          <a:xfrm>
            <a:off x="277977" y="5649111"/>
            <a:ext cx="6637366" cy="497328"/>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Poppins"/>
                <a:ea typeface="+mn-ea"/>
                <a:cs typeface="+mn-cs"/>
              </a:rPr>
              <a:t>Fakultet/institutt jobber med å konvertere eksisterende prosjekter og legger inn i datainnsamlingsarket</a:t>
            </a:r>
          </a:p>
        </p:txBody>
      </p:sp>
      <p:sp>
        <p:nvSpPr>
          <p:cNvPr id="59" name="TekstSylinder 58"/>
          <p:cNvSpPr txBox="1"/>
          <p:nvPr/>
        </p:nvSpPr>
        <p:spPr>
          <a:xfrm>
            <a:off x="59795" y="4002055"/>
            <a:ext cx="21975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lumMod val="65000"/>
                    <a:lumOff val="35000"/>
                  </a:prstClr>
                </a:solidFill>
                <a:effectLst/>
                <a:uLnTx/>
                <a:uFillTx/>
                <a:latin typeface="Poppins"/>
                <a:ea typeface="+mn-ea"/>
                <a:cs typeface="+mn-cs"/>
              </a:rPr>
              <a:t>TIDSLINJE</a:t>
            </a:r>
            <a:r>
              <a:rPr kumimoji="0" lang="nb-NO" sz="1800" b="0" i="0" u="none" strike="noStrike" kern="1200" cap="none" spc="0" normalizeH="0" baseline="0" noProof="0" dirty="0">
                <a:ln>
                  <a:noFill/>
                </a:ln>
                <a:solidFill>
                  <a:prstClr val="black">
                    <a:lumMod val="65000"/>
                    <a:lumOff val="35000"/>
                  </a:prstClr>
                </a:solidFill>
                <a:effectLst/>
                <a:uLnTx/>
                <a:uFillTx/>
                <a:latin typeface="Poppins"/>
                <a:ea typeface="+mn-ea"/>
                <a:cs typeface="+mn-cs"/>
              </a:rPr>
              <a:t>:</a:t>
            </a:r>
          </a:p>
        </p:txBody>
      </p:sp>
      <p:sp>
        <p:nvSpPr>
          <p:cNvPr id="61" name="TextBox 20">
            <a:extLst>
              <a:ext uri="{FF2B5EF4-FFF2-40B4-BE49-F238E27FC236}">
                <a16:creationId xmlns:a16="http://schemas.microsoft.com/office/drawing/2014/main" id="{DA2B861B-385A-B74B-A10D-E9FECEF727ED}"/>
              </a:ext>
            </a:extLst>
          </p:cNvPr>
          <p:cNvSpPr txBox="1"/>
          <p:nvPr/>
        </p:nvSpPr>
        <p:spPr>
          <a:xfrm>
            <a:off x="10109742" y="2970417"/>
            <a:ext cx="833883" cy="646331"/>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DRIFT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1. jan</a:t>
            </a:r>
          </a:p>
        </p:txBody>
      </p:sp>
      <p:sp>
        <p:nvSpPr>
          <p:cNvPr id="44" name="TekstSylinder 43"/>
          <p:cNvSpPr txBox="1"/>
          <p:nvPr/>
        </p:nvSpPr>
        <p:spPr>
          <a:xfrm>
            <a:off x="5621228" y="6296974"/>
            <a:ext cx="711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noProof="0" dirty="0">
                <a:solidFill>
                  <a:prstClr val="black"/>
                </a:solidFill>
                <a:latin typeface="Calibri" panose="020F0502020204030204"/>
              </a:rPr>
              <a:t>4</a:t>
            </a:r>
            <a:r>
              <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nb-NO" sz="1200" b="0" i="0" u="none" strike="noStrike" kern="1200" cap="none" spc="0" normalizeH="0" baseline="0" noProof="0" dirty="0" err="1">
                <a:ln>
                  <a:noFill/>
                </a:ln>
                <a:solidFill>
                  <a:prstClr val="black"/>
                </a:solidFill>
                <a:effectLst/>
                <a:uLnTx/>
                <a:uFillTx/>
                <a:latin typeface="Calibri" panose="020F0502020204030204"/>
                <a:ea typeface="+mn-ea"/>
                <a:cs typeface="+mn-cs"/>
              </a:rPr>
              <a:t>okt</a:t>
            </a:r>
            <a:endParaRPr kumimoji="0" lang="nb-NO"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307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4" y="-3233170"/>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28" name="Rektangel 27">
            <a:extLst>
              <a:ext uri="{FF2B5EF4-FFF2-40B4-BE49-F238E27FC236}">
                <a16:creationId xmlns:a16="http://schemas.microsoft.com/office/drawing/2014/main" id="{1B73FFB3-1691-49FF-B309-E67BFDC227E2}"/>
              </a:ext>
            </a:extLst>
          </p:cNvPr>
          <p:cNvSpPr/>
          <p:nvPr/>
        </p:nvSpPr>
        <p:spPr>
          <a:xfrm>
            <a:off x="9464862" y="42989"/>
            <a:ext cx="2381328" cy="961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Tittel 1">
            <a:extLst>
              <a:ext uri="{FF2B5EF4-FFF2-40B4-BE49-F238E27FC236}">
                <a16:creationId xmlns:a16="http://schemas.microsoft.com/office/drawing/2014/main" id="{A614AD0E-9C0A-4DA7-8460-1D959D407DE6}"/>
              </a:ext>
            </a:extLst>
          </p:cNvPr>
          <p:cNvSpPr txBox="1">
            <a:spLocks/>
          </p:cNvSpPr>
          <p:nvPr/>
        </p:nvSpPr>
        <p:spPr>
          <a:xfrm>
            <a:off x="40348" y="-844"/>
            <a:ext cx="7158655" cy="772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800" b="1">
                <a:solidFill>
                  <a:schemeClr val="bg1"/>
                </a:solidFill>
              </a:rPr>
              <a:t>Aktiviteter enheter relatert til datainnsamling BFV</a:t>
            </a:r>
          </a:p>
        </p:txBody>
      </p:sp>
      <p:graphicFrame>
        <p:nvGraphicFramePr>
          <p:cNvPr id="2" name="Table 2">
            <a:extLst>
              <a:ext uri="{FF2B5EF4-FFF2-40B4-BE49-F238E27FC236}">
                <a16:creationId xmlns:a16="http://schemas.microsoft.com/office/drawing/2014/main" id="{46903557-1162-49A8-8012-46CA3634D180}"/>
              </a:ext>
            </a:extLst>
          </p:cNvPr>
          <p:cNvGraphicFramePr>
            <a:graphicFrameLocks noGrp="1"/>
          </p:cNvGraphicFramePr>
          <p:nvPr>
            <p:extLst>
              <p:ext uri="{D42A27DB-BD31-4B8C-83A1-F6EECF244321}">
                <p14:modId xmlns:p14="http://schemas.microsoft.com/office/powerpoint/2010/main" val="4007472029"/>
              </p:ext>
            </p:extLst>
          </p:nvPr>
        </p:nvGraphicFramePr>
        <p:xfrm>
          <a:off x="0" y="2061449"/>
          <a:ext cx="12047458" cy="3640299"/>
        </p:xfrm>
        <a:graphic>
          <a:graphicData uri="http://schemas.openxmlformats.org/drawingml/2006/table">
            <a:tbl>
              <a:tblPr firstRow="1" bandRow="1">
                <a:tableStyleId>{2D5ABB26-0587-4C30-8999-92F81FD0307C}</a:tableStyleId>
              </a:tblPr>
              <a:tblGrid>
                <a:gridCol w="1112363">
                  <a:extLst>
                    <a:ext uri="{9D8B030D-6E8A-4147-A177-3AD203B41FA5}">
                      <a16:colId xmlns:a16="http://schemas.microsoft.com/office/drawing/2014/main" val="2149771528"/>
                    </a:ext>
                  </a:extLst>
                </a:gridCol>
                <a:gridCol w="2187019">
                  <a:extLst>
                    <a:ext uri="{9D8B030D-6E8A-4147-A177-3AD203B41FA5}">
                      <a16:colId xmlns:a16="http://schemas.microsoft.com/office/drawing/2014/main" val="3718653296"/>
                    </a:ext>
                  </a:extLst>
                </a:gridCol>
                <a:gridCol w="2187019">
                  <a:extLst>
                    <a:ext uri="{9D8B030D-6E8A-4147-A177-3AD203B41FA5}">
                      <a16:colId xmlns:a16="http://schemas.microsoft.com/office/drawing/2014/main" val="521958144"/>
                    </a:ext>
                  </a:extLst>
                </a:gridCol>
                <a:gridCol w="2187019">
                  <a:extLst>
                    <a:ext uri="{9D8B030D-6E8A-4147-A177-3AD203B41FA5}">
                      <a16:colId xmlns:a16="http://schemas.microsoft.com/office/drawing/2014/main" val="1132455760"/>
                    </a:ext>
                  </a:extLst>
                </a:gridCol>
                <a:gridCol w="2187019">
                  <a:extLst>
                    <a:ext uri="{9D8B030D-6E8A-4147-A177-3AD203B41FA5}">
                      <a16:colId xmlns:a16="http://schemas.microsoft.com/office/drawing/2014/main" val="178821685"/>
                    </a:ext>
                  </a:extLst>
                </a:gridCol>
                <a:gridCol w="2187019">
                  <a:extLst>
                    <a:ext uri="{9D8B030D-6E8A-4147-A177-3AD203B41FA5}">
                      <a16:colId xmlns:a16="http://schemas.microsoft.com/office/drawing/2014/main" val="1133238447"/>
                    </a:ext>
                  </a:extLst>
                </a:gridCol>
              </a:tblGrid>
              <a:tr h="370840">
                <a:tc>
                  <a:txBody>
                    <a:bodyPr/>
                    <a:lstStyle/>
                    <a:p>
                      <a:endParaRPr lang="nb-NO" sz="1400">
                        <a:solidFill>
                          <a:schemeClr val="bg1">
                            <a:lumMod val="65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solidFill>
                            <a:schemeClr val="bg1">
                              <a:lumMod val="65000"/>
                            </a:schemeClr>
                          </a:solidFill>
                        </a:rPr>
                        <a:t>Uke 25-33</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b="1"/>
                        <a:t>Uke 33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33-35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35-39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624390063"/>
                  </a:ext>
                </a:extLst>
              </a:tr>
              <a:tr h="78798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Aktiviteter</a:t>
                      </a:r>
                    </a:p>
                  </a:txBody>
                  <a:tcPr>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Delta på basiskurs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0"/>
                        <a:t>Superbrukere deltar på kurs i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Enhetene fyller ut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Enhetene fyller ut datainnsamlingsarket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Konverteringsressurser tilgjengelig for avklaringer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extLst>
                  <a:ext uri="{0D108BD9-81ED-4DB2-BD59-A6C34878D82A}">
                    <a16:rowId xmlns:a16="http://schemas.microsoft.com/office/drawing/2014/main" val="1949771206"/>
                  </a:ext>
                </a:extLst>
              </a:tr>
              <a:tr h="8050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Motta aktive prosjekter og analyseverdier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b="0"/>
                        <a:t>Motta bestilling og veiledning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støtter enhetene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støtter enhetene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0169560"/>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Vurdere struktur ved egen enhet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b="0"/>
                        <a:t>Tilgang til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376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Leveranser</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a:t>Delleveranse 03.09</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utvalg BFV-prosjekter fra fakultet/FA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a:t>Hovedleveranse 04.10</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endelig datainnsamlingsark BFV fra fakultet/FA</a:t>
                      </a:r>
                    </a:p>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30159898"/>
                  </a:ext>
                </a:extLst>
              </a:tr>
            </a:tbl>
          </a:graphicData>
        </a:graphic>
      </p:graphicFrame>
      <p:sp>
        <p:nvSpPr>
          <p:cNvPr id="3" name="Rectangle 2">
            <a:extLst>
              <a:ext uri="{FF2B5EF4-FFF2-40B4-BE49-F238E27FC236}">
                <a16:creationId xmlns:a16="http://schemas.microsoft.com/office/drawing/2014/main" id="{BC3BF6FE-171D-44F7-A6F0-E0B2B27D0440}"/>
              </a:ext>
            </a:extLst>
          </p:cNvPr>
          <p:cNvSpPr/>
          <p:nvPr/>
        </p:nvSpPr>
        <p:spPr>
          <a:xfrm>
            <a:off x="1140643" y="5835193"/>
            <a:ext cx="226244" cy="16026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a:extLst>
              <a:ext uri="{FF2B5EF4-FFF2-40B4-BE49-F238E27FC236}">
                <a16:creationId xmlns:a16="http://schemas.microsoft.com/office/drawing/2014/main" id="{32C424C8-0F69-4ACB-ACF3-ED1A3DABAC82}"/>
              </a:ext>
            </a:extLst>
          </p:cNvPr>
          <p:cNvSpPr/>
          <p:nvPr/>
        </p:nvSpPr>
        <p:spPr>
          <a:xfrm>
            <a:off x="1140643" y="6125436"/>
            <a:ext cx="226244" cy="1602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extBox 3">
            <a:extLst>
              <a:ext uri="{FF2B5EF4-FFF2-40B4-BE49-F238E27FC236}">
                <a16:creationId xmlns:a16="http://schemas.microsoft.com/office/drawing/2014/main" id="{F591D204-07D6-4B0D-B307-5CCDC9402B51}"/>
              </a:ext>
            </a:extLst>
          </p:cNvPr>
          <p:cNvSpPr txBox="1"/>
          <p:nvPr/>
        </p:nvSpPr>
        <p:spPr>
          <a:xfrm>
            <a:off x="1461155" y="5789229"/>
            <a:ext cx="1432874" cy="261610"/>
          </a:xfrm>
          <a:prstGeom prst="rect">
            <a:avLst/>
          </a:prstGeom>
          <a:noFill/>
        </p:spPr>
        <p:txBody>
          <a:bodyPr wrap="square" rtlCol="0">
            <a:spAutoFit/>
          </a:bodyPr>
          <a:lstStyle/>
          <a:p>
            <a:r>
              <a:rPr lang="nb-NO" sz="1100"/>
              <a:t>Gjennomført</a:t>
            </a:r>
          </a:p>
        </p:txBody>
      </p:sp>
      <p:sp>
        <p:nvSpPr>
          <p:cNvPr id="14" name="TextBox 13">
            <a:extLst>
              <a:ext uri="{FF2B5EF4-FFF2-40B4-BE49-F238E27FC236}">
                <a16:creationId xmlns:a16="http://schemas.microsoft.com/office/drawing/2014/main" id="{13471AEB-10B9-4489-98A3-3E763273B392}"/>
              </a:ext>
            </a:extLst>
          </p:cNvPr>
          <p:cNvSpPr txBox="1"/>
          <p:nvPr/>
        </p:nvSpPr>
        <p:spPr>
          <a:xfrm>
            <a:off x="1461155" y="6097155"/>
            <a:ext cx="1432874" cy="261610"/>
          </a:xfrm>
          <a:prstGeom prst="rect">
            <a:avLst/>
          </a:prstGeom>
          <a:noFill/>
        </p:spPr>
        <p:txBody>
          <a:bodyPr wrap="square" rtlCol="0">
            <a:spAutoFit/>
          </a:bodyPr>
          <a:lstStyle/>
          <a:p>
            <a:r>
              <a:rPr lang="nb-NO" sz="1100"/>
              <a:t>Gjenstår</a:t>
            </a:r>
          </a:p>
        </p:txBody>
      </p:sp>
    </p:spTree>
    <p:extLst>
      <p:ext uri="{BB962C8B-B14F-4D97-AF65-F5344CB8AC3E}">
        <p14:creationId xmlns:p14="http://schemas.microsoft.com/office/powerpoint/2010/main" val="372574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203630066"/>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Formål med kurset</a:t>
            </a:r>
          </a:p>
        </p:txBody>
      </p:sp>
      <p:grpSp>
        <p:nvGrpSpPr>
          <p:cNvPr id="14" name="Group 13">
            <a:extLst>
              <a:ext uri="{FF2B5EF4-FFF2-40B4-BE49-F238E27FC236}">
                <a16:creationId xmlns:a16="http://schemas.microsoft.com/office/drawing/2014/main" id="{D8611A49-7AE4-4C87-85C7-9230C16D902B}"/>
              </a:ext>
            </a:extLst>
          </p:cNvPr>
          <p:cNvGrpSpPr/>
          <p:nvPr/>
        </p:nvGrpSpPr>
        <p:grpSpPr>
          <a:xfrm>
            <a:off x="670560" y="1497670"/>
            <a:ext cx="5981700" cy="914400"/>
            <a:chOff x="670560" y="1497670"/>
            <a:chExt cx="5981700" cy="914400"/>
          </a:xfrm>
        </p:grpSpPr>
        <p:sp>
          <p:nvSpPr>
            <p:cNvPr id="10" name="Rectangle 9">
              <a:extLst>
                <a:ext uri="{FF2B5EF4-FFF2-40B4-BE49-F238E27FC236}">
                  <a16:creationId xmlns:a16="http://schemas.microsoft.com/office/drawing/2014/main" id="{5D096DA9-87E3-4BB4-A15E-79E3A1FA90AA}"/>
                </a:ext>
              </a:extLst>
            </p:cNvPr>
            <p:cNvSpPr/>
            <p:nvPr/>
          </p:nvSpPr>
          <p:spPr>
            <a:xfrm>
              <a:off x="1815465" y="1713054"/>
              <a:ext cx="4836795" cy="369332"/>
            </a:xfrm>
            <a:prstGeom prst="rect">
              <a:avLst/>
            </a:prstGeom>
          </p:spPr>
          <p:txBody>
            <a:bodyPr wrap="square">
              <a:spAutoFit/>
            </a:bodyPr>
            <a:lstStyle/>
            <a:p>
              <a:r>
                <a:rPr lang="nb-NO"/>
                <a:t>Avklare superbrukerrollens ansvar</a:t>
              </a:r>
            </a:p>
          </p:txBody>
        </p:sp>
        <p:pic>
          <p:nvPicPr>
            <p:cNvPr id="11" name="Graphic 10" descr="Group of men">
              <a:extLst>
                <a:ext uri="{FF2B5EF4-FFF2-40B4-BE49-F238E27FC236}">
                  <a16:creationId xmlns:a16="http://schemas.microsoft.com/office/drawing/2014/main" id="{B24DF5C5-C757-4F30-8BC2-95A47DF052F8}"/>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670560" y="1497670"/>
              <a:ext cx="914400" cy="914400"/>
            </a:xfrm>
            <a:prstGeom prst="rect">
              <a:avLst/>
            </a:prstGeom>
          </p:spPr>
        </p:pic>
      </p:grpSp>
      <p:grpSp>
        <p:nvGrpSpPr>
          <p:cNvPr id="13" name="Group 12">
            <a:extLst>
              <a:ext uri="{FF2B5EF4-FFF2-40B4-BE49-F238E27FC236}">
                <a16:creationId xmlns:a16="http://schemas.microsoft.com/office/drawing/2014/main" id="{9B0D1EE7-EFEA-4CBC-9424-84C6BB3ACE3A}"/>
              </a:ext>
            </a:extLst>
          </p:cNvPr>
          <p:cNvGrpSpPr/>
          <p:nvPr/>
        </p:nvGrpSpPr>
        <p:grpSpPr>
          <a:xfrm>
            <a:off x="670560" y="4307150"/>
            <a:ext cx="5981700" cy="914400"/>
            <a:chOff x="670560" y="2769041"/>
            <a:chExt cx="5981700" cy="914400"/>
          </a:xfrm>
        </p:grpSpPr>
        <p:pic>
          <p:nvPicPr>
            <p:cNvPr id="6" name="Graphic 5" descr="Table">
              <a:extLst>
                <a:ext uri="{FF2B5EF4-FFF2-40B4-BE49-F238E27FC236}">
                  <a16:creationId xmlns:a16="http://schemas.microsoft.com/office/drawing/2014/main" id="{EF2369B6-32DA-4ADD-9BC1-76FF295ACA13}"/>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70560" y="2769041"/>
              <a:ext cx="914400" cy="914400"/>
            </a:xfrm>
            <a:prstGeom prst="rect">
              <a:avLst/>
            </a:prstGeom>
          </p:spPr>
        </p:pic>
        <p:sp>
          <p:nvSpPr>
            <p:cNvPr id="17" name="Rectangle 16">
              <a:extLst>
                <a:ext uri="{FF2B5EF4-FFF2-40B4-BE49-F238E27FC236}">
                  <a16:creationId xmlns:a16="http://schemas.microsoft.com/office/drawing/2014/main" id="{841BF710-5EB6-4D05-8CA2-186FB45496C6}"/>
                </a:ext>
              </a:extLst>
            </p:cNvPr>
            <p:cNvSpPr/>
            <p:nvPr/>
          </p:nvSpPr>
          <p:spPr>
            <a:xfrm>
              <a:off x="1815465" y="3008454"/>
              <a:ext cx="4836795" cy="369332"/>
            </a:xfrm>
            <a:prstGeom prst="rect">
              <a:avLst/>
            </a:prstGeom>
          </p:spPr>
          <p:txBody>
            <a:bodyPr wrap="square">
              <a:spAutoFit/>
            </a:bodyPr>
            <a:lstStyle/>
            <a:p>
              <a:r>
                <a:rPr lang="nb-NO"/>
                <a:t>Opplæring datainnsamlingsark BFV</a:t>
              </a:r>
            </a:p>
          </p:txBody>
        </p:sp>
      </p:grpSp>
      <p:grpSp>
        <p:nvGrpSpPr>
          <p:cNvPr id="12" name="Group 11">
            <a:extLst>
              <a:ext uri="{FF2B5EF4-FFF2-40B4-BE49-F238E27FC236}">
                <a16:creationId xmlns:a16="http://schemas.microsoft.com/office/drawing/2014/main" id="{7773DD53-866F-4791-856A-DE44A3BDC324}"/>
              </a:ext>
            </a:extLst>
          </p:cNvPr>
          <p:cNvGrpSpPr/>
          <p:nvPr/>
        </p:nvGrpSpPr>
        <p:grpSpPr>
          <a:xfrm>
            <a:off x="670560" y="2902410"/>
            <a:ext cx="5981700" cy="914400"/>
            <a:chOff x="670560" y="4155881"/>
            <a:chExt cx="5981700" cy="914400"/>
          </a:xfrm>
        </p:grpSpPr>
        <p:pic>
          <p:nvPicPr>
            <p:cNvPr id="8" name="Graphic 7" descr="Questions">
              <a:extLst>
                <a:ext uri="{FF2B5EF4-FFF2-40B4-BE49-F238E27FC236}">
                  <a16:creationId xmlns:a16="http://schemas.microsoft.com/office/drawing/2014/main" id="{E3B3A118-E71D-4500-9643-0C018AD82659}"/>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670560" y="4155881"/>
              <a:ext cx="914400" cy="914400"/>
            </a:xfrm>
            <a:prstGeom prst="rect">
              <a:avLst/>
            </a:prstGeom>
          </p:spPr>
        </p:pic>
        <p:sp>
          <p:nvSpPr>
            <p:cNvPr id="18" name="Rectangle 17">
              <a:extLst>
                <a:ext uri="{FF2B5EF4-FFF2-40B4-BE49-F238E27FC236}">
                  <a16:creationId xmlns:a16="http://schemas.microsoft.com/office/drawing/2014/main" id="{F866C019-1FCC-4C63-9088-CF33D3D86AC2}"/>
                </a:ext>
              </a:extLst>
            </p:cNvPr>
            <p:cNvSpPr/>
            <p:nvPr/>
          </p:nvSpPr>
          <p:spPr>
            <a:xfrm>
              <a:off x="1815465" y="4428415"/>
              <a:ext cx="4836795" cy="369332"/>
            </a:xfrm>
            <a:prstGeom prst="rect">
              <a:avLst/>
            </a:prstGeom>
          </p:spPr>
          <p:txBody>
            <a:bodyPr wrap="square">
              <a:spAutoFit/>
            </a:bodyPr>
            <a:lstStyle/>
            <a:p>
              <a:r>
                <a:rPr lang="nb-NO"/>
                <a:t>Informere om støttekanaler</a:t>
              </a:r>
            </a:p>
          </p:txBody>
        </p:sp>
      </p:grpSp>
    </p:spTree>
    <p:extLst>
      <p:ext uri="{BB962C8B-B14F-4D97-AF65-F5344CB8AC3E}">
        <p14:creationId xmlns:p14="http://schemas.microsoft.com/office/powerpoint/2010/main" val="1662523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4100306811"/>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Definisjon superbruker BFV</a:t>
            </a:r>
          </a:p>
        </p:txBody>
      </p:sp>
      <p:sp>
        <p:nvSpPr>
          <p:cNvPr id="3" name="Rectangle 2">
            <a:extLst>
              <a:ext uri="{FF2B5EF4-FFF2-40B4-BE49-F238E27FC236}">
                <a16:creationId xmlns:a16="http://schemas.microsoft.com/office/drawing/2014/main" id="{83757C9B-A9A0-43B0-BDEF-123A6E567302}"/>
              </a:ext>
            </a:extLst>
          </p:cNvPr>
          <p:cNvSpPr/>
          <p:nvPr/>
        </p:nvSpPr>
        <p:spPr>
          <a:xfrm>
            <a:off x="495298" y="1447799"/>
            <a:ext cx="10983339" cy="4524315"/>
          </a:xfrm>
          <a:prstGeom prst="rect">
            <a:avLst/>
          </a:prstGeom>
        </p:spPr>
        <p:txBody>
          <a:bodyPr wrap="square">
            <a:spAutoFit/>
          </a:bodyPr>
          <a:lstStyle/>
          <a:p>
            <a:r>
              <a:rPr lang="nb-NO"/>
              <a:t>Superbruker </a:t>
            </a:r>
            <a:r>
              <a:rPr lang="nb-NO" err="1"/>
              <a:t>fasiliterer</a:t>
            </a:r>
            <a:r>
              <a:rPr lang="nb-NO"/>
              <a:t> og bistår økonomisjefen i gjennomføringen av arbeidet.</a:t>
            </a:r>
          </a:p>
          <a:p>
            <a:endParaRPr lang="nb-NO" b="1"/>
          </a:p>
          <a:p>
            <a:r>
              <a:rPr lang="nb-NO" b="1"/>
              <a:t>Prosjektstrukturer</a:t>
            </a:r>
          </a:p>
          <a:p>
            <a:pPr marL="285750" indent="-285750">
              <a:buFont typeface="Arial" panose="020B0604020202020204" pitchFamily="34" charset="0"/>
              <a:buChar char="•"/>
            </a:pPr>
            <a:r>
              <a:rPr lang="nb-NO"/>
              <a:t>Superbruker BFV har kunnskap om prinsippene for prosjektstrukturer BFV</a:t>
            </a:r>
          </a:p>
          <a:p>
            <a:pPr marL="285750" indent="-285750">
              <a:buFont typeface="Arial" panose="020B0604020202020204" pitchFamily="34" charset="0"/>
              <a:buChar char="•"/>
            </a:pPr>
            <a:r>
              <a:rPr lang="nb-NO"/>
              <a:t>Superbruker BFV er lokal brukerstøtte for spørsmål om prosjektstrukturer BFV</a:t>
            </a:r>
          </a:p>
          <a:p>
            <a:endParaRPr lang="nb-NO"/>
          </a:p>
          <a:p>
            <a:r>
              <a:rPr lang="nb-NO" b="1"/>
              <a:t>Datainnsamlingsark</a:t>
            </a:r>
          </a:p>
          <a:p>
            <a:pPr marL="285750" indent="-285750">
              <a:buFont typeface="Arial" panose="020B0604020202020204" pitchFamily="34" charset="0"/>
              <a:buChar char="•"/>
            </a:pPr>
            <a:r>
              <a:rPr lang="nb-NO"/>
              <a:t>Superbruker BFV er ekspertressurs i utfylling av datainnsamlingsark BFV</a:t>
            </a:r>
          </a:p>
          <a:p>
            <a:pPr marL="285750" indent="-285750">
              <a:buFont typeface="Arial" panose="020B0604020202020204" pitchFamily="34" charset="0"/>
              <a:buChar char="•"/>
            </a:pPr>
            <a:r>
              <a:rPr lang="nb-NO"/>
              <a:t>Superbruker BFV skal gi opplæring i utfylling av datainnsamlingsark BFV ved eget fakultet/VM/FA </a:t>
            </a:r>
          </a:p>
          <a:p>
            <a:pPr marL="285750" indent="-285750">
              <a:buFont typeface="Arial" panose="020B0604020202020204" pitchFamily="34" charset="0"/>
              <a:buChar char="•"/>
            </a:pPr>
            <a:r>
              <a:rPr lang="nb-NO"/>
              <a:t>Superbruker BFV er lokal brukerstøtte for spørsmål om utfylling av datainnsamlingsark BFV</a:t>
            </a:r>
          </a:p>
          <a:p>
            <a:pPr marL="285750" indent="-285750">
              <a:buFont typeface="Arial" panose="020B0604020202020204" pitchFamily="34" charset="0"/>
              <a:buChar char="•"/>
            </a:pPr>
            <a:r>
              <a:rPr lang="nb-NO"/>
              <a:t>Superbruker BFV utfører eventuell sammenstilling til ett datainnsamlingsark BFV fra fakultetet/VM/FA</a:t>
            </a:r>
          </a:p>
          <a:p>
            <a:pPr marL="285750" indent="-285750">
              <a:buFont typeface="Arial" panose="020B0604020202020204" pitchFamily="34" charset="0"/>
              <a:buChar char="•"/>
            </a:pPr>
            <a:r>
              <a:rPr lang="nb-NO"/>
              <a:t>Superbruker BFV utfører kvalitetssikring av datainnsamlingsark BFV</a:t>
            </a:r>
          </a:p>
          <a:p>
            <a:endParaRPr lang="nb-NO"/>
          </a:p>
          <a:p>
            <a:r>
              <a:rPr lang="nb-NO"/>
              <a:t>Superbruker vil være kontaktledd mot sentral støtte og veiledning i BOTT ØL innføringsprosjektet.</a:t>
            </a:r>
          </a:p>
          <a:p>
            <a:endParaRPr lang="nb-NO"/>
          </a:p>
          <a:p>
            <a:endParaRPr lang="nb-NO"/>
          </a:p>
        </p:txBody>
      </p:sp>
    </p:spTree>
    <p:extLst>
      <p:ext uri="{BB962C8B-B14F-4D97-AF65-F5344CB8AC3E}">
        <p14:creationId xmlns:p14="http://schemas.microsoft.com/office/powerpoint/2010/main" val="328584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1698964888"/>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Støtte og veiledning</a:t>
            </a:r>
          </a:p>
        </p:txBody>
      </p:sp>
      <p:sp>
        <p:nvSpPr>
          <p:cNvPr id="13" name="Rectangle 12">
            <a:extLst>
              <a:ext uri="{FF2B5EF4-FFF2-40B4-BE49-F238E27FC236}">
                <a16:creationId xmlns:a16="http://schemas.microsoft.com/office/drawing/2014/main" id="{7D1BCAA6-B19C-4B7C-9040-0399936607B3}"/>
              </a:ext>
            </a:extLst>
          </p:cNvPr>
          <p:cNvSpPr/>
          <p:nvPr/>
        </p:nvSpPr>
        <p:spPr>
          <a:xfrm>
            <a:off x="238125" y="1352193"/>
            <a:ext cx="10839450" cy="1015663"/>
          </a:xfrm>
          <a:prstGeom prst="rect">
            <a:avLst/>
          </a:prstGeom>
        </p:spPr>
        <p:txBody>
          <a:bodyPr wrap="square">
            <a:spAutoFit/>
          </a:bodyPr>
          <a:lstStyle/>
          <a:p>
            <a:r>
              <a:rPr lang="nb-NO"/>
              <a:t>Superbruker BFV er medlem av superbrukerforum BFV.</a:t>
            </a:r>
          </a:p>
          <a:p>
            <a:endParaRPr lang="nb-NO" sz="2400"/>
          </a:p>
          <a:p>
            <a:endParaRPr lang="nb-NO"/>
          </a:p>
        </p:txBody>
      </p:sp>
      <p:sp>
        <p:nvSpPr>
          <p:cNvPr id="8" name="Rectangle 7">
            <a:extLst>
              <a:ext uri="{FF2B5EF4-FFF2-40B4-BE49-F238E27FC236}">
                <a16:creationId xmlns:a16="http://schemas.microsoft.com/office/drawing/2014/main" id="{202D8AE3-5702-4345-A269-401C83278EAB}"/>
              </a:ext>
            </a:extLst>
          </p:cNvPr>
          <p:cNvSpPr/>
          <p:nvPr/>
        </p:nvSpPr>
        <p:spPr>
          <a:xfrm>
            <a:off x="3048000" y="2277517"/>
            <a:ext cx="6096000" cy="369332"/>
          </a:xfrm>
          <a:prstGeom prst="rect">
            <a:avLst/>
          </a:prstGeom>
        </p:spPr>
        <p:txBody>
          <a:bodyPr>
            <a:spAutoFit/>
          </a:bodyPr>
          <a:lstStyle/>
          <a:p>
            <a:endParaRPr lang="nb-NO"/>
          </a:p>
        </p:txBody>
      </p:sp>
      <p:grpSp>
        <p:nvGrpSpPr>
          <p:cNvPr id="15" name="Group 14">
            <a:extLst>
              <a:ext uri="{FF2B5EF4-FFF2-40B4-BE49-F238E27FC236}">
                <a16:creationId xmlns:a16="http://schemas.microsoft.com/office/drawing/2014/main" id="{E203D9BB-B6C6-49DA-91D9-858AB87EDA15}"/>
              </a:ext>
            </a:extLst>
          </p:cNvPr>
          <p:cNvGrpSpPr/>
          <p:nvPr/>
        </p:nvGrpSpPr>
        <p:grpSpPr>
          <a:xfrm>
            <a:off x="238125" y="3349418"/>
            <a:ext cx="9238297" cy="934194"/>
            <a:chOff x="271463" y="2021841"/>
            <a:chExt cx="9238297" cy="934194"/>
          </a:xfrm>
        </p:grpSpPr>
        <p:pic>
          <p:nvPicPr>
            <p:cNvPr id="6" name="Graphic 5" descr="Customer review">
              <a:extLst>
                <a:ext uri="{FF2B5EF4-FFF2-40B4-BE49-F238E27FC236}">
                  <a16:creationId xmlns:a16="http://schemas.microsoft.com/office/drawing/2014/main" id="{8456D563-CF28-4EBF-8978-719F2CEC2C1A}"/>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271463" y="2021841"/>
              <a:ext cx="914400" cy="914400"/>
            </a:xfrm>
            <a:prstGeom prst="rect">
              <a:avLst/>
            </a:prstGeom>
          </p:spPr>
        </p:pic>
        <p:sp>
          <p:nvSpPr>
            <p:cNvPr id="7" name="Rectangle 6">
              <a:extLst>
                <a:ext uri="{FF2B5EF4-FFF2-40B4-BE49-F238E27FC236}">
                  <a16:creationId xmlns:a16="http://schemas.microsoft.com/office/drawing/2014/main" id="{5CE6623D-AF36-4E7F-AB1E-7FF328380222}"/>
                </a:ext>
              </a:extLst>
            </p:cNvPr>
            <p:cNvSpPr/>
            <p:nvPr/>
          </p:nvSpPr>
          <p:spPr>
            <a:xfrm>
              <a:off x="1208722" y="2032705"/>
              <a:ext cx="8301038" cy="923330"/>
            </a:xfrm>
            <a:prstGeom prst="rect">
              <a:avLst/>
            </a:prstGeom>
          </p:spPr>
          <p:txBody>
            <a:bodyPr wrap="square">
              <a:spAutoFit/>
            </a:bodyPr>
            <a:lstStyle/>
            <a:p>
              <a:r>
                <a:rPr lang="nb-NO" b="1" dirty="0"/>
                <a:t>Teams-kanal</a:t>
              </a:r>
            </a:p>
            <a:p>
              <a:r>
                <a:rPr lang="nb-NO" dirty="0"/>
                <a:t>Superbrukerforum BFV har egen Teams-kanal hvor man kan dele erfaringer og informasjon, gi tilbakemeldinger og stille spørsmål til oss i VIRK og </a:t>
              </a:r>
              <a:r>
                <a:rPr lang="nb-NO" dirty="0" err="1"/>
                <a:t>ØKavd</a:t>
              </a:r>
              <a:r>
                <a:rPr lang="nb-NO" dirty="0"/>
                <a:t>. </a:t>
              </a:r>
            </a:p>
          </p:txBody>
        </p:sp>
      </p:grpSp>
      <p:grpSp>
        <p:nvGrpSpPr>
          <p:cNvPr id="14" name="Group 13">
            <a:extLst>
              <a:ext uri="{FF2B5EF4-FFF2-40B4-BE49-F238E27FC236}">
                <a16:creationId xmlns:a16="http://schemas.microsoft.com/office/drawing/2014/main" id="{471C73B0-3FD5-40E0-8C41-AAD3DC335323}"/>
              </a:ext>
            </a:extLst>
          </p:cNvPr>
          <p:cNvGrpSpPr/>
          <p:nvPr/>
        </p:nvGrpSpPr>
        <p:grpSpPr>
          <a:xfrm>
            <a:off x="238125" y="2120100"/>
            <a:ext cx="7996236" cy="914400"/>
            <a:chOff x="271463" y="3473034"/>
            <a:chExt cx="7996236" cy="914400"/>
          </a:xfrm>
        </p:grpSpPr>
        <p:pic>
          <p:nvPicPr>
            <p:cNvPr id="3" name="Graphic 2" descr="Boardroom">
              <a:extLst>
                <a:ext uri="{FF2B5EF4-FFF2-40B4-BE49-F238E27FC236}">
                  <a16:creationId xmlns:a16="http://schemas.microsoft.com/office/drawing/2014/main" id="{3355D99A-4983-4588-8F41-141FE8B4E16D}"/>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271463" y="3473034"/>
              <a:ext cx="914400" cy="914400"/>
            </a:xfrm>
            <a:prstGeom prst="rect">
              <a:avLst/>
            </a:prstGeom>
          </p:spPr>
        </p:pic>
        <p:sp>
          <p:nvSpPr>
            <p:cNvPr id="9" name="Rectangle 8">
              <a:extLst>
                <a:ext uri="{FF2B5EF4-FFF2-40B4-BE49-F238E27FC236}">
                  <a16:creationId xmlns:a16="http://schemas.microsoft.com/office/drawing/2014/main" id="{EB35FB84-FFAA-460C-BE5B-9D3360AA96C2}"/>
                </a:ext>
              </a:extLst>
            </p:cNvPr>
            <p:cNvSpPr/>
            <p:nvPr/>
          </p:nvSpPr>
          <p:spPr>
            <a:xfrm>
              <a:off x="1208722" y="3513157"/>
              <a:ext cx="7058977" cy="646331"/>
            </a:xfrm>
            <a:prstGeom prst="rect">
              <a:avLst/>
            </a:prstGeom>
          </p:spPr>
          <p:txBody>
            <a:bodyPr wrap="square">
              <a:spAutoFit/>
            </a:bodyPr>
            <a:lstStyle/>
            <a:p>
              <a:r>
                <a:rPr lang="nb-NO" b="1" dirty="0"/>
                <a:t>Ukentlige møter</a:t>
              </a:r>
            </a:p>
            <a:p>
              <a:r>
                <a:rPr lang="nb-NO" dirty="0"/>
                <a:t>Superbruker BFV vil møtes til ukentlige møter i superbrukerforum BFV.</a:t>
              </a:r>
            </a:p>
          </p:txBody>
        </p:sp>
      </p:grpSp>
      <p:grpSp>
        <p:nvGrpSpPr>
          <p:cNvPr id="12" name="Group 11">
            <a:extLst>
              <a:ext uri="{FF2B5EF4-FFF2-40B4-BE49-F238E27FC236}">
                <a16:creationId xmlns:a16="http://schemas.microsoft.com/office/drawing/2014/main" id="{BBCDB33D-DF9B-4869-A83C-4E2E5A5AF0FA}"/>
              </a:ext>
            </a:extLst>
          </p:cNvPr>
          <p:cNvGrpSpPr/>
          <p:nvPr/>
        </p:nvGrpSpPr>
        <p:grpSpPr>
          <a:xfrm>
            <a:off x="263512" y="4808552"/>
            <a:ext cx="9460933" cy="1028227"/>
            <a:chOff x="263512" y="4808552"/>
            <a:chExt cx="9460933" cy="1028227"/>
          </a:xfrm>
        </p:grpSpPr>
        <p:pic>
          <p:nvPicPr>
            <p:cNvPr id="11" name="Graphic 10" descr="Document">
              <a:extLst>
                <a:ext uri="{FF2B5EF4-FFF2-40B4-BE49-F238E27FC236}">
                  <a16:creationId xmlns:a16="http://schemas.microsoft.com/office/drawing/2014/main" id="{61204096-1F31-48CB-B2CC-690F1094DF64}"/>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263512" y="4808552"/>
              <a:ext cx="914400" cy="914400"/>
            </a:xfrm>
            <a:prstGeom prst="rect">
              <a:avLst/>
            </a:prstGeom>
          </p:spPr>
        </p:pic>
        <p:sp>
          <p:nvSpPr>
            <p:cNvPr id="20" name="Rectangle 19">
              <a:extLst>
                <a:ext uri="{FF2B5EF4-FFF2-40B4-BE49-F238E27FC236}">
                  <a16:creationId xmlns:a16="http://schemas.microsoft.com/office/drawing/2014/main" id="{956E4AE7-EF7A-4256-9B6C-B7D12AA1A856}"/>
                </a:ext>
              </a:extLst>
            </p:cNvPr>
            <p:cNvSpPr/>
            <p:nvPr/>
          </p:nvSpPr>
          <p:spPr>
            <a:xfrm>
              <a:off x="1200771" y="4913449"/>
              <a:ext cx="8523674" cy="923330"/>
            </a:xfrm>
            <a:prstGeom prst="rect">
              <a:avLst/>
            </a:prstGeom>
          </p:spPr>
          <p:txBody>
            <a:bodyPr wrap="square">
              <a:spAutoFit/>
            </a:bodyPr>
            <a:lstStyle/>
            <a:p>
              <a:r>
                <a:rPr lang="nb-NO" b="1"/>
                <a:t>Veiledningsdokumenter</a:t>
              </a:r>
            </a:p>
            <a:p>
              <a:r>
                <a:rPr lang="nb-NO"/>
                <a:t>Teknisk veiledning for utfylling av datainnsamlingsark vil tilgjengeliggjøres, i tillegg til kurs og faglig dokumentasjon som gjelder standarder og anbefalinger prosjektstruktur.</a:t>
              </a:r>
            </a:p>
          </p:txBody>
        </p:sp>
      </p:grpSp>
    </p:spTree>
    <p:extLst>
      <p:ext uri="{BB962C8B-B14F-4D97-AF65-F5344CB8AC3E}">
        <p14:creationId xmlns:p14="http://schemas.microsoft.com/office/powerpoint/2010/main" val="342224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2687380414"/>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0242"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Standarder og anbefalinger prosjekt BFV</a:t>
            </a:r>
          </a:p>
        </p:txBody>
      </p:sp>
      <p:sp>
        <p:nvSpPr>
          <p:cNvPr id="7" name="Rectangle 6">
            <a:extLst>
              <a:ext uri="{FF2B5EF4-FFF2-40B4-BE49-F238E27FC236}">
                <a16:creationId xmlns:a16="http://schemas.microsoft.com/office/drawing/2014/main" id="{A0E4F2D5-E845-4814-9518-756EC40DBF0E}"/>
              </a:ext>
            </a:extLst>
          </p:cNvPr>
          <p:cNvSpPr/>
          <p:nvPr/>
        </p:nvSpPr>
        <p:spPr>
          <a:xfrm>
            <a:off x="495298" y="1447799"/>
            <a:ext cx="10983339" cy="4108817"/>
          </a:xfrm>
          <a:prstGeom prst="rect">
            <a:avLst/>
          </a:prstGeom>
        </p:spPr>
        <p:txBody>
          <a:bodyPr wrap="square">
            <a:spAutoFit/>
          </a:bodyPr>
          <a:lstStyle/>
          <a:p>
            <a:r>
              <a:rPr lang="nb-NO" dirty="0"/>
              <a:t>Prosjektkonvertering skal følge standarder og anbefalinger for BOTT og NTNU, utarbeidet våren 2021. Det er også anledning for å opprette nye prosjekter som skal være tilgjengelig i Unit4 fra 01.01.2022, i tråd med standarder og anbefalinger.</a:t>
            </a:r>
          </a:p>
          <a:p>
            <a:endParaRPr lang="nb-NO" dirty="0"/>
          </a:p>
          <a:p>
            <a:r>
              <a:rPr lang="nb-NO" b="1" dirty="0"/>
              <a:t>Følgende kurs og dokumenter skal gjennomgås i sammenheng med prosjektkonvertering:</a:t>
            </a:r>
          </a:p>
          <a:p>
            <a:pPr marL="285750" indent="-285750">
              <a:lnSpc>
                <a:spcPct val="150000"/>
              </a:lnSpc>
              <a:buFont typeface="Arial" panose="020B0604020202020204" pitchFamily="34" charset="0"/>
              <a:buChar char="•"/>
            </a:pPr>
            <a:r>
              <a:rPr lang="nb-NO" dirty="0"/>
              <a:t>Basiskurs 1: Innføring i ny økonomimodell</a:t>
            </a:r>
          </a:p>
          <a:p>
            <a:pPr marL="285750" indent="-285750">
              <a:lnSpc>
                <a:spcPct val="150000"/>
              </a:lnSpc>
              <a:buFont typeface="Arial" panose="020B0604020202020204" pitchFamily="34" charset="0"/>
              <a:buChar char="•"/>
            </a:pPr>
            <a:r>
              <a:rPr lang="nb-NO" dirty="0"/>
              <a:t>Basiskurs 2: Prosjektstruktur BFV </a:t>
            </a:r>
          </a:p>
          <a:p>
            <a:pPr marL="285750" indent="-285750">
              <a:lnSpc>
                <a:spcPct val="150000"/>
              </a:lnSpc>
              <a:buFont typeface="Arial" panose="020B0604020202020204" pitchFamily="34" charset="0"/>
              <a:buChar char="•"/>
            </a:pPr>
            <a:r>
              <a:rPr lang="nb-NO" dirty="0"/>
              <a:t>Beskrivelse av BOTT økonomimodell ved NTNU</a:t>
            </a:r>
          </a:p>
          <a:p>
            <a:endParaRPr lang="nb-NO" dirty="0"/>
          </a:p>
          <a:p>
            <a:r>
              <a:rPr lang="nb-NO" dirty="0"/>
              <a:t>Kurs og dokument er publisert er på innsida og er tilgjengelig fra </a:t>
            </a:r>
            <a:r>
              <a:rPr lang="nb-NO" dirty="0" err="1"/>
              <a:t>bestillingbrev</a:t>
            </a:r>
            <a:r>
              <a:rPr lang="nb-NO" dirty="0"/>
              <a:t>. Lenke: </a:t>
            </a:r>
            <a:r>
              <a:rPr lang="nb-NO" dirty="0">
                <a:hlinkClick r:id="rId9"/>
              </a:rPr>
              <a:t>https://innsida.ntnu.no/wiki/-/wiki/Norsk/bott+-+%c3%98konomimodellen+-+brukerst%c3%b8tte</a:t>
            </a:r>
            <a:endParaRPr lang="nb-NO" dirty="0"/>
          </a:p>
          <a:p>
            <a:endParaRPr lang="nb-NO" dirty="0"/>
          </a:p>
          <a:p>
            <a:endParaRPr lang="nb-NO" dirty="0"/>
          </a:p>
        </p:txBody>
      </p:sp>
    </p:spTree>
    <p:extLst>
      <p:ext uri="{BB962C8B-B14F-4D97-AF65-F5344CB8AC3E}">
        <p14:creationId xmlns:p14="http://schemas.microsoft.com/office/powerpoint/2010/main" val="1167184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3516476048"/>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Arkfaner i datainnsamlingsark BFV</a:t>
            </a:r>
          </a:p>
        </p:txBody>
      </p:sp>
      <p:grpSp>
        <p:nvGrpSpPr>
          <p:cNvPr id="11" name="Group 10">
            <a:extLst>
              <a:ext uri="{FF2B5EF4-FFF2-40B4-BE49-F238E27FC236}">
                <a16:creationId xmlns:a16="http://schemas.microsoft.com/office/drawing/2014/main" id="{09065369-8D6C-486E-9AAE-562FDFA089F9}"/>
              </a:ext>
            </a:extLst>
          </p:cNvPr>
          <p:cNvGrpSpPr/>
          <p:nvPr/>
        </p:nvGrpSpPr>
        <p:grpSpPr>
          <a:xfrm>
            <a:off x="40349" y="10447"/>
            <a:ext cx="11525572" cy="3011796"/>
            <a:chOff x="1068934" y="-453570"/>
            <a:chExt cx="11525572" cy="3011796"/>
          </a:xfrm>
        </p:grpSpPr>
        <p:pic>
          <p:nvPicPr>
            <p:cNvPr id="4" name="Picture 3">
              <a:extLst>
                <a:ext uri="{FF2B5EF4-FFF2-40B4-BE49-F238E27FC236}">
                  <a16:creationId xmlns:a16="http://schemas.microsoft.com/office/drawing/2014/main" id="{1EADA62A-1C1C-4E51-A292-FA3A6E3BAB0F}"/>
                </a:ext>
              </a:extLst>
            </p:cNvPr>
            <p:cNvPicPr>
              <a:picLocks noChangeAspect="1"/>
            </p:cNvPicPr>
            <p:nvPr/>
          </p:nvPicPr>
          <p:blipFill>
            <a:blip r:embed="rId9"/>
            <a:stretch>
              <a:fillRect/>
            </a:stretch>
          </p:blipFill>
          <p:spPr>
            <a:xfrm>
              <a:off x="1068935" y="2126153"/>
              <a:ext cx="7937803" cy="432073"/>
            </a:xfrm>
            <a:prstGeom prst="rect">
              <a:avLst/>
            </a:prstGeom>
          </p:spPr>
        </p:pic>
        <p:sp>
          <p:nvSpPr>
            <p:cNvPr id="6" name="Left Brace 5">
              <a:extLst>
                <a:ext uri="{FF2B5EF4-FFF2-40B4-BE49-F238E27FC236}">
                  <a16:creationId xmlns:a16="http://schemas.microsoft.com/office/drawing/2014/main" id="{0EE5679C-2D18-4685-81D8-3AD80FFB0D90}"/>
                </a:ext>
              </a:extLst>
            </p:cNvPr>
            <p:cNvSpPr/>
            <p:nvPr/>
          </p:nvSpPr>
          <p:spPr>
            <a:xfrm rot="5400000">
              <a:off x="2552396" y="361239"/>
              <a:ext cx="265799" cy="3232723"/>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7" name="TextBox 6">
              <a:extLst>
                <a:ext uri="{FF2B5EF4-FFF2-40B4-BE49-F238E27FC236}">
                  <a16:creationId xmlns:a16="http://schemas.microsoft.com/office/drawing/2014/main" id="{6A358A1C-22E4-4EA4-8C66-06451FBDD120}"/>
                </a:ext>
              </a:extLst>
            </p:cNvPr>
            <p:cNvSpPr txBox="1"/>
            <p:nvPr/>
          </p:nvSpPr>
          <p:spPr>
            <a:xfrm>
              <a:off x="1876512" y="1170993"/>
              <a:ext cx="1963971" cy="584775"/>
            </a:xfrm>
            <a:prstGeom prst="rect">
              <a:avLst/>
            </a:prstGeom>
            <a:noFill/>
          </p:spPr>
          <p:txBody>
            <a:bodyPr wrap="square" rtlCol="0">
              <a:spAutoFit/>
            </a:bodyPr>
            <a:lstStyle/>
            <a:p>
              <a:r>
                <a:rPr lang="nb-NO" sz="1600" dirty="0"/>
                <a:t>Informasjons- og valideringsfaner</a:t>
              </a:r>
              <a:endParaRPr lang="nb-NO" dirty="0"/>
            </a:p>
          </p:txBody>
        </p:sp>
        <p:sp>
          <p:nvSpPr>
            <p:cNvPr id="17" name="TextBox 16">
              <a:extLst>
                <a:ext uri="{FF2B5EF4-FFF2-40B4-BE49-F238E27FC236}">
                  <a16:creationId xmlns:a16="http://schemas.microsoft.com/office/drawing/2014/main" id="{1B470316-7F6A-4751-A4FC-764F263B3336}"/>
                </a:ext>
              </a:extLst>
            </p:cNvPr>
            <p:cNvSpPr txBox="1"/>
            <p:nvPr/>
          </p:nvSpPr>
          <p:spPr>
            <a:xfrm>
              <a:off x="5225756" y="1347973"/>
              <a:ext cx="3548930" cy="338554"/>
            </a:xfrm>
            <a:prstGeom prst="rect">
              <a:avLst/>
            </a:prstGeom>
            <a:noFill/>
          </p:spPr>
          <p:txBody>
            <a:bodyPr wrap="square" rtlCol="0">
              <a:spAutoFit/>
            </a:bodyPr>
            <a:lstStyle/>
            <a:p>
              <a:r>
                <a:rPr lang="nb-NO" sz="1600" dirty="0"/>
                <a:t>Faner som skal fylles ut av enhetene</a:t>
              </a:r>
            </a:p>
          </p:txBody>
        </p:sp>
        <p:sp>
          <p:nvSpPr>
            <p:cNvPr id="18" name="Left Brace 17">
              <a:extLst>
                <a:ext uri="{FF2B5EF4-FFF2-40B4-BE49-F238E27FC236}">
                  <a16:creationId xmlns:a16="http://schemas.microsoft.com/office/drawing/2014/main" id="{64153C5D-402B-48BA-B953-E845C74B3196}"/>
                </a:ext>
              </a:extLst>
            </p:cNvPr>
            <p:cNvSpPr/>
            <p:nvPr/>
          </p:nvSpPr>
          <p:spPr>
            <a:xfrm rot="5400000">
              <a:off x="6481150" y="-315501"/>
              <a:ext cx="270362" cy="4581644"/>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pic>
          <p:nvPicPr>
            <p:cNvPr id="8" name="Picture 7">
              <a:extLst>
                <a:ext uri="{FF2B5EF4-FFF2-40B4-BE49-F238E27FC236}">
                  <a16:creationId xmlns:a16="http://schemas.microsoft.com/office/drawing/2014/main" id="{8ED425B4-6604-42C4-923B-C0C612FFD458}"/>
                </a:ext>
              </a:extLst>
            </p:cNvPr>
            <p:cNvPicPr>
              <a:picLocks noChangeAspect="1"/>
            </p:cNvPicPr>
            <p:nvPr/>
          </p:nvPicPr>
          <p:blipFill>
            <a:blip r:embed="rId10"/>
            <a:stretch>
              <a:fillRect/>
            </a:stretch>
          </p:blipFill>
          <p:spPr>
            <a:xfrm>
              <a:off x="10517472" y="-453570"/>
              <a:ext cx="1455896" cy="341315"/>
            </a:xfrm>
            <a:prstGeom prst="rect">
              <a:avLst/>
            </a:prstGeom>
          </p:spPr>
        </p:pic>
        <p:sp>
          <p:nvSpPr>
            <p:cNvPr id="21" name="TextBox 20">
              <a:extLst>
                <a:ext uri="{FF2B5EF4-FFF2-40B4-BE49-F238E27FC236}">
                  <a16:creationId xmlns:a16="http://schemas.microsoft.com/office/drawing/2014/main" id="{9F17468C-264D-4430-BEE3-54A3A9527E97}"/>
                </a:ext>
              </a:extLst>
            </p:cNvPr>
            <p:cNvSpPr txBox="1"/>
            <p:nvPr/>
          </p:nvSpPr>
          <p:spPr>
            <a:xfrm>
              <a:off x="10006204" y="-166753"/>
              <a:ext cx="2588302" cy="1323439"/>
            </a:xfrm>
            <a:prstGeom prst="rect">
              <a:avLst/>
            </a:prstGeom>
            <a:noFill/>
          </p:spPr>
          <p:txBody>
            <a:bodyPr wrap="square" rtlCol="0">
              <a:spAutoFit/>
            </a:bodyPr>
            <a:lstStyle/>
            <a:p>
              <a:r>
                <a:rPr lang="nb-NO" sz="1600" dirty="0"/>
                <a:t>Hovedprosjektnavn fylles inn nå hvis aktuelt, men nummer (og alle øvrige relevante felter) følges opp i ettertid</a:t>
              </a:r>
            </a:p>
          </p:txBody>
        </p:sp>
      </p:grpSp>
      <p:sp>
        <p:nvSpPr>
          <p:cNvPr id="27" name="TextBox 26">
            <a:extLst>
              <a:ext uri="{FF2B5EF4-FFF2-40B4-BE49-F238E27FC236}">
                <a16:creationId xmlns:a16="http://schemas.microsoft.com/office/drawing/2014/main" id="{D8FD0963-B275-42BA-8BE3-C992466F000A}"/>
              </a:ext>
            </a:extLst>
          </p:cNvPr>
          <p:cNvSpPr txBox="1"/>
          <p:nvPr/>
        </p:nvSpPr>
        <p:spPr>
          <a:xfrm>
            <a:off x="795288" y="3093074"/>
            <a:ext cx="9557464" cy="3539430"/>
          </a:xfrm>
          <a:prstGeom prst="rect">
            <a:avLst/>
          </a:prstGeom>
          <a:noFill/>
        </p:spPr>
        <p:txBody>
          <a:bodyPr wrap="square" rtlCol="0">
            <a:spAutoFit/>
          </a:bodyPr>
          <a:lstStyle/>
          <a:p>
            <a:r>
              <a:rPr lang="nb-NO" sz="1600" b="1" dirty="0"/>
              <a:t>Prosjekt </a:t>
            </a:r>
            <a:r>
              <a:rPr lang="nb-NO" sz="1600" dirty="0"/>
              <a:t>fylles ut av enhetene. Det må alltid eksistere et prosjekt før opprettelse av delprosjekt.</a:t>
            </a:r>
          </a:p>
          <a:p>
            <a:endParaRPr lang="nb-NO" sz="1600" b="1" dirty="0"/>
          </a:p>
          <a:p>
            <a:r>
              <a:rPr lang="nb-NO" sz="1600" b="1" dirty="0"/>
              <a:t>Delprosjekt </a:t>
            </a:r>
            <a:r>
              <a:rPr lang="nb-NO" sz="1600" dirty="0"/>
              <a:t>fylles ut av enhetene etter at prosjekt et opprettet.</a:t>
            </a:r>
          </a:p>
          <a:p>
            <a:endParaRPr lang="nb-NO" sz="1600" b="1" dirty="0"/>
          </a:p>
          <a:p>
            <a:r>
              <a:rPr lang="nb-NO" sz="1600" b="1" dirty="0"/>
              <a:t>Delprosjekt RSO </a:t>
            </a:r>
            <a:r>
              <a:rPr lang="nb-NO" sz="1600" b="1" dirty="0" err="1"/>
              <a:t>Rekr.stillinger</a:t>
            </a:r>
            <a:r>
              <a:rPr lang="nb-NO" sz="1600" b="1" dirty="0"/>
              <a:t> </a:t>
            </a:r>
            <a:r>
              <a:rPr lang="nb-NO" sz="1600" dirty="0"/>
              <a:t>fylles ut av enhetene dersom delprosjektet er RSO rekrutteringsstillinger som inngår som egenfinansiering under et BOA-prosjekt.</a:t>
            </a:r>
          </a:p>
          <a:p>
            <a:endParaRPr lang="nb-NO" sz="1600" dirty="0"/>
          </a:p>
          <a:p>
            <a:r>
              <a:rPr lang="nb-NO" sz="1600" b="1" dirty="0"/>
              <a:t>Kontrollfane 1-4 </a:t>
            </a:r>
            <a:r>
              <a:rPr lang="nb-NO" sz="1600" dirty="0"/>
              <a:t>består av Pivottabeller hvor man får se hvordan delprosjektene er gruppert innenfor relasjonene, og gir oversikt over egen gruppering.</a:t>
            </a:r>
          </a:p>
          <a:p>
            <a:endParaRPr lang="nb-NO" sz="1600" b="1" dirty="0"/>
          </a:p>
          <a:p>
            <a:r>
              <a:rPr lang="nb-NO" sz="1600" b="1" dirty="0"/>
              <a:t>Hovedprosjekt: </a:t>
            </a:r>
            <a:r>
              <a:rPr lang="nb-NO" sz="1600" dirty="0"/>
              <a:t>Dersom hovedprosjekt skal benyttes fylles navnet på hovedprosjektet inn i datainnsamlingsarket. Dette følges opp i ettertid sammen med superbruker og sentrale ressurser i BOTT ØL innføringsprosjektet, hvor det i etterkant blir en prosess med å ferdigstille med hovedprosjektnummer inkl. tilhørende informasjon (det opprettes altså ikke hovedprosjektnummer forløpende) </a:t>
            </a:r>
          </a:p>
        </p:txBody>
      </p:sp>
      <p:pic>
        <p:nvPicPr>
          <p:cNvPr id="3" name="Picture 2">
            <a:extLst>
              <a:ext uri="{FF2B5EF4-FFF2-40B4-BE49-F238E27FC236}">
                <a16:creationId xmlns:a16="http://schemas.microsoft.com/office/drawing/2014/main" id="{8C5D7A04-BE57-4A41-A80B-9AC2692FC9DA}"/>
              </a:ext>
            </a:extLst>
          </p:cNvPr>
          <p:cNvPicPr>
            <a:picLocks noChangeAspect="1"/>
          </p:cNvPicPr>
          <p:nvPr/>
        </p:nvPicPr>
        <p:blipFill>
          <a:blip r:embed="rId11"/>
          <a:stretch>
            <a:fillRect/>
          </a:stretch>
        </p:blipFill>
        <p:spPr>
          <a:xfrm>
            <a:off x="7878568" y="2587916"/>
            <a:ext cx="4313432" cy="417099"/>
          </a:xfrm>
          <a:prstGeom prst="rect">
            <a:avLst/>
          </a:prstGeom>
        </p:spPr>
      </p:pic>
      <p:sp>
        <p:nvSpPr>
          <p:cNvPr id="19" name="Left Brace 18">
            <a:extLst>
              <a:ext uri="{FF2B5EF4-FFF2-40B4-BE49-F238E27FC236}">
                <a16:creationId xmlns:a16="http://schemas.microsoft.com/office/drawing/2014/main" id="{5D43BB1A-A025-425E-90B7-F3CAA89912CE}"/>
              </a:ext>
            </a:extLst>
          </p:cNvPr>
          <p:cNvSpPr/>
          <p:nvPr/>
        </p:nvSpPr>
        <p:spPr>
          <a:xfrm rot="5400000">
            <a:off x="9894134" y="349806"/>
            <a:ext cx="265799" cy="4249231"/>
          </a:xfrm>
          <a:prstGeom prst="leftBrace">
            <a:avLst>
              <a:gd name="adj1" fmla="val 8332"/>
              <a:gd name="adj2" fmla="val 50000"/>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0" name="Rectangle 9">
            <a:extLst>
              <a:ext uri="{FF2B5EF4-FFF2-40B4-BE49-F238E27FC236}">
                <a16:creationId xmlns:a16="http://schemas.microsoft.com/office/drawing/2014/main" id="{71F14FB3-96DD-4A3B-82C9-59E516AC1EF5}"/>
              </a:ext>
            </a:extLst>
          </p:cNvPr>
          <p:cNvSpPr/>
          <p:nvPr/>
        </p:nvSpPr>
        <p:spPr>
          <a:xfrm>
            <a:off x="8854289" y="0"/>
            <a:ext cx="2725093" cy="154941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nb-NO"/>
          </a:p>
        </p:txBody>
      </p:sp>
      <p:sp>
        <p:nvSpPr>
          <p:cNvPr id="22" name="TextBox 21">
            <a:extLst>
              <a:ext uri="{FF2B5EF4-FFF2-40B4-BE49-F238E27FC236}">
                <a16:creationId xmlns:a16="http://schemas.microsoft.com/office/drawing/2014/main" id="{9D81CAA4-4D65-4A38-89F6-B2BDB693F3BD}"/>
              </a:ext>
            </a:extLst>
          </p:cNvPr>
          <p:cNvSpPr txBox="1"/>
          <p:nvPr/>
        </p:nvSpPr>
        <p:spPr>
          <a:xfrm>
            <a:off x="8977619" y="1879771"/>
            <a:ext cx="2478432" cy="338554"/>
          </a:xfrm>
          <a:prstGeom prst="rect">
            <a:avLst/>
          </a:prstGeom>
          <a:noFill/>
        </p:spPr>
        <p:txBody>
          <a:bodyPr wrap="square">
            <a:spAutoFit/>
          </a:bodyPr>
          <a:lstStyle/>
          <a:p>
            <a:r>
              <a:rPr lang="nb-NO" sz="1600" dirty="0"/>
              <a:t>Faner til oversikt/hjelp</a:t>
            </a:r>
          </a:p>
        </p:txBody>
      </p:sp>
    </p:spTree>
    <p:extLst>
      <p:ext uri="{BB962C8B-B14F-4D97-AF65-F5344CB8AC3E}">
        <p14:creationId xmlns:p14="http://schemas.microsoft.com/office/powerpoint/2010/main" val="4180863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Nq574lOg5DD8uSoG1oWeT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q574lOg5DD8uSoG1oWeT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documentContentValidatorConfiguration":{"enableDocumentContentValidator":false,"documentContentValidatorVersion":0},"elementsMetadata":[],"slideId":"637274689481801232","enableDocumentContentUpdater":true,"version":"1.1"}]]></TemplafySlideTemplateConfiguration>
</file>

<file path=customXml/item10.xml><?xml version="1.0" encoding="utf-8"?>
<TemplafySlideFormConfiguration><![CDATA[{"formFields":[],"formDataEntries":[]}]]></TemplafySlideFormConfiguration>
</file>

<file path=customXml/item11.xml><?xml version="1.0" encoding="utf-8"?>
<TemplafySlideFormConfiguration><![CDATA[{"formFields":[],"formDataEntries":[]}]]></TemplafySlideFormConfiguration>
</file>

<file path=customXml/item12.xml><?xml version="1.0" encoding="utf-8"?>
<TemplafySlideTemplateConfiguration><![CDATA[{"documentContentValidatorConfiguration":{"enableDocumentContentValidator":false,"documentContentValidatorVersion":0},"elementsMetadata":[],"slideId":"637274689481644963","enableDocumentContentUpdater":true,"version":"1.1"}]]></TemplafySlideTemplateConfiguration>
</file>

<file path=customXml/item13.xml><?xml version="1.0" encoding="utf-8"?>
<TemplafySlideFormConfiguration><![CDATA[{"formFields":[],"formDataEntries":[]}]]></TemplafySlideFormConfiguration>
</file>

<file path=customXml/item14.xml><?xml version="1.0" encoding="utf-8"?>
<TemplafySlideTemplateConfiguration><![CDATA[{"documentContentValidatorConfiguration":{"enableDocumentContentValidator":false,"documentContentValidatorVersion":0},"elementsMetadata":[],"slideId":"637274689481644962","enableDocumentContentUpdater":true,"version":"1.1"}]]></TemplafySlideTemplateConfiguration>
</file>

<file path=customXml/item15.xml><?xml version="1.0" encoding="utf-8"?>
<?mso-contentType ?>
<FormTemplates xmlns="http://schemas.microsoft.com/sharepoint/v3/contenttype/forms">
  <Display>DocumentLibraryForm</Display>
  <Edit>DocumentLibraryForm</Edit>
  <New>DocumentLibraryForm</New>
</FormTemplates>
</file>

<file path=customXml/item16.xml><?xml version="1.0" encoding="utf-8"?>
<TemplafySlideTemplateConfiguration><![CDATA[{"documentContentValidatorConfiguration":{"enableDocumentContentValidator":false,"documentContentValidatorVersion":0},"elementsMetadata":[],"slideId":"637274689482113909","enableDocumentContentUpdater":true,"version":"1.1"}]]></TemplafySlideTemplateConfiguration>
</file>

<file path=customXml/item17.xml><?xml version="1.0" encoding="utf-8"?>
<ct:contentTypeSchema xmlns:ct="http://schemas.microsoft.com/office/2006/metadata/contentType" xmlns:ma="http://schemas.microsoft.com/office/2006/metadata/properties/metaAttributes" ct:_="" ma:_="" ma:contentTypeName="Document" ma:contentTypeID="0x010100E3865E2D6068FF4F9177B8D39939F081" ma:contentTypeVersion="6" ma:contentTypeDescription="Create a new document." ma:contentTypeScope="" ma:versionID="cd6da084c5f5354741218296259ca438">
  <xsd:schema xmlns:xsd="http://www.w3.org/2001/XMLSchema" xmlns:xs="http://www.w3.org/2001/XMLSchema" xmlns:p="http://schemas.microsoft.com/office/2006/metadata/properties" xmlns:ns2="4dbf2689-7e86-44a3-abd1-0d84ed4bf17c" xmlns:ns3="39667dce-d69c-487b-a176-42f051182b49" targetNamespace="http://schemas.microsoft.com/office/2006/metadata/properties" ma:root="true" ma:fieldsID="3bbbeda3f263ee779216a9bedb513919" ns2:_="" ns3:_="">
    <xsd:import namespace="4dbf2689-7e86-44a3-abd1-0d84ed4bf17c"/>
    <xsd:import namespace="39667dce-d69c-487b-a176-42f051182b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f2689-7e86-44a3-abd1-0d84ed4bf1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667dce-d69c-487b-a176-42f051182b4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TemplafyTemplateConfiguration><![CDATA[{"elementsMetadata":[],"transformationConfigurations":[{"language":"{{UserProfile.DocumentLanguage.Iana}}","disableUpdates":false,"type":"proofingLanguage"}],"templateName":"Presentation screen (16-9)","templateDescription":"","enableDocumentContentUpdater":true,"version":"1.1"}]]></TemplafyTemplateConfiguration>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TemplafyFormConfiguration><![CDATA[{"formFields":[{"dataSource":"Audience","displayColumn":"audience","hideIfNoUserInteractionRequired":false,"distinct":true,"required":true,"autoSelectFirstOption":false,"type":"dropDown","name":"Audience","label":"External/internal","helpTexts":{"prefix":"","postfix":""},"spacing":{},"fullyQualifiedName":"Audience"}],"formDataEntries":[]}]]></TemplafyFormConfiguration>
</file>

<file path=customXml/item5.xml><?xml version="1.0" encoding="utf-8"?>
<TemplafySlideFormConfiguration><![CDATA[{"formFields":[],"formDataEntries":[]}]]></TemplafySlideFormConfiguration>
</file>

<file path=customXml/item6.xml><?xml version="1.0" encoding="utf-8"?>
<TemplafySlideTemplateConfiguration><![CDATA[{"documentContentValidatorConfiguration":{"enableDocumentContentValidator":false,"documentContentValidatorVersion":0},"elementsMetadata":[],"slideId":"637274689482285485","enableDocumentContentUpdater":true,"version":"1.1"}]]></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documentContentValidatorConfiguration":{"enableDocumentContentValidator":false,"documentContentValidatorVersion":0},"elementsMetadata":[],"slideId":"637274689481644961","enableDocumentContentUpdater":true,"version":"1.1"}]]></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48FCFEE4-2E78-40CD-A932-180CFC151F96}">
  <ds:schemaRefs/>
</ds:datastoreItem>
</file>

<file path=customXml/itemProps10.xml><?xml version="1.0" encoding="utf-8"?>
<ds:datastoreItem xmlns:ds="http://schemas.openxmlformats.org/officeDocument/2006/customXml" ds:itemID="{EE03465F-F7D7-4591-B744-AA3FB7C55319}">
  <ds:schemaRefs/>
</ds:datastoreItem>
</file>

<file path=customXml/itemProps11.xml><?xml version="1.0" encoding="utf-8"?>
<ds:datastoreItem xmlns:ds="http://schemas.openxmlformats.org/officeDocument/2006/customXml" ds:itemID="{B25CBE9C-579C-4D62-9791-670FFEF0C740}">
  <ds:schemaRefs/>
</ds:datastoreItem>
</file>

<file path=customXml/itemProps12.xml><?xml version="1.0" encoding="utf-8"?>
<ds:datastoreItem xmlns:ds="http://schemas.openxmlformats.org/officeDocument/2006/customXml" ds:itemID="{33A9D2B1-910A-4890-A149-E85A43544B5D}">
  <ds:schemaRefs/>
</ds:datastoreItem>
</file>

<file path=customXml/itemProps13.xml><?xml version="1.0" encoding="utf-8"?>
<ds:datastoreItem xmlns:ds="http://schemas.openxmlformats.org/officeDocument/2006/customXml" ds:itemID="{B8637C36-4996-4BF0-9817-9AE4E45FB3C9}">
  <ds:schemaRefs/>
</ds:datastoreItem>
</file>

<file path=customXml/itemProps14.xml><?xml version="1.0" encoding="utf-8"?>
<ds:datastoreItem xmlns:ds="http://schemas.openxmlformats.org/officeDocument/2006/customXml" ds:itemID="{4212848C-530B-4852-8730-679B69C20DA2}">
  <ds:schemaRefs/>
</ds:datastoreItem>
</file>

<file path=customXml/itemProps15.xml><?xml version="1.0" encoding="utf-8"?>
<ds:datastoreItem xmlns:ds="http://schemas.openxmlformats.org/officeDocument/2006/customXml" ds:itemID="{512E9EB6-BE14-4E9B-B53A-6D95BDD731E5}">
  <ds:schemaRefs>
    <ds:schemaRef ds:uri="http://schemas.microsoft.com/sharepoint/v3/contenttype/forms"/>
  </ds:schemaRefs>
</ds:datastoreItem>
</file>

<file path=customXml/itemProps16.xml><?xml version="1.0" encoding="utf-8"?>
<ds:datastoreItem xmlns:ds="http://schemas.openxmlformats.org/officeDocument/2006/customXml" ds:itemID="{8F10D2E3-BD5E-41A7-9B58-448C4704E426}">
  <ds:schemaRefs/>
</ds:datastoreItem>
</file>

<file path=customXml/itemProps17.xml><?xml version="1.0" encoding="utf-8"?>
<ds:datastoreItem xmlns:ds="http://schemas.openxmlformats.org/officeDocument/2006/customXml" ds:itemID="{2DD537C7-CE6B-4921-B4F3-64D282965C1D}">
  <ds:schemaRefs>
    <ds:schemaRef ds:uri="39667dce-d69c-487b-a176-42f051182b49"/>
    <ds:schemaRef ds:uri="4dbf2689-7e86-44a3-abd1-0d84ed4bf1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49E55AD-80F4-4EC9-8430-FD8E8D9201DC}">
  <ds:schemaRefs/>
</ds:datastoreItem>
</file>

<file path=customXml/itemProps3.xml><?xml version="1.0" encoding="utf-8"?>
<ds:datastoreItem xmlns:ds="http://schemas.openxmlformats.org/officeDocument/2006/customXml" ds:itemID="{BA05E49B-70B5-4FEC-89D5-F69F52BE5B81}">
  <ds:schemaRefs>
    <ds:schemaRef ds:uri="http://schemas.microsoft.com/office/infopath/2007/PartnerControls"/>
    <ds:schemaRef ds:uri="http://purl.org/dc/terms/"/>
    <ds:schemaRef ds:uri="39667dce-d69c-487b-a176-42f051182b49"/>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4dbf2689-7e86-44a3-abd1-0d84ed4bf17c"/>
    <ds:schemaRef ds:uri="http://www.w3.org/XML/1998/namespace"/>
    <ds:schemaRef ds:uri="http://purl.org/dc/dcmitype/"/>
  </ds:schemaRefs>
</ds:datastoreItem>
</file>

<file path=customXml/itemProps4.xml><?xml version="1.0" encoding="utf-8"?>
<ds:datastoreItem xmlns:ds="http://schemas.openxmlformats.org/officeDocument/2006/customXml" ds:itemID="{EBD3D5FB-AEE0-46A7-8289-818A621CDF36}">
  <ds:schemaRefs/>
</ds:datastoreItem>
</file>

<file path=customXml/itemProps5.xml><?xml version="1.0" encoding="utf-8"?>
<ds:datastoreItem xmlns:ds="http://schemas.openxmlformats.org/officeDocument/2006/customXml" ds:itemID="{74DD7968-5338-4A7C-9AB7-71E317FAD14A}">
  <ds:schemaRefs/>
</ds:datastoreItem>
</file>

<file path=customXml/itemProps6.xml><?xml version="1.0" encoding="utf-8"?>
<ds:datastoreItem xmlns:ds="http://schemas.openxmlformats.org/officeDocument/2006/customXml" ds:itemID="{D095A0A8-BBFC-46BD-B6C9-F9F771063A0C}">
  <ds:schemaRefs/>
</ds:datastoreItem>
</file>

<file path=customXml/itemProps7.xml><?xml version="1.0" encoding="utf-8"?>
<ds:datastoreItem xmlns:ds="http://schemas.openxmlformats.org/officeDocument/2006/customXml" ds:itemID="{E3206C3F-9075-4ED1-A9D7-768CD599C06F}">
  <ds:schemaRefs/>
</ds:datastoreItem>
</file>

<file path=customXml/itemProps8.xml><?xml version="1.0" encoding="utf-8"?>
<ds:datastoreItem xmlns:ds="http://schemas.openxmlformats.org/officeDocument/2006/customXml" ds:itemID="{01E8759C-33B8-4AFE-B1FD-690677E2D93B}">
  <ds:schemaRefs/>
</ds:datastoreItem>
</file>

<file path=customXml/itemProps9.xml><?xml version="1.0" encoding="utf-8"?>
<ds:datastoreItem xmlns:ds="http://schemas.openxmlformats.org/officeDocument/2006/customXml" ds:itemID="{A010FBFC-ED9D-4776-849D-81EABF9D112A}">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1598</Words>
  <Application>Microsoft Office PowerPoint</Application>
  <PresentationFormat>Widescreen</PresentationFormat>
  <Paragraphs>265</Paragraphs>
  <Slides>19</Slides>
  <Notes>15</Notes>
  <HiddenSlides>2</HiddenSlides>
  <MMClips>0</MMClips>
  <ScaleCrop>false</ScaleCrop>
  <HeadingPairs>
    <vt:vector size="8" baseType="variant">
      <vt:variant>
        <vt:lpstr>Brukte skrifter</vt:lpstr>
      </vt:variant>
      <vt:variant>
        <vt:i4>6</vt:i4>
      </vt:variant>
      <vt:variant>
        <vt:lpstr>Tema</vt:lpstr>
      </vt:variant>
      <vt:variant>
        <vt:i4>2</vt:i4>
      </vt:variant>
      <vt:variant>
        <vt:lpstr>Innebygde OLE-servere</vt:lpstr>
      </vt:variant>
      <vt:variant>
        <vt:i4>1</vt:i4>
      </vt:variant>
      <vt:variant>
        <vt:lpstr>Lysbildetitler</vt:lpstr>
      </vt:variant>
      <vt:variant>
        <vt:i4>19</vt:i4>
      </vt:variant>
    </vt:vector>
  </HeadingPairs>
  <TitlesOfParts>
    <vt:vector size="28" baseType="lpstr">
      <vt:lpstr>Arial</vt:lpstr>
      <vt:lpstr>Calibri</vt:lpstr>
      <vt:lpstr>Calibri Light</vt:lpstr>
      <vt:lpstr>Lato Light</vt:lpstr>
      <vt:lpstr>League Spartan</vt:lpstr>
      <vt:lpstr>Poppins</vt:lpstr>
      <vt:lpstr>Office-tema</vt:lpstr>
      <vt:lpstr>1_Office-tema</vt:lpstr>
      <vt:lpstr>think-cell Slide</vt:lpstr>
      <vt:lpstr>Superbrukerkurs datainnsamlingsark BFV </vt:lpstr>
      <vt:lpstr>Agenda</vt:lpstr>
      <vt:lpstr>PowerPoint-presentasjon</vt:lpstr>
      <vt:lpstr>PowerPoint-presentasjon</vt:lpstr>
      <vt:lpstr>Formål med kurset</vt:lpstr>
      <vt:lpstr>Definisjon superbruker BFV</vt:lpstr>
      <vt:lpstr>Støtte og veiledning</vt:lpstr>
      <vt:lpstr>Standarder og anbefalinger prosjekt BFV</vt:lpstr>
      <vt:lpstr>Arkfaner i datainnsamlingsark BFV</vt:lpstr>
      <vt:lpstr>Datainnsamlingsark</vt:lpstr>
      <vt:lpstr>Individuelt arbeid 40 minutter</vt:lpstr>
      <vt:lpstr>Distribusjon og håndtering datainnsamlingsark</vt:lpstr>
      <vt:lpstr>Kvalitetssikring</vt:lpstr>
      <vt:lpstr>Oppsummering og veien videre</vt:lpstr>
      <vt:lpstr> </vt:lpstr>
      <vt:lpstr>PowerPoint-presentasjon</vt:lpstr>
      <vt:lpstr>Spørsmål</vt:lpstr>
      <vt:lpstr>Spørsmål:</vt:lpstr>
      <vt:lpstr>PowerPoint-presentasjon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Prosjektplan Økonomimodell</dc:title>
  <dc:creator>Birknes, Silje</dc:creator>
  <cp:lastModifiedBy>Trude Wictoria Bersvendsen</cp:lastModifiedBy>
  <cp:revision>10</cp:revision>
  <cp:lastPrinted>2014-06-25T02:16:22Z</cp:lastPrinted>
  <dcterms:created xsi:type="dcterms:W3CDTF">2021-02-10T14:50:22Z</dcterms:created>
  <dcterms:modified xsi:type="dcterms:W3CDTF">2021-08-18T08:03:42Z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0x010100E3865E2D6068FF4F9177B8D39939F081</vt:lpwstr>
  </property>
  <property fmtid="{D5CDD505-2E9C-101B-9397-08002B2CF9AE}" pid="3" name="TemplafyTimeStamp">
    <vt:lpwstr>2020-07-31T08:45:09.5009950Z</vt:lpwstr>
  </property>
</Properties>
</file>