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55"/>
  </p:notesMasterIdLst>
  <p:sldIdLst>
    <p:sldId id="3558" r:id="rId5"/>
    <p:sldId id="257" r:id="rId6"/>
    <p:sldId id="469" r:id="rId7"/>
    <p:sldId id="3546" r:id="rId8"/>
    <p:sldId id="3547" r:id="rId9"/>
    <p:sldId id="3555" r:id="rId10"/>
    <p:sldId id="3548" r:id="rId11"/>
    <p:sldId id="3549" r:id="rId12"/>
    <p:sldId id="3550" r:id="rId13"/>
    <p:sldId id="3551" r:id="rId14"/>
    <p:sldId id="3554" r:id="rId15"/>
    <p:sldId id="3552" r:id="rId16"/>
    <p:sldId id="3553" r:id="rId17"/>
    <p:sldId id="258" r:id="rId18"/>
    <p:sldId id="450" r:id="rId19"/>
    <p:sldId id="471" r:id="rId20"/>
    <p:sldId id="849" r:id="rId21"/>
    <p:sldId id="465" r:id="rId22"/>
    <p:sldId id="4126" r:id="rId23"/>
    <p:sldId id="454" r:id="rId24"/>
    <p:sldId id="4127" r:id="rId25"/>
    <p:sldId id="461" r:id="rId26"/>
    <p:sldId id="458" r:id="rId27"/>
    <p:sldId id="466" r:id="rId28"/>
    <p:sldId id="3544" r:id="rId29"/>
    <p:sldId id="271" r:id="rId30"/>
    <p:sldId id="467" r:id="rId31"/>
    <p:sldId id="468" r:id="rId32"/>
    <p:sldId id="3559" r:id="rId33"/>
    <p:sldId id="4130" r:id="rId34"/>
    <p:sldId id="4128" r:id="rId35"/>
    <p:sldId id="456" r:id="rId36"/>
    <p:sldId id="851" r:id="rId37"/>
    <p:sldId id="4129" r:id="rId38"/>
    <p:sldId id="3545" r:id="rId39"/>
    <p:sldId id="3524" r:id="rId40"/>
    <p:sldId id="457" r:id="rId41"/>
    <p:sldId id="3529" r:id="rId42"/>
    <p:sldId id="3525" r:id="rId43"/>
    <p:sldId id="3527" r:id="rId44"/>
    <p:sldId id="3526" r:id="rId45"/>
    <p:sldId id="3528" r:id="rId46"/>
    <p:sldId id="3530" r:id="rId47"/>
    <p:sldId id="3532" r:id="rId48"/>
    <p:sldId id="3531" r:id="rId49"/>
    <p:sldId id="3533" r:id="rId50"/>
    <p:sldId id="3534" r:id="rId51"/>
    <p:sldId id="3535" r:id="rId52"/>
    <p:sldId id="3557" r:id="rId53"/>
    <p:sldId id="4125" r:id="rId54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B237AC8-05CF-4770-AEAC-0EFB509F171D}" v="87" dt="2021-06-23T11:15:39.7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114" y="15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viewProps" Target="viewProps.xml"/><Relationship Id="rId61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rje Ruud" userId="80210fc6-dbb7-49cc-ba3b-9524c1a7b209" providerId="ADAL" clId="{FB237AC8-05CF-4770-AEAC-0EFB509F171D}"/>
    <pc:docChg chg="undo custSel addSld delSld modSld sldOrd">
      <pc:chgData name="Terje Ruud" userId="80210fc6-dbb7-49cc-ba3b-9524c1a7b209" providerId="ADAL" clId="{FB237AC8-05CF-4770-AEAC-0EFB509F171D}" dt="2021-06-25T06:04:59.015" v="718"/>
      <pc:docMkLst>
        <pc:docMk/>
      </pc:docMkLst>
      <pc:sldChg chg="del">
        <pc:chgData name="Terje Ruud" userId="80210fc6-dbb7-49cc-ba3b-9524c1a7b209" providerId="ADAL" clId="{FB237AC8-05CF-4770-AEAC-0EFB509F171D}" dt="2021-06-23T06:13:47.415" v="80" actId="47"/>
        <pc:sldMkLst>
          <pc:docMk/>
          <pc:sldMk cId="293395088" sldId="453"/>
        </pc:sldMkLst>
      </pc:sldChg>
      <pc:sldChg chg="add">
        <pc:chgData name="Terje Ruud" userId="80210fc6-dbb7-49cc-ba3b-9524c1a7b209" providerId="ADAL" clId="{FB237AC8-05CF-4770-AEAC-0EFB509F171D}" dt="2021-06-23T06:13:27.107" v="76"/>
        <pc:sldMkLst>
          <pc:docMk/>
          <pc:sldMk cId="3556032775" sldId="456"/>
        </pc:sldMkLst>
      </pc:sldChg>
      <pc:sldChg chg="add">
        <pc:chgData name="Terje Ruud" userId="80210fc6-dbb7-49cc-ba3b-9524c1a7b209" providerId="ADAL" clId="{FB237AC8-05CF-4770-AEAC-0EFB509F171D}" dt="2021-06-23T06:13:27.107" v="76"/>
        <pc:sldMkLst>
          <pc:docMk/>
          <pc:sldMk cId="2120589239" sldId="457"/>
        </pc:sldMkLst>
      </pc:sldChg>
      <pc:sldChg chg="add del ord">
        <pc:chgData name="Terje Ruud" userId="80210fc6-dbb7-49cc-ba3b-9524c1a7b209" providerId="ADAL" clId="{FB237AC8-05CF-4770-AEAC-0EFB509F171D}" dt="2021-06-23T06:17:11.749" v="177" actId="47"/>
        <pc:sldMkLst>
          <pc:docMk/>
          <pc:sldMk cId="331817291" sldId="850"/>
        </pc:sldMkLst>
      </pc:sldChg>
      <pc:sldChg chg="add">
        <pc:chgData name="Terje Ruud" userId="80210fc6-dbb7-49cc-ba3b-9524c1a7b209" providerId="ADAL" clId="{FB237AC8-05CF-4770-AEAC-0EFB509F171D}" dt="2021-06-23T06:13:27.107" v="76"/>
        <pc:sldMkLst>
          <pc:docMk/>
          <pc:sldMk cId="372144147" sldId="851"/>
        </pc:sldMkLst>
      </pc:sldChg>
      <pc:sldChg chg="add">
        <pc:chgData name="Terje Ruud" userId="80210fc6-dbb7-49cc-ba3b-9524c1a7b209" providerId="ADAL" clId="{FB237AC8-05CF-4770-AEAC-0EFB509F171D}" dt="2021-06-23T06:13:27.107" v="76"/>
        <pc:sldMkLst>
          <pc:docMk/>
          <pc:sldMk cId="1664071156" sldId="3524"/>
        </pc:sldMkLst>
      </pc:sldChg>
      <pc:sldChg chg="add">
        <pc:chgData name="Terje Ruud" userId="80210fc6-dbb7-49cc-ba3b-9524c1a7b209" providerId="ADAL" clId="{FB237AC8-05CF-4770-AEAC-0EFB509F171D}" dt="2021-06-23T06:13:27.107" v="76"/>
        <pc:sldMkLst>
          <pc:docMk/>
          <pc:sldMk cId="958305110" sldId="3525"/>
        </pc:sldMkLst>
      </pc:sldChg>
      <pc:sldChg chg="add">
        <pc:chgData name="Terje Ruud" userId="80210fc6-dbb7-49cc-ba3b-9524c1a7b209" providerId="ADAL" clId="{FB237AC8-05CF-4770-AEAC-0EFB509F171D}" dt="2021-06-23T06:13:27.107" v="76"/>
        <pc:sldMkLst>
          <pc:docMk/>
          <pc:sldMk cId="1163240996" sldId="3526"/>
        </pc:sldMkLst>
      </pc:sldChg>
      <pc:sldChg chg="add">
        <pc:chgData name="Terje Ruud" userId="80210fc6-dbb7-49cc-ba3b-9524c1a7b209" providerId="ADAL" clId="{FB237AC8-05CF-4770-AEAC-0EFB509F171D}" dt="2021-06-23T06:13:27.107" v="76"/>
        <pc:sldMkLst>
          <pc:docMk/>
          <pc:sldMk cId="438393475" sldId="3527"/>
        </pc:sldMkLst>
      </pc:sldChg>
      <pc:sldChg chg="add">
        <pc:chgData name="Terje Ruud" userId="80210fc6-dbb7-49cc-ba3b-9524c1a7b209" providerId="ADAL" clId="{FB237AC8-05CF-4770-AEAC-0EFB509F171D}" dt="2021-06-23T06:13:27.107" v="76"/>
        <pc:sldMkLst>
          <pc:docMk/>
          <pc:sldMk cId="3740969672" sldId="3528"/>
        </pc:sldMkLst>
      </pc:sldChg>
      <pc:sldChg chg="add">
        <pc:chgData name="Terje Ruud" userId="80210fc6-dbb7-49cc-ba3b-9524c1a7b209" providerId="ADAL" clId="{FB237AC8-05CF-4770-AEAC-0EFB509F171D}" dt="2021-06-23T06:13:27.107" v="76"/>
        <pc:sldMkLst>
          <pc:docMk/>
          <pc:sldMk cId="2449963598" sldId="3529"/>
        </pc:sldMkLst>
      </pc:sldChg>
      <pc:sldChg chg="modSp add mod">
        <pc:chgData name="Terje Ruud" userId="80210fc6-dbb7-49cc-ba3b-9524c1a7b209" providerId="ADAL" clId="{FB237AC8-05CF-4770-AEAC-0EFB509F171D}" dt="2021-06-23T11:31:44.477" v="403" actId="113"/>
        <pc:sldMkLst>
          <pc:docMk/>
          <pc:sldMk cId="3643459319" sldId="3530"/>
        </pc:sldMkLst>
        <pc:spChg chg="mod">
          <ac:chgData name="Terje Ruud" userId="80210fc6-dbb7-49cc-ba3b-9524c1a7b209" providerId="ADAL" clId="{FB237AC8-05CF-4770-AEAC-0EFB509F171D}" dt="2021-06-23T11:31:44.477" v="403" actId="113"/>
          <ac:spMkLst>
            <pc:docMk/>
            <pc:sldMk cId="3643459319" sldId="3530"/>
            <ac:spMk id="3" creationId="{D8AB5614-89EF-45EE-9E29-415444EAAB5D}"/>
          </ac:spMkLst>
        </pc:spChg>
      </pc:sldChg>
      <pc:sldChg chg="add">
        <pc:chgData name="Terje Ruud" userId="80210fc6-dbb7-49cc-ba3b-9524c1a7b209" providerId="ADAL" clId="{FB237AC8-05CF-4770-AEAC-0EFB509F171D}" dt="2021-06-23T06:13:27.107" v="76"/>
        <pc:sldMkLst>
          <pc:docMk/>
          <pc:sldMk cId="693085013" sldId="3531"/>
        </pc:sldMkLst>
      </pc:sldChg>
      <pc:sldChg chg="add">
        <pc:chgData name="Terje Ruud" userId="80210fc6-dbb7-49cc-ba3b-9524c1a7b209" providerId="ADAL" clId="{FB237AC8-05CF-4770-AEAC-0EFB509F171D}" dt="2021-06-23T06:13:27.107" v="76"/>
        <pc:sldMkLst>
          <pc:docMk/>
          <pc:sldMk cId="59765154" sldId="3532"/>
        </pc:sldMkLst>
      </pc:sldChg>
      <pc:sldChg chg="modSp add mod">
        <pc:chgData name="Terje Ruud" userId="80210fc6-dbb7-49cc-ba3b-9524c1a7b209" providerId="ADAL" clId="{FB237AC8-05CF-4770-AEAC-0EFB509F171D}" dt="2021-06-23T06:13:27.266" v="77" actId="27636"/>
        <pc:sldMkLst>
          <pc:docMk/>
          <pc:sldMk cId="1433566036" sldId="3533"/>
        </pc:sldMkLst>
        <pc:spChg chg="mod">
          <ac:chgData name="Terje Ruud" userId="80210fc6-dbb7-49cc-ba3b-9524c1a7b209" providerId="ADAL" clId="{FB237AC8-05CF-4770-AEAC-0EFB509F171D}" dt="2021-06-23T06:13:27.266" v="77" actId="27636"/>
          <ac:spMkLst>
            <pc:docMk/>
            <pc:sldMk cId="1433566036" sldId="3533"/>
            <ac:spMk id="2" creationId="{CACD0D0A-D8B1-4C11-B201-572F49B773DB}"/>
          </ac:spMkLst>
        </pc:spChg>
      </pc:sldChg>
      <pc:sldChg chg="add">
        <pc:chgData name="Terje Ruud" userId="80210fc6-dbb7-49cc-ba3b-9524c1a7b209" providerId="ADAL" clId="{FB237AC8-05CF-4770-AEAC-0EFB509F171D}" dt="2021-06-23T06:13:27.107" v="76"/>
        <pc:sldMkLst>
          <pc:docMk/>
          <pc:sldMk cId="2323101093" sldId="3534"/>
        </pc:sldMkLst>
      </pc:sldChg>
      <pc:sldChg chg="add">
        <pc:chgData name="Terje Ruud" userId="80210fc6-dbb7-49cc-ba3b-9524c1a7b209" providerId="ADAL" clId="{FB237AC8-05CF-4770-AEAC-0EFB509F171D}" dt="2021-06-23T06:13:27.107" v="76"/>
        <pc:sldMkLst>
          <pc:docMk/>
          <pc:sldMk cId="2788413659" sldId="3535"/>
        </pc:sldMkLst>
      </pc:sldChg>
      <pc:sldChg chg="delSp modSp add mod">
        <pc:chgData name="Terje Ruud" userId="80210fc6-dbb7-49cc-ba3b-9524c1a7b209" providerId="ADAL" clId="{FB237AC8-05CF-4770-AEAC-0EFB509F171D}" dt="2021-06-23T11:30:45.899" v="401" actId="478"/>
        <pc:sldMkLst>
          <pc:docMk/>
          <pc:sldMk cId="1120536597" sldId="3545"/>
        </pc:sldMkLst>
        <pc:spChg chg="mod">
          <ac:chgData name="Terje Ruud" userId="80210fc6-dbb7-49cc-ba3b-9524c1a7b209" providerId="ADAL" clId="{FB237AC8-05CF-4770-AEAC-0EFB509F171D}" dt="2021-06-23T11:16:50.997" v="400" actId="20577"/>
          <ac:spMkLst>
            <pc:docMk/>
            <pc:sldMk cId="1120536597" sldId="3545"/>
            <ac:spMk id="2" creationId="{FE878173-0AF8-40E0-900F-DC960039C91B}"/>
          </ac:spMkLst>
        </pc:spChg>
        <pc:spChg chg="del">
          <ac:chgData name="Terje Ruud" userId="80210fc6-dbb7-49cc-ba3b-9524c1a7b209" providerId="ADAL" clId="{FB237AC8-05CF-4770-AEAC-0EFB509F171D}" dt="2021-06-23T11:30:45.899" v="401" actId="478"/>
          <ac:spMkLst>
            <pc:docMk/>
            <pc:sldMk cId="1120536597" sldId="3545"/>
            <ac:spMk id="32" creationId="{3799ABF6-2FF0-4432-A0C3-79D71FB0145B}"/>
          </ac:spMkLst>
        </pc:spChg>
      </pc:sldChg>
      <pc:sldChg chg="modSp mod">
        <pc:chgData name="Terje Ruud" userId="80210fc6-dbb7-49cc-ba3b-9524c1a7b209" providerId="ADAL" clId="{FB237AC8-05CF-4770-AEAC-0EFB509F171D}" dt="2021-06-23T06:09:52.477" v="67" actId="20577"/>
        <pc:sldMkLst>
          <pc:docMk/>
          <pc:sldMk cId="1246628772" sldId="3558"/>
        </pc:sldMkLst>
        <pc:spChg chg="mod">
          <ac:chgData name="Terje Ruud" userId="80210fc6-dbb7-49cc-ba3b-9524c1a7b209" providerId="ADAL" clId="{FB237AC8-05CF-4770-AEAC-0EFB509F171D}" dt="2021-06-23T06:09:52.477" v="67" actId="20577"/>
          <ac:spMkLst>
            <pc:docMk/>
            <pc:sldMk cId="1246628772" sldId="3558"/>
            <ac:spMk id="2" creationId="{54896ED6-4AAF-43F7-85C6-1416EF434EA5}"/>
          </ac:spMkLst>
        </pc:spChg>
      </pc:sldChg>
      <pc:sldChg chg="modSp add del mod ord modShow">
        <pc:chgData name="Terje Ruud" userId="80210fc6-dbb7-49cc-ba3b-9524c1a7b209" providerId="ADAL" clId="{FB237AC8-05CF-4770-AEAC-0EFB509F171D}" dt="2021-06-25T06:04:59.015" v="718"/>
        <pc:sldMkLst>
          <pc:docMk/>
          <pc:sldMk cId="2657797721" sldId="3559"/>
        </pc:sldMkLst>
        <pc:spChg chg="mod">
          <ac:chgData name="Terje Ruud" userId="80210fc6-dbb7-49cc-ba3b-9524c1a7b209" providerId="ADAL" clId="{FB237AC8-05CF-4770-AEAC-0EFB509F171D}" dt="2021-06-25T05:58:28.213" v="491" actId="6549"/>
          <ac:spMkLst>
            <pc:docMk/>
            <pc:sldMk cId="2657797721" sldId="3559"/>
            <ac:spMk id="2" creationId="{90BA2F0A-9D8F-40E4-B51B-11D526390FC5}"/>
          </ac:spMkLst>
        </pc:spChg>
        <pc:spChg chg="mod">
          <ac:chgData name="Terje Ruud" userId="80210fc6-dbb7-49cc-ba3b-9524c1a7b209" providerId="ADAL" clId="{FB237AC8-05CF-4770-AEAC-0EFB509F171D}" dt="2021-06-25T06:01:38.799" v="715" actId="27636"/>
          <ac:spMkLst>
            <pc:docMk/>
            <pc:sldMk cId="2657797721" sldId="3559"/>
            <ac:spMk id="3" creationId="{EDE1B92B-B0DF-45D1-9A50-84189FB7892D}"/>
          </ac:spMkLst>
        </pc:spChg>
      </pc:sldChg>
      <pc:sldChg chg="addSp delSp add del setBg delDesignElem">
        <pc:chgData name="Terje Ruud" userId="80210fc6-dbb7-49cc-ba3b-9524c1a7b209" providerId="ADAL" clId="{FB237AC8-05CF-4770-AEAC-0EFB509F171D}" dt="2021-06-23T06:11:55.364" v="71"/>
        <pc:sldMkLst>
          <pc:docMk/>
          <pc:sldMk cId="3304277027" sldId="3559"/>
        </pc:sldMkLst>
        <pc:spChg chg="add del">
          <ac:chgData name="Terje Ruud" userId="80210fc6-dbb7-49cc-ba3b-9524c1a7b209" providerId="ADAL" clId="{FB237AC8-05CF-4770-AEAC-0EFB509F171D}" dt="2021-06-23T06:11:55.364" v="71"/>
          <ac:spMkLst>
            <pc:docMk/>
            <pc:sldMk cId="3304277027" sldId="3559"/>
            <ac:spMk id="8" creationId="{907E470A-25F4-47D0-8FEC-EE9FD606BB34}"/>
          </ac:spMkLst>
        </pc:spChg>
        <pc:grpChg chg="add del">
          <ac:chgData name="Terje Ruud" userId="80210fc6-dbb7-49cc-ba3b-9524c1a7b209" providerId="ADAL" clId="{FB237AC8-05CF-4770-AEAC-0EFB509F171D}" dt="2021-06-23T06:11:55.364" v="71"/>
          <ac:grpSpMkLst>
            <pc:docMk/>
            <pc:sldMk cId="3304277027" sldId="3559"/>
            <ac:grpSpMk id="10" creationId="{66220E63-99E1-482A-A0A6-B47EB4BF8797}"/>
          </ac:grpSpMkLst>
        </pc:grpChg>
        <pc:grpChg chg="add del">
          <ac:chgData name="Terje Ruud" userId="80210fc6-dbb7-49cc-ba3b-9524c1a7b209" providerId="ADAL" clId="{FB237AC8-05CF-4770-AEAC-0EFB509F171D}" dt="2021-06-23T06:11:55.364" v="71"/>
          <ac:grpSpMkLst>
            <pc:docMk/>
            <pc:sldMk cId="3304277027" sldId="3559"/>
            <ac:grpSpMk id="14" creationId="{8618EE54-271A-4FE8-B6B3-D0FCF55A7A01}"/>
          </ac:grpSpMkLst>
        </pc:grpChg>
        <pc:grpChg chg="add del">
          <ac:chgData name="Terje Ruud" userId="80210fc6-dbb7-49cc-ba3b-9524c1a7b209" providerId="ADAL" clId="{FB237AC8-05CF-4770-AEAC-0EFB509F171D}" dt="2021-06-23T06:11:55.364" v="71"/>
          <ac:grpSpMkLst>
            <pc:docMk/>
            <pc:sldMk cId="3304277027" sldId="3559"/>
            <ac:grpSpMk id="18" creationId="{43F5E015-E085-4624-B431-B42414448684}"/>
          </ac:grpSpMkLst>
        </pc:grpChg>
      </pc:sldChg>
      <pc:sldChg chg="add">
        <pc:chgData name="Terje Ruud" userId="80210fc6-dbb7-49cc-ba3b-9524c1a7b209" providerId="ADAL" clId="{FB237AC8-05CF-4770-AEAC-0EFB509F171D}" dt="2021-06-23T06:13:27.107" v="76"/>
        <pc:sldMkLst>
          <pc:docMk/>
          <pc:sldMk cId="3166150979" sldId="4128"/>
        </pc:sldMkLst>
      </pc:sldChg>
      <pc:sldChg chg="addSp modSp add mod modAnim">
        <pc:chgData name="Terje Ruud" userId="80210fc6-dbb7-49cc-ba3b-9524c1a7b209" providerId="ADAL" clId="{FB237AC8-05CF-4770-AEAC-0EFB509F171D}" dt="2021-06-23T11:15:39.734" v="398"/>
        <pc:sldMkLst>
          <pc:docMk/>
          <pc:sldMk cId="1891867452" sldId="4129"/>
        </pc:sldMkLst>
        <pc:spChg chg="add mod">
          <ac:chgData name="Terje Ruud" userId="80210fc6-dbb7-49cc-ba3b-9524c1a7b209" providerId="ADAL" clId="{FB237AC8-05CF-4770-AEAC-0EFB509F171D}" dt="2021-06-23T11:12:07.857" v="393" actId="1076"/>
          <ac:spMkLst>
            <pc:docMk/>
            <pc:sldMk cId="1891867452" sldId="4129"/>
            <ac:spMk id="2" creationId="{5CB984D0-76E6-47D6-8A04-9404B13C272D}"/>
          </ac:spMkLst>
        </pc:spChg>
        <pc:spChg chg="add mod">
          <ac:chgData name="Terje Ruud" userId="80210fc6-dbb7-49cc-ba3b-9524c1a7b209" providerId="ADAL" clId="{FB237AC8-05CF-4770-AEAC-0EFB509F171D}" dt="2021-06-23T06:21:31.196" v="213" actId="14100"/>
          <ac:spMkLst>
            <pc:docMk/>
            <pc:sldMk cId="1891867452" sldId="4129"/>
            <ac:spMk id="29" creationId="{FA88F4A1-54C5-4CB1-B6B3-0B0AB54136C6}"/>
          </ac:spMkLst>
        </pc:spChg>
        <pc:spChg chg="add mod">
          <ac:chgData name="Terje Ruud" userId="80210fc6-dbb7-49cc-ba3b-9524c1a7b209" providerId="ADAL" clId="{FB237AC8-05CF-4770-AEAC-0EFB509F171D}" dt="2021-06-23T06:24:06.291" v="381" actId="1076"/>
          <ac:spMkLst>
            <pc:docMk/>
            <pc:sldMk cId="1891867452" sldId="4129"/>
            <ac:spMk id="32" creationId="{F5904CA1-EA0E-408F-AEFC-6A810C3CFE71}"/>
          </ac:spMkLst>
        </pc:spChg>
      </pc:sldChg>
      <pc:sldChg chg="modSp add mod ord">
        <pc:chgData name="Terje Ruud" userId="80210fc6-dbb7-49cc-ba3b-9524c1a7b209" providerId="ADAL" clId="{FB237AC8-05CF-4770-AEAC-0EFB509F171D}" dt="2021-06-23T06:17:09.058" v="176" actId="20577"/>
        <pc:sldMkLst>
          <pc:docMk/>
          <pc:sldMk cId="2325027554" sldId="4130"/>
        </pc:sldMkLst>
        <pc:spChg chg="mod">
          <ac:chgData name="Terje Ruud" userId="80210fc6-dbb7-49cc-ba3b-9524c1a7b209" providerId="ADAL" clId="{FB237AC8-05CF-4770-AEAC-0EFB509F171D}" dt="2021-06-23T06:16:52.711" v="151" actId="20577"/>
          <ac:spMkLst>
            <pc:docMk/>
            <pc:sldMk cId="2325027554" sldId="4130"/>
            <ac:spMk id="2" creationId="{B1738150-7ABE-4A99-BE97-49E404DAB4EE}"/>
          </ac:spMkLst>
        </pc:spChg>
        <pc:spChg chg="mod">
          <ac:chgData name="Terje Ruud" userId="80210fc6-dbb7-49cc-ba3b-9524c1a7b209" providerId="ADAL" clId="{FB237AC8-05CF-4770-AEAC-0EFB509F171D}" dt="2021-06-23T06:17:09.058" v="176" actId="20577"/>
          <ac:spMkLst>
            <pc:docMk/>
            <pc:sldMk cId="2325027554" sldId="4130"/>
            <ac:spMk id="3" creationId="{420BFAA6-A3F1-4FA4-AEF2-4E03F622DC5A}"/>
          </ac:spMkLst>
        </pc:spChg>
      </pc:sldChg>
      <pc:sldChg chg="delSp add del setBg delDesignElem">
        <pc:chgData name="Terje Ruud" userId="80210fc6-dbb7-49cc-ba3b-9524c1a7b209" providerId="ADAL" clId="{FB237AC8-05CF-4770-AEAC-0EFB509F171D}" dt="2021-06-23T06:14:51.709" v="83" actId="47"/>
        <pc:sldMkLst>
          <pc:docMk/>
          <pc:sldMk cId="2928428045" sldId="4130"/>
        </pc:sldMkLst>
        <pc:spChg chg="del">
          <ac:chgData name="Terje Ruud" userId="80210fc6-dbb7-49cc-ba3b-9524c1a7b209" providerId="ADAL" clId="{FB237AC8-05CF-4770-AEAC-0EFB509F171D}" dt="2021-06-23T06:14:27.861" v="82"/>
          <ac:spMkLst>
            <pc:docMk/>
            <pc:sldMk cId="2928428045" sldId="4130"/>
            <ac:spMk id="45" creationId="{815925C2-A704-4D47-B1C1-3FCA52512EC1}"/>
          </ac:spMkLst>
        </pc:spChg>
        <pc:spChg chg="del">
          <ac:chgData name="Terje Ruud" userId="80210fc6-dbb7-49cc-ba3b-9524c1a7b209" providerId="ADAL" clId="{FB237AC8-05CF-4770-AEAC-0EFB509F171D}" dt="2021-06-23T06:14:27.861" v="82"/>
          <ac:spMkLst>
            <pc:docMk/>
            <pc:sldMk cId="2928428045" sldId="4130"/>
            <ac:spMk id="47" creationId="{01D4315C-C23C-4FD3-98DF-08C29E2292A8}"/>
          </ac:spMkLst>
        </pc:spChg>
        <pc:grpChg chg="del">
          <ac:chgData name="Terje Ruud" userId="80210fc6-dbb7-49cc-ba3b-9524c1a7b209" providerId="ADAL" clId="{FB237AC8-05CF-4770-AEAC-0EFB509F171D}" dt="2021-06-23T06:14:27.861" v="82"/>
          <ac:grpSpMkLst>
            <pc:docMk/>
            <pc:sldMk cId="2928428045" sldId="4130"/>
            <ac:grpSpMk id="49" creationId="{5E6B47BC-43FD-4C91-8BFF-B41B99A8A39E}"/>
          </ac:grpSpMkLst>
        </pc:grpChg>
        <pc:grpChg chg="del">
          <ac:chgData name="Terje Ruud" userId="80210fc6-dbb7-49cc-ba3b-9524c1a7b209" providerId="ADAL" clId="{FB237AC8-05CF-4770-AEAC-0EFB509F171D}" dt="2021-06-23T06:14:27.861" v="82"/>
          <ac:grpSpMkLst>
            <pc:docMk/>
            <pc:sldMk cId="2928428045" sldId="4130"/>
            <ac:grpSpMk id="53" creationId="{43F5E015-E085-4624-B431-B42414448684}"/>
          </ac:grpSpMkLst>
        </pc:gr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59708C-7554-43EC-9181-8A7603AF65F7}" type="datetimeFigureOut">
              <a:rPr lang="nb-NO" smtClean="0"/>
              <a:t>28.06.2021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832201-3A55-4807-8FED-07077AA55A5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56432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4A5B9-7047-4DFD-897A-60B88832EF43}" type="slidenum">
              <a:rPr lang="nb-NO" smtClean="0"/>
              <a:t>29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53542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1BF268-13DD-492E-8BA4-B202BC0ACB81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0852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EFB95-0825-4044-89FA-62924CB541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B346C9-775C-449D-9580-757A8813C8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DA5B27-96A1-4675-BE55-AE7B33C1B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F5F6A-0626-4F1B-A1CB-048E7B39AFE8}" type="datetimeFigureOut">
              <a:rPr lang="nb-NO" smtClean="0"/>
              <a:t>28.06.2021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A6D376-FAEF-43F5-BA0F-817886207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9677A2-4664-40EB-A0B0-51D0EA0CD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B573E-436F-456E-BEF8-B8F6DB09E10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12809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E5DF2-D299-43C6-B9B1-DDF088B85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EF57C6-33F7-4401-BC6D-0980DCBFC3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797C4-A3FA-4316-96D9-CD3CFB3DF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F5F6A-0626-4F1B-A1CB-048E7B39AFE8}" type="datetimeFigureOut">
              <a:rPr lang="nb-NO" smtClean="0"/>
              <a:t>28.06.2021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0B7645-244A-48C5-8083-BD2FA8F34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09E35-2116-41A4-A4C4-3434178F4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B573E-436F-456E-BEF8-B8F6DB09E10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53757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992DDBF-5114-4CE8-AD6B-37A30C332C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B6C6B2-7FB8-430E-8EE0-0DA6938C63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B71BF9-D328-4C46-A6FD-5AD3FC277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F5F6A-0626-4F1B-A1CB-048E7B39AFE8}" type="datetimeFigureOut">
              <a:rPr lang="nb-NO" smtClean="0"/>
              <a:t>28.06.2021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5CB586-3EEF-4F76-937F-24E7BC1B7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924039-01DB-4785-9A18-FC0D57B05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B573E-436F-456E-BEF8-B8F6DB09E10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521688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0057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582B6-88C9-4A41-8C11-A9D736B7D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FB7878-1E03-49CB-A553-7704F66B93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7EAAEA-A954-434B-96D7-E96F2C82F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F5F6A-0626-4F1B-A1CB-048E7B39AFE8}" type="datetimeFigureOut">
              <a:rPr lang="nb-NO" smtClean="0"/>
              <a:t>28.06.2021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EBA103-99FC-4205-A93B-80B5BD691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1285F6-28E9-4830-987D-A92C94A1C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B573E-436F-456E-BEF8-B8F6DB09E10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75146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A5C64-775D-408B-86AD-3081BCA85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5BD24C-2202-4011-BB94-4CEFC6EF34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86486D-37F3-4DC7-A8C1-1E29EA16B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F5F6A-0626-4F1B-A1CB-048E7B39AFE8}" type="datetimeFigureOut">
              <a:rPr lang="nb-NO" smtClean="0"/>
              <a:t>28.06.2021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8D59B4-3983-48A0-B3A3-EC17C1D1C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448A9F-BC26-4B19-AF3B-362A22A6D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B573E-436F-456E-BEF8-B8F6DB09E10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48553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8F9A0-D70D-4BBC-AC0B-E110E26F4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DD7698-3DE9-406A-9047-7513EA8FF6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53B26E-91B3-44A0-8E90-D7DFD17E63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23D52B-326F-4320-B368-410B915F2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F5F6A-0626-4F1B-A1CB-048E7B39AFE8}" type="datetimeFigureOut">
              <a:rPr lang="nb-NO" smtClean="0"/>
              <a:t>28.06.2021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D3083A-B447-43E2-A602-011DACBCA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6FEE16-3AAF-44F8-92C4-CA123FC11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B573E-436F-456E-BEF8-B8F6DB09E10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72483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BA33E-84F0-4EAF-A900-388315432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639319-5D1F-4AFA-A4C2-4AA90A3BCF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A4BF07-EA48-4A29-B775-5E1A106384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F834FE-15C3-4771-89ED-BAC0ACC75A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7C8590-A710-4B94-AFED-F2E7ADA07C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78B247-005E-45D4-A0E2-17F058157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F5F6A-0626-4F1B-A1CB-048E7B39AFE8}" type="datetimeFigureOut">
              <a:rPr lang="nb-NO" smtClean="0"/>
              <a:t>28.06.2021</a:t>
            </a:fld>
            <a:endParaRPr lang="nb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BB5C6B-4400-4526-8808-22AF96368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34F828-0C6D-49E8-AE4A-B0A014E09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B573E-436F-456E-BEF8-B8F6DB09E10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00654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7F0C9-449C-45CA-BE10-AFE74E3AB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7E16F1-796D-4E8C-9C9A-B45D18705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F5F6A-0626-4F1B-A1CB-048E7B39AFE8}" type="datetimeFigureOut">
              <a:rPr lang="nb-NO" smtClean="0"/>
              <a:t>28.06.2021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C0725D-0637-40FC-8208-187DA52B5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6A8135-9A11-4FF8-89FD-69A738A20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B573E-436F-456E-BEF8-B8F6DB09E10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64332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B7F7FD-5A77-4EEB-87DA-19DFE31AA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F5F6A-0626-4F1B-A1CB-048E7B39AFE8}" type="datetimeFigureOut">
              <a:rPr lang="nb-NO" smtClean="0"/>
              <a:t>28.06.2021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BA5F87-BCEF-43F0-B92D-7A4107A48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50ECAB-6D50-489E-B8E6-922E616F9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B573E-436F-456E-BEF8-B8F6DB09E10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3210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36B04-9AC4-43DC-97A1-7BF66F128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7E35FA-0576-41BA-9EEA-3380B5D88C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D2987C-DA85-40EB-BEC9-7F5FA9ED9D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3C4112-43C2-4BA5-9FFC-C55EE355E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F5F6A-0626-4F1B-A1CB-048E7B39AFE8}" type="datetimeFigureOut">
              <a:rPr lang="nb-NO" smtClean="0"/>
              <a:t>28.06.2021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2182B2-EF9B-4818-AFA4-2BF03BA60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F29A21-2F44-440E-B9F6-31E8EB9AC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B573E-436F-456E-BEF8-B8F6DB09E10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11362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D6ADD-7D62-41D5-95DE-911FC8A16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199785-926C-41A1-B2B7-E98BC99C32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77608C-B0B2-4631-A8DD-51BD175343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B469C8-B909-4417-B569-341C64DF1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F5F6A-0626-4F1B-A1CB-048E7B39AFE8}" type="datetimeFigureOut">
              <a:rPr lang="nb-NO" smtClean="0"/>
              <a:t>28.06.2021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2E312D-C4AD-4018-9D1A-155E16431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C49F30-9CEE-4F10-BF9D-05E801EEE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B573E-436F-456E-BEF8-B8F6DB09E10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44738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06E338-10EB-4315-8E6A-8293B4845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9F6E23-318C-4DD0-B333-A4EFD97A77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A0A4FE-A1EF-4682-A0CE-A50BFE9387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F5F6A-0626-4F1B-A1CB-048E7B39AFE8}" type="datetimeFigureOut">
              <a:rPr lang="nb-NO" smtClean="0"/>
              <a:t>28.06.2021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A54143-BF31-4CE4-BF88-7F6EE16224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9D1D3F-5D60-454B-9A2E-6426B3446D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0B573E-436F-456E-BEF8-B8F6DB09E10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25540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2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image" Target="../media/image11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3" Type="http://schemas.openxmlformats.org/officeDocument/2006/relationships/image" Target="../media/image33.png"/><Relationship Id="rId7" Type="http://schemas.openxmlformats.org/officeDocument/2006/relationships/image" Target="../media/image37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emf"/><Relationship Id="rId5" Type="http://schemas.openxmlformats.org/officeDocument/2006/relationships/image" Target="../media/image35.emf"/><Relationship Id="rId10" Type="http://schemas.openxmlformats.org/officeDocument/2006/relationships/image" Target="../media/image40.emf"/><Relationship Id="rId4" Type="http://schemas.openxmlformats.org/officeDocument/2006/relationships/image" Target="../media/image34.png"/><Relationship Id="rId9" Type="http://schemas.openxmlformats.org/officeDocument/2006/relationships/image" Target="../media/image39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F731FB9-408E-47F0-960E-C83C479D4E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3522"/>
          <a:stretch/>
        </p:blipFill>
        <p:spPr>
          <a:xfrm rot="5400000">
            <a:off x="4826171" y="-483894"/>
            <a:ext cx="2539665" cy="121920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896ED6-4AAF-43F7-85C6-1416EF434E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4956" y="4448114"/>
            <a:ext cx="6973204" cy="2173912"/>
          </a:xfrm>
        </p:spPr>
        <p:txBody>
          <a:bodyPr anchor="ctr">
            <a:normAutofit fontScale="90000"/>
          </a:bodyPr>
          <a:lstStyle/>
          <a:p>
            <a:pPr algn="l">
              <a:tabLst>
                <a:tab pos="360363" algn="l"/>
              </a:tabLst>
            </a:pPr>
            <a:r>
              <a:rPr lang="nb-NO" sz="4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Innføring i BOTT økonomimodell</a:t>
            </a:r>
            <a:br>
              <a:rPr lang="nb-NO" sz="41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nb-NO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Basiskurs 3b</a:t>
            </a:r>
            <a:br>
              <a:rPr lang="nb-NO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nb-NO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	BOA – mulighetene i ny løsning</a:t>
            </a:r>
            <a:br>
              <a:rPr lang="nb-NO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nb-NO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	Prosjektstruktur BOA – nye prosjekter 2022</a:t>
            </a:r>
            <a:br>
              <a:rPr lang="nb-NO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nb-NO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	Prosjektstruktur BOA - konvertering</a:t>
            </a:r>
            <a:endParaRPr lang="nb-NO" sz="41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93CBA9A-7567-4241-8315-C86511FC47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" r="25457" b="31392"/>
          <a:stretch/>
        </p:blipFill>
        <p:spPr>
          <a:xfrm>
            <a:off x="3350669" y="235974"/>
            <a:ext cx="5781531" cy="3964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6287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44741-56C0-402C-9F49-A0FBE0A6D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Ansattnummer i budsjett - konsekvens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298FB5-9AB9-4CAE-802F-79E9788BAA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10853"/>
            <a:ext cx="10515600" cy="3689658"/>
          </a:xfrm>
        </p:spPr>
        <p:txBody>
          <a:bodyPr>
            <a:normAutofit fontScale="92500" lnSpcReduction="20000"/>
          </a:bodyPr>
          <a:lstStyle/>
          <a:p>
            <a:r>
              <a:rPr lang="nb-NO"/>
              <a:t>I dag er det ganske vanlig å ha egne delprosjekt for stipendiater og </a:t>
            </a:r>
            <a:r>
              <a:rPr lang="nb-NO" err="1"/>
              <a:t>postdoc</a:t>
            </a:r>
            <a:endParaRPr lang="nb-NO"/>
          </a:p>
          <a:p>
            <a:endParaRPr lang="nb-NO"/>
          </a:p>
          <a:p>
            <a:endParaRPr lang="nb-NO"/>
          </a:p>
          <a:p>
            <a:r>
              <a:rPr lang="nb-NO"/>
              <a:t>Lønn for disse kan i BOTT altså følges opp via ansattnummer på budsjett og regnskap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/>
              <a:t>Vi bør forenkle prosjektstrukturen ved ikke å </a:t>
            </a:r>
            <a:r>
              <a:rPr lang="nb-NO" err="1"/>
              <a:t>dublisere</a:t>
            </a:r>
            <a:r>
              <a:rPr lang="nb-NO"/>
              <a:t> informasjon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nb-NO"/>
              <a:t>siden ansattnummer er obligatorisk bør vi unngå egne delprosjekt</a:t>
            </a:r>
            <a:br>
              <a:rPr lang="nb-NO"/>
            </a:br>
            <a:endParaRPr lang="nb-NO"/>
          </a:p>
          <a:p>
            <a:pPr lvl="1">
              <a:buFont typeface="Wingdings" panose="05000000000000000000" pitchFamily="2" charset="2"/>
              <a:buChar char="Ø"/>
            </a:pPr>
            <a:r>
              <a:rPr lang="nb-NO"/>
              <a:t>Er det da nødvendig å ha egne delprosjekt for driftsmidler pr </a:t>
            </a:r>
            <a:r>
              <a:rPr lang="nb-NO" err="1"/>
              <a:t>PhD</a:t>
            </a:r>
            <a:r>
              <a:rPr lang="nb-NO"/>
              <a:t>/</a:t>
            </a:r>
            <a:r>
              <a:rPr lang="nb-NO" err="1"/>
              <a:t>PostD</a:t>
            </a:r>
            <a:r>
              <a:rPr lang="nb-NO"/>
              <a:t>???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nb-NO"/>
              <a:t>Vesentlighet/omfang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nb-NO"/>
              <a:t>Er dette «private» midler – eller skal det være nødvendige kostnader for prosjektgjennomføring</a:t>
            </a:r>
          </a:p>
          <a:p>
            <a:endParaRPr lang="nb-NO"/>
          </a:p>
          <a:p>
            <a:endParaRPr lang="nb-NO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25C7C9-9BA3-430C-A87A-5D18DA9EFC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097"/>
          <a:stretch/>
        </p:blipFill>
        <p:spPr>
          <a:xfrm>
            <a:off x="838200" y="1631542"/>
            <a:ext cx="10044363" cy="897535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E8D27AB1-DC66-4DBA-8AB8-C43A2EAE3743}"/>
              </a:ext>
            </a:extLst>
          </p:cNvPr>
          <p:cNvSpPr/>
          <p:nvPr/>
        </p:nvSpPr>
        <p:spPr>
          <a:xfrm>
            <a:off x="3242511" y="1690688"/>
            <a:ext cx="619626" cy="38475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6ADA0C0-FB6B-4236-BC96-CEA1331BF6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4000" y="3112944"/>
            <a:ext cx="3753374" cy="54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526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8F6FD-F9A6-431A-BFD6-A07513EBA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Oppfølging av ansatts BOA-arbeid vs. budsjett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9CCC2D-98F4-4D93-9FE7-2FB3C42B3B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325563"/>
          </a:xfrm>
        </p:spPr>
        <p:txBody>
          <a:bodyPr/>
          <a:lstStyle/>
          <a:p>
            <a:r>
              <a:rPr lang="nb-NO"/>
              <a:t>Siden vi skal både budsjettere og </a:t>
            </a:r>
            <a:r>
              <a:rPr lang="nb-NO" err="1"/>
              <a:t>regnskapsføre</a:t>
            </a:r>
            <a:r>
              <a:rPr lang="nb-NO"/>
              <a:t> personalkostnader ned på ansatt (ansattnummer) blir det også mulighet for å følge opp (få rapport)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3676FF-A46B-4126-8611-E70B583D9C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394" y="3087311"/>
            <a:ext cx="7124454" cy="3807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2850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Color Cover">
            <a:extLst>
              <a:ext uri="{FF2B5EF4-FFF2-40B4-BE49-F238E27FC236}">
                <a16:creationId xmlns:a16="http://schemas.microsoft.com/office/drawing/2014/main" id="{815925C2-A704-4D47-B1C1-3FCA52512E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lor Cover">
            <a:extLst>
              <a:ext uri="{FF2B5EF4-FFF2-40B4-BE49-F238E27FC236}">
                <a16:creationId xmlns:a16="http://schemas.microsoft.com/office/drawing/2014/main" id="{01D4315C-C23C-4FD3-98DF-08C29E2292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E6B47BC-43FD-4C91-8BFF-B41B99A8A3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6064235" cy="6858000"/>
            <a:chOff x="651279" y="598259"/>
            <a:chExt cx="10889442" cy="5680742"/>
          </a:xfrm>
        </p:grpSpPr>
        <p:sp>
          <p:nvSpPr>
            <p:cNvPr id="13" name="Color">
              <a:extLst>
                <a:ext uri="{FF2B5EF4-FFF2-40B4-BE49-F238E27FC236}">
                  <a16:creationId xmlns:a16="http://schemas.microsoft.com/office/drawing/2014/main" id="{13038185-AC3C-4595-945F-25311424C58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75D51AA0-C095-4650-A361-B294320BFE4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06FF8F6-FB05-4E76-9D14-8B8BAD8FE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8"/>
            <a:ext cx="5129600" cy="5340097"/>
          </a:xfrm>
        </p:spPr>
        <p:txBody>
          <a:bodyPr anchor="ctr">
            <a:normAutofit/>
          </a:bodyPr>
          <a:lstStyle/>
          <a:p>
            <a:r>
              <a:rPr lang="nb-NO" sz="4800">
                <a:solidFill>
                  <a:schemeClr val="bg1"/>
                </a:solidFill>
              </a:rPr>
              <a:t>Sentral egenfinansiering i BOA prosjekt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15BB72-C43A-45F4-9197-35450E6D6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4410" y="841247"/>
            <a:ext cx="4484536" cy="5340097"/>
          </a:xfrm>
        </p:spPr>
        <p:txBody>
          <a:bodyPr anchor="ctr">
            <a:normAutofit/>
          </a:bodyPr>
          <a:lstStyle/>
          <a:p>
            <a:r>
              <a:rPr lang="nb-NO" sz="1800">
                <a:solidFill>
                  <a:schemeClr val="tx2"/>
                </a:solidFill>
              </a:rPr>
              <a:t>Sentral egenfinansiering er all egenfinansiering som ikke kommer fra institutt (så både RSO-ansatte og andre bidrag fra sentralt eller fakultet)</a:t>
            </a:r>
          </a:p>
        </p:txBody>
      </p:sp>
    </p:spTree>
    <p:extLst>
      <p:ext uri="{BB962C8B-B14F-4D97-AF65-F5344CB8AC3E}">
        <p14:creationId xmlns:p14="http://schemas.microsoft.com/office/powerpoint/2010/main" val="22812516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BEAE8-39FC-44BE-AFB7-F8A501C2B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800" b="1"/>
              <a:t>Ny løsning – eget delprosjekt på BOA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6CA38F-0050-4FFF-9592-0967E8D89C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b-NO" sz="2800" b="1"/>
              <a:t>I dag</a:t>
            </a:r>
          </a:p>
          <a:p>
            <a:r>
              <a:rPr lang="nb-NO"/>
              <a:t>For at sentral egenfinansiering ikke skal påvirke BOA-aktiviteten har vi et tilbud om en sentral – manuell - ompostering av lønnskostnader RSO, og tilhørende RSO-finansiering</a:t>
            </a:r>
          </a:p>
          <a:p>
            <a:pPr lvl="1"/>
            <a:r>
              <a:rPr lang="nb-NO"/>
              <a:t>Mange feilkilder</a:t>
            </a:r>
          </a:p>
          <a:p>
            <a:pPr lvl="1"/>
            <a:endParaRPr lang="nb-NO"/>
          </a:p>
          <a:p>
            <a:pPr marL="0" indent="0">
              <a:buNone/>
            </a:pPr>
            <a:r>
              <a:rPr lang="nb-NO" sz="3200" b="1"/>
              <a:t>Ny løsning</a:t>
            </a:r>
          </a:p>
          <a:p>
            <a:r>
              <a:rPr lang="nb-NO"/>
              <a:t>BFV-delprosjekt på BOA-prosjektet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/>
              <a:t>Finansiering kan tilføres på starten av året, med normal kostnadsbelastning (f.eks. lønn månedlig)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/>
              <a:t>Ubenyttet finansiering inngår i avsetningene i BFV (og ikke i saldo på BOA)</a:t>
            </a:r>
          </a:p>
        </p:txBody>
      </p:sp>
    </p:spTree>
    <p:extLst>
      <p:ext uri="{BB962C8B-B14F-4D97-AF65-F5344CB8AC3E}">
        <p14:creationId xmlns:p14="http://schemas.microsoft.com/office/powerpoint/2010/main" val="3863538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Color Cover">
            <a:extLst>
              <a:ext uri="{FF2B5EF4-FFF2-40B4-BE49-F238E27FC236}">
                <a16:creationId xmlns:a16="http://schemas.microsoft.com/office/drawing/2014/main" id="{815925C2-A704-4D47-B1C1-3FCA52512E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Color Cover">
            <a:extLst>
              <a:ext uri="{FF2B5EF4-FFF2-40B4-BE49-F238E27FC236}">
                <a16:creationId xmlns:a16="http://schemas.microsoft.com/office/drawing/2014/main" id="{01D4315C-C23C-4FD3-98DF-08C29E2292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E6B47BC-43FD-4C91-8BFF-B41B99A8A3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6064235" cy="6858000"/>
            <a:chOff x="651279" y="598259"/>
            <a:chExt cx="10889442" cy="5680742"/>
          </a:xfrm>
        </p:grpSpPr>
        <p:sp>
          <p:nvSpPr>
            <p:cNvPr id="50" name="Color">
              <a:extLst>
                <a:ext uri="{FF2B5EF4-FFF2-40B4-BE49-F238E27FC236}">
                  <a16:creationId xmlns:a16="http://schemas.microsoft.com/office/drawing/2014/main" id="{13038185-AC3C-4595-945F-25311424C58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Color">
              <a:extLst>
                <a:ext uri="{FF2B5EF4-FFF2-40B4-BE49-F238E27FC236}">
                  <a16:creationId xmlns:a16="http://schemas.microsoft.com/office/drawing/2014/main" id="{75D51AA0-C095-4650-A361-B294320BFE4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1738150-7ABE-4A99-BE97-49E404DAB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8"/>
            <a:ext cx="5129600" cy="534009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Prosjektmodell BOA i BOTT økonomimodell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BFAA6-A3F1-4FA4-AEF2-4E03F622DC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4410" y="841247"/>
            <a:ext cx="4484536" cy="534009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endParaRPr lang="en-US" sz="1800" kern="120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7418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2" y="6328672"/>
            <a:ext cx="8850833" cy="5293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 sz="240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 rot="16200000">
            <a:off x="-1577010" y="2789330"/>
            <a:ext cx="4477851" cy="1019543"/>
          </a:xfrm>
        </p:spPr>
        <p:txBody>
          <a:bodyPr>
            <a:normAutofit/>
          </a:bodyPr>
          <a:lstStyle/>
          <a:p>
            <a:r>
              <a:rPr lang="nb-NO" sz="3600"/>
              <a:t>BOTT økonomimodell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685" y="5993837"/>
            <a:ext cx="3406315" cy="864163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3529" y="70738"/>
            <a:ext cx="13406587" cy="9984977"/>
          </a:xfrm>
          <a:prstGeom prst="rect">
            <a:avLst/>
          </a:prstGeom>
        </p:spPr>
      </p:pic>
      <p:sp>
        <p:nvSpPr>
          <p:cNvPr id="7" name="Rektangel 6"/>
          <p:cNvSpPr/>
          <p:nvPr/>
        </p:nvSpPr>
        <p:spPr>
          <a:xfrm>
            <a:off x="2105152" y="4600449"/>
            <a:ext cx="1869440" cy="73793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867"/>
              <a:t>Prosjekt-hierarki</a:t>
            </a:r>
          </a:p>
        </p:txBody>
      </p:sp>
      <p:cxnSp>
        <p:nvCxnSpPr>
          <p:cNvPr id="8" name="Rett pilkobling 7"/>
          <p:cNvCxnSpPr>
            <a:stCxn id="7" idx="3"/>
            <a:endCxn id="23" idx="2"/>
          </p:cNvCxnSpPr>
          <p:nvPr/>
        </p:nvCxnSpPr>
        <p:spPr>
          <a:xfrm flipV="1">
            <a:off x="3974593" y="4125159"/>
            <a:ext cx="2340435" cy="844256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Rett pilkobling 15"/>
          <p:cNvCxnSpPr>
            <a:stCxn id="7" idx="3"/>
            <a:endCxn id="22" idx="1"/>
          </p:cNvCxnSpPr>
          <p:nvPr/>
        </p:nvCxnSpPr>
        <p:spPr>
          <a:xfrm flipV="1">
            <a:off x="3974592" y="3548095"/>
            <a:ext cx="601472" cy="142132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Rett pilkobling 18"/>
          <p:cNvCxnSpPr>
            <a:stCxn id="7" idx="3"/>
          </p:cNvCxnSpPr>
          <p:nvPr/>
        </p:nvCxnSpPr>
        <p:spPr>
          <a:xfrm flipV="1">
            <a:off x="3974592" y="3852674"/>
            <a:ext cx="601472" cy="1116743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ktangel 21"/>
          <p:cNvSpPr/>
          <p:nvPr/>
        </p:nvSpPr>
        <p:spPr>
          <a:xfrm>
            <a:off x="4576064" y="2982976"/>
            <a:ext cx="1137920" cy="1130237"/>
          </a:xfrm>
          <a:prstGeom prst="rect">
            <a:avLst/>
          </a:prstGeom>
          <a:solidFill>
            <a:schemeClr val="bg1">
              <a:lumMod val="85000"/>
              <a:alpha val="34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67"/>
          </a:p>
        </p:txBody>
      </p:sp>
      <p:sp>
        <p:nvSpPr>
          <p:cNvPr id="23" name="Rektangel 22"/>
          <p:cNvSpPr/>
          <p:nvPr/>
        </p:nvSpPr>
        <p:spPr>
          <a:xfrm>
            <a:off x="5713986" y="3559683"/>
            <a:ext cx="1202084" cy="565476"/>
          </a:xfrm>
          <a:prstGeom prst="rect">
            <a:avLst/>
          </a:prstGeom>
          <a:solidFill>
            <a:schemeClr val="bg1">
              <a:lumMod val="85000"/>
              <a:alpha val="34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67"/>
          </a:p>
        </p:txBody>
      </p:sp>
      <p:sp>
        <p:nvSpPr>
          <p:cNvPr id="12" name="Rektangel 22">
            <a:extLst>
              <a:ext uri="{FF2B5EF4-FFF2-40B4-BE49-F238E27FC236}">
                <a16:creationId xmlns:a16="http://schemas.microsoft.com/office/drawing/2014/main" id="{9BDE055C-4015-4B7C-9B01-A9DDD70D2081}"/>
              </a:ext>
            </a:extLst>
          </p:cNvPr>
          <p:cNvSpPr/>
          <p:nvPr/>
        </p:nvSpPr>
        <p:spPr>
          <a:xfrm>
            <a:off x="8248643" y="3559683"/>
            <a:ext cx="1154036" cy="537403"/>
          </a:xfrm>
          <a:prstGeom prst="rect">
            <a:avLst/>
          </a:prstGeom>
          <a:solidFill>
            <a:schemeClr val="bg1">
              <a:lumMod val="85000"/>
              <a:alpha val="34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67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78BE5EC-F332-422E-8B8A-1CF1CD0FC69C}"/>
              </a:ext>
            </a:extLst>
          </p:cNvPr>
          <p:cNvCxnSpPr/>
          <p:nvPr/>
        </p:nvCxnSpPr>
        <p:spPr>
          <a:xfrm>
            <a:off x="8584532" y="3771900"/>
            <a:ext cx="54142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tt pilkobling 7">
            <a:extLst>
              <a:ext uri="{FF2B5EF4-FFF2-40B4-BE49-F238E27FC236}">
                <a16:creationId xmlns:a16="http://schemas.microsoft.com/office/drawing/2014/main" id="{868AB4EF-B17C-4949-B851-69F5FC2BE62A}"/>
              </a:ext>
            </a:extLst>
          </p:cNvPr>
          <p:cNvCxnSpPr>
            <a:cxnSpLocks/>
          </p:cNvCxnSpPr>
          <p:nvPr/>
        </p:nvCxnSpPr>
        <p:spPr>
          <a:xfrm flipV="1">
            <a:off x="3974593" y="4125159"/>
            <a:ext cx="4274051" cy="844256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15113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 rot="16200000">
            <a:off x="-1577010" y="2789330"/>
            <a:ext cx="4477851" cy="1019543"/>
          </a:xfrm>
        </p:spPr>
        <p:txBody>
          <a:bodyPr>
            <a:normAutofit/>
          </a:bodyPr>
          <a:lstStyle/>
          <a:p>
            <a:r>
              <a:rPr lang="nb-NO" sz="3600"/>
              <a:t>BOTT økonomimodell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685" y="5993837"/>
            <a:ext cx="3406315" cy="864163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 rotWithShape="1">
          <a:blip r:embed="rId3"/>
          <a:srcRect l="23022" t="5584" r="57722"/>
          <a:stretch/>
        </p:blipFill>
        <p:spPr>
          <a:xfrm>
            <a:off x="4553338" y="410539"/>
            <a:ext cx="2581471" cy="9427453"/>
          </a:xfrm>
          <a:prstGeom prst="rect">
            <a:avLst/>
          </a:prstGeom>
        </p:spPr>
      </p:pic>
      <p:sp>
        <p:nvSpPr>
          <p:cNvPr id="15" name="TekstSylinder 77">
            <a:extLst>
              <a:ext uri="{FF2B5EF4-FFF2-40B4-BE49-F238E27FC236}">
                <a16:creationId xmlns:a16="http://schemas.microsoft.com/office/drawing/2014/main" id="{2F08D87D-AA93-4719-8D83-A9CBE55C7217}"/>
              </a:ext>
            </a:extLst>
          </p:cNvPr>
          <p:cNvSpPr txBox="1"/>
          <p:nvPr/>
        </p:nvSpPr>
        <p:spPr>
          <a:xfrm>
            <a:off x="8493745" y="777920"/>
            <a:ext cx="1916520" cy="189282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914377"/>
            <a:r>
              <a:rPr lang="nb-NO" sz="900">
                <a:solidFill>
                  <a:prstClr val="black"/>
                </a:solidFill>
                <a:latin typeface="Calibri" panose="020F0502020204030204"/>
              </a:rPr>
              <a:t>Andre bidragsytere</a:t>
            </a:r>
          </a:p>
          <a:p>
            <a:pPr defTabSz="914377"/>
            <a:r>
              <a:rPr lang="nb-NO" sz="900">
                <a:solidFill>
                  <a:prstClr val="black"/>
                </a:solidFill>
                <a:latin typeface="Calibri" panose="020F0502020204030204"/>
              </a:rPr>
              <a:t>EU – undervisning og annet</a:t>
            </a:r>
          </a:p>
          <a:p>
            <a:pPr defTabSz="914377"/>
            <a:r>
              <a:rPr lang="nb-NO" sz="900">
                <a:solidFill>
                  <a:prstClr val="black"/>
                </a:solidFill>
                <a:latin typeface="Calibri" panose="020F0502020204030204"/>
              </a:rPr>
              <a:t>EU – Rammeprogram for forskning</a:t>
            </a:r>
          </a:p>
          <a:p>
            <a:pPr defTabSz="914377"/>
            <a:r>
              <a:rPr lang="nb-NO" sz="900">
                <a:solidFill>
                  <a:prstClr val="black"/>
                </a:solidFill>
                <a:latin typeface="Calibri" panose="020F0502020204030204"/>
              </a:rPr>
              <a:t>Gave</a:t>
            </a:r>
          </a:p>
          <a:p>
            <a:pPr defTabSz="914377"/>
            <a:r>
              <a:rPr lang="nb-NO" sz="900">
                <a:solidFill>
                  <a:prstClr val="black"/>
                </a:solidFill>
                <a:latin typeface="Calibri" panose="020F0502020204030204"/>
              </a:rPr>
              <a:t>Gaveforsterkning</a:t>
            </a:r>
          </a:p>
          <a:p>
            <a:pPr defTabSz="914377"/>
            <a:r>
              <a:rPr lang="nb-NO" sz="900">
                <a:solidFill>
                  <a:prstClr val="black"/>
                </a:solidFill>
                <a:latin typeface="Calibri" panose="020F0502020204030204"/>
              </a:rPr>
              <a:t>Kommunale og </a:t>
            </a:r>
            <a:r>
              <a:rPr lang="nb-NO" sz="900" err="1">
                <a:solidFill>
                  <a:prstClr val="black"/>
                </a:solidFill>
                <a:latin typeface="Calibri" panose="020F0502020204030204"/>
              </a:rPr>
              <a:t>fylkeskomm</a:t>
            </a:r>
            <a:r>
              <a:rPr lang="nb-NO" sz="900">
                <a:solidFill>
                  <a:prstClr val="black"/>
                </a:solidFill>
                <a:latin typeface="Calibri" panose="020F0502020204030204"/>
              </a:rPr>
              <a:t>. Etater</a:t>
            </a:r>
          </a:p>
          <a:p>
            <a:pPr defTabSz="914377"/>
            <a:r>
              <a:rPr lang="nb-NO" sz="900">
                <a:solidFill>
                  <a:prstClr val="black"/>
                </a:solidFill>
                <a:latin typeface="Calibri" panose="020F0502020204030204"/>
              </a:rPr>
              <a:t>NFR</a:t>
            </a:r>
          </a:p>
          <a:p>
            <a:pPr defTabSz="914377"/>
            <a:r>
              <a:rPr lang="nb-NO" sz="900">
                <a:solidFill>
                  <a:prstClr val="black"/>
                </a:solidFill>
                <a:latin typeface="Calibri" panose="020F0502020204030204"/>
              </a:rPr>
              <a:t>Næringsliv og privat</a:t>
            </a:r>
          </a:p>
          <a:p>
            <a:pPr defTabSz="914377"/>
            <a:r>
              <a:rPr lang="nb-NO" sz="900">
                <a:solidFill>
                  <a:prstClr val="black"/>
                </a:solidFill>
                <a:latin typeface="Calibri" panose="020F0502020204030204"/>
              </a:rPr>
              <a:t>Organisasjoner og stiftelser</a:t>
            </a:r>
          </a:p>
          <a:p>
            <a:pPr defTabSz="914377"/>
            <a:r>
              <a:rPr lang="nb-NO" sz="900">
                <a:solidFill>
                  <a:prstClr val="black"/>
                </a:solidFill>
                <a:latin typeface="Calibri" panose="020F0502020204030204"/>
              </a:rPr>
              <a:t>Regionale forskningsfond</a:t>
            </a:r>
          </a:p>
          <a:p>
            <a:pPr defTabSz="914377"/>
            <a:r>
              <a:rPr lang="nb-NO" sz="900">
                <a:solidFill>
                  <a:prstClr val="black"/>
                </a:solidFill>
                <a:latin typeface="Calibri" panose="020F0502020204030204"/>
              </a:rPr>
              <a:t>Statlige etater</a:t>
            </a:r>
          </a:p>
          <a:p>
            <a:pPr defTabSz="914377"/>
            <a:r>
              <a:rPr lang="nb-NO" sz="900">
                <a:solidFill>
                  <a:prstClr val="black"/>
                </a:solidFill>
                <a:latin typeface="Calibri" panose="020F0502020204030204"/>
              </a:rPr>
              <a:t>Sentral egenfinansiering</a:t>
            </a:r>
          </a:p>
          <a:p>
            <a:pPr defTabSz="914377"/>
            <a:r>
              <a:rPr lang="nb-NO" sz="900">
                <a:solidFill>
                  <a:prstClr val="black"/>
                </a:solidFill>
                <a:latin typeface="Calibri" panose="020F0502020204030204"/>
              </a:rPr>
              <a:t>Omveltning</a:t>
            </a:r>
          </a:p>
        </p:txBody>
      </p: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298D52A9-95C1-42D1-9FF5-F07329A17824}"/>
              </a:ext>
            </a:extLst>
          </p:cNvPr>
          <p:cNvCxnSpPr>
            <a:cxnSpLocks/>
            <a:stCxn id="15" idx="1"/>
          </p:cNvCxnSpPr>
          <p:nvPr/>
        </p:nvCxnSpPr>
        <p:spPr>
          <a:xfrm rot="10800000" flipV="1">
            <a:off x="6985531" y="1724333"/>
            <a:ext cx="1508214" cy="80791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kstSylinder 2">
            <a:extLst>
              <a:ext uri="{FF2B5EF4-FFF2-40B4-BE49-F238E27FC236}">
                <a16:creationId xmlns:a16="http://schemas.microsoft.com/office/drawing/2014/main" id="{48B1303F-8A51-468B-97A7-04BAE3135D44}"/>
              </a:ext>
            </a:extLst>
          </p:cNvPr>
          <p:cNvSpPr txBox="1"/>
          <p:nvPr/>
        </p:nvSpPr>
        <p:spPr>
          <a:xfrm>
            <a:off x="2023564" y="847785"/>
            <a:ext cx="1318821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914377"/>
            <a:r>
              <a:rPr lang="nb-NO" sz="900">
                <a:solidFill>
                  <a:prstClr val="black"/>
                </a:solidFill>
                <a:latin typeface="Calibri" panose="020F0502020204030204"/>
              </a:rPr>
              <a:t>SFF, SFI, SFU, FME, </a:t>
            </a:r>
          </a:p>
          <a:p>
            <a:pPr defTabSz="914377"/>
            <a:r>
              <a:rPr lang="nb-NO" sz="900">
                <a:solidFill>
                  <a:prstClr val="black"/>
                </a:solidFill>
                <a:latin typeface="Calibri" panose="020F0502020204030204"/>
              </a:rPr>
              <a:t>Nasjonalt senter</a:t>
            </a:r>
          </a:p>
          <a:p>
            <a:pPr defTabSz="914377"/>
            <a:r>
              <a:rPr lang="nb-NO" sz="900">
                <a:solidFill>
                  <a:prstClr val="black"/>
                </a:solidFill>
                <a:latin typeface="Calibri" panose="020F0502020204030204"/>
              </a:rPr>
              <a:t>Annet senter</a:t>
            </a:r>
          </a:p>
          <a:p>
            <a:pPr defTabSz="914377"/>
            <a:r>
              <a:rPr lang="nb-NO" sz="900">
                <a:solidFill>
                  <a:prstClr val="black"/>
                </a:solidFill>
                <a:latin typeface="Calibri" panose="020F0502020204030204"/>
              </a:rPr>
              <a:t>Ikke aktuell</a:t>
            </a:r>
          </a:p>
        </p:txBody>
      </p:sp>
      <p:sp>
        <p:nvSpPr>
          <p:cNvPr id="27" name="TekstSylinder 55">
            <a:extLst>
              <a:ext uri="{FF2B5EF4-FFF2-40B4-BE49-F238E27FC236}">
                <a16:creationId xmlns:a16="http://schemas.microsoft.com/office/drawing/2014/main" id="{5B263297-BA60-438D-A269-4FC56BE5E99E}"/>
              </a:ext>
            </a:extLst>
          </p:cNvPr>
          <p:cNvSpPr txBox="1"/>
          <p:nvPr/>
        </p:nvSpPr>
        <p:spPr>
          <a:xfrm>
            <a:off x="2043700" y="1664895"/>
            <a:ext cx="1310733" cy="7848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914377"/>
            <a:r>
              <a:rPr lang="nb-NO" sz="900">
                <a:solidFill>
                  <a:prstClr val="black"/>
                </a:solidFill>
                <a:latin typeface="Calibri" panose="020F0502020204030204"/>
              </a:rPr>
              <a:t>NTNU Bærekraft</a:t>
            </a:r>
          </a:p>
          <a:p>
            <a:pPr defTabSz="914377"/>
            <a:r>
              <a:rPr lang="nb-NO" sz="900">
                <a:solidFill>
                  <a:prstClr val="black"/>
                </a:solidFill>
                <a:latin typeface="Calibri" panose="020F0502020204030204"/>
              </a:rPr>
              <a:t>NTNU Energi</a:t>
            </a:r>
          </a:p>
          <a:p>
            <a:pPr defTabSz="914377"/>
            <a:r>
              <a:rPr lang="nb-NO" sz="900">
                <a:solidFill>
                  <a:prstClr val="black"/>
                </a:solidFill>
                <a:latin typeface="Calibri" panose="020F0502020204030204"/>
              </a:rPr>
              <a:t>NTNU </a:t>
            </a:r>
            <a:r>
              <a:rPr lang="nb-NO" sz="900" err="1">
                <a:solidFill>
                  <a:prstClr val="black"/>
                </a:solidFill>
                <a:latin typeface="Calibri" panose="020F0502020204030204"/>
              </a:rPr>
              <a:t>Havrom</a:t>
            </a:r>
            <a:endParaRPr lang="nb-NO" sz="900">
              <a:solidFill>
                <a:prstClr val="black"/>
              </a:solidFill>
              <a:latin typeface="Calibri" panose="020F0502020204030204"/>
            </a:endParaRPr>
          </a:p>
          <a:p>
            <a:pPr defTabSz="914377"/>
            <a:r>
              <a:rPr lang="nb-NO" sz="900">
                <a:solidFill>
                  <a:prstClr val="black"/>
                </a:solidFill>
                <a:latin typeface="Calibri" panose="020F0502020204030204"/>
              </a:rPr>
              <a:t>NTNU Helse</a:t>
            </a:r>
          </a:p>
          <a:p>
            <a:pPr defTabSz="914377"/>
            <a:r>
              <a:rPr lang="nb-NO" sz="900">
                <a:solidFill>
                  <a:prstClr val="black"/>
                </a:solidFill>
                <a:latin typeface="Calibri" panose="020F0502020204030204"/>
              </a:rPr>
              <a:t>Ikke aktuell</a:t>
            </a:r>
          </a:p>
        </p:txBody>
      </p: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044817AC-CED1-4DC0-91E9-31232E223AC3}"/>
              </a:ext>
            </a:extLst>
          </p:cNvPr>
          <p:cNvCxnSpPr>
            <a:stCxn id="26" idx="3"/>
          </p:cNvCxnSpPr>
          <p:nvPr/>
        </p:nvCxnSpPr>
        <p:spPr>
          <a:xfrm>
            <a:off x="3342385" y="1170951"/>
            <a:ext cx="1385126" cy="166435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or: Elbow 27">
            <a:extLst>
              <a:ext uri="{FF2B5EF4-FFF2-40B4-BE49-F238E27FC236}">
                <a16:creationId xmlns:a16="http://schemas.microsoft.com/office/drawing/2014/main" id="{1CC3E7DB-853F-4E62-85CF-C74CF606F66F}"/>
              </a:ext>
            </a:extLst>
          </p:cNvPr>
          <p:cNvCxnSpPr>
            <a:stCxn id="27" idx="3"/>
          </p:cNvCxnSpPr>
          <p:nvPr/>
        </p:nvCxnSpPr>
        <p:spPr>
          <a:xfrm flipV="1">
            <a:off x="3354433" y="1891003"/>
            <a:ext cx="1373078" cy="166307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kstSylinder 92">
            <a:extLst>
              <a:ext uri="{FF2B5EF4-FFF2-40B4-BE49-F238E27FC236}">
                <a16:creationId xmlns:a16="http://schemas.microsoft.com/office/drawing/2014/main" id="{04BDF2FE-6D34-47BE-910E-1E8F7A5A9157}"/>
              </a:ext>
            </a:extLst>
          </p:cNvPr>
          <p:cNvSpPr txBox="1"/>
          <p:nvPr/>
        </p:nvSpPr>
        <p:spPr>
          <a:xfrm>
            <a:off x="2048906" y="2739384"/>
            <a:ext cx="1300321" cy="646331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defTabSz="914377">
              <a:defRPr/>
            </a:pPr>
            <a:r>
              <a:rPr lang="nb-NO" sz="900">
                <a:solidFill>
                  <a:prstClr val="black"/>
                </a:solidFill>
                <a:latin typeface="Calibri" panose="020F0502020204030204"/>
              </a:rPr>
              <a:t>Ved behov</a:t>
            </a:r>
          </a:p>
          <a:p>
            <a:pPr defTabSz="914377">
              <a:defRPr/>
            </a:pPr>
            <a:r>
              <a:rPr lang="nb-NO" sz="900">
                <a:solidFill>
                  <a:prstClr val="black"/>
                </a:solidFill>
                <a:latin typeface="Calibri" panose="020F0502020204030204"/>
              </a:rPr>
              <a:t>- Når det er naturlig å gruppere prosjekter; f.eks. ved senter</a:t>
            </a:r>
            <a:endParaRPr lang="nb-NO" sz="900">
              <a:solidFill>
                <a:prstClr val="black"/>
              </a:solidFill>
              <a:latin typeface="Calibri" panose="020F0502020204030204"/>
              <a:cs typeface="Calibri" panose="020F0502020204030204"/>
            </a:endParaRPr>
          </a:p>
        </p:txBody>
      </p:sp>
      <p:cxnSp>
        <p:nvCxnSpPr>
          <p:cNvPr id="31" name="Connector: Elbow 30">
            <a:extLst>
              <a:ext uri="{FF2B5EF4-FFF2-40B4-BE49-F238E27FC236}">
                <a16:creationId xmlns:a16="http://schemas.microsoft.com/office/drawing/2014/main" id="{217B36F0-BFE0-44FB-8B1D-2CB5BCA69800}"/>
              </a:ext>
            </a:extLst>
          </p:cNvPr>
          <p:cNvCxnSpPr>
            <a:stCxn id="29" idx="3"/>
          </p:cNvCxnSpPr>
          <p:nvPr/>
        </p:nvCxnSpPr>
        <p:spPr>
          <a:xfrm>
            <a:off x="3349227" y="3062550"/>
            <a:ext cx="1378284" cy="127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ittel 1">
            <a:extLst>
              <a:ext uri="{FF2B5EF4-FFF2-40B4-BE49-F238E27FC236}">
                <a16:creationId xmlns:a16="http://schemas.microsoft.com/office/drawing/2014/main" id="{34A33775-27E9-4990-881D-073DBC41F6B4}"/>
              </a:ext>
            </a:extLst>
          </p:cNvPr>
          <p:cNvSpPr txBox="1">
            <a:spLocks/>
          </p:cNvSpPr>
          <p:nvPr/>
        </p:nvSpPr>
        <p:spPr>
          <a:xfrm>
            <a:off x="97511" y="60228"/>
            <a:ext cx="10906391" cy="772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377"/>
            <a:r>
              <a:rPr lang="nb-NO" sz="2400">
                <a:solidFill>
                  <a:prstClr val="black"/>
                </a:solidFill>
                <a:latin typeface="Calibri Light" panose="020F0302020204030204"/>
              </a:rPr>
              <a:t>Anbefaling om hvilke relasjoner som skal benyttes for BOA-prosjekter</a:t>
            </a:r>
          </a:p>
        </p:txBody>
      </p:sp>
      <p:sp>
        <p:nvSpPr>
          <p:cNvPr id="33" name="TekstSylinder 56">
            <a:extLst>
              <a:ext uri="{FF2B5EF4-FFF2-40B4-BE49-F238E27FC236}">
                <a16:creationId xmlns:a16="http://schemas.microsoft.com/office/drawing/2014/main" id="{0A550C01-9567-4784-A2C7-C8615E88CE2F}"/>
              </a:ext>
            </a:extLst>
          </p:cNvPr>
          <p:cNvSpPr txBox="1"/>
          <p:nvPr/>
        </p:nvSpPr>
        <p:spPr>
          <a:xfrm>
            <a:off x="2043700" y="5839072"/>
            <a:ext cx="1007832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914377"/>
            <a:r>
              <a:rPr lang="nb-NO" sz="900">
                <a:solidFill>
                  <a:prstClr val="black"/>
                </a:solidFill>
                <a:latin typeface="Calibri" panose="020F0502020204030204"/>
              </a:rPr>
              <a:t>Bidrag</a:t>
            </a:r>
          </a:p>
          <a:p>
            <a:pPr defTabSz="914377"/>
            <a:r>
              <a:rPr lang="nb-NO" sz="900">
                <a:solidFill>
                  <a:prstClr val="black"/>
                </a:solidFill>
                <a:latin typeface="Calibri" panose="020F0502020204030204"/>
              </a:rPr>
              <a:t>Bidrag – EVU</a:t>
            </a:r>
          </a:p>
          <a:p>
            <a:pPr defTabSz="914377"/>
            <a:r>
              <a:rPr lang="nb-NO" sz="900">
                <a:solidFill>
                  <a:prstClr val="black"/>
                </a:solidFill>
                <a:latin typeface="Calibri" panose="020F0502020204030204"/>
              </a:rPr>
              <a:t>Oppdrag</a:t>
            </a:r>
          </a:p>
          <a:p>
            <a:pPr defTabSz="914377"/>
            <a:r>
              <a:rPr lang="nb-NO" sz="900">
                <a:solidFill>
                  <a:prstClr val="black"/>
                </a:solidFill>
                <a:latin typeface="Calibri" panose="020F0502020204030204"/>
              </a:rPr>
              <a:t>Oppdrag EVU</a:t>
            </a:r>
          </a:p>
        </p:txBody>
      </p:sp>
      <p:cxnSp>
        <p:nvCxnSpPr>
          <p:cNvPr id="35" name="Connector: Elbow 34">
            <a:extLst>
              <a:ext uri="{FF2B5EF4-FFF2-40B4-BE49-F238E27FC236}">
                <a16:creationId xmlns:a16="http://schemas.microsoft.com/office/drawing/2014/main" id="{C6B63C0E-FBC7-4116-A806-4FCC6F2A8A68}"/>
              </a:ext>
            </a:extLst>
          </p:cNvPr>
          <p:cNvCxnSpPr>
            <a:stCxn id="33" idx="3"/>
          </p:cNvCxnSpPr>
          <p:nvPr/>
        </p:nvCxnSpPr>
        <p:spPr>
          <a:xfrm>
            <a:off x="3051532" y="6162238"/>
            <a:ext cx="1675979" cy="219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ktangel 52">
            <a:extLst>
              <a:ext uri="{FF2B5EF4-FFF2-40B4-BE49-F238E27FC236}">
                <a16:creationId xmlns:a16="http://schemas.microsoft.com/office/drawing/2014/main" id="{07C71626-A4A9-40F4-AE5E-C1E2A0D2D501}"/>
              </a:ext>
            </a:extLst>
          </p:cNvPr>
          <p:cNvSpPr/>
          <p:nvPr/>
        </p:nvSpPr>
        <p:spPr>
          <a:xfrm>
            <a:off x="8493745" y="2956803"/>
            <a:ext cx="1916520" cy="23083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914377">
              <a:defRPr/>
            </a:pPr>
            <a:r>
              <a:rPr lang="nb-NO" sz="900">
                <a:solidFill>
                  <a:prstClr val="black"/>
                </a:solidFill>
                <a:latin typeface="Calibri" panose="020F0502020204030204"/>
              </a:rPr>
              <a:t>Liste kommer</a:t>
            </a:r>
          </a:p>
        </p:txBody>
      </p:sp>
      <p:cxnSp>
        <p:nvCxnSpPr>
          <p:cNvPr id="38" name="Connector: Elbow 37">
            <a:extLst>
              <a:ext uri="{FF2B5EF4-FFF2-40B4-BE49-F238E27FC236}">
                <a16:creationId xmlns:a16="http://schemas.microsoft.com/office/drawing/2014/main" id="{8A6B23B7-6F02-4D86-AB2F-8B2F187A51A8}"/>
              </a:ext>
            </a:extLst>
          </p:cNvPr>
          <p:cNvCxnSpPr>
            <a:stCxn id="36" idx="1"/>
          </p:cNvCxnSpPr>
          <p:nvPr/>
        </p:nvCxnSpPr>
        <p:spPr>
          <a:xfrm rot="10800000" flipV="1">
            <a:off x="6985521" y="3072219"/>
            <a:ext cx="1508225" cy="303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CB05878-90E6-489A-82A4-B6986FFB311D}"/>
              </a:ext>
            </a:extLst>
          </p:cNvPr>
          <p:cNvSpPr/>
          <p:nvPr/>
        </p:nvSpPr>
        <p:spPr>
          <a:xfrm>
            <a:off x="4636893" y="2271252"/>
            <a:ext cx="1144527" cy="5125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6BA4C74D-8444-4483-A95A-6E2ACD66FE65}"/>
              </a:ext>
            </a:extLst>
          </p:cNvPr>
          <p:cNvSpPr/>
          <p:nvPr/>
        </p:nvSpPr>
        <p:spPr>
          <a:xfrm>
            <a:off x="5781420" y="593156"/>
            <a:ext cx="1249732" cy="163377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197052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E6943-D617-4F0D-B3E2-07A33D3A6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600439"/>
          </a:xfrm>
        </p:spPr>
        <p:txBody>
          <a:bodyPr/>
          <a:lstStyle/>
          <a:p>
            <a:r>
              <a:rPr lang="nb-NO"/>
              <a:t>Anbefalinger for prosjekter som skal opprettes etter 1.1.2022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4BCB3-719A-41A1-A591-83374495FBC2}"/>
              </a:ext>
            </a:extLst>
          </p:cNvPr>
          <p:cNvSpPr txBox="1">
            <a:spLocks/>
          </p:cNvSpPr>
          <p:nvPr/>
        </p:nvSpPr>
        <p:spPr>
          <a:xfrm>
            <a:off x="553781" y="1807332"/>
            <a:ext cx="10706879" cy="477602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77">
              <a:buNone/>
            </a:pPr>
            <a:r>
              <a:rPr lang="nb-NO" b="1">
                <a:solidFill>
                  <a:prstClr val="black"/>
                </a:solidFill>
                <a:latin typeface="Calibri" panose="020F0502020204030204"/>
              </a:rPr>
              <a:t>NB: Anbefalingene gjelder alle BOA-prosjekter, men ved konvertering av prosjekter pr. 1.1.22 kan det være historiske forhold som gjør det uhensiktsmessig å implementere disse anbefalingene.</a:t>
            </a:r>
          </a:p>
          <a:p>
            <a:pPr marL="0" indent="0" defTabSz="914377">
              <a:buNone/>
            </a:pPr>
            <a:endParaRPr lang="nb-NO">
              <a:solidFill>
                <a:prstClr val="black"/>
              </a:solidFill>
              <a:latin typeface="Calibri" panose="020F0502020204030204"/>
            </a:endParaRPr>
          </a:p>
          <a:p>
            <a:pPr marL="0" indent="0" defTabSz="914377">
              <a:buNone/>
            </a:pPr>
            <a:r>
              <a:rPr lang="nb-NO">
                <a:solidFill>
                  <a:prstClr val="black"/>
                </a:solidFill>
                <a:latin typeface="Calibri" panose="020F0502020204030204"/>
              </a:rPr>
              <a:t>For vurderinger/anbefalinger knyttet til konvertering er det derfor gitt en separat veiledning – ikke fokus i dette møtet</a:t>
            </a:r>
          </a:p>
          <a:p>
            <a:pPr lvl="1" defTabSz="914377"/>
            <a:r>
              <a:rPr lang="nb-NO">
                <a:solidFill>
                  <a:prstClr val="black"/>
                </a:solidFill>
                <a:latin typeface="Calibri" panose="020F0502020204030204"/>
              </a:rPr>
              <a:t>Har blitt presentert for prosjektøkonomene tidligere, og vil være tema for basiskurs 3b</a:t>
            </a:r>
          </a:p>
          <a:p>
            <a:pPr marL="0" indent="0" defTabSz="914377">
              <a:buNone/>
            </a:pPr>
            <a:r>
              <a:rPr lang="nb-NO">
                <a:solidFill>
                  <a:prstClr val="black"/>
                </a:solidFill>
                <a:latin typeface="Calibri" panose="020F0502020204030204"/>
              </a:rPr>
              <a:t>Utgangspunktet for vurderingene av prosjektstruktur var den prinsipielle beslutningen om fristilt koststed, og der anbefalingene bryter med dette utgangspunktet er fordelene og ulempene ved å fravike den prinsipielle beslutningen beskrevet</a:t>
            </a:r>
          </a:p>
          <a:p>
            <a:pPr marL="228594" indent="-228594" defTabSz="914377"/>
            <a:endParaRPr lang="nb-NO" sz="200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338725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C418D-4DE9-4BD9-ABCB-DF67B0C19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Prosjekt med 1 koststed og 1 </a:t>
            </a:r>
            <a:r>
              <a:rPr lang="nb-NO" err="1"/>
              <a:t>finansiør</a:t>
            </a:r>
            <a:endParaRPr lang="nb-NO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EEA411-7E41-4FAA-8AF4-DFF144072AB2}"/>
              </a:ext>
            </a:extLst>
          </p:cNvPr>
          <p:cNvSpPr txBox="1"/>
          <p:nvPr/>
        </p:nvSpPr>
        <p:spPr>
          <a:xfrm>
            <a:off x="7958889" y="2821414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nb-NO">
                <a:solidFill>
                  <a:prstClr val="black"/>
                </a:solidFill>
                <a:latin typeface="Calibri" panose="020F0502020204030204"/>
              </a:rPr>
              <a:t>1 prosjekt pr. kontrakt/avtale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24C5D7-550C-41B7-990E-390C7C7C7B2D}"/>
              </a:ext>
            </a:extLst>
          </p:cNvPr>
          <p:cNvSpPr txBox="1"/>
          <p:nvPr/>
        </p:nvSpPr>
        <p:spPr>
          <a:xfrm>
            <a:off x="7958890" y="4182553"/>
            <a:ext cx="3483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nb-NO" err="1">
                <a:solidFill>
                  <a:prstClr val="black"/>
                </a:solidFill>
                <a:latin typeface="Calibri" panose="020F0502020204030204"/>
              </a:rPr>
              <a:t>Utg.pkt</a:t>
            </a:r>
            <a:r>
              <a:rPr lang="nb-NO">
                <a:solidFill>
                  <a:prstClr val="black"/>
                </a:solidFill>
                <a:latin typeface="Calibri" panose="020F0502020204030204"/>
              </a:rPr>
              <a:t>: 1 delprosjekt pr. </a:t>
            </a:r>
            <a:r>
              <a:rPr lang="nb-NO" err="1">
                <a:solidFill>
                  <a:prstClr val="black"/>
                </a:solidFill>
                <a:latin typeface="Calibri" panose="020F0502020204030204"/>
              </a:rPr>
              <a:t>finansiør</a:t>
            </a:r>
            <a:endParaRPr lang="nb-NO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5AF014C-585F-48E6-AA0A-4937429F07ED}"/>
              </a:ext>
            </a:extLst>
          </p:cNvPr>
          <p:cNvSpPr txBox="1"/>
          <p:nvPr/>
        </p:nvSpPr>
        <p:spPr>
          <a:xfrm>
            <a:off x="7958888" y="156169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nb-NO">
                <a:solidFill>
                  <a:prstClr val="black"/>
                </a:solidFill>
                <a:latin typeface="Calibri" panose="020F0502020204030204"/>
              </a:rPr>
              <a:t>Rapporteringsrelasjon – benyttes hvis aktuelt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0F1B738-DDE5-4A9A-8A38-C4EE70B9316E}"/>
              </a:ext>
            </a:extLst>
          </p:cNvPr>
          <p:cNvSpPr txBox="1"/>
          <p:nvPr/>
        </p:nvSpPr>
        <p:spPr>
          <a:xfrm>
            <a:off x="8785058" y="5547132"/>
            <a:ext cx="3291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nb-NO" sz="1400">
                <a:solidFill>
                  <a:prstClr val="black"/>
                </a:solidFill>
                <a:latin typeface="Calibri" panose="020F0502020204030204"/>
              </a:rPr>
              <a:t>Valgfritt - benyttes dersom det er aktuelt å rapportere  eller styre på arbeidspakke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01E57F4-D249-4F33-B8A3-1D795FC9EB22}"/>
              </a:ext>
            </a:extLst>
          </p:cNvPr>
          <p:cNvGrpSpPr/>
          <p:nvPr/>
        </p:nvGrpSpPr>
        <p:grpSpPr>
          <a:xfrm>
            <a:off x="2079813" y="1434352"/>
            <a:ext cx="5661372" cy="4679680"/>
            <a:chOff x="2992852" y="1428693"/>
            <a:chExt cx="5612735" cy="459313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1698D64-E1FD-4D3C-9235-2FC8F97529DB}"/>
                </a:ext>
              </a:extLst>
            </p:cNvPr>
            <p:cNvSpPr/>
            <p:nvPr/>
          </p:nvSpPr>
          <p:spPr>
            <a:xfrm>
              <a:off x="4746458" y="2640938"/>
              <a:ext cx="1600200" cy="782053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r>
                <a:rPr lang="nb-NO">
                  <a:solidFill>
                    <a:prstClr val="white"/>
                  </a:solidFill>
                  <a:latin typeface="Calibri" panose="020F0502020204030204"/>
                </a:rPr>
                <a:t>Prosjekt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14C6391-9935-4820-9F99-CE3D36EE4474}"/>
                </a:ext>
              </a:extLst>
            </p:cNvPr>
            <p:cNvSpPr/>
            <p:nvPr/>
          </p:nvSpPr>
          <p:spPr>
            <a:xfrm>
              <a:off x="4746458" y="3976192"/>
              <a:ext cx="1600200" cy="782053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r>
                <a:rPr lang="nb-NO">
                  <a:solidFill>
                    <a:prstClr val="white"/>
                  </a:solidFill>
                  <a:latin typeface="Calibri" panose="020F0502020204030204"/>
                </a:rPr>
                <a:t>Delprosjekt</a:t>
              </a:r>
            </a:p>
            <a:p>
              <a:pPr algn="ctr" defTabSz="914377"/>
              <a:r>
                <a:rPr lang="nb-NO" err="1">
                  <a:solidFill>
                    <a:prstClr val="white"/>
                  </a:solidFill>
                  <a:latin typeface="Calibri" panose="020F0502020204030204"/>
                </a:rPr>
                <a:t>Finansiør</a:t>
              </a:r>
              <a:r>
                <a:rPr lang="nb-NO">
                  <a:solidFill>
                    <a:prstClr val="white"/>
                  </a:solidFill>
                  <a:latin typeface="Calibri" panose="020F0502020204030204"/>
                </a:rPr>
                <a:t> 1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322C0CD1-70D4-4E0D-8992-79CBA5307432}"/>
                </a:ext>
              </a:extLst>
            </p:cNvPr>
            <p:cNvCxnSpPr>
              <a:stCxn id="5" idx="2"/>
              <a:endCxn id="6" idx="0"/>
            </p:cNvCxnSpPr>
            <p:nvPr/>
          </p:nvCxnSpPr>
          <p:spPr>
            <a:xfrm>
              <a:off x="5546558" y="3422991"/>
              <a:ext cx="0" cy="5532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ktangel 21">
              <a:extLst>
                <a:ext uri="{FF2B5EF4-FFF2-40B4-BE49-F238E27FC236}">
                  <a16:creationId xmlns:a16="http://schemas.microsoft.com/office/drawing/2014/main" id="{BFDA6270-9206-4938-B1AC-847AA1A85C45}"/>
                </a:ext>
              </a:extLst>
            </p:cNvPr>
            <p:cNvSpPr/>
            <p:nvPr/>
          </p:nvSpPr>
          <p:spPr>
            <a:xfrm>
              <a:off x="4634159" y="2569436"/>
              <a:ext cx="1834816" cy="2273969"/>
            </a:xfrm>
            <a:prstGeom prst="rect">
              <a:avLst/>
            </a:prstGeom>
            <a:solidFill>
              <a:schemeClr val="bg1">
                <a:lumMod val="85000"/>
                <a:alpha val="34000"/>
              </a:schemeClr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nb-NO" sz="1867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FB50F82-3726-4BB8-BB32-B0D0DCB8FAEF}"/>
                </a:ext>
              </a:extLst>
            </p:cNvPr>
            <p:cNvSpPr/>
            <p:nvPr/>
          </p:nvSpPr>
          <p:spPr>
            <a:xfrm>
              <a:off x="4746458" y="1428693"/>
              <a:ext cx="1600200" cy="78205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r>
                <a:rPr lang="nb-NO">
                  <a:solidFill>
                    <a:prstClr val="white"/>
                  </a:solidFill>
                  <a:latin typeface="Calibri" panose="020F0502020204030204"/>
                </a:rPr>
                <a:t>Hovedprosjekt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EBC8B88-88E3-45E7-8E7E-5759BFD59981}"/>
                </a:ext>
              </a:extLst>
            </p:cNvPr>
            <p:cNvSpPr/>
            <p:nvPr/>
          </p:nvSpPr>
          <p:spPr>
            <a:xfrm>
              <a:off x="2992852" y="5570713"/>
              <a:ext cx="1070812" cy="45102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r>
                <a:rPr lang="nb-NO" sz="1400" err="1">
                  <a:solidFill>
                    <a:prstClr val="white"/>
                  </a:solidFill>
                  <a:latin typeface="Calibri" panose="020F0502020204030204"/>
                </a:rPr>
                <a:t>Arb.pakke</a:t>
              </a:r>
              <a:r>
                <a:rPr lang="nb-NO" sz="1400">
                  <a:solidFill>
                    <a:prstClr val="white"/>
                  </a:solidFill>
                  <a:latin typeface="Calibri" panose="020F0502020204030204"/>
                </a:rPr>
                <a:t> 1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17E6135-A2BD-4B4B-B0DA-A2A7965697D1}"/>
                </a:ext>
              </a:extLst>
            </p:cNvPr>
            <p:cNvSpPr/>
            <p:nvPr/>
          </p:nvSpPr>
          <p:spPr>
            <a:xfrm>
              <a:off x="4607089" y="5570713"/>
              <a:ext cx="1070812" cy="45102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r>
                <a:rPr lang="nb-NO" sz="1400" err="1">
                  <a:solidFill>
                    <a:prstClr val="white"/>
                  </a:solidFill>
                  <a:latin typeface="Calibri" panose="020F0502020204030204"/>
                </a:rPr>
                <a:t>Arb.pakke</a:t>
              </a:r>
              <a:r>
                <a:rPr lang="nb-NO" sz="1400">
                  <a:solidFill>
                    <a:prstClr val="white"/>
                  </a:solidFill>
                  <a:latin typeface="Calibri" panose="020F0502020204030204"/>
                </a:rPr>
                <a:t> 2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3392924-7F77-45BE-A2FC-6F4A894689AB}"/>
                </a:ext>
              </a:extLst>
            </p:cNvPr>
            <p:cNvSpPr/>
            <p:nvPr/>
          </p:nvSpPr>
          <p:spPr>
            <a:xfrm>
              <a:off x="6110034" y="5570805"/>
              <a:ext cx="1070812" cy="45102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r>
                <a:rPr lang="nb-NO" sz="1400" err="1">
                  <a:solidFill>
                    <a:prstClr val="white"/>
                  </a:solidFill>
                  <a:latin typeface="Calibri" panose="020F0502020204030204"/>
                </a:rPr>
                <a:t>Arb.pakke</a:t>
              </a:r>
              <a:r>
                <a:rPr lang="nb-NO" sz="1400">
                  <a:solidFill>
                    <a:prstClr val="white"/>
                  </a:solidFill>
                  <a:latin typeface="Calibri" panose="020F0502020204030204"/>
                </a:rPr>
                <a:t> 3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AC3FBD6-FAE4-4D8B-A3AB-C630098FBF3C}"/>
                </a:ext>
              </a:extLst>
            </p:cNvPr>
            <p:cNvSpPr/>
            <p:nvPr/>
          </p:nvSpPr>
          <p:spPr>
            <a:xfrm>
              <a:off x="7534775" y="5570713"/>
              <a:ext cx="1070812" cy="45102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r>
                <a:rPr lang="nb-NO" sz="1400" err="1">
                  <a:solidFill>
                    <a:prstClr val="white"/>
                  </a:solidFill>
                  <a:latin typeface="Calibri" panose="020F0502020204030204"/>
                </a:rPr>
                <a:t>Arb.pakke</a:t>
              </a:r>
              <a:r>
                <a:rPr lang="nb-NO" sz="1400">
                  <a:solidFill>
                    <a:prstClr val="white"/>
                  </a:solidFill>
                  <a:latin typeface="Calibri" panose="020F0502020204030204"/>
                </a:rPr>
                <a:t> n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10F898B-ECD6-4ADA-83BD-4BBB642ACDA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489152" y="5234432"/>
              <a:ext cx="4701339" cy="4027"/>
            </a:xfrm>
            <a:prstGeom prst="line">
              <a:avLst/>
            </a:prstGeom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1CB0D79C-9FE4-49F2-A71D-3ECA4BB084E8}"/>
                </a:ext>
              </a:extLst>
            </p:cNvPr>
            <p:cNvCxnSpPr>
              <a:cxnSpLocks/>
              <a:stCxn id="6" idx="2"/>
            </p:cNvCxnSpPr>
            <p:nvPr/>
          </p:nvCxnSpPr>
          <p:spPr>
            <a:xfrm flipH="1">
              <a:off x="5539540" y="4758245"/>
              <a:ext cx="7018" cy="476187"/>
            </a:xfrm>
            <a:prstGeom prst="line">
              <a:avLst/>
            </a:prstGeom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12E96405-13D3-45A1-BFB4-D9E93DB33E43}"/>
                </a:ext>
              </a:extLst>
            </p:cNvPr>
            <p:cNvCxnSpPr>
              <a:cxnSpLocks/>
            </p:cNvCxnSpPr>
            <p:nvPr/>
          </p:nvCxnSpPr>
          <p:spPr>
            <a:xfrm>
              <a:off x="3528258" y="5234432"/>
              <a:ext cx="0" cy="336280"/>
            </a:xfrm>
            <a:prstGeom prst="line">
              <a:avLst/>
            </a:prstGeom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351F4EE-2069-4127-9FDD-6FEF6D25B417}"/>
                </a:ext>
              </a:extLst>
            </p:cNvPr>
            <p:cNvCxnSpPr>
              <a:cxnSpLocks/>
            </p:cNvCxnSpPr>
            <p:nvPr/>
          </p:nvCxnSpPr>
          <p:spPr>
            <a:xfrm>
              <a:off x="6650451" y="5234432"/>
              <a:ext cx="0" cy="336280"/>
            </a:xfrm>
            <a:prstGeom prst="line">
              <a:avLst/>
            </a:prstGeom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B0D0EAC-22C3-42BF-87A9-CCA50C193782}"/>
                </a:ext>
              </a:extLst>
            </p:cNvPr>
            <p:cNvCxnSpPr>
              <a:cxnSpLocks/>
            </p:cNvCxnSpPr>
            <p:nvPr/>
          </p:nvCxnSpPr>
          <p:spPr>
            <a:xfrm>
              <a:off x="5149511" y="5234432"/>
              <a:ext cx="0" cy="336280"/>
            </a:xfrm>
            <a:prstGeom prst="line">
              <a:avLst/>
            </a:prstGeom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2EDD28CD-1A36-492A-ABD9-1FFB9B3FDC5E}"/>
                </a:ext>
              </a:extLst>
            </p:cNvPr>
            <p:cNvCxnSpPr>
              <a:cxnSpLocks/>
            </p:cNvCxnSpPr>
            <p:nvPr/>
          </p:nvCxnSpPr>
          <p:spPr>
            <a:xfrm>
              <a:off x="8190491" y="5252872"/>
              <a:ext cx="0" cy="336280"/>
            </a:xfrm>
            <a:prstGeom prst="line">
              <a:avLst/>
            </a:prstGeom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2216863-0DA2-418C-A787-7D353424ECD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15471" y="2200770"/>
              <a:ext cx="7018" cy="4761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D5C3B9E-01FC-4BCC-A961-5DB1308018AB}"/>
                </a:ext>
              </a:extLst>
            </p:cNvPr>
            <p:cNvSpPr txBox="1"/>
            <p:nvPr/>
          </p:nvSpPr>
          <p:spPr>
            <a:xfrm>
              <a:off x="6568455" y="2980707"/>
              <a:ext cx="488212" cy="1437766"/>
            </a:xfrm>
            <a:prstGeom prst="rect">
              <a:avLst/>
            </a:prstGeom>
            <a:noFill/>
          </p:spPr>
          <p:txBody>
            <a:bodyPr vert="vert" wrap="square" rtlCol="0">
              <a:spAutoFit/>
            </a:bodyPr>
            <a:lstStyle/>
            <a:p>
              <a:pPr defTabSz="914377"/>
              <a:r>
                <a:rPr lang="nb-NO" sz="2000" b="1">
                  <a:solidFill>
                    <a:prstClr val="black"/>
                  </a:solidFill>
                  <a:latin typeface="Calibri" panose="020F0502020204030204"/>
                </a:rPr>
                <a:t>Obligatorisk</a:t>
              </a:r>
            </a:p>
          </p:txBody>
        </p:sp>
      </p:grp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36872113-F75A-42CB-B244-D2885F0149FE}"/>
              </a:ext>
            </a:extLst>
          </p:cNvPr>
          <p:cNvSpPr/>
          <p:nvPr/>
        </p:nvSpPr>
        <p:spPr>
          <a:xfrm>
            <a:off x="1617541" y="4956176"/>
            <a:ext cx="10402006" cy="137844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C32DD201-5497-458B-9D09-4D512B1A9B83}"/>
              </a:ext>
            </a:extLst>
          </p:cNvPr>
          <p:cNvSpPr/>
          <p:nvPr/>
        </p:nvSpPr>
        <p:spPr>
          <a:xfrm>
            <a:off x="977840" y="1424188"/>
            <a:ext cx="10402006" cy="114555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42079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26" grpId="0"/>
      <p:bldP spid="27" grpId="0" animBg="1"/>
      <p:bldP spid="2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C418D-4DE9-4BD9-ABCB-DF67B0C19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Prosjekt med 1 koststed og 1 </a:t>
            </a:r>
            <a:r>
              <a:rPr lang="nb-NO" err="1"/>
              <a:t>finansiør</a:t>
            </a:r>
            <a:endParaRPr lang="nb-NO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EEA411-7E41-4FAA-8AF4-DFF144072AB2}"/>
              </a:ext>
            </a:extLst>
          </p:cNvPr>
          <p:cNvSpPr txBox="1"/>
          <p:nvPr/>
        </p:nvSpPr>
        <p:spPr>
          <a:xfrm>
            <a:off x="7958889" y="2821414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nb-NO">
                <a:solidFill>
                  <a:prstClr val="black"/>
                </a:solidFill>
                <a:latin typeface="Calibri" panose="020F0502020204030204"/>
              </a:rPr>
              <a:t>1 prosjekt pr. kontrakt/avtale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24C5D7-550C-41B7-990E-390C7C7C7B2D}"/>
              </a:ext>
            </a:extLst>
          </p:cNvPr>
          <p:cNvSpPr txBox="1"/>
          <p:nvPr/>
        </p:nvSpPr>
        <p:spPr>
          <a:xfrm>
            <a:off x="7958890" y="4182553"/>
            <a:ext cx="3483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nb-NO" err="1">
                <a:solidFill>
                  <a:prstClr val="black"/>
                </a:solidFill>
                <a:latin typeface="Calibri" panose="020F0502020204030204"/>
              </a:rPr>
              <a:t>Utg.pkt</a:t>
            </a:r>
            <a:r>
              <a:rPr lang="nb-NO">
                <a:solidFill>
                  <a:prstClr val="black"/>
                </a:solidFill>
                <a:latin typeface="Calibri" panose="020F0502020204030204"/>
              </a:rPr>
              <a:t>: 1 delprosjekt pr. </a:t>
            </a:r>
            <a:r>
              <a:rPr lang="nb-NO" err="1">
                <a:solidFill>
                  <a:prstClr val="black"/>
                </a:solidFill>
                <a:latin typeface="Calibri" panose="020F0502020204030204"/>
              </a:rPr>
              <a:t>finansiør</a:t>
            </a:r>
            <a:endParaRPr lang="nb-NO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5AF014C-585F-48E6-AA0A-4937429F07ED}"/>
              </a:ext>
            </a:extLst>
          </p:cNvPr>
          <p:cNvSpPr txBox="1"/>
          <p:nvPr/>
        </p:nvSpPr>
        <p:spPr>
          <a:xfrm>
            <a:off x="7958888" y="156169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nb-NO">
                <a:solidFill>
                  <a:prstClr val="black"/>
                </a:solidFill>
                <a:latin typeface="Calibri" panose="020F0502020204030204"/>
              </a:rPr>
              <a:t>Rapporteringsrelasjon – benyttes hvis aktuelt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0F1B738-DDE5-4A9A-8A38-C4EE70B9316E}"/>
              </a:ext>
            </a:extLst>
          </p:cNvPr>
          <p:cNvSpPr txBox="1"/>
          <p:nvPr/>
        </p:nvSpPr>
        <p:spPr>
          <a:xfrm>
            <a:off x="8785058" y="5547132"/>
            <a:ext cx="3291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nb-NO" sz="1400">
                <a:solidFill>
                  <a:prstClr val="black"/>
                </a:solidFill>
                <a:latin typeface="Calibri" panose="020F0502020204030204"/>
              </a:rPr>
              <a:t>Valgfritt - benyttes dersom det er aktuelt å rapportere  eller styre på arbeidspakke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01E57F4-D249-4F33-B8A3-1D795FC9EB22}"/>
              </a:ext>
            </a:extLst>
          </p:cNvPr>
          <p:cNvGrpSpPr/>
          <p:nvPr/>
        </p:nvGrpSpPr>
        <p:grpSpPr>
          <a:xfrm>
            <a:off x="2079813" y="1434352"/>
            <a:ext cx="5661372" cy="4679680"/>
            <a:chOff x="2992852" y="1428693"/>
            <a:chExt cx="5612735" cy="459313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1698D64-E1FD-4D3C-9235-2FC8F97529DB}"/>
                </a:ext>
              </a:extLst>
            </p:cNvPr>
            <p:cNvSpPr/>
            <p:nvPr/>
          </p:nvSpPr>
          <p:spPr>
            <a:xfrm>
              <a:off x="4746458" y="2640938"/>
              <a:ext cx="1600200" cy="782053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r>
                <a:rPr lang="nb-NO">
                  <a:solidFill>
                    <a:prstClr val="white"/>
                  </a:solidFill>
                  <a:latin typeface="Calibri" panose="020F0502020204030204"/>
                </a:rPr>
                <a:t>Prosjekt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14C6391-9935-4820-9F99-CE3D36EE4474}"/>
                </a:ext>
              </a:extLst>
            </p:cNvPr>
            <p:cNvSpPr/>
            <p:nvPr/>
          </p:nvSpPr>
          <p:spPr>
            <a:xfrm>
              <a:off x="4746458" y="3976192"/>
              <a:ext cx="1600200" cy="782053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r>
                <a:rPr lang="nb-NO">
                  <a:solidFill>
                    <a:prstClr val="white"/>
                  </a:solidFill>
                  <a:latin typeface="Calibri" panose="020F0502020204030204"/>
                </a:rPr>
                <a:t>Delprosjekt</a:t>
              </a:r>
            </a:p>
            <a:p>
              <a:pPr algn="ctr" defTabSz="914377"/>
              <a:r>
                <a:rPr lang="nb-NO" err="1">
                  <a:solidFill>
                    <a:prstClr val="white"/>
                  </a:solidFill>
                  <a:latin typeface="Calibri" panose="020F0502020204030204"/>
                </a:rPr>
                <a:t>Finansiør</a:t>
              </a:r>
              <a:r>
                <a:rPr lang="nb-NO">
                  <a:solidFill>
                    <a:prstClr val="white"/>
                  </a:solidFill>
                  <a:latin typeface="Calibri" panose="020F0502020204030204"/>
                </a:rPr>
                <a:t> 1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322C0CD1-70D4-4E0D-8992-79CBA5307432}"/>
                </a:ext>
              </a:extLst>
            </p:cNvPr>
            <p:cNvCxnSpPr>
              <a:stCxn id="5" idx="2"/>
              <a:endCxn id="6" idx="0"/>
            </p:cNvCxnSpPr>
            <p:nvPr/>
          </p:nvCxnSpPr>
          <p:spPr>
            <a:xfrm>
              <a:off x="5546558" y="3422991"/>
              <a:ext cx="0" cy="5532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ktangel 21">
              <a:extLst>
                <a:ext uri="{FF2B5EF4-FFF2-40B4-BE49-F238E27FC236}">
                  <a16:creationId xmlns:a16="http://schemas.microsoft.com/office/drawing/2014/main" id="{BFDA6270-9206-4938-B1AC-847AA1A85C45}"/>
                </a:ext>
              </a:extLst>
            </p:cNvPr>
            <p:cNvSpPr/>
            <p:nvPr/>
          </p:nvSpPr>
          <p:spPr>
            <a:xfrm>
              <a:off x="4634159" y="2569436"/>
              <a:ext cx="1834816" cy="2273969"/>
            </a:xfrm>
            <a:prstGeom prst="rect">
              <a:avLst/>
            </a:prstGeom>
            <a:solidFill>
              <a:schemeClr val="bg1">
                <a:lumMod val="85000"/>
                <a:alpha val="34000"/>
              </a:schemeClr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nb-NO" sz="1867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FB50F82-3726-4BB8-BB32-B0D0DCB8FAEF}"/>
                </a:ext>
              </a:extLst>
            </p:cNvPr>
            <p:cNvSpPr/>
            <p:nvPr/>
          </p:nvSpPr>
          <p:spPr>
            <a:xfrm>
              <a:off x="4746458" y="1428693"/>
              <a:ext cx="1600200" cy="78205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r>
                <a:rPr lang="nb-NO">
                  <a:solidFill>
                    <a:prstClr val="white"/>
                  </a:solidFill>
                  <a:latin typeface="Calibri" panose="020F0502020204030204"/>
                </a:rPr>
                <a:t>Hovedprosjekt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EBC8B88-88E3-45E7-8E7E-5759BFD59981}"/>
                </a:ext>
              </a:extLst>
            </p:cNvPr>
            <p:cNvSpPr/>
            <p:nvPr/>
          </p:nvSpPr>
          <p:spPr>
            <a:xfrm>
              <a:off x="2992852" y="5570713"/>
              <a:ext cx="1070812" cy="45102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r>
                <a:rPr lang="nb-NO" sz="1400" err="1">
                  <a:solidFill>
                    <a:prstClr val="white"/>
                  </a:solidFill>
                  <a:latin typeface="Calibri" panose="020F0502020204030204"/>
                </a:rPr>
                <a:t>Arb.pakke</a:t>
              </a:r>
              <a:r>
                <a:rPr lang="nb-NO" sz="1400">
                  <a:solidFill>
                    <a:prstClr val="white"/>
                  </a:solidFill>
                  <a:latin typeface="Calibri" panose="020F0502020204030204"/>
                </a:rPr>
                <a:t> 1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17E6135-A2BD-4B4B-B0DA-A2A7965697D1}"/>
                </a:ext>
              </a:extLst>
            </p:cNvPr>
            <p:cNvSpPr/>
            <p:nvPr/>
          </p:nvSpPr>
          <p:spPr>
            <a:xfrm>
              <a:off x="4607089" y="5570713"/>
              <a:ext cx="1070812" cy="45102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r>
                <a:rPr lang="nb-NO" sz="1400" err="1">
                  <a:solidFill>
                    <a:prstClr val="white"/>
                  </a:solidFill>
                  <a:latin typeface="Calibri" panose="020F0502020204030204"/>
                </a:rPr>
                <a:t>Arb.pakke</a:t>
              </a:r>
              <a:r>
                <a:rPr lang="nb-NO" sz="1400">
                  <a:solidFill>
                    <a:prstClr val="white"/>
                  </a:solidFill>
                  <a:latin typeface="Calibri" panose="020F0502020204030204"/>
                </a:rPr>
                <a:t> 2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3392924-7F77-45BE-A2FC-6F4A894689AB}"/>
                </a:ext>
              </a:extLst>
            </p:cNvPr>
            <p:cNvSpPr/>
            <p:nvPr/>
          </p:nvSpPr>
          <p:spPr>
            <a:xfrm>
              <a:off x="6110034" y="5570805"/>
              <a:ext cx="1070812" cy="45102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r>
                <a:rPr lang="nb-NO" sz="1400" err="1">
                  <a:solidFill>
                    <a:prstClr val="white"/>
                  </a:solidFill>
                  <a:latin typeface="Calibri" panose="020F0502020204030204"/>
                </a:rPr>
                <a:t>Arb.pakke</a:t>
              </a:r>
              <a:r>
                <a:rPr lang="nb-NO" sz="1400">
                  <a:solidFill>
                    <a:prstClr val="white"/>
                  </a:solidFill>
                  <a:latin typeface="Calibri" panose="020F0502020204030204"/>
                </a:rPr>
                <a:t> 3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AC3FBD6-FAE4-4D8B-A3AB-C630098FBF3C}"/>
                </a:ext>
              </a:extLst>
            </p:cNvPr>
            <p:cNvSpPr/>
            <p:nvPr/>
          </p:nvSpPr>
          <p:spPr>
            <a:xfrm>
              <a:off x="7534775" y="5570713"/>
              <a:ext cx="1070812" cy="45102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r>
                <a:rPr lang="nb-NO" sz="1400" err="1">
                  <a:solidFill>
                    <a:prstClr val="white"/>
                  </a:solidFill>
                  <a:latin typeface="Calibri" panose="020F0502020204030204"/>
                </a:rPr>
                <a:t>Arb.pakke</a:t>
              </a:r>
              <a:r>
                <a:rPr lang="nb-NO" sz="1400">
                  <a:solidFill>
                    <a:prstClr val="white"/>
                  </a:solidFill>
                  <a:latin typeface="Calibri" panose="020F0502020204030204"/>
                </a:rPr>
                <a:t> n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10F898B-ECD6-4ADA-83BD-4BBB642ACDA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489152" y="5234432"/>
              <a:ext cx="4701339" cy="4027"/>
            </a:xfrm>
            <a:prstGeom prst="line">
              <a:avLst/>
            </a:prstGeom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1CB0D79C-9FE4-49F2-A71D-3ECA4BB084E8}"/>
                </a:ext>
              </a:extLst>
            </p:cNvPr>
            <p:cNvCxnSpPr>
              <a:cxnSpLocks/>
              <a:stCxn id="6" idx="2"/>
            </p:cNvCxnSpPr>
            <p:nvPr/>
          </p:nvCxnSpPr>
          <p:spPr>
            <a:xfrm flipH="1">
              <a:off x="5539540" y="4758245"/>
              <a:ext cx="7018" cy="476187"/>
            </a:xfrm>
            <a:prstGeom prst="line">
              <a:avLst/>
            </a:prstGeom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12E96405-13D3-45A1-BFB4-D9E93DB33E43}"/>
                </a:ext>
              </a:extLst>
            </p:cNvPr>
            <p:cNvCxnSpPr>
              <a:cxnSpLocks/>
            </p:cNvCxnSpPr>
            <p:nvPr/>
          </p:nvCxnSpPr>
          <p:spPr>
            <a:xfrm>
              <a:off x="3528258" y="5234432"/>
              <a:ext cx="0" cy="336280"/>
            </a:xfrm>
            <a:prstGeom prst="line">
              <a:avLst/>
            </a:prstGeom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351F4EE-2069-4127-9FDD-6FEF6D25B417}"/>
                </a:ext>
              </a:extLst>
            </p:cNvPr>
            <p:cNvCxnSpPr>
              <a:cxnSpLocks/>
            </p:cNvCxnSpPr>
            <p:nvPr/>
          </p:nvCxnSpPr>
          <p:spPr>
            <a:xfrm>
              <a:off x="6650451" y="5234432"/>
              <a:ext cx="0" cy="336280"/>
            </a:xfrm>
            <a:prstGeom prst="line">
              <a:avLst/>
            </a:prstGeom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B0D0EAC-22C3-42BF-87A9-CCA50C193782}"/>
                </a:ext>
              </a:extLst>
            </p:cNvPr>
            <p:cNvCxnSpPr>
              <a:cxnSpLocks/>
            </p:cNvCxnSpPr>
            <p:nvPr/>
          </p:nvCxnSpPr>
          <p:spPr>
            <a:xfrm>
              <a:off x="5149511" y="5234432"/>
              <a:ext cx="0" cy="336280"/>
            </a:xfrm>
            <a:prstGeom prst="line">
              <a:avLst/>
            </a:prstGeom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2EDD28CD-1A36-492A-ABD9-1FFB9B3FDC5E}"/>
                </a:ext>
              </a:extLst>
            </p:cNvPr>
            <p:cNvCxnSpPr>
              <a:cxnSpLocks/>
            </p:cNvCxnSpPr>
            <p:nvPr/>
          </p:nvCxnSpPr>
          <p:spPr>
            <a:xfrm>
              <a:off x="8190491" y="5252872"/>
              <a:ext cx="0" cy="336280"/>
            </a:xfrm>
            <a:prstGeom prst="line">
              <a:avLst/>
            </a:prstGeom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2216863-0DA2-418C-A787-7D353424ECD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15471" y="2200770"/>
              <a:ext cx="7018" cy="4761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D5C3B9E-01FC-4BCC-A961-5DB1308018AB}"/>
                </a:ext>
              </a:extLst>
            </p:cNvPr>
            <p:cNvSpPr txBox="1"/>
            <p:nvPr/>
          </p:nvSpPr>
          <p:spPr>
            <a:xfrm>
              <a:off x="6568455" y="2980707"/>
              <a:ext cx="488212" cy="1437766"/>
            </a:xfrm>
            <a:prstGeom prst="rect">
              <a:avLst/>
            </a:prstGeom>
            <a:noFill/>
          </p:spPr>
          <p:txBody>
            <a:bodyPr vert="vert" wrap="square" rtlCol="0">
              <a:spAutoFit/>
            </a:bodyPr>
            <a:lstStyle/>
            <a:p>
              <a:pPr defTabSz="914377"/>
              <a:r>
                <a:rPr lang="nb-NO" sz="2000" b="1">
                  <a:solidFill>
                    <a:prstClr val="black"/>
                  </a:solidFill>
                  <a:latin typeface="Calibri" panose="020F0502020204030204"/>
                </a:rPr>
                <a:t>Obligatorisk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68151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lor Cover">
            <a:extLst>
              <a:ext uri="{FF2B5EF4-FFF2-40B4-BE49-F238E27FC236}">
                <a16:creationId xmlns:a16="http://schemas.microsoft.com/office/drawing/2014/main" id="{63C1F321-BB96-4700-B3CE-1A6156067F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FA1AD64-F15F-417D-956C-B2C211FC90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51" y="0"/>
            <a:ext cx="6064235" cy="6858000"/>
            <a:chOff x="651279" y="598259"/>
            <a:chExt cx="10889442" cy="5680742"/>
          </a:xfrm>
        </p:grpSpPr>
        <p:sp>
          <p:nvSpPr>
            <p:cNvPr id="13" name="Color">
              <a:extLst>
                <a:ext uri="{FF2B5EF4-FFF2-40B4-BE49-F238E27FC236}">
                  <a16:creationId xmlns:a16="http://schemas.microsoft.com/office/drawing/2014/main" id="{5F3C79B0-E0DE-407E-B550-3FDEB67B00F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A1A2DFA8-F321-4204-9B31-A3713BC6529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AF6E592-0AC0-4E6E-A9C9-BF7E62512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708" y="841664"/>
            <a:ext cx="4874661" cy="5156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“</a:t>
            </a:r>
            <a:r>
              <a:rPr lang="en-US" sz="4800" err="1">
                <a:solidFill>
                  <a:schemeClr val="bg1"/>
                </a:solidFill>
              </a:rPr>
              <a:t>Fristilt</a:t>
            </a:r>
            <a:r>
              <a:rPr lang="en-US" sz="4800">
                <a:solidFill>
                  <a:schemeClr val="bg1"/>
                </a:solidFill>
              </a:rPr>
              <a:t> </a:t>
            </a:r>
            <a:r>
              <a:rPr lang="en-US" sz="4800" err="1">
                <a:solidFill>
                  <a:schemeClr val="bg1"/>
                </a:solidFill>
              </a:rPr>
              <a:t>koststed</a:t>
            </a:r>
            <a:r>
              <a:rPr lang="en-US" sz="4800">
                <a:solidFill>
                  <a:schemeClr val="bg1"/>
                </a:solidFill>
              </a:rPr>
              <a:t>”</a:t>
            </a:r>
            <a:br>
              <a:rPr lang="en-US" sz="4800">
                <a:solidFill>
                  <a:schemeClr val="bg1"/>
                </a:solidFill>
              </a:rPr>
            </a:br>
            <a:endParaRPr lang="en-US" sz="48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997B0F4-782D-46BD-ABCC-31BCF91C39BD}"/>
              </a:ext>
            </a:extLst>
          </p:cNvPr>
          <p:cNvSpPr txBox="1"/>
          <p:nvPr/>
        </p:nvSpPr>
        <p:spPr>
          <a:xfrm>
            <a:off x="6712117" y="2916597"/>
            <a:ext cx="429677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err="1"/>
              <a:t>Hva</a:t>
            </a:r>
            <a:r>
              <a:rPr lang="en-US" sz="2800"/>
              <a:t> er det – </a:t>
            </a:r>
          </a:p>
          <a:p>
            <a:r>
              <a:rPr lang="en-US" sz="2800"/>
              <a:t>og </a:t>
            </a:r>
            <a:r>
              <a:rPr lang="en-US" sz="2800" err="1"/>
              <a:t>hva</a:t>
            </a:r>
            <a:r>
              <a:rPr lang="en-US" sz="2800"/>
              <a:t> er </a:t>
            </a:r>
            <a:r>
              <a:rPr lang="en-US" sz="2800" err="1"/>
              <a:t>konsekvensene</a:t>
            </a:r>
            <a:r>
              <a:rPr lang="en-US" sz="2800"/>
              <a:t>?</a:t>
            </a:r>
            <a:endParaRPr lang="nb-NO" sz="2800"/>
          </a:p>
        </p:txBody>
      </p:sp>
    </p:spTree>
    <p:extLst>
      <p:ext uri="{BB962C8B-B14F-4D97-AF65-F5344CB8AC3E}">
        <p14:creationId xmlns:p14="http://schemas.microsoft.com/office/powerpoint/2010/main" val="648182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9B854-707F-4B3A-9F1C-618F99DC7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Prosjekt med 1 </a:t>
            </a:r>
            <a:r>
              <a:rPr lang="nb-NO" err="1"/>
              <a:t>finansiør</a:t>
            </a:r>
            <a:r>
              <a:rPr lang="nb-NO"/>
              <a:t> og flere koststeder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DFD103-188E-4D2B-91E8-48E67D853B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6375"/>
            <a:ext cx="10515600" cy="4700588"/>
          </a:xfrm>
        </p:spPr>
        <p:txBody>
          <a:bodyPr/>
          <a:lstStyle/>
          <a:p>
            <a:r>
              <a:rPr lang="nb-NO" b="1"/>
              <a:t>Anbefaling:</a:t>
            </a:r>
          </a:p>
          <a:p>
            <a:pPr lvl="1"/>
            <a:r>
              <a:rPr lang="nb-NO" u="sng"/>
              <a:t>Dersom det er 1 </a:t>
            </a:r>
            <a:r>
              <a:rPr lang="nb-NO" u="sng" err="1"/>
              <a:t>finansiør</a:t>
            </a:r>
            <a:r>
              <a:rPr lang="nb-NO" u="sng"/>
              <a:t> </a:t>
            </a:r>
            <a:r>
              <a:rPr lang="nb-NO"/>
              <a:t>av prosjektet opprettes det egne delprosjekter for hvert involverte koststed</a:t>
            </a:r>
            <a:br>
              <a:rPr lang="nb-NO"/>
            </a:br>
            <a:endParaRPr lang="nb-NO"/>
          </a:p>
          <a:p>
            <a:pPr lvl="2"/>
            <a:r>
              <a:rPr lang="nb-NO"/>
              <a:t>Eksempel hvis 2 koststeder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95265DD-6E69-465E-ACD0-011E654831D5}"/>
              </a:ext>
            </a:extLst>
          </p:cNvPr>
          <p:cNvGrpSpPr/>
          <p:nvPr/>
        </p:nvGrpSpPr>
        <p:grpSpPr>
          <a:xfrm>
            <a:off x="1282577" y="3362757"/>
            <a:ext cx="8230516" cy="3335011"/>
            <a:chOff x="1282576" y="3334182"/>
            <a:chExt cx="8230516" cy="333501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228BE83-4C9E-4A40-9DBE-2E3525E5F5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21206" y="3334182"/>
              <a:ext cx="6544115" cy="1745389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0D32E98-6975-4620-AB2C-F3B6592B21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82576" y="5029200"/>
              <a:ext cx="8230516" cy="1639992"/>
            </a:xfrm>
            <a:prstGeom prst="rect">
              <a:avLst/>
            </a:prstGeom>
          </p:spPr>
        </p:pic>
      </p:grp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A3E73F8-3653-47A6-A1B3-4680DD51B4DE}"/>
              </a:ext>
            </a:extLst>
          </p:cNvPr>
          <p:cNvSpPr txBox="1">
            <a:spLocks/>
          </p:cNvSpPr>
          <p:nvPr/>
        </p:nvSpPr>
        <p:spPr>
          <a:xfrm>
            <a:off x="9226573" y="3722740"/>
            <a:ext cx="2789217" cy="2155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1456" lvl="1" indent="-228594" defTabSz="914377"/>
            <a:r>
              <a:rPr lang="nb-NO" sz="1800">
                <a:solidFill>
                  <a:prstClr val="black"/>
                </a:solidFill>
                <a:latin typeface="Calibri" panose="020F0502020204030204"/>
              </a:rPr>
              <a:t>Egenfinansieringsandel på delprosjekt</a:t>
            </a:r>
          </a:p>
          <a:p>
            <a:pPr marL="536561" lvl="2" indent="-228594" defTabSz="914377"/>
            <a:r>
              <a:rPr lang="nb-NO" sz="1400">
                <a:solidFill>
                  <a:prstClr val="black"/>
                </a:solidFill>
                <a:latin typeface="Calibri" panose="020F0502020204030204"/>
              </a:rPr>
              <a:t>så med eget delprosjekt pr. koststed kan det være ulike egenfinansieringsandeler</a:t>
            </a:r>
          </a:p>
          <a:p>
            <a:pPr marL="536561" lvl="2" indent="-228594" defTabSz="914377"/>
            <a:r>
              <a:rPr lang="nb-NO" sz="1400">
                <a:solidFill>
                  <a:prstClr val="black"/>
                </a:solidFill>
                <a:latin typeface="Calibri" panose="020F0502020204030204"/>
              </a:rPr>
              <a:t>Arbeidspakker er på prosjektnivå – kan altså benyttes på tvers av delprosjektene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402299B-5F00-41E8-958A-0B8E82EB7427}"/>
              </a:ext>
            </a:extLst>
          </p:cNvPr>
          <p:cNvSpPr/>
          <p:nvPr/>
        </p:nvSpPr>
        <p:spPr>
          <a:xfrm>
            <a:off x="1636295" y="3916279"/>
            <a:ext cx="7212931" cy="113096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DD7A8F3-A594-43FD-BE6E-828B852384BC}"/>
              </a:ext>
            </a:extLst>
          </p:cNvPr>
          <p:cNvSpPr/>
          <p:nvPr/>
        </p:nvSpPr>
        <p:spPr>
          <a:xfrm>
            <a:off x="1648110" y="5047246"/>
            <a:ext cx="7645493" cy="163999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78682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9B854-707F-4B3A-9F1C-618F99DC7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Prosjekt med 1 </a:t>
            </a:r>
            <a:r>
              <a:rPr lang="nb-NO" err="1"/>
              <a:t>finansiør</a:t>
            </a:r>
            <a:r>
              <a:rPr lang="nb-NO"/>
              <a:t> og flere koststeder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DFD103-188E-4D2B-91E8-48E67D853B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6375"/>
            <a:ext cx="10515600" cy="4700588"/>
          </a:xfrm>
        </p:spPr>
        <p:txBody>
          <a:bodyPr/>
          <a:lstStyle/>
          <a:p>
            <a:r>
              <a:rPr lang="nb-NO" b="1"/>
              <a:t>Anbefaling:</a:t>
            </a:r>
          </a:p>
          <a:p>
            <a:pPr lvl="1"/>
            <a:r>
              <a:rPr lang="nb-NO" u="sng"/>
              <a:t>Dersom det er 1 </a:t>
            </a:r>
            <a:r>
              <a:rPr lang="nb-NO" u="sng" err="1"/>
              <a:t>finansiør</a:t>
            </a:r>
            <a:r>
              <a:rPr lang="nb-NO" u="sng"/>
              <a:t> </a:t>
            </a:r>
            <a:r>
              <a:rPr lang="nb-NO"/>
              <a:t>av prosjektet opprettes det egne delprosjekter for hvert involverte koststed</a:t>
            </a:r>
            <a:br>
              <a:rPr lang="nb-NO"/>
            </a:br>
            <a:endParaRPr lang="nb-NO"/>
          </a:p>
          <a:p>
            <a:pPr lvl="2"/>
            <a:r>
              <a:rPr lang="nb-NO"/>
              <a:t>Eksempel hvis 2 koststeder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95265DD-6E69-465E-ACD0-011E654831D5}"/>
              </a:ext>
            </a:extLst>
          </p:cNvPr>
          <p:cNvGrpSpPr/>
          <p:nvPr/>
        </p:nvGrpSpPr>
        <p:grpSpPr>
          <a:xfrm>
            <a:off x="1282577" y="3362757"/>
            <a:ext cx="8230516" cy="3335011"/>
            <a:chOff x="1282576" y="3334182"/>
            <a:chExt cx="8230516" cy="333501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228BE83-4C9E-4A40-9DBE-2E3525E5F5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21206" y="3334182"/>
              <a:ext cx="6544115" cy="1745389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0D32E98-6975-4620-AB2C-F3B6592B21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82576" y="5029200"/>
              <a:ext cx="8230516" cy="1639992"/>
            </a:xfrm>
            <a:prstGeom prst="rect">
              <a:avLst/>
            </a:prstGeom>
          </p:spPr>
        </p:pic>
      </p:grp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A3E73F8-3653-47A6-A1B3-4680DD51B4DE}"/>
              </a:ext>
            </a:extLst>
          </p:cNvPr>
          <p:cNvSpPr txBox="1">
            <a:spLocks/>
          </p:cNvSpPr>
          <p:nvPr/>
        </p:nvSpPr>
        <p:spPr>
          <a:xfrm>
            <a:off x="9226573" y="3722740"/>
            <a:ext cx="2789217" cy="2155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1456" lvl="1" indent="-228594" defTabSz="914377"/>
            <a:r>
              <a:rPr lang="nb-NO" sz="1800">
                <a:solidFill>
                  <a:prstClr val="black"/>
                </a:solidFill>
                <a:latin typeface="Calibri" panose="020F0502020204030204"/>
              </a:rPr>
              <a:t>Egenfinansieringsandel på delprosjekt</a:t>
            </a:r>
          </a:p>
          <a:p>
            <a:pPr marL="536561" lvl="2" indent="-228594" defTabSz="914377"/>
            <a:r>
              <a:rPr lang="nb-NO" sz="1400">
                <a:solidFill>
                  <a:prstClr val="black"/>
                </a:solidFill>
                <a:latin typeface="Calibri" panose="020F0502020204030204"/>
              </a:rPr>
              <a:t>så med eget delprosjekt pr. koststed kan det være ulike egenfinansieringsandeler</a:t>
            </a:r>
          </a:p>
          <a:p>
            <a:pPr marL="536561" lvl="2" indent="-228594" defTabSz="914377"/>
            <a:r>
              <a:rPr lang="nb-NO" sz="1400">
                <a:solidFill>
                  <a:prstClr val="black"/>
                </a:solidFill>
                <a:latin typeface="Calibri" panose="020F0502020204030204"/>
              </a:rPr>
              <a:t>Arbeidspakker er på prosjektnivå – kan altså benyttes på tvers av delprosjektene</a:t>
            </a:r>
          </a:p>
        </p:txBody>
      </p:sp>
    </p:spTree>
    <p:extLst>
      <p:ext uri="{BB962C8B-B14F-4D97-AF65-F5344CB8AC3E}">
        <p14:creationId xmlns:p14="http://schemas.microsoft.com/office/powerpoint/2010/main" val="1821930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79463-EC6D-4846-B1D3-D0E14A092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992188"/>
          </a:xfrm>
        </p:spPr>
        <p:txBody>
          <a:bodyPr>
            <a:normAutofit fontScale="90000"/>
          </a:bodyPr>
          <a:lstStyle/>
          <a:p>
            <a:r>
              <a:rPr lang="nb-NO" err="1"/>
              <a:t>Arb.gruppens</a:t>
            </a:r>
            <a:r>
              <a:rPr lang="nb-NO"/>
              <a:t> vurdering av fordeler og ulemper med å anbefale fravik fra fristilt koststed ved 1 </a:t>
            </a:r>
            <a:r>
              <a:rPr lang="nb-NO" err="1"/>
              <a:t>finansiør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BD57A7-C95D-44DB-A5D5-8281352DCF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4045"/>
            <a:ext cx="4126707" cy="435133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b-NO" b="1"/>
              <a:t>Fordel med å fravike:</a:t>
            </a:r>
          </a:p>
          <a:p>
            <a:r>
              <a:rPr lang="nb-NO" sz="2000"/>
              <a:t>Lokale delprosjektledere tydelig definert</a:t>
            </a:r>
          </a:p>
          <a:p>
            <a:r>
              <a:rPr lang="nb-NO" sz="2000"/>
              <a:t>Informasjonsflyt om personalforhold enklere:</a:t>
            </a:r>
          </a:p>
          <a:p>
            <a:pPr lvl="1"/>
            <a:r>
              <a:rPr lang="nb-NO" sz="1600"/>
              <a:t>Permisjoner/sluttdato/stillingsbrøker </a:t>
            </a:r>
            <a:r>
              <a:rPr lang="nb-NO" sz="1600" err="1"/>
              <a:t>etc</a:t>
            </a:r>
            <a:endParaRPr lang="nb-NO" sz="1600"/>
          </a:p>
          <a:p>
            <a:r>
              <a:rPr lang="nb-NO" sz="2000"/>
              <a:t>Koststedene får separate egenfinansieringsandeler</a:t>
            </a:r>
          </a:p>
          <a:p>
            <a:pPr lvl="1"/>
            <a:r>
              <a:rPr lang="nb-NO" sz="1600"/>
              <a:t>Budsjettendringer hos ett koststed påvirker ikke egenfinansiering hos andre enheter</a:t>
            </a:r>
          </a:p>
          <a:p>
            <a:pPr lvl="2"/>
            <a:r>
              <a:rPr lang="nb-NO" sz="1200"/>
              <a:t>Ikke behov for manuell regulering av EF mellom enheter</a:t>
            </a:r>
          </a:p>
          <a:p>
            <a:r>
              <a:rPr lang="nb-NO" sz="2000"/>
              <a:t>Enklere prosjektporteføljestyring (eierskap delprosjekt i stedet for basert på budsjettdata)</a:t>
            </a:r>
          </a:p>
          <a:p>
            <a:pPr lvl="1"/>
            <a:r>
              <a:rPr lang="nb-NO" sz="1600"/>
              <a:t>NB: Gjelder kun for faktiske delprosjekter. </a:t>
            </a:r>
            <a:br>
              <a:rPr lang="nb-NO" sz="1600"/>
            </a:br>
            <a:r>
              <a:rPr lang="nb-NO" sz="1600"/>
              <a:t/>
            </a:r>
            <a:br>
              <a:rPr lang="nb-NO" sz="1600"/>
            </a:br>
            <a:r>
              <a:rPr lang="nb-NO" sz="1600"/>
              <a:t>Fordi det etter avtale kan benyttes «Fristilt koststed» er det ikke 100% trygt å basere total porteføljestyring på delprosjektenes eiersted</a:t>
            </a:r>
          </a:p>
          <a:p>
            <a:endParaRPr lang="nb-NO" sz="200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8529745-FD49-4B10-9214-E262E6484FAC}"/>
              </a:ext>
            </a:extLst>
          </p:cNvPr>
          <p:cNvSpPr txBox="1">
            <a:spLocks/>
          </p:cNvSpPr>
          <p:nvPr/>
        </p:nvSpPr>
        <p:spPr>
          <a:xfrm>
            <a:off x="5876926" y="1790703"/>
            <a:ext cx="4774407" cy="45585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77">
              <a:buNone/>
            </a:pPr>
            <a:r>
              <a:rPr lang="nb-NO" b="1">
                <a:solidFill>
                  <a:prstClr val="black"/>
                </a:solidFill>
                <a:latin typeface="Calibri" panose="020F0502020204030204"/>
              </a:rPr>
              <a:t>Ulemper med å fravike:</a:t>
            </a:r>
          </a:p>
          <a:p>
            <a:pPr marL="228594" indent="-228594" defTabSz="914377"/>
            <a:r>
              <a:rPr lang="nb-NO" sz="2000">
                <a:solidFill>
                  <a:prstClr val="black"/>
                </a:solidFill>
                <a:latin typeface="Calibri" panose="020F0502020204030204"/>
              </a:rPr>
              <a:t>Det må manuelt opprettes egne delprosjekter.</a:t>
            </a:r>
            <a:endParaRPr lang="nb-NO" sz="2000">
              <a:solidFill>
                <a:prstClr val="black"/>
              </a:solidFill>
              <a:latin typeface="Calibri" panose="020F0502020204030204"/>
              <a:cs typeface="Calibri"/>
            </a:endParaRPr>
          </a:p>
          <a:p>
            <a:pPr marL="228594" indent="-228594" defTabSz="914377"/>
            <a:r>
              <a:rPr lang="nb-NO" sz="2000">
                <a:solidFill>
                  <a:prstClr val="black"/>
                </a:solidFill>
                <a:latin typeface="Calibri" panose="020F0502020204030204"/>
              </a:rPr>
              <a:t>Ingen informasjon i Unit4 ERP om hvem som er PØ for delprosjekt.</a:t>
            </a:r>
          </a:p>
          <a:p>
            <a:pPr marL="685783" lvl="1" indent="-228594" defTabSz="914377"/>
            <a:r>
              <a:rPr lang="nb-NO" sz="1600">
                <a:solidFill>
                  <a:prstClr val="black"/>
                </a:solidFill>
                <a:latin typeface="Calibri" panose="020F0502020204030204"/>
              </a:rPr>
              <a:t>Vil det være en lokal PØ som tar ansvaret? </a:t>
            </a:r>
          </a:p>
          <a:p>
            <a:pPr marL="228594" indent="-228594" defTabSz="914377"/>
            <a:r>
              <a:rPr lang="nb-NO" sz="2000">
                <a:solidFill>
                  <a:prstClr val="black"/>
                </a:solidFill>
                <a:latin typeface="Calibri" panose="020F0502020204030204"/>
              </a:rPr>
              <a:t>Flere delprosjekter skal brukes for kontering – øker risikoen for feil</a:t>
            </a:r>
          </a:p>
          <a:p>
            <a:pPr marL="228594" indent="-228594" defTabSz="914377"/>
            <a:r>
              <a:rPr lang="nb-NO" sz="2000">
                <a:solidFill>
                  <a:prstClr val="black"/>
                </a:solidFill>
                <a:latin typeface="Calibri" panose="020F0502020204030204"/>
              </a:rPr>
              <a:t>Ingen </a:t>
            </a:r>
            <a:r>
              <a:rPr lang="nb-NO" sz="2000" err="1">
                <a:solidFill>
                  <a:prstClr val="black"/>
                </a:solidFill>
                <a:latin typeface="Calibri" panose="020F0502020204030204"/>
              </a:rPr>
              <a:t>systemmessig</a:t>
            </a:r>
            <a:r>
              <a:rPr lang="nb-NO" sz="2000">
                <a:solidFill>
                  <a:prstClr val="black"/>
                </a:solidFill>
                <a:latin typeface="Calibri" panose="020F0502020204030204"/>
              </a:rPr>
              <a:t> verifikasjon mellom koststed og delprosjekt – det kan komme transaksjoner med «feil» koststed (i forhold til delprosjekt)</a:t>
            </a:r>
            <a:endParaRPr lang="nb-NO" sz="1600">
              <a:solidFill>
                <a:prstClr val="black"/>
              </a:solidFill>
              <a:latin typeface="Calibri" panose="020F0502020204030204"/>
            </a:endParaRPr>
          </a:p>
          <a:p>
            <a:pPr marL="228594" indent="-228594" defTabSz="914377"/>
            <a:endParaRPr lang="nb-NO" sz="200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885499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9C412-8298-4805-97A6-B9AE0D77C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Mulighet til å fravike anbefaling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645FD6-1DED-4ECF-9328-AE208BBA1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486275"/>
          </a:xfrm>
        </p:spPr>
        <p:txBody>
          <a:bodyPr/>
          <a:lstStyle/>
          <a:p>
            <a:pPr marL="457189" lvl="1" indent="0">
              <a:buNone/>
            </a:pPr>
            <a:r>
              <a:rPr lang="nb-NO" sz="2800"/>
              <a:t>Ved </a:t>
            </a:r>
            <a:r>
              <a:rPr lang="nb-NO" sz="2800" u="sng"/>
              <a:t>full enighet</a:t>
            </a:r>
            <a:r>
              <a:rPr lang="nb-NO" sz="2800"/>
              <a:t> mellom involverte koststeder:</a:t>
            </a:r>
          </a:p>
          <a:p>
            <a:pPr marL="457189" lvl="1" indent="0">
              <a:buNone/>
            </a:pPr>
            <a:endParaRPr lang="nb-NO"/>
          </a:p>
          <a:p>
            <a:pPr lvl="1"/>
            <a:r>
              <a:rPr lang="nb-NO"/>
              <a:t>Tillatt å avtale at man likevel benytter systemets løsning – fristilt koststed.</a:t>
            </a:r>
          </a:p>
          <a:p>
            <a:pPr lvl="2"/>
            <a:r>
              <a:rPr lang="nb-NO"/>
              <a:t>Det anbefales at man i et slikt tilfelle også avtaler hvordan budsjettendringer/endringer i egenfinansiering skal håndteres mellom involverte enheter</a:t>
            </a:r>
            <a:br>
              <a:rPr lang="nb-NO"/>
            </a:b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658799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F43A3-59B9-4B00-8AF0-33B3EF139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5491"/>
          </a:xfrm>
        </p:spPr>
        <p:txBody>
          <a:bodyPr>
            <a:normAutofit/>
          </a:bodyPr>
          <a:lstStyle/>
          <a:p>
            <a:r>
              <a:rPr lang="nb-NO"/>
              <a:t>Prosjekt 1 koststed og 2 </a:t>
            </a:r>
            <a:r>
              <a:rPr lang="nb-NO" err="1"/>
              <a:t>finansiører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997A8D-2406-46E9-BEE0-D401FEE46A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2763"/>
            <a:ext cx="10515600" cy="5590708"/>
          </a:xfrm>
        </p:spPr>
        <p:txBody>
          <a:bodyPr>
            <a:normAutofit/>
          </a:bodyPr>
          <a:lstStyle/>
          <a:p>
            <a:r>
              <a:rPr lang="nb-NO" b="1"/>
              <a:t>Anbefaling:</a:t>
            </a:r>
          </a:p>
          <a:p>
            <a:pPr lvl="1"/>
            <a:r>
              <a:rPr lang="nb-NO"/>
              <a:t>Bruker Unit4 ERP standard funksjonalitet – 1 delprosjekt pr. </a:t>
            </a:r>
            <a:r>
              <a:rPr lang="nb-NO" err="1"/>
              <a:t>finansiør</a:t>
            </a:r>
            <a:r>
              <a:rPr lang="nb-NO"/>
              <a:t> </a:t>
            </a:r>
            <a:r>
              <a:rPr lang="nb-NO" b="1"/>
              <a:t>men</a:t>
            </a:r>
            <a:r>
              <a:rPr lang="nb-NO"/>
              <a:t> budsjetterer og regnskapsfører på omveltningsdelprosjekt</a:t>
            </a:r>
          </a:p>
          <a:p>
            <a:pPr lvl="1"/>
            <a:endParaRPr lang="nb-NO"/>
          </a:p>
          <a:p>
            <a:pPr marL="0" indent="0">
              <a:buNone/>
            </a:pPr>
            <a:r>
              <a:rPr lang="nb-NO"/>
              <a:t>Pre-</a:t>
            </a:r>
            <a:r>
              <a:rPr lang="nb-NO" err="1"/>
              <a:t>Award</a:t>
            </a:r>
            <a:r>
              <a:rPr lang="nb-NO"/>
              <a:t>:</a:t>
            </a:r>
          </a:p>
          <a:p>
            <a:pPr marL="0" indent="0">
              <a:buNone/>
            </a:pPr>
            <a:endParaRPr lang="nb-NO"/>
          </a:p>
          <a:p>
            <a:pPr marL="0" indent="0">
              <a:buNone/>
            </a:pPr>
            <a:endParaRPr lang="nb-NO"/>
          </a:p>
          <a:p>
            <a:pPr marL="0" indent="0">
              <a:buNone/>
            </a:pPr>
            <a:endParaRPr lang="nb-NO"/>
          </a:p>
          <a:p>
            <a:pPr marL="0" indent="0">
              <a:buNone/>
            </a:pPr>
            <a:r>
              <a:rPr lang="nb-NO"/>
              <a:t>Prosjektmodul </a:t>
            </a:r>
          </a:p>
          <a:p>
            <a:pPr marL="0" indent="0">
              <a:buNone/>
            </a:pPr>
            <a:endParaRPr lang="nb-NO"/>
          </a:p>
          <a:p>
            <a:pPr marL="0" indent="0">
              <a:buNone/>
            </a:pPr>
            <a:endParaRPr lang="nb-NO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09675D9-E2EF-4348-8657-A139953B2627}"/>
              </a:ext>
            </a:extLst>
          </p:cNvPr>
          <p:cNvSpPr/>
          <p:nvPr/>
        </p:nvSpPr>
        <p:spPr>
          <a:xfrm>
            <a:off x="7144440" y="3025044"/>
            <a:ext cx="1148339" cy="430299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14377"/>
            <a:r>
              <a:rPr lang="nb-NO" sz="1100" err="1">
                <a:solidFill>
                  <a:prstClr val="black"/>
                </a:solidFill>
                <a:latin typeface="Calibri" panose="020F0502020204030204"/>
              </a:rPr>
              <a:t>Finansiør</a:t>
            </a:r>
            <a:r>
              <a:rPr lang="nb-NO" sz="1100">
                <a:solidFill>
                  <a:prstClr val="black"/>
                </a:solidFill>
                <a:latin typeface="Calibri" panose="020F0502020204030204"/>
              </a:rPr>
              <a:t> 2</a:t>
            </a:r>
          </a:p>
          <a:p>
            <a:pPr algn="ctr" defTabSz="914377"/>
            <a:r>
              <a:rPr lang="nb-NO" sz="1100" err="1">
                <a:solidFill>
                  <a:prstClr val="black"/>
                </a:solidFill>
                <a:latin typeface="Calibri" panose="020F0502020204030204"/>
              </a:rPr>
              <a:t>Budsj.</a:t>
            </a:r>
            <a:r>
              <a:rPr lang="nb-NO" sz="1100" b="1" err="1">
                <a:solidFill>
                  <a:prstClr val="black"/>
                </a:solidFill>
                <a:latin typeface="Calibri" panose="020F0502020204030204"/>
              </a:rPr>
              <a:t>Finans</a:t>
            </a:r>
            <a:r>
              <a:rPr lang="nb-NO" sz="1100">
                <a:solidFill>
                  <a:prstClr val="black"/>
                </a:solidFill>
                <a:latin typeface="Calibri" panose="020F0502020204030204"/>
              </a:rPr>
              <a:t>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B654B7C-A777-4215-968A-9DBDD5C7EC05}"/>
              </a:ext>
            </a:extLst>
          </p:cNvPr>
          <p:cNvSpPr/>
          <p:nvPr/>
        </p:nvSpPr>
        <p:spPr>
          <a:xfrm>
            <a:off x="3228973" y="4851100"/>
            <a:ext cx="1600200" cy="78205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nb-NO">
                <a:solidFill>
                  <a:prstClr val="white"/>
                </a:solidFill>
                <a:latin typeface="Calibri" panose="020F0502020204030204"/>
              </a:rPr>
              <a:t>Delprosjekt</a:t>
            </a:r>
          </a:p>
          <a:p>
            <a:pPr algn="ctr" defTabSz="914377"/>
            <a:r>
              <a:rPr lang="nb-NO" err="1">
                <a:solidFill>
                  <a:prstClr val="white"/>
                </a:solidFill>
                <a:latin typeface="Calibri" panose="020F0502020204030204"/>
              </a:rPr>
              <a:t>Finansiør</a:t>
            </a:r>
            <a:r>
              <a:rPr lang="nb-NO">
                <a:solidFill>
                  <a:prstClr val="white"/>
                </a:solidFill>
                <a:latin typeface="Calibri" panose="020F0502020204030204"/>
              </a:rPr>
              <a:t> 1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CA0A930-9D0F-4CAF-8639-FDC0D1698941}"/>
              </a:ext>
            </a:extLst>
          </p:cNvPr>
          <p:cNvSpPr/>
          <p:nvPr/>
        </p:nvSpPr>
        <p:spPr>
          <a:xfrm>
            <a:off x="5628773" y="2540321"/>
            <a:ext cx="1557840" cy="810779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nb-NO" sz="1400">
                <a:solidFill>
                  <a:prstClr val="black"/>
                </a:solidFill>
                <a:latin typeface="Calibri" panose="020F0502020204030204"/>
              </a:rPr>
              <a:t>Institutt 1 </a:t>
            </a:r>
          </a:p>
          <a:p>
            <a:pPr algn="ctr" defTabSz="914377"/>
            <a:r>
              <a:rPr lang="nb-NO" sz="1400" err="1">
                <a:solidFill>
                  <a:prstClr val="black"/>
                </a:solidFill>
                <a:latin typeface="Calibri" panose="020F0502020204030204"/>
              </a:rPr>
              <a:t>Hovedfinansiør</a:t>
            </a:r>
            <a:endParaRPr lang="nb-NO" sz="1400">
              <a:solidFill>
                <a:prstClr val="black"/>
              </a:solidFill>
              <a:latin typeface="Calibri" panose="020F0502020204030204"/>
            </a:endParaRPr>
          </a:p>
          <a:p>
            <a:pPr algn="ctr" defTabSz="914377"/>
            <a:r>
              <a:rPr lang="nb-NO" sz="1400">
                <a:solidFill>
                  <a:prstClr val="black"/>
                </a:solidFill>
                <a:latin typeface="Calibri" panose="020F0502020204030204"/>
              </a:rPr>
              <a:t>Budsjetterte </a:t>
            </a:r>
            <a:r>
              <a:rPr lang="nb-NO" sz="1400" b="1">
                <a:solidFill>
                  <a:prstClr val="black"/>
                </a:solidFill>
                <a:latin typeface="Calibri" panose="020F0502020204030204"/>
              </a:rPr>
              <a:t>kostnader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3EE465D-A6A2-4F4D-AA7E-F2B5B95E62D1}"/>
              </a:ext>
            </a:extLst>
          </p:cNvPr>
          <p:cNvSpPr/>
          <p:nvPr/>
        </p:nvSpPr>
        <p:spPr>
          <a:xfrm>
            <a:off x="7950995" y="4851099"/>
            <a:ext cx="1600200" cy="78205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nb-NO">
                <a:solidFill>
                  <a:prstClr val="white"/>
                </a:solidFill>
                <a:latin typeface="Calibri" panose="020F0502020204030204"/>
              </a:rPr>
              <a:t>Delprosjekt</a:t>
            </a:r>
          </a:p>
          <a:p>
            <a:pPr algn="ctr" defTabSz="914377"/>
            <a:r>
              <a:rPr lang="nb-NO" err="1">
                <a:solidFill>
                  <a:prstClr val="white"/>
                </a:solidFill>
                <a:latin typeface="Calibri" panose="020F0502020204030204"/>
              </a:rPr>
              <a:t>Finansiør</a:t>
            </a:r>
            <a:r>
              <a:rPr lang="nb-NO">
                <a:solidFill>
                  <a:prstClr val="white"/>
                </a:solidFill>
                <a:latin typeface="Calibri" panose="020F0502020204030204"/>
              </a:rPr>
              <a:t> 2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9C4AAAE-2C56-42DC-AD94-10E6C3CB48DD}"/>
              </a:ext>
            </a:extLst>
          </p:cNvPr>
          <p:cNvSpPr/>
          <p:nvPr/>
        </p:nvSpPr>
        <p:spPr>
          <a:xfrm>
            <a:off x="5524499" y="4851099"/>
            <a:ext cx="1600200" cy="78205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nb-NO">
                <a:solidFill>
                  <a:prstClr val="white"/>
                </a:solidFill>
                <a:latin typeface="Calibri" panose="020F0502020204030204"/>
              </a:rPr>
              <a:t>Omveltnings-</a:t>
            </a:r>
          </a:p>
          <a:p>
            <a:pPr algn="ctr" defTabSz="914377"/>
            <a:r>
              <a:rPr lang="nb-NO">
                <a:solidFill>
                  <a:prstClr val="white"/>
                </a:solidFill>
                <a:latin typeface="Calibri" panose="020F0502020204030204"/>
              </a:rPr>
              <a:t>delprosjekt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76FC8D1-11D5-4B90-9574-47164A1D17CB}"/>
              </a:ext>
            </a:extLst>
          </p:cNvPr>
          <p:cNvSpPr txBox="1"/>
          <p:nvPr/>
        </p:nvSpPr>
        <p:spPr>
          <a:xfrm>
            <a:off x="5513220" y="5704702"/>
            <a:ext cx="15328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nb-NO" sz="1100" b="1">
                <a:solidFill>
                  <a:prstClr val="black"/>
                </a:solidFill>
                <a:latin typeface="Calibri" panose="020F0502020204030204"/>
              </a:rPr>
              <a:t>Konteringsnivå</a:t>
            </a:r>
            <a:r>
              <a:rPr lang="nb-NO" sz="1100">
                <a:solidFill>
                  <a:prstClr val="black"/>
                </a:solidFill>
                <a:latin typeface="Calibri" panose="020F0502020204030204"/>
              </a:rPr>
              <a:t> – </a:t>
            </a:r>
          </a:p>
          <a:p>
            <a:pPr defTabSz="914377"/>
            <a:r>
              <a:rPr lang="nb-NO" sz="1100">
                <a:solidFill>
                  <a:prstClr val="black"/>
                </a:solidFill>
                <a:latin typeface="Calibri" panose="020F0502020204030204"/>
              </a:rPr>
              <a:t>budsjett og regnskap</a:t>
            </a:r>
          </a:p>
        </p:txBody>
      </p:sp>
      <p:sp>
        <p:nvSpPr>
          <p:cNvPr id="24" name="Arrow: Curved Up 23">
            <a:extLst>
              <a:ext uri="{FF2B5EF4-FFF2-40B4-BE49-F238E27FC236}">
                <a16:creationId xmlns:a16="http://schemas.microsoft.com/office/drawing/2014/main" id="{2CF37084-8965-4E6E-AD55-CAB6ECA65C0F}"/>
              </a:ext>
            </a:extLst>
          </p:cNvPr>
          <p:cNvSpPr/>
          <p:nvPr/>
        </p:nvSpPr>
        <p:spPr>
          <a:xfrm>
            <a:off x="6154711" y="5695298"/>
            <a:ext cx="2739259" cy="735439"/>
          </a:xfrm>
          <a:prstGeom prst="curvedUpArrow">
            <a:avLst/>
          </a:prstGeom>
          <a:solidFill>
            <a:schemeClr val="accent1"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nb-NO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5" name="Arrow: Curved Down 24">
            <a:extLst>
              <a:ext uri="{FF2B5EF4-FFF2-40B4-BE49-F238E27FC236}">
                <a16:creationId xmlns:a16="http://schemas.microsoft.com/office/drawing/2014/main" id="{D55DCAC1-E210-4A5C-9AD7-C94BF6F0EEA5}"/>
              </a:ext>
            </a:extLst>
          </p:cNvPr>
          <p:cNvSpPr/>
          <p:nvPr/>
        </p:nvSpPr>
        <p:spPr>
          <a:xfrm rot="10800000">
            <a:off x="3821907" y="5695297"/>
            <a:ext cx="2365984" cy="756347"/>
          </a:xfrm>
          <a:prstGeom prst="curvedDownArrow">
            <a:avLst/>
          </a:prstGeom>
          <a:solidFill>
            <a:schemeClr val="accent1"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nb-NO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E58A71A-51FF-4C67-B932-DEEDD1B6D82A}"/>
              </a:ext>
            </a:extLst>
          </p:cNvPr>
          <p:cNvSpPr txBox="1"/>
          <p:nvPr/>
        </p:nvSpPr>
        <p:spPr>
          <a:xfrm>
            <a:off x="5722896" y="6162438"/>
            <a:ext cx="106901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nb-NO" sz="1100">
                <a:solidFill>
                  <a:prstClr val="black"/>
                </a:solidFill>
                <a:latin typeface="Calibri" panose="020F0502020204030204"/>
              </a:rPr>
              <a:t>Omveltning – automatisk (daglig)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7535226-B728-407C-80A6-47645DB66336}"/>
              </a:ext>
            </a:extLst>
          </p:cNvPr>
          <p:cNvSpPr/>
          <p:nvPr/>
        </p:nvSpPr>
        <p:spPr>
          <a:xfrm>
            <a:off x="5524499" y="3664595"/>
            <a:ext cx="1600200" cy="78205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nb-NO">
                <a:solidFill>
                  <a:prstClr val="white"/>
                </a:solidFill>
                <a:latin typeface="Calibri" panose="020F0502020204030204"/>
              </a:rPr>
              <a:t>Prosjekt</a:t>
            </a:r>
          </a:p>
          <a:p>
            <a:pPr algn="ctr" defTabSz="914377"/>
            <a:r>
              <a:rPr lang="nb-NO" err="1">
                <a:solidFill>
                  <a:prstClr val="white"/>
                </a:solidFill>
                <a:latin typeface="Calibri" panose="020F0502020204030204"/>
              </a:rPr>
              <a:t>Finansiør</a:t>
            </a:r>
            <a:r>
              <a:rPr lang="nb-NO">
                <a:solidFill>
                  <a:prstClr val="white"/>
                </a:solidFill>
                <a:latin typeface="Calibri" panose="020F0502020204030204"/>
              </a:rPr>
              <a:t> 1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6AE3DF9-752D-4277-A3A7-9364C118AB5E}"/>
              </a:ext>
            </a:extLst>
          </p:cNvPr>
          <p:cNvCxnSpPr/>
          <p:nvPr/>
        </p:nvCxnSpPr>
        <p:spPr>
          <a:xfrm>
            <a:off x="6324599" y="4446648"/>
            <a:ext cx="0" cy="4044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AB9E1DD-B0D7-4A43-B7E1-194081718271}"/>
              </a:ext>
            </a:extLst>
          </p:cNvPr>
          <p:cNvCxnSpPr>
            <a:cxnSpLocks/>
          </p:cNvCxnSpPr>
          <p:nvPr/>
        </p:nvCxnSpPr>
        <p:spPr>
          <a:xfrm>
            <a:off x="8751095" y="4648872"/>
            <a:ext cx="0" cy="2022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A8FC663-0C4E-4ED4-AC31-F548FD55B2EC}"/>
              </a:ext>
            </a:extLst>
          </p:cNvPr>
          <p:cNvCxnSpPr>
            <a:cxnSpLocks/>
          </p:cNvCxnSpPr>
          <p:nvPr/>
        </p:nvCxnSpPr>
        <p:spPr>
          <a:xfrm>
            <a:off x="3931444" y="4658957"/>
            <a:ext cx="0" cy="2022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24884E9-04CC-4E8D-9285-C2D02A28A414}"/>
              </a:ext>
            </a:extLst>
          </p:cNvPr>
          <p:cNvCxnSpPr>
            <a:cxnSpLocks/>
          </p:cNvCxnSpPr>
          <p:nvPr/>
        </p:nvCxnSpPr>
        <p:spPr>
          <a:xfrm flipV="1">
            <a:off x="3931444" y="4638788"/>
            <a:ext cx="4819651" cy="201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8ADD286E-E08F-46FC-B690-C1CE61E7EB2F}"/>
              </a:ext>
            </a:extLst>
          </p:cNvPr>
          <p:cNvSpPr/>
          <p:nvPr/>
        </p:nvSpPr>
        <p:spPr>
          <a:xfrm>
            <a:off x="7144441" y="2552720"/>
            <a:ext cx="1148339" cy="434341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14377"/>
            <a:r>
              <a:rPr lang="nb-NO" sz="1100" err="1">
                <a:solidFill>
                  <a:prstClr val="black"/>
                </a:solidFill>
                <a:latin typeface="Calibri" panose="020F0502020204030204"/>
              </a:rPr>
              <a:t>Finansiør</a:t>
            </a:r>
            <a:r>
              <a:rPr lang="nb-NO" sz="1100">
                <a:solidFill>
                  <a:prstClr val="black"/>
                </a:solidFill>
                <a:latin typeface="Calibri" panose="020F0502020204030204"/>
              </a:rPr>
              <a:t> 1</a:t>
            </a:r>
          </a:p>
          <a:p>
            <a:pPr algn="ctr" defTabSz="914377"/>
            <a:r>
              <a:rPr lang="nb-NO" sz="1100" err="1">
                <a:solidFill>
                  <a:prstClr val="black"/>
                </a:solidFill>
                <a:latin typeface="Calibri" panose="020F0502020204030204"/>
              </a:rPr>
              <a:t>Budsj.</a:t>
            </a:r>
            <a:r>
              <a:rPr lang="nb-NO" sz="1100" b="1" err="1">
                <a:solidFill>
                  <a:prstClr val="black"/>
                </a:solidFill>
                <a:latin typeface="Calibri" panose="020F0502020204030204"/>
              </a:rPr>
              <a:t>Finans</a:t>
            </a:r>
            <a:r>
              <a:rPr lang="nb-NO" sz="1100">
                <a:solidFill>
                  <a:prstClr val="black"/>
                </a:solidFill>
                <a:latin typeface="Calibri" panose="020F0502020204030204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4552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20" grpId="0" animBg="1"/>
      <p:bldP spid="21" grpId="0" animBg="1"/>
      <p:bldP spid="22" grpId="0" animBg="1"/>
      <p:bldP spid="23" grpId="0"/>
      <p:bldP spid="24" grpId="0" animBg="1"/>
      <p:bldP spid="25" grpId="0" animBg="1"/>
      <p:bldP spid="26" grpId="0"/>
      <p:bldP spid="27" grpId="0" animBg="1"/>
      <p:bldP spid="1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8A1E1DE-FE0C-41EC-8422-A1D4F57550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091" y="883201"/>
            <a:ext cx="11259357" cy="4567540"/>
          </a:xfrm>
          <a:prstGeom prst="rect">
            <a:avLst/>
          </a:prstGeom>
        </p:spPr>
      </p:pic>
      <p:sp>
        <p:nvSpPr>
          <p:cNvPr id="58" name="Title 1">
            <a:extLst>
              <a:ext uri="{FF2B5EF4-FFF2-40B4-BE49-F238E27FC236}">
                <a16:creationId xmlns:a16="http://schemas.microsoft.com/office/drawing/2014/main" id="{41DC7EC2-D25E-4C29-B524-98C7FD499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528" y="205618"/>
            <a:ext cx="10515600" cy="352557"/>
          </a:xfrm>
        </p:spPr>
        <p:txBody>
          <a:bodyPr>
            <a:normAutofit fontScale="90000"/>
          </a:bodyPr>
          <a:lstStyle/>
          <a:p>
            <a:r>
              <a:rPr lang="nb-NO"/>
              <a:t>Regnskapsføring ved </a:t>
            </a:r>
            <a:r>
              <a:rPr lang="nb-NO" err="1"/>
              <a:t>kostn.omveltning</a:t>
            </a:r>
            <a:r>
              <a:rPr lang="nb-NO"/>
              <a:t> - eksempel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0B822EF-B505-4EEF-B2A4-49FCA568E331}"/>
              </a:ext>
            </a:extLst>
          </p:cNvPr>
          <p:cNvSpPr/>
          <p:nvPr/>
        </p:nvSpPr>
        <p:spPr>
          <a:xfrm>
            <a:off x="5963769" y="3611067"/>
            <a:ext cx="4050424" cy="12192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b-NO" sz="16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Andeler finansiering:</a:t>
            </a:r>
          </a:p>
          <a:p>
            <a:r>
              <a:rPr lang="nb-NO" sz="1600" err="1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Havforskn.instituttet</a:t>
            </a:r>
            <a:r>
              <a:rPr lang="nb-NO" sz="16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		77,3%</a:t>
            </a:r>
          </a:p>
          <a:p>
            <a:r>
              <a:rPr lang="nb-NO" sz="16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NFR			22,7%</a:t>
            </a:r>
          </a:p>
          <a:p>
            <a:endParaRPr lang="nb-NO" sz="1600">
              <a:ln w="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  <a:p>
            <a:r>
              <a:rPr lang="nb-NO" sz="16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EF-andel (begge delprosjekter) 6,07%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BBF5820-86BB-4963-BC61-E28D5424D305}"/>
              </a:ext>
            </a:extLst>
          </p:cNvPr>
          <p:cNvCxnSpPr>
            <a:cxnSpLocks/>
          </p:cNvCxnSpPr>
          <p:nvPr/>
        </p:nvCxnSpPr>
        <p:spPr>
          <a:xfrm>
            <a:off x="2475628" y="1098926"/>
            <a:ext cx="1377416" cy="4274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4C5DE69-4670-460C-A1E2-3CE151000AFF}"/>
              </a:ext>
            </a:extLst>
          </p:cNvPr>
          <p:cNvCxnSpPr>
            <a:cxnSpLocks/>
          </p:cNvCxnSpPr>
          <p:nvPr/>
        </p:nvCxnSpPr>
        <p:spPr>
          <a:xfrm flipH="1">
            <a:off x="2475628" y="1526327"/>
            <a:ext cx="1703157" cy="18148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F99B2F0-8204-4197-A90D-34AC47E33EEE}"/>
              </a:ext>
            </a:extLst>
          </p:cNvPr>
          <p:cNvCxnSpPr>
            <a:cxnSpLocks/>
          </p:cNvCxnSpPr>
          <p:nvPr/>
        </p:nvCxnSpPr>
        <p:spPr>
          <a:xfrm flipH="1">
            <a:off x="2475628" y="1656623"/>
            <a:ext cx="1703157" cy="29968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B1CA994-AB0D-4A5D-8E13-04D6AEC91D5E}"/>
              </a:ext>
            </a:extLst>
          </p:cNvPr>
          <p:cNvSpPr/>
          <p:nvPr/>
        </p:nvSpPr>
        <p:spPr>
          <a:xfrm>
            <a:off x="3853045" y="1423951"/>
            <a:ext cx="791084" cy="29782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/>
          </a:p>
        </p:txBody>
      </p:sp>
    </p:spTree>
    <p:extLst>
      <p:ext uri="{BB962C8B-B14F-4D97-AF65-F5344CB8AC3E}">
        <p14:creationId xmlns:p14="http://schemas.microsoft.com/office/powerpoint/2010/main" val="14804485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2DD80B3-990B-49A9-8E57-33DFBD1D9FE5}"/>
              </a:ext>
            </a:extLst>
          </p:cNvPr>
          <p:cNvSpPr/>
          <p:nvPr/>
        </p:nvSpPr>
        <p:spPr>
          <a:xfrm>
            <a:off x="263316" y="1090940"/>
            <a:ext cx="2366201" cy="84618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nb-NO">
                <a:solidFill>
                  <a:prstClr val="black"/>
                </a:solidFill>
                <a:latin typeface="Calibri" panose="020F0502020204030204"/>
              </a:rPr>
              <a:t>Hovedprosjekt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B55E21A-70EC-4092-84E5-FB6EACA836D4}"/>
              </a:ext>
            </a:extLst>
          </p:cNvPr>
          <p:cNvSpPr/>
          <p:nvPr/>
        </p:nvSpPr>
        <p:spPr>
          <a:xfrm>
            <a:off x="263316" y="2315658"/>
            <a:ext cx="2366201" cy="84618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nb-NO">
                <a:solidFill>
                  <a:prstClr val="black"/>
                </a:solidFill>
                <a:latin typeface="Calibri" panose="020F0502020204030204"/>
              </a:rPr>
              <a:t>Prosjekt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3147727-4D99-40F8-A6A8-F532A6784977}"/>
              </a:ext>
            </a:extLst>
          </p:cNvPr>
          <p:cNvSpPr/>
          <p:nvPr/>
        </p:nvSpPr>
        <p:spPr>
          <a:xfrm>
            <a:off x="2822595" y="3731161"/>
            <a:ext cx="443571" cy="4169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nb-NO" sz="800">
                <a:solidFill>
                  <a:prstClr val="black"/>
                </a:solidFill>
                <a:latin typeface="Calibri" panose="020F0502020204030204"/>
              </a:rPr>
              <a:t>NFR</a:t>
            </a:r>
          </a:p>
          <a:p>
            <a:pPr algn="ctr" defTabSz="914377"/>
            <a:r>
              <a:rPr lang="nb-NO" sz="800" err="1">
                <a:solidFill>
                  <a:prstClr val="black"/>
                </a:solidFill>
                <a:latin typeface="Calibri" panose="020F0502020204030204"/>
              </a:rPr>
              <a:t>Inst</a:t>
            </a:r>
            <a:r>
              <a:rPr lang="nb-NO" sz="800">
                <a:solidFill>
                  <a:prstClr val="black"/>
                </a:solidFill>
                <a:latin typeface="Calibri" panose="020F0502020204030204"/>
              </a:rPr>
              <a:t>. B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8EF668C-EC71-4E3A-B48F-4278ED9B0C11}"/>
              </a:ext>
            </a:extLst>
          </p:cNvPr>
          <p:cNvSpPr/>
          <p:nvPr/>
        </p:nvSpPr>
        <p:spPr>
          <a:xfrm>
            <a:off x="3307421" y="3737160"/>
            <a:ext cx="625663" cy="4205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nb-NO" sz="800">
                <a:solidFill>
                  <a:prstClr val="black"/>
                </a:solidFill>
                <a:latin typeface="Calibri" panose="020F0502020204030204"/>
              </a:rPr>
              <a:t>Nærings-liv</a:t>
            </a:r>
          </a:p>
          <a:p>
            <a:pPr algn="ctr" defTabSz="914377"/>
            <a:r>
              <a:rPr lang="nb-NO" sz="800" err="1">
                <a:solidFill>
                  <a:prstClr val="black"/>
                </a:solidFill>
                <a:latin typeface="Calibri" panose="020F0502020204030204"/>
              </a:rPr>
              <a:t>Inst</a:t>
            </a:r>
            <a:r>
              <a:rPr lang="nb-NO" sz="800">
                <a:solidFill>
                  <a:prstClr val="black"/>
                </a:solidFill>
                <a:latin typeface="Calibri" panose="020F0502020204030204"/>
              </a:rPr>
              <a:t>. B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CB898BC-7F66-4E1B-A28E-76EC6EC2116B}"/>
              </a:ext>
            </a:extLst>
          </p:cNvPr>
          <p:cNvSpPr/>
          <p:nvPr/>
        </p:nvSpPr>
        <p:spPr>
          <a:xfrm>
            <a:off x="3969498" y="3746213"/>
            <a:ext cx="531181" cy="4115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nb-NO" sz="800">
                <a:solidFill>
                  <a:prstClr val="black"/>
                </a:solidFill>
                <a:latin typeface="Calibri" panose="020F0502020204030204"/>
              </a:rPr>
              <a:t>Stat</a:t>
            </a:r>
          </a:p>
          <a:p>
            <a:pPr algn="ctr" defTabSz="914377"/>
            <a:r>
              <a:rPr lang="nb-NO" sz="800" err="1">
                <a:solidFill>
                  <a:prstClr val="black"/>
                </a:solidFill>
                <a:latin typeface="Calibri" panose="020F0502020204030204"/>
              </a:rPr>
              <a:t>Inst</a:t>
            </a:r>
            <a:r>
              <a:rPr lang="nb-NO" sz="800">
                <a:solidFill>
                  <a:prstClr val="black"/>
                </a:solidFill>
                <a:latin typeface="Calibri" panose="020F0502020204030204"/>
              </a:rPr>
              <a:t>. 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5263C2-3C0C-40E7-883C-6DE675D52D28}"/>
              </a:ext>
            </a:extLst>
          </p:cNvPr>
          <p:cNvSpPr txBox="1"/>
          <p:nvPr/>
        </p:nvSpPr>
        <p:spPr>
          <a:xfrm>
            <a:off x="4617123" y="834467"/>
            <a:ext cx="31445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nb-NO" b="1">
                <a:solidFill>
                  <a:prstClr val="black"/>
                </a:solidFill>
                <a:latin typeface="Calibri" panose="020F0502020204030204"/>
              </a:rPr>
              <a:t>Ikke fristilt k-sted</a:t>
            </a:r>
          </a:p>
          <a:p>
            <a:pPr marL="285744" indent="-285744" defTabSz="914377">
              <a:buFont typeface="Arial" panose="020B0604020202020204" pitchFamily="34" charset="0"/>
              <a:buChar char="•"/>
            </a:pPr>
            <a:r>
              <a:rPr lang="nb-NO" sz="1200">
                <a:solidFill>
                  <a:prstClr val="black"/>
                </a:solidFill>
                <a:latin typeface="Calibri" panose="020F0502020204030204"/>
              </a:rPr>
              <a:t>Finansiering fra NFR, Stat og privat </a:t>
            </a:r>
          </a:p>
          <a:p>
            <a:pPr marL="285744" indent="-285744" defTabSz="914377">
              <a:buFont typeface="Arial" panose="020B0604020202020204" pitchFamily="34" charset="0"/>
              <a:buChar char="•"/>
            </a:pPr>
            <a:r>
              <a:rPr lang="nb-NO" sz="1200">
                <a:solidFill>
                  <a:prstClr val="black"/>
                </a:solidFill>
                <a:latin typeface="Calibri" panose="020F0502020204030204"/>
              </a:rPr>
              <a:t>Eksempelet: 5 enheter involvert</a:t>
            </a:r>
          </a:p>
          <a:p>
            <a:pPr marL="742932" lvl="1" indent="-285744" defTabSz="914377">
              <a:buFont typeface="Arial" panose="020B0604020202020204" pitchFamily="34" charset="0"/>
              <a:buChar char="•"/>
            </a:pPr>
            <a:r>
              <a:rPr lang="nb-NO" sz="1200">
                <a:solidFill>
                  <a:prstClr val="black"/>
                </a:solidFill>
                <a:latin typeface="Calibri" panose="020F0502020204030204"/>
              </a:rPr>
              <a:t>=&gt; 3 * 5 = 15 delprosjekter + evt. delprosjekter for Sentral EF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28BE459-7A42-4790-A8BF-3511FB0B934A}"/>
              </a:ext>
            </a:extLst>
          </p:cNvPr>
          <p:cNvSpPr/>
          <p:nvPr/>
        </p:nvSpPr>
        <p:spPr>
          <a:xfrm>
            <a:off x="305422" y="3746215"/>
            <a:ext cx="424749" cy="4115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nb-NO" sz="800">
                <a:solidFill>
                  <a:prstClr val="black"/>
                </a:solidFill>
                <a:latin typeface="Calibri" panose="020F0502020204030204"/>
              </a:rPr>
              <a:t>NFR</a:t>
            </a:r>
          </a:p>
          <a:p>
            <a:pPr algn="ctr" defTabSz="914377"/>
            <a:r>
              <a:rPr lang="nb-NO" sz="800" err="1">
                <a:solidFill>
                  <a:prstClr val="black"/>
                </a:solidFill>
                <a:latin typeface="Calibri" panose="020F0502020204030204"/>
              </a:rPr>
              <a:t>Inst</a:t>
            </a:r>
            <a:r>
              <a:rPr lang="nb-NO" sz="800">
                <a:solidFill>
                  <a:prstClr val="black"/>
                </a:solidFill>
                <a:latin typeface="Calibri" panose="020F0502020204030204"/>
              </a:rPr>
              <a:t>. A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359EDA-417C-49C1-B1C5-835F30AA35E1}"/>
              </a:ext>
            </a:extLst>
          </p:cNvPr>
          <p:cNvSpPr/>
          <p:nvPr/>
        </p:nvSpPr>
        <p:spPr>
          <a:xfrm>
            <a:off x="816106" y="3745656"/>
            <a:ext cx="641495" cy="4079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nb-NO" sz="800">
                <a:solidFill>
                  <a:prstClr val="black"/>
                </a:solidFill>
                <a:latin typeface="Calibri" panose="020F0502020204030204"/>
              </a:rPr>
              <a:t>Nærings-liv</a:t>
            </a:r>
          </a:p>
          <a:p>
            <a:pPr algn="ctr" defTabSz="914377"/>
            <a:r>
              <a:rPr lang="nb-NO" sz="800" err="1">
                <a:solidFill>
                  <a:prstClr val="black"/>
                </a:solidFill>
                <a:latin typeface="Calibri" panose="020F0502020204030204"/>
              </a:rPr>
              <a:t>Inst</a:t>
            </a:r>
            <a:r>
              <a:rPr lang="nb-NO" sz="800">
                <a:solidFill>
                  <a:prstClr val="black"/>
                </a:solidFill>
                <a:latin typeface="Calibri" panose="020F0502020204030204"/>
              </a:rPr>
              <a:t>. A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A6D6E9D-ECCC-4990-801A-2F5BB117EBBA}"/>
              </a:ext>
            </a:extLst>
          </p:cNvPr>
          <p:cNvSpPr/>
          <p:nvPr/>
        </p:nvSpPr>
        <p:spPr>
          <a:xfrm>
            <a:off x="1519380" y="3728847"/>
            <a:ext cx="507637" cy="4079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nb-NO" sz="800">
                <a:solidFill>
                  <a:prstClr val="black"/>
                </a:solidFill>
                <a:latin typeface="Calibri" panose="020F0502020204030204"/>
              </a:rPr>
              <a:t>Stat</a:t>
            </a:r>
          </a:p>
          <a:p>
            <a:pPr algn="ctr" defTabSz="914377"/>
            <a:r>
              <a:rPr lang="nb-NO" sz="800" err="1">
                <a:solidFill>
                  <a:prstClr val="black"/>
                </a:solidFill>
                <a:latin typeface="Calibri" panose="020F0502020204030204"/>
              </a:rPr>
              <a:t>Inst</a:t>
            </a:r>
            <a:r>
              <a:rPr lang="nb-NO" sz="800">
                <a:solidFill>
                  <a:prstClr val="black"/>
                </a:solidFill>
                <a:latin typeface="Calibri" panose="020F0502020204030204"/>
              </a:rPr>
              <a:t>. A</a:t>
            </a:r>
          </a:p>
        </p:txBody>
      </p:sp>
      <p:sp>
        <p:nvSpPr>
          <p:cNvPr id="17" name="Arrow: Curved Up 16">
            <a:extLst>
              <a:ext uri="{FF2B5EF4-FFF2-40B4-BE49-F238E27FC236}">
                <a16:creationId xmlns:a16="http://schemas.microsoft.com/office/drawing/2014/main" id="{08E7E18C-B39E-4691-837E-36DE7F578E96}"/>
              </a:ext>
            </a:extLst>
          </p:cNvPr>
          <p:cNvSpPr/>
          <p:nvPr/>
        </p:nvSpPr>
        <p:spPr>
          <a:xfrm>
            <a:off x="447296" y="4270555"/>
            <a:ext cx="1407707" cy="25903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nb-NO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0" name="Arrow: Curved Up 19">
            <a:extLst>
              <a:ext uri="{FF2B5EF4-FFF2-40B4-BE49-F238E27FC236}">
                <a16:creationId xmlns:a16="http://schemas.microsoft.com/office/drawing/2014/main" id="{CE3D86C8-1A22-40C3-A24A-FC83864741C6}"/>
              </a:ext>
            </a:extLst>
          </p:cNvPr>
          <p:cNvSpPr/>
          <p:nvPr/>
        </p:nvSpPr>
        <p:spPr>
          <a:xfrm>
            <a:off x="2951426" y="4229387"/>
            <a:ext cx="1266087" cy="25903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nb-NO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1" name="Arrow: Curved Up 20">
            <a:extLst>
              <a:ext uri="{FF2B5EF4-FFF2-40B4-BE49-F238E27FC236}">
                <a16:creationId xmlns:a16="http://schemas.microsoft.com/office/drawing/2014/main" id="{B78F1049-D26A-49FA-9DC4-9CC72F65C65D}"/>
              </a:ext>
            </a:extLst>
          </p:cNvPr>
          <p:cNvSpPr/>
          <p:nvPr/>
        </p:nvSpPr>
        <p:spPr>
          <a:xfrm>
            <a:off x="2951426" y="4179088"/>
            <a:ext cx="746015" cy="26915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nb-NO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C1BBFC7-EFBE-4183-B4A5-B99F7C77C979}"/>
              </a:ext>
            </a:extLst>
          </p:cNvPr>
          <p:cNvSpPr/>
          <p:nvPr/>
        </p:nvSpPr>
        <p:spPr>
          <a:xfrm>
            <a:off x="4624107" y="3746166"/>
            <a:ext cx="443571" cy="4169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nb-NO" sz="800">
                <a:solidFill>
                  <a:prstClr val="black"/>
                </a:solidFill>
                <a:latin typeface="Calibri" panose="020F0502020204030204"/>
              </a:rPr>
              <a:t>NFR</a:t>
            </a:r>
          </a:p>
          <a:p>
            <a:pPr algn="ctr" defTabSz="914377"/>
            <a:r>
              <a:rPr lang="nb-NO" sz="800" err="1">
                <a:solidFill>
                  <a:prstClr val="black"/>
                </a:solidFill>
                <a:latin typeface="Calibri" panose="020F0502020204030204"/>
              </a:rPr>
              <a:t>Inst</a:t>
            </a:r>
            <a:r>
              <a:rPr lang="nb-NO" sz="800">
                <a:solidFill>
                  <a:prstClr val="black"/>
                </a:solidFill>
                <a:latin typeface="Calibri" panose="020F0502020204030204"/>
              </a:rPr>
              <a:t>. C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97658CE-A421-4095-9144-554C52C983ED}"/>
              </a:ext>
            </a:extLst>
          </p:cNvPr>
          <p:cNvSpPr/>
          <p:nvPr/>
        </p:nvSpPr>
        <p:spPr>
          <a:xfrm>
            <a:off x="5097767" y="3747460"/>
            <a:ext cx="635991" cy="4205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nb-NO" sz="800">
                <a:solidFill>
                  <a:prstClr val="black"/>
                </a:solidFill>
                <a:latin typeface="Calibri" panose="020F0502020204030204"/>
              </a:rPr>
              <a:t>Nærings-liv</a:t>
            </a:r>
          </a:p>
          <a:p>
            <a:pPr algn="ctr" defTabSz="914377"/>
            <a:r>
              <a:rPr lang="nb-NO" sz="800" err="1">
                <a:solidFill>
                  <a:prstClr val="black"/>
                </a:solidFill>
                <a:latin typeface="Calibri" panose="020F0502020204030204"/>
              </a:rPr>
              <a:t>Inst</a:t>
            </a:r>
            <a:r>
              <a:rPr lang="nb-NO" sz="800">
                <a:solidFill>
                  <a:prstClr val="black"/>
                </a:solidFill>
                <a:latin typeface="Calibri" panose="020F0502020204030204"/>
              </a:rPr>
              <a:t>. C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725281B-52D7-4A69-B313-02FBF0358DFD}"/>
              </a:ext>
            </a:extLst>
          </p:cNvPr>
          <p:cNvSpPr/>
          <p:nvPr/>
        </p:nvSpPr>
        <p:spPr>
          <a:xfrm>
            <a:off x="5772669" y="3749843"/>
            <a:ext cx="516311" cy="4115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nb-NO" sz="800">
                <a:solidFill>
                  <a:prstClr val="black"/>
                </a:solidFill>
                <a:latin typeface="Calibri" panose="020F0502020204030204"/>
              </a:rPr>
              <a:t>Stat</a:t>
            </a:r>
          </a:p>
          <a:p>
            <a:pPr algn="ctr" defTabSz="914377"/>
            <a:r>
              <a:rPr lang="nb-NO" sz="800" err="1">
                <a:solidFill>
                  <a:prstClr val="black"/>
                </a:solidFill>
                <a:latin typeface="Calibri" panose="020F0502020204030204"/>
              </a:rPr>
              <a:t>Inst</a:t>
            </a:r>
            <a:r>
              <a:rPr lang="nb-NO" sz="800">
                <a:solidFill>
                  <a:prstClr val="black"/>
                </a:solidFill>
                <a:latin typeface="Calibri" panose="020F0502020204030204"/>
              </a:rPr>
              <a:t>. C</a:t>
            </a:r>
          </a:p>
        </p:txBody>
      </p:sp>
      <p:sp>
        <p:nvSpPr>
          <p:cNvPr id="30" name="Arrow: Curved Up 29">
            <a:extLst>
              <a:ext uri="{FF2B5EF4-FFF2-40B4-BE49-F238E27FC236}">
                <a16:creationId xmlns:a16="http://schemas.microsoft.com/office/drawing/2014/main" id="{EA49FCC4-529A-4486-85AF-79877ADDEB8E}"/>
              </a:ext>
            </a:extLst>
          </p:cNvPr>
          <p:cNvSpPr/>
          <p:nvPr/>
        </p:nvSpPr>
        <p:spPr>
          <a:xfrm>
            <a:off x="4766705" y="4179088"/>
            <a:ext cx="1302483" cy="303371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nb-NO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1" name="Arrow: Curved Up 30">
            <a:extLst>
              <a:ext uri="{FF2B5EF4-FFF2-40B4-BE49-F238E27FC236}">
                <a16:creationId xmlns:a16="http://schemas.microsoft.com/office/drawing/2014/main" id="{462B64EC-62E9-4B11-B9B4-4012BD5C37E4}"/>
              </a:ext>
            </a:extLst>
          </p:cNvPr>
          <p:cNvSpPr/>
          <p:nvPr/>
        </p:nvSpPr>
        <p:spPr>
          <a:xfrm>
            <a:off x="4766706" y="4198797"/>
            <a:ext cx="777471" cy="249449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nb-NO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88C486F-F0F8-48FE-97D6-B52F75B4EF3A}"/>
              </a:ext>
            </a:extLst>
          </p:cNvPr>
          <p:cNvSpPr/>
          <p:nvPr/>
        </p:nvSpPr>
        <p:spPr>
          <a:xfrm>
            <a:off x="7305275" y="3737225"/>
            <a:ext cx="443571" cy="4169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nb-NO" sz="800">
                <a:solidFill>
                  <a:prstClr val="black"/>
                </a:solidFill>
                <a:latin typeface="Calibri" panose="020F0502020204030204"/>
              </a:rPr>
              <a:t>NFR</a:t>
            </a:r>
          </a:p>
          <a:p>
            <a:pPr algn="ctr" defTabSz="914377"/>
            <a:r>
              <a:rPr lang="nb-NO" sz="800" err="1">
                <a:solidFill>
                  <a:prstClr val="black"/>
                </a:solidFill>
                <a:latin typeface="Calibri" panose="020F0502020204030204"/>
              </a:rPr>
              <a:t>Inst</a:t>
            </a:r>
            <a:r>
              <a:rPr lang="nb-NO" sz="800">
                <a:solidFill>
                  <a:prstClr val="black"/>
                </a:solidFill>
                <a:latin typeface="Calibri" panose="020F0502020204030204"/>
              </a:rPr>
              <a:t>. D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5368E5A-E18A-4133-8219-3B3DFDA00B21}"/>
              </a:ext>
            </a:extLst>
          </p:cNvPr>
          <p:cNvSpPr/>
          <p:nvPr/>
        </p:nvSpPr>
        <p:spPr>
          <a:xfrm>
            <a:off x="7842182" y="3732861"/>
            <a:ext cx="627797" cy="4205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nb-NO" sz="800">
                <a:solidFill>
                  <a:prstClr val="black"/>
                </a:solidFill>
                <a:latin typeface="Calibri" panose="020F0502020204030204"/>
              </a:rPr>
              <a:t>Nærings-liv</a:t>
            </a:r>
          </a:p>
          <a:p>
            <a:pPr algn="ctr" defTabSz="914377"/>
            <a:r>
              <a:rPr lang="nb-NO" sz="800" err="1">
                <a:solidFill>
                  <a:prstClr val="black"/>
                </a:solidFill>
                <a:latin typeface="Calibri" panose="020F0502020204030204"/>
              </a:rPr>
              <a:t>Inst</a:t>
            </a:r>
            <a:r>
              <a:rPr lang="nb-NO" sz="800">
                <a:solidFill>
                  <a:prstClr val="black"/>
                </a:solidFill>
                <a:latin typeface="Calibri" panose="020F0502020204030204"/>
              </a:rPr>
              <a:t>. D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1120DC9-3219-4E4E-A671-29F1B2945569}"/>
              </a:ext>
            </a:extLst>
          </p:cNvPr>
          <p:cNvSpPr/>
          <p:nvPr/>
        </p:nvSpPr>
        <p:spPr>
          <a:xfrm>
            <a:off x="8508130" y="3726431"/>
            <a:ext cx="536001" cy="4115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nb-NO" sz="800">
                <a:solidFill>
                  <a:prstClr val="black"/>
                </a:solidFill>
                <a:latin typeface="Calibri" panose="020F0502020204030204"/>
              </a:rPr>
              <a:t>Stat</a:t>
            </a:r>
          </a:p>
          <a:p>
            <a:pPr algn="ctr" defTabSz="914377"/>
            <a:r>
              <a:rPr lang="nb-NO" sz="800" err="1">
                <a:solidFill>
                  <a:prstClr val="black"/>
                </a:solidFill>
                <a:latin typeface="Calibri" panose="020F0502020204030204"/>
              </a:rPr>
              <a:t>Inst</a:t>
            </a:r>
            <a:r>
              <a:rPr lang="nb-NO" sz="800">
                <a:solidFill>
                  <a:prstClr val="black"/>
                </a:solidFill>
                <a:latin typeface="Calibri" panose="020F0502020204030204"/>
              </a:rPr>
              <a:t>. D</a:t>
            </a:r>
          </a:p>
        </p:txBody>
      </p:sp>
      <p:sp>
        <p:nvSpPr>
          <p:cNvPr id="37" name="Arrow: Curved Up 36">
            <a:extLst>
              <a:ext uri="{FF2B5EF4-FFF2-40B4-BE49-F238E27FC236}">
                <a16:creationId xmlns:a16="http://schemas.microsoft.com/office/drawing/2014/main" id="{6E10637C-FEAF-4FCC-9184-2AA6427724B2}"/>
              </a:ext>
            </a:extLst>
          </p:cNvPr>
          <p:cNvSpPr/>
          <p:nvPr/>
        </p:nvSpPr>
        <p:spPr>
          <a:xfrm>
            <a:off x="7389738" y="4143373"/>
            <a:ext cx="838388" cy="196683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nb-NO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8" name="Arrow: Curved Up 37">
            <a:extLst>
              <a:ext uri="{FF2B5EF4-FFF2-40B4-BE49-F238E27FC236}">
                <a16:creationId xmlns:a16="http://schemas.microsoft.com/office/drawing/2014/main" id="{5611769D-957B-44CF-BB80-809B70D7449D}"/>
              </a:ext>
            </a:extLst>
          </p:cNvPr>
          <p:cNvSpPr/>
          <p:nvPr/>
        </p:nvSpPr>
        <p:spPr>
          <a:xfrm>
            <a:off x="7389738" y="4136846"/>
            <a:ext cx="1379605" cy="275685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nb-NO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7A275CD-3E6C-4DA7-A979-9678C8C32E6C}"/>
              </a:ext>
            </a:extLst>
          </p:cNvPr>
          <p:cNvSpPr/>
          <p:nvPr/>
        </p:nvSpPr>
        <p:spPr>
          <a:xfrm>
            <a:off x="187724" y="5525369"/>
            <a:ext cx="11629291" cy="4499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nb-NO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841D250-8B0C-4BAA-8FEB-2FF2B93AC473}"/>
              </a:ext>
            </a:extLst>
          </p:cNvPr>
          <p:cNvSpPr txBox="1"/>
          <p:nvPr/>
        </p:nvSpPr>
        <p:spPr>
          <a:xfrm>
            <a:off x="7852528" y="904034"/>
            <a:ext cx="362761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nb-NO" b="1">
                <a:solidFill>
                  <a:prstClr val="black"/>
                </a:solidFill>
                <a:latin typeface="Calibri" panose="020F0502020204030204"/>
              </a:rPr>
              <a:t>Fakturering: </a:t>
            </a:r>
          </a:p>
          <a:p>
            <a:pPr marL="285744" indent="-285744" defTabSz="914377">
              <a:buFont typeface="Arial" panose="020B0604020202020204" pitchFamily="34" charset="0"/>
              <a:buChar char="•"/>
            </a:pPr>
            <a:r>
              <a:rPr lang="nb-NO" sz="1200">
                <a:solidFill>
                  <a:prstClr val="black"/>
                </a:solidFill>
                <a:latin typeface="Calibri" panose="020F0502020204030204"/>
              </a:rPr>
              <a:t>NFR kan faktureres fra prosjekt –får Institutt A som koststed på fakturaen. </a:t>
            </a:r>
          </a:p>
          <a:p>
            <a:pPr marL="285744" indent="-285744" defTabSz="914377">
              <a:buFont typeface="Arial" panose="020B0604020202020204" pitchFamily="34" charset="0"/>
              <a:buChar char="•"/>
            </a:pPr>
            <a:r>
              <a:rPr lang="nb-NO" sz="1200" err="1">
                <a:solidFill>
                  <a:prstClr val="black"/>
                </a:solidFill>
                <a:latin typeface="Calibri" panose="020F0502020204030204"/>
              </a:rPr>
              <a:t>Nær.liv</a:t>
            </a:r>
            <a:r>
              <a:rPr lang="nb-NO" sz="1200">
                <a:solidFill>
                  <a:prstClr val="black"/>
                </a:solidFill>
                <a:latin typeface="Calibri" panose="020F0502020204030204"/>
              </a:rPr>
              <a:t> og stat må faktureres fra salgsordremodul</a:t>
            </a:r>
          </a:p>
          <a:p>
            <a:pPr marL="742932" lvl="1" indent="-285744" defTabSz="914377">
              <a:buFont typeface="Arial" panose="020B0604020202020204" pitchFamily="34" charset="0"/>
              <a:buChar char="•"/>
            </a:pPr>
            <a:r>
              <a:rPr lang="nb-NO" sz="1200">
                <a:solidFill>
                  <a:prstClr val="black"/>
                </a:solidFill>
                <a:latin typeface="Calibri" panose="020F0502020204030204"/>
              </a:rPr>
              <a:t>Institutt A bør gjøre dette</a:t>
            </a:r>
          </a:p>
          <a:p>
            <a:pPr marL="285744" indent="-285744" defTabSz="914377">
              <a:buFont typeface="Arial" panose="020B0604020202020204" pitchFamily="34" charset="0"/>
              <a:buChar char="•"/>
            </a:pPr>
            <a:r>
              <a:rPr lang="nb-NO" sz="1200" err="1">
                <a:solidFill>
                  <a:prstClr val="black"/>
                </a:solidFill>
                <a:latin typeface="Calibri" panose="020F0502020204030204"/>
              </a:rPr>
              <a:t>Inst</a:t>
            </a:r>
            <a:r>
              <a:rPr lang="nb-NO" sz="1200">
                <a:solidFill>
                  <a:prstClr val="black"/>
                </a:solidFill>
                <a:latin typeface="Calibri" panose="020F0502020204030204"/>
              </a:rPr>
              <a:t>. A må fakturere </a:t>
            </a:r>
            <a:r>
              <a:rPr lang="nb-NO" sz="1200" err="1">
                <a:solidFill>
                  <a:prstClr val="black"/>
                </a:solidFill>
                <a:latin typeface="Calibri" panose="020F0502020204030204"/>
              </a:rPr>
              <a:t>finansiørene</a:t>
            </a:r>
            <a:r>
              <a:rPr lang="nb-NO" sz="1200">
                <a:solidFill>
                  <a:prstClr val="black"/>
                </a:solidFill>
                <a:latin typeface="Calibri" panose="020F0502020204030204"/>
              </a:rPr>
              <a:t> for partneres midler (gjøres i prosjektmodul for NFR og salgsordremodul for </a:t>
            </a:r>
            <a:r>
              <a:rPr lang="nb-NO" sz="1200" err="1">
                <a:solidFill>
                  <a:prstClr val="black"/>
                </a:solidFill>
                <a:latin typeface="Calibri" panose="020F0502020204030204"/>
              </a:rPr>
              <a:t>Nær.liv</a:t>
            </a:r>
            <a:r>
              <a:rPr lang="nb-NO" sz="1200">
                <a:solidFill>
                  <a:prstClr val="black"/>
                </a:solidFill>
                <a:latin typeface="Calibri" panose="020F0502020204030204"/>
              </a:rPr>
              <a:t> og Stat</a:t>
            </a:r>
          </a:p>
        </p:txBody>
      </p:sp>
      <p:sp>
        <p:nvSpPr>
          <p:cNvPr id="41" name="Arrow: Curved Up 40">
            <a:extLst>
              <a:ext uri="{FF2B5EF4-FFF2-40B4-BE49-F238E27FC236}">
                <a16:creationId xmlns:a16="http://schemas.microsoft.com/office/drawing/2014/main" id="{50E7083D-E6B9-4F9E-9473-B0064C058500}"/>
              </a:ext>
            </a:extLst>
          </p:cNvPr>
          <p:cNvSpPr/>
          <p:nvPr/>
        </p:nvSpPr>
        <p:spPr>
          <a:xfrm>
            <a:off x="447295" y="4277182"/>
            <a:ext cx="777471" cy="25240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nb-NO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C8D746E-0D2D-4991-B3E9-ABBF434D664E}"/>
              </a:ext>
            </a:extLst>
          </p:cNvPr>
          <p:cNvSpPr/>
          <p:nvPr/>
        </p:nvSpPr>
        <p:spPr>
          <a:xfrm>
            <a:off x="9353197" y="3719903"/>
            <a:ext cx="443571" cy="41694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r>
              <a:rPr lang="nb-NO" sz="800">
                <a:solidFill>
                  <a:prstClr val="black"/>
                </a:solidFill>
                <a:latin typeface="Calibri" panose="020F0502020204030204"/>
              </a:rPr>
              <a:t>NFR</a:t>
            </a:r>
          </a:p>
          <a:p>
            <a:pPr algn="ctr" defTabSz="914377"/>
            <a:r>
              <a:rPr lang="nb-NO" sz="800" err="1">
                <a:solidFill>
                  <a:prstClr val="black"/>
                </a:solidFill>
                <a:latin typeface="Calibri" panose="020F0502020204030204"/>
              </a:rPr>
              <a:t>Inst</a:t>
            </a:r>
            <a:r>
              <a:rPr lang="nb-NO" sz="800">
                <a:solidFill>
                  <a:prstClr val="black"/>
                </a:solidFill>
                <a:latin typeface="Calibri" panose="020F0502020204030204"/>
              </a:rPr>
              <a:t>. E</a:t>
            </a:r>
            <a:endParaRPr lang="nb-NO" sz="800">
              <a:solidFill>
                <a:prstClr val="black"/>
              </a:solidFill>
              <a:latin typeface="Calibri" panose="020F0502020204030204"/>
              <a:cs typeface="Calibri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5F37C87-EA80-4EB5-B629-B640F60DDFAD}"/>
              </a:ext>
            </a:extLst>
          </p:cNvPr>
          <p:cNvSpPr/>
          <p:nvPr/>
        </p:nvSpPr>
        <p:spPr>
          <a:xfrm>
            <a:off x="9890719" y="3712824"/>
            <a:ext cx="572716" cy="4205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r>
              <a:rPr lang="nb-NO" sz="800">
                <a:solidFill>
                  <a:prstClr val="black"/>
                </a:solidFill>
                <a:latin typeface="Calibri" panose="020F0502020204030204"/>
              </a:rPr>
              <a:t>Nærings-liv</a:t>
            </a:r>
          </a:p>
          <a:p>
            <a:pPr algn="ctr" defTabSz="914377"/>
            <a:r>
              <a:rPr lang="nb-NO" sz="800" err="1">
                <a:solidFill>
                  <a:prstClr val="black"/>
                </a:solidFill>
                <a:latin typeface="Calibri" panose="020F0502020204030204"/>
              </a:rPr>
              <a:t>Inst</a:t>
            </a:r>
            <a:r>
              <a:rPr lang="nb-NO" sz="800">
                <a:solidFill>
                  <a:prstClr val="black"/>
                </a:solidFill>
                <a:latin typeface="Calibri" panose="020F0502020204030204"/>
              </a:rPr>
              <a:t>. E</a:t>
            </a:r>
            <a:endParaRPr lang="nb-NO" sz="800">
              <a:solidFill>
                <a:prstClr val="black"/>
              </a:solidFill>
              <a:latin typeface="Calibri" panose="020F0502020204030204"/>
              <a:cs typeface="Calibri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A673A3E-DAD3-4979-A44D-18F5F767D054}"/>
              </a:ext>
            </a:extLst>
          </p:cNvPr>
          <p:cNvSpPr/>
          <p:nvPr/>
        </p:nvSpPr>
        <p:spPr>
          <a:xfrm>
            <a:off x="10557384" y="3718031"/>
            <a:ext cx="636531" cy="4115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r>
              <a:rPr lang="nb-NO" sz="800">
                <a:solidFill>
                  <a:prstClr val="black"/>
                </a:solidFill>
                <a:latin typeface="Calibri" panose="020F0502020204030204"/>
              </a:rPr>
              <a:t>Stat</a:t>
            </a:r>
          </a:p>
          <a:p>
            <a:pPr algn="ctr" defTabSz="914377"/>
            <a:r>
              <a:rPr lang="nb-NO" sz="800" err="1">
                <a:solidFill>
                  <a:prstClr val="black"/>
                </a:solidFill>
                <a:latin typeface="Calibri" panose="020F0502020204030204"/>
              </a:rPr>
              <a:t>Inst</a:t>
            </a:r>
            <a:r>
              <a:rPr lang="nb-NO" sz="800">
                <a:solidFill>
                  <a:prstClr val="black"/>
                </a:solidFill>
                <a:latin typeface="Calibri" panose="020F0502020204030204"/>
              </a:rPr>
              <a:t>. E</a:t>
            </a:r>
            <a:endParaRPr lang="nb-NO" sz="800">
              <a:solidFill>
                <a:prstClr val="black"/>
              </a:solidFill>
              <a:latin typeface="Calibri" panose="020F0502020204030204"/>
              <a:cs typeface="Calibri"/>
            </a:endParaRPr>
          </a:p>
        </p:txBody>
      </p:sp>
      <p:sp>
        <p:nvSpPr>
          <p:cNvPr id="47" name="Arrow: Curved Up 46">
            <a:extLst>
              <a:ext uri="{FF2B5EF4-FFF2-40B4-BE49-F238E27FC236}">
                <a16:creationId xmlns:a16="http://schemas.microsoft.com/office/drawing/2014/main" id="{79B754A9-0D8F-43DC-AAEA-C33878037188}"/>
              </a:ext>
            </a:extLst>
          </p:cNvPr>
          <p:cNvSpPr/>
          <p:nvPr/>
        </p:nvSpPr>
        <p:spPr>
          <a:xfrm>
            <a:off x="9494840" y="4153385"/>
            <a:ext cx="1379605" cy="25052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nb-NO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8" name="Arrow: Curved Up 47">
            <a:extLst>
              <a:ext uri="{FF2B5EF4-FFF2-40B4-BE49-F238E27FC236}">
                <a16:creationId xmlns:a16="http://schemas.microsoft.com/office/drawing/2014/main" id="{1B40DE95-B0BF-4C7D-8E68-FCBCB536BECD}"/>
              </a:ext>
            </a:extLst>
          </p:cNvPr>
          <p:cNvSpPr/>
          <p:nvPr/>
        </p:nvSpPr>
        <p:spPr>
          <a:xfrm>
            <a:off x="9494840" y="4156884"/>
            <a:ext cx="752155" cy="183173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nb-NO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B7C5438-CD03-4C38-A002-78F279FC477A}"/>
              </a:ext>
            </a:extLst>
          </p:cNvPr>
          <p:cNvSpPr/>
          <p:nvPr/>
        </p:nvSpPr>
        <p:spPr>
          <a:xfrm>
            <a:off x="2889734" y="6363155"/>
            <a:ext cx="424749" cy="4115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nb-NO" sz="8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17E5013-F624-4F4B-94E5-CCCD19D4FA47}"/>
              </a:ext>
            </a:extLst>
          </p:cNvPr>
          <p:cNvSpPr txBox="1"/>
          <p:nvPr/>
        </p:nvSpPr>
        <p:spPr>
          <a:xfrm>
            <a:off x="3446992" y="6294981"/>
            <a:ext cx="361753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nb-NO" sz="1100">
                <a:solidFill>
                  <a:prstClr val="black"/>
                </a:solidFill>
                <a:latin typeface="Calibri" panose="020F0502020204030204"/>
              </a:rPr>
              <a:t>Delprosjekter det i hovedsak vil bli regnskapsført på – evt. også sentral EF-delprosjekt (jfr. imidlertid «Praktisk tilnærming» (neste side))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CC5420C-3CA3-434B-8CE5-884301F46241}"/>
              </a:ext>
            </a:extLst>
          </p:cNvPr>
          <p:cNvSpPr/>
          <p:nvPr/>
        </p:nvSpPr>
        <p:spPr>
          <a:xfrm>
            <a:off x="166787" y="763537"/>
            <a:ext cx="2564948" cy="5494119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nb-NO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7C0AC7C1-0690-4A8F-AB28-194CFB445779}"/>
              </a:ext>
            </a:extLst>
          </p:cNvPr>
          <p:cNvSpPr/>
          <p:nvPr/>
        </p:nvSpPr>
        <p:spPr>
          <a:xfrm>
            <a:off x="187723" y="4627794"/>
            <a:ext cx="657381" cy="512551"/>
          </a:xfrm>
          <a:prstGeom prst="rect">
            <a:avLst/>
          </a:prstGeom>
          <a:solidFill>
            <a:schemeClr val="accent2">
              <a:lumMod val="40000"/>
              <a:lumOff val="60000"/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nb-NO" sz="800">
                <a:solidFill>
                  <a:prstClr val="black"/>
                </a:solidFill>
                <a:latin typeface="Calibri" panose="020F0502020204030204"/>
              </a:rPr>
              <a:t>Partner-liste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D1040C2D-0C6C-49A2-A755-FB62772EEED7}"/>
              </a:ext>
            </a:extLst>
          </p:cNvPr>
          <p:cNvSpPr/>
          <p:nvPr/>
        </p:nvSpPr>
        <p:spPr>
          <a:xfrm>
            <a:off x="881518" y="4627807"/>
            <a:ext cx="652353" cy="512551"/>
          </a:xfrm>
          <a:prstGeom prst="rect">
            <a:avLst/>
          </a:prstGeom>
          <a:solidFill>
            <a:schemeClr val="accent2">
              <a:lumMod val="40000"/>
              <a:lumOff val="60000"/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nb-NO" sz="800">
                <a:solidFill>
                  <a:prstClr val="black"/>
                </a:solidFill>
                <a:latin typeface="Calibri" panose="020F0502020204030204"/>
              </a:rPr>
              <a:t>Partner-liste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B5A1DD7-E1FA-4D56-95D6-613A99B22867}"/>
              </a:ext>
            </a:extLst>
          </p:cNvPr>
          <p:cNvSpPr/>
          <p:nvPr/>
        </p:nvSpPr>
        <p:spPr>
          <a:xfrm>
            <a:off x="1570287" y="4616966"/>
            <a:ext cx="613916" cy="512551"/>
          </a:xfrm>
          <a:prstGeom prst="rect">
            <a:avLst/>
          </a:prstGeom>
          <a:solidFill>
            <a:schemeClr val="accent2">
              <a:lumMod val="40000"/>
              <a:lumOff val="60000"/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nb-NO" sz="800">
                <a:solidFill>
                  <a:prstClr val="black"/>
                </a:solidFill>
                <a:latin typeface="Calibri" panose="020F0502020204030204"/>
              </a:rPr>
              <a:t>Partner-liste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48C50816-B6D5-4A34-B952-35D90EB164FC}"/>
              </a:ext>
            </a:extLst>
          </p:cNvPr>
          <p:cNvSpPr/>
          <p:nvPr/>
        </p:nvSpPr>
        <p:spPr>
          <a:xfrm>
            <a:off x="2096048" y="3709830"/>
            <a:ext cx="504763" cy="4169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nb-NO" sz="800" err="1">
                <a:solidFill>
                  <a:prstClr val="black"/>
                </a:solidFill>
                <a:latin typeface="Calibri" panose="020F0502020204030204"/>
              </a:rPr>
              <a:t>Sentr</a:t>
            </a:r>
            <a:r>
              <a:rPr lang="nb-NO" sz="800">
                <a:solidFill>
                  <a:prstClr val="black"/>
                </a:solidFill>
                <a:latin typeface="Calibri" panose="020F0502020204030204"/>
              </a:rPr>
              <a:t> EF </a:t>
            </a:r>
            <a:r>
              <a:rPr lang="nb-NO" sz="800" err="1">
                <a:solidFill>
                  <a:prstClr val="black"/>
                </a:solidFill>
                <a:latin typeface="Calibri" panose="020F0502020204030204"/>
              </a:rPr>
              <a:t>Inst</a:t>
            </a:r>
            <a:r>
              <a:rPr lang="nb-NO" sz="800">
                <a:solidFill>
                  <a:prstClr val="black"/>
                </a:solidFill>
                <a:latin typeface="Calibri" panose="020F0502020204030204"/>
              </a:rPr>
              <a:t>. A</a:t>
            </a:r>
          </a:p>
        </p:txBody>
      </p:sp>
      <p:sp>
        <p:nvSpPr>
          <p:cNvPr id="52" name="Title 1">
            <a:extLst>
              <a:ext uri="{FF2B5EF4-FFF2-40B4-BE49-F238E27FC236}">
                <a16:creationId xmlns:a16="http://schemas.microsoft.com/office/drawing/2014/main" id="{B49C2D05-4302-49B4-A855-48BE6AB4ABD1}"/>
              </a:ext>
            </a:extLst>
          </p:cNvPr>
          <p:cNvSpPr txBox="1">
            <a:spLocks/>
          </p:cNvSpPr>
          <p:nvPr/>
        </p:nvSpPr>
        <p:spPr>
          <a:xfrm>
            <a:off x="2549531" y="79264"/>
            <a:ext cx="10515600" cy="71549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377"/>
            <a:r>
              <a:rPr lang="nb-NO" sz="4000">
                <a:solidFill>
                  <a:prstClr val="black"/>
                </a:solidFill>
                <a:latin typeface="Calibri Light" panose="020F0302020204030204"/>
              </a:rPr>
              <a:t>Prosjekt &gt; 1 koststed </a:t>
            </a:r>
            <a:r>
              <a:rPr lang="nb-NO" sz="4000" u="sng">
                <a:solidFill>
                  <a:prstClr val="black"/>
                </a:solidFill>
                <a:latin typeface="Calibri Light" panose="020F0302020204030204"/>
              </a:rPr>
              <a:t>og</a:t>
            </a:r>
            <a:r>
              <a:rPr lang="nb-NO" sz="4000">
                <a:solidFill>
                  <a:prstClr val="black"/>
                </a:solidFill>
                <a:latin typeface="Calibri Light" panose="020F0302020204030204"/>
              </a:rPr>
              <a:t> &gt; 1 </a:t>
            </a:r>
            <a:r>
              <a:rPr lang="nb-NO" sz="4000" err="1">
                <a:solidFill>
                  <a:prstClr val="black"/>
                </a:solidFill>
                <a:latin typeface="Calibri Light" panose="020F0302020204030204"/>
              </a:rPr>
              <a:t>finansiør</a:t>
            </a:r>
            <a:r>
              <a:rPr lang="nb-NO" sz="4000">
                <a:solidFill>
                  <a:prstClr val="black"/>
                </a:solidFill>
                <a:latin typeface="Calibri Light" panose="020F0302020204030204"/>
              </a:rPr>
              <a:t> (senter)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4B46CBEC-64BD-4A35-BBEE-322F0A59D712}"/>
              </a:ext>
            </a:extLst>
          </p:cNvPr>
          <p:cNvSpPr/>
          <p:nvPr/>
        </p:nvSpPr>
        <p:spPr>
          <a:xfrm>
            <a:off x="6339668" y="3744477"/>
            <a:ext cx="536001" cy="4169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nb-NO" sz="800" err="1">
                <a:solidFill>
                  <a:prstClr val="black"/>
                </a:solidFill>
                <a:latin typeface="Calibri" panose="020F0502020204030204"/>
              </a:rPr>
              <a:t>Sentr</a:t>
            </a:r>
            <a:r>
              <a:rPr lang="nb-NO" sz="800">
                <a:solidFill>
                  <a:prstClr val="black"/>
                </a:solidFill>
                <a:latin typeface="Calibri" panose="020F0502020204030204"/>
              </a:rPr>
              <a:t> EF </a:t>
            </a:r>
            <a:r>
              <a:rPr lang="nb-NO" sz="800" err="1">
                <a:solidFill>
                  <a:prstClr val="black"/>
                </a:solidFill>
                <a:latin typeface="Calibri" panose="020F0502020204030204"/>
              </a:rPr>
              <a:t>Inst</a:t>
            </a:r>
            <a:r>
              <a:rPr lang="nb-NO" sz="800">
                <a:solidFill>
                  <a:prstClr val="black"/>
                </a:solidFill>
                <a:latin typeface="Calibri" panose="020F0502020204030204"/>
              </a:rPr>
              <a:t>. C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C5AE0C2-013E-4D39-A15B-8B9BFEB1CA0B}"/>
              </a:ext>
            </a:extLst>
          </p:cNvPr>
          <p:cNvSpPr/>
          <p:nvPr/>
        </p:nvSpPr>
        <p:spPr>
          <a:xfrm>
            <a:off x="11281014" y="3716489"/>
            <a:ext cx="536001" cy="4169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nb-NO" sz="800" err="1">
                <a:solidFill>
                  <a:prstClr val="black"/>
                </a:solidFill>
                <a:latin typeface="Calibri" panose="020F0502020204030204"/>
              </a:rPr>
              <a:t>Sentr</a:t>
            </a:r>
            <a:r>
              <a:rPr lang="nb-NO" sz="800">
                <a:solidFill>
                  <a:prstClr val="black"/>
                </a:solidFill>
                <a:latin typeface="Calibri" panose="020F0502020204030204"/>
              </a:rPr>
              <a:t> EF </a:t>
            </a:r>
            <a:r>
              <a:rPr lang="nb-NO" sz="800" err="1">
                <a:solidFill>
                  <a:prstClr val="black"/>
                </a:solidFill>
                <a:latin typeface="Calibri" panose="020F0502020204030204"/>
              </a:rPr>
              <a:t>Inst</a:t>
            </a:r>
            <a:r>
              <a:rPr lang="nb-NO" sz="800">
                <a:solidFill>
                  <a:prstClr val="black"/>
                </a:solidFill>
                <a:latin typeface="Calibri" panose="020F0502020204030204"/>
              </a:rPr>
              <a:t>. 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AFE3145-9D69-4FCF-A2F4-4FC247DE98A8}"/>
              </a:ext>
            </a:extLst>
          </p:cNvPr>
          <p:cNvCxnSpPr>
            <a:cxnSpLocks/>
            <a:stCxn id="2" idx="2"/>
            <a:endCxn id="4" idx="0"/>
          </p:cNvCxnSpPr>
          <p:nvPr/>
        </p:nvCxnSpPr>
        <p:spPr>
          <a:xfrm>
            <a:off x="1446415" y="1937129"/>
            <a:ext cx="0" cy="3785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4B6CA60D-B3C2-4D5A-892F-D6BECCBA0A34}"/>
              </a:ext>
            </a:extLst>
          </p:cNvPr>
          <p:cNvSpPr/>
          <p:nvPr/>
        </p:nvSpPr>
        <p:spPr>
          <a:xfrm>
            <a:off x="2768150" y="3429002"/>
            <a:ext cx="9236127" cy="1224631"/>
          </a:xfrm>
          <a:prstGeom prst="roundRect">
            <a:avLst/>
          </a:prstGeom>
          <a:noFill/>
          <a:ln>
            <a:solidFill>
              <a:schemeClr val="accent4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nb-NO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194D727F-8DC8-403F-A0D4-BC436F8DC52C}"/>
              </a:ext>
            </a:extLst>
          </p:cNvPr>
          <p:cNvCxnSpPr>
            <a:cxnSpLocks/>
          </p:cNvCxnSpPr>
          <p:nvPr/>
        </p:nvCxnSpPr>
        <p:spPr>
          <a:xfrm>
            <a:off x="1381532" y="3146115"/>
            <a:ext cx="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321EDBAF-215C-4724-A634-EABEFEF11681}"/>
              </a:ext>
            </a:extLst>
          </p:cNvPr>
          <p:cNvCxnSpPr>
            <a:cxnSpLocks/>
          </p:cNvCxnSpPr>
          <p:nvPr/>
        </p:nvCxnSpPr>
        <p:spPr>
          <a:xfrm>
            <a:off x="527631" y="3603315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7E653E2D-B357-43BD-8AE6-400D90C53047}"/>
              </a:ext>
            </a:extLst>
          </p:cNvPr>
          <p:cNvCxnSpPr>
            <a:cxnSpLocks/>
          </p:cNvCxnSpPr>
          <p:nvPr/>
        </p:nvCxnSpPr>
        <p:spPr>
          <a:xfrm flipV="1">
            <a:off x="527632" y="3592930"/>
            <a:ext cx="1817217" cy="103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39F2D03C-95CC-41E9-AB23-D6BF0B10EB93}"/>
              </a:ext>
            </a:extLst>
          </p:cNvPr>
          <p:cNvCxnSpPr>
            <a:cxnSpLocks/>
          </p:cNvCxnSpPr>
          <p:nvPr/>
        </p:nvCxnSpPr>
        <p:spPr>
          <a:xfrm>
            <a:off x="1224765" y="3598568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16573B67-10E9-4E8D-8247-8E26FFA83AA0}"/>
              </a:ext>
            </a:extLst>
          </p:cNvPr>
          <p:cNvCxnSpPr>
            <a:cxnSpLocks/>
          </p:cNvCxnSpPr>
          <p:nvPr/>
        </p:nvCxnSpPr>
        <p:spPr>
          <a:xfrm>
            <a:off x="1829811" y="3603315"/>
            <a:ext cx="0" cy="1327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8034CB39-1B99-4576-820D-527BE22735E7}"/>
              </a:ext>
            </a:extLst>
          </p:cNvPr>
          <p:cNvCxnSpPr>
            <a:cxnSpLocks/>
          </p:cNvCxnSpPr>
          <p:nvPr/>
        </p:nvCxnSpPr>
        <p:spPr>
          <a:xfrm>
            <a:off x="2335303" y="3603314"/>
            <a:ext cx="0" cy="11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2B387B4D-D5A3-400D-A039-D7A8B55701AE}"/>
              </a:ext>
            </a:extLst>
          </p:cNvPr>
          <p:cNvCxnSpPr>
            <a:cxnSpLocks/>
          </p:cNvCxnSpPr>
          <p:nvPr/>
        </p:nvCxnSpPr>
        <p:spPr>
          <a:xfrm>
            <a:off x="491416" y="4167983"/>
            <a:ext cx="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D319AC07-208E-45AC-B595-0B902DEB63F1}"/>
              </a:ext>
            </a:extLst>
          </p:cNvPr>
          <p:cNvCxnSpPr>
            <a:cxnSpLocks/>
          </p:cNvCxnSpPr>
          <p:nvPr/>
        </p:nvCxnSpPr>
        <p:spPr>
          <a:xfrm>
            <a:off x="1141751" y="4184581"/>
            <a:ext cx="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E93750D2-8E05-487F-9107-2467CF3942F8}"/>
              </a:ext>
            </a:extLst>
          </p:cNvPr>
          <p:cNvCxnSpPr>
            <a:cxnSpLocks/>
          </p:cNvCxnSpPr>
          <p:nvPr/>
        </p:nvCxnSpPr>
        <p:spPr>
          <a:xfrm>
            <a:off x="1783028" y="4183076"/>
            <a:ext cx="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85C4255B-DB38-4FEA-BB64-8200A0A73B5A}"/>
              </a:ext>
            </a:extLst>
          </p:cNvPr>
          <p:cNvCxnSpPr>
            <a:cxnSpLocks/>
          </p:cNvCxnSpPr>
          <p:nvPr/>
        </p:nvCxnSpPr>
        <p:spPr>
          <a:xfrm flipV="1">
            <a:off x="2346484" y="3583937"/>
            <a:ext cx="632472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2661BC2D-C5BA-4AA9-8ADE-31E94C48DFAC}"/>
              </a:ext>
            </a:extLst>
          </p:cNvPr>
          <p:cNvCxnSpPr>
            <a:cxnSpLocks/>
          </p:cNvCxnSpPr>
          <p:nvPr/>
        </p:nvCxnSpPr>
        <p:spPr>
          <a:xfrm>
            <a:off x="9565871" y="3564917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0CF2805F-D0D5-417B-8A63-7D06C145A792}"/>
              </a:ext>
            </a:extLst>
          </p:cNvPr>
          <p:cNvCxnSpPr>
            <a:cxnSpLocks/>
          </p:cNvCxnSpPr>
          <p:nvPr/>
        </p:nvCxnSpPr>
        <p:spPr>
          <a:xfrm>
            <a:off x="8723871" y="3552145"/>
            <a:ext cx="2824427" cy="97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68922660-3FDA-4871-97FA-F68C348E80BC}"/>
              </a:ext>
            </a:extLst>
          </p:cNvPr>
          <p:cNvCxnSpPr>
            <a:cxnSpLocks/>
          </p:cNvCxnSpPr>
          <p:nvPr/>
        </p:nvCxnSpPr>
        <p:spPr>
          <a:xfrm>
            <a:off x="10165665" y="3550639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7285AD5F-8949-485F-83C0-3D6AB65E846D}"/>
              </a:ext>
            </a:extLst>
          </p:cNvPr>
          <p:cNvCxnSpPr>
            <a:cxnSpLocks/>
          </p:cNvCxnSpPr>
          <p:nvPr/>
        </p:nvCxnSpPr>
        <p:spPr>
          <a:xfrm>
            <a:off x="10880584" y="3570251"/>
            <a:ext cx="0" cy="1327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6F51D219-1A0E-48A9-AD9B-00D2D279A0E0}"/>
              </a:ext>
            </a:extLst>
          </p:cNvPr>
          <p:cNvCxnSpPr>
            <a:cxnSpLocks/>
          </p:cNvCxnSpPr>
          <p:nvPr/>
        </p:nvCxnSpPr>
        <p:spPr>
          <a:xfrm>
            <a:off x="11538753" y="3590350"/>
            <a:ext cx="0" cy="11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D303B3A1-B9B6-4327-8BC5-79652BA7123E}"/>
              </a:ext>
            </a:extLst>
          </p:cNvPr>
          <p:cNvCxnSpPr>
            <a:cxnSpLocks/>
          </p:cNvCxnSpPr>
          <p:nvPr/>
        </p:nvCxnSpPr>
        <p:spPr>
          <a:xfrm>
            <a:off x="4796173" y="3580636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0B8AA307-987A-4637-8A12-E6F1046824CA}"/>
              </a:ext>
            </a:extLst>
          </p:cNvPr>
          <p:cNvCxnSpPr>
            <a:cxnSpLocks/>
          </p:cNvCxnSpPr>
          <p:nvPr/>
        </p:nvCxnSpPr>
        <p:spPr>
          <a:xfrm flipV="1">
            <a:off x="4796174" y="3570253"/>
            <a:ext cx="1817217" cy="103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1C5FACD5-CCC7-4BE0-91D3-67B8F02839FB}"/>
              </a:ext>
            </a:extLst>
          </p:cNvPr>
          <p:cNvCxnSpPr>
            <a:cxnSpLocks/>
          </p:cNvCxnSpPr>
          <p:nvPr/>
        </p:nvCxnSpPr>
        <p:spPr>
          <a:xfrm>
            <a:off x="5493308" y="3575891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D27591C4-D170-4F74-A7B5-0A9D304A5091}"/>
              </a:ext>
            </a:extLst>
          </p:cNvPr>
          <p:cNvCxnSpPr>
            <a:cxnSpLocks/>
          </p:cNvCxnSpPr>
          <p:nvPr/>
        </p:nvCxnSpPr>
        <p:spPr>
          <a:xfrm>
            <a:off x="6098353" y="3580636"/>
            <a:ext cx="0" cy="1327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D40E317A-60E7-4C66-8D65-A69415DC3E91}"/>
              </a:ext>
            </a:extLst>
          </p:cNvPr>
          <p:cNvCxnSpPr>
            <a:cxnSpLocks/>
            <a:endCxn id="53" idx="0"/>
          </p:cNvCxnSpPr>
          <p:nvPr/>
        </p:nvCxnSpPr>
        <p:spPr>
          <a:xfrm>
            <a:off x="6603847" y="3580636"/>
            <a:ext cx="3821" cy="163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08087A3C-EA73-48F3-98A1-A5D647A80CCC}"/>
              </a:ext>
            </a:extLst>
          </p:cNvPr>
          <p:cNvCxnSpPr>
            <a:cxnSpLocks/>
          </p:cNvCxnSpPr>
          <p:nvPr/>
        </p:nvCxnSpPr>
        <p:spPr>
          <a:xfrm>
            <a:off x="2978956" y="3580636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3384482D-609E-4EE9-BCBE-34FEE13B8D1C}"/>
              </a:ext>
            </a:extLst>
          </p:cNvPr>
          <p:cNvCxnSpPr>
            <a:cxnSpLocks/>
          </p:cNvCxnSpPr>
          <p:nvPr/>
        </p:nvCxnSpPr>
        <p:spPr>
          <a:xfrm flipV="1">
            <a:off x="2978957" y="3570253"/>
            <a:ext cx="1817217" cy="103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A92CF7A2-FB09-4013-86CC-941389DAD4BE}"/>
              </a:ext>
            </a:extLst>
          </p:cNvPr>
          <p:cNvCxnSpPr>
            <a:cxnSpLocks/>
          </p:cNvCxnSpPr>
          <p:nvPr/>
        </p:nvCxnSpPr>
        <p:spPr>
          <a:xfrm>
            <a:off x="3676091" y="3575891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655D5F7D-1991-41D1-AD69-D35134D4C1C3}"/>
              </a:ext>
            </a:extLst>
          </p:cNvPr>
          <p:cNvCxnSpPr>
            <a:cxnSpLocks/>
            <a:endCxn id="11" idx="0"/>
          </p:cNvCxnSpPr>
          <p:nvPr/>
        </p:nvCxnSpPr>
        <p:spPr>
          <a:xfrm>
            <a:off x="4191283" y="3577821"/>
            <a:ext cx="43805" cy="1683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D1A3D0CC-CE2D-471F-A977-E406F1C31772}"/>
              </a:ext>
            </a:extLst>
          </p:cNvPr>
          <p:cNvCxnSpPr>
            <a:cxnSpLocks/>
          </p:cNvCxnSpPr>
          <p:nvPr/>
        </p:nvCxnSpPr>
        <p:spPr>
          <a:xfrm>
            <a:off x="8723871" y="3561023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9FEEA5FA-CF73-4BCF-8947-085C3A5CF084}"/>
              </a:ext>
            </a:extLst>
          </p:cNvPr>
          <p:cNvCxnSpPr>
            <a:cxnSpLocks/>
          </p:cNvCxnSpPr>
          <p:nvPr/>
        </p:nvCxnSpPr>
        <p:spPr>
          <a:xfrm>
            <a:off x="7525920" y="3570251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452BDC83-DB06-49C4-83DF-DA644CDBD9BA}"/>
              </a:ext>
            </a:extLst>
          </p:cNvPr>
          <p:cNvCxnSpPr>
            <a:cxnSpLocks/>
          </p:cNvCxnSpPr>
          <p:nvPr/>
        </p:nvCxnSpPr>
        <p:spPr>
          <a:xfrm flipV="1">
            <a:off x="6613392" y="3550639"/>
            <a:ext cx="2110481" cy="196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BD7917C9-34C8-49D6-A47A-CD1E73F2DE69}"/>
              </a:ext>
            </a:extLst>
          </p:cNvPr>
          <p:cNvCxnSpPr>
            <a:cxnSpLocks/>
          </p:cNvCxnSpPr>
          <p:nvPr/>
        </p:nvCxnSpPr>
        <p:spPr>
          <a:xfrm>
            <a:off x="8082315" y="3558208"/>
            <a:ext cx="0" cy="1683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>
            <a:extLst>
              <a:ext uri="{FF2B5EF4-FFF2-40B4-BE49-F238E27FC236}">
                <a16:creationId xmlns:a16="http://schemas.microsoft.com/office/drawing/2014/main" id="{A959C45B-86E5-4DD4-BAEA-273A887E8068}"/>
              </a:ext>
            </a:extLst>
          </p:cNvPr>
          <p:cNvSpPr txBox="1"/>
          <p:nvPr/>
        </p:nvSpPr>
        <p:spPr>
          <a:xfrm>
            <a:off x="593881" y="5572234"/>
            <a:ext cx="1959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nb-NO">
                <a:solidFill>
                  <a:prstClr val="white"/>
                </a:solidFill>
                <a:latin typeface="Calibri" panose="020F0502020204030204"/>
              </a:rPr>
              <a:t>Arbeidspakker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0A024918-4D6F-42A4-8DEF-65A10EC9987B}"/>
              </a:ext>
            </a:extLst>
          </p:cNvPr>
          <p:cNvSpPr txBox="1"/>
          <p:nvPr/>
        </p:nvSpPr>
        <p:spPr>
          <a:xfrm>
            <a:off x="130371" y="314170"/>
            <a:ext cx="25440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nb-NO" sz="1400">
                <a:solidFill>
                  <a:prstClr val="black"/>
                </a:solidFill>
                <a:latin typeface="Calibri" panose="020F0502020204030204"/>
              </a:rPr>
              <a:t>Grunnstruktur – UBW standard</a:t>
            </a:r>
          </a:p>
          <a:p>
            <a:pPr defTabSz="914377"/>
            <a:r>
              <a:rPr lang="nb-NO" sz="1400">
                <a:solidFill>
                  <a:prstClr val="black"/>
                </a:solidFill>
                <a:latin typeface="Calibri" panose="020F0502020204030204"/>
              </a:rPr>
              <a:t>(fristilt koststed)</a:t>
            </a:r>
          </a:p>
        </p:txBody>
      </p:sp>
      <p:pic>
        <p:nvPicPr>
          <p:cNvPr id="106" name="Picture 105">
            <a:extLst>
              <a:ext uri="{FF2B5EF4-FFF2-40B4-BE49-F238E27FC236}">
                <a16:creationId xmlns:a16="http://schemas.microsoft.com/office/drawing/2014/main" id="{A0F58A64-91D4-48F1-8DFA-14171F5E38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5921" y="6411494"/>
            <a:ext cx="1055028" cy="292633"/>
          </a:xfrm>
          <a:prstGeom prst="rect">
            <a:avLst/>
          </a:prstGeom>
        </p:spPr>
      </p:pic>
      <p:sp>
        <p:nvSpPr>
          <p:cNvPr id="107" name="TextBox 106">
            <a:extLst>
              <a:ext uri="{FF2B5EF4-FFF2-40B4-BE49-F238E27FC236}">
                <a16:creationId xmlns:a16="http://schemas.microsoft.com/office/drawing/2014/main" id="{FBFAC831-CD02-4E4B-A090-9597E9EF45E0}"/>
              </a:ext>
            </a:extLst>
          </p:cNvPr>
          <p:cNvSpPr txBox="1"/>
          <p:nvPr/>
        </p:nvSpPr>
        <p:spPr>
          <a:xfrm>
            <a:off x="8711964" y="6257655"/>
            <a:ext cx="34242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nb-NO" sz="1100">
                <a:solidFill>
                  <a:prstClr val="black"/>
                </a:solidFill>
                <a:latin typeface="Calibri" panose="020F0502020204030204"/>
              </a:rPr>
              <a:t>Manuell kostnadsomveltning – </a:t>
            </a:r>
            <a:r>
              <a:rPr lang="nb-NO" sz="1100" u="sng">
                <a:solidFill>
                  <a:prstClr val="black"/>
                </a:solidFill>
                <a:latin typeface="Calibri" panose="020F0502020204030204"/>
              </a:rPr>
              <a:t>månedlig</a:t>
            </a:r>
            <a:r>
              <a:rPr lang="nb-NO" sz="1100">
                <a:solidFill>
                  <a:prstClr val="black"/>
                </a:solidFill>
                <a:latin typeface="Calibri" panose="020F0502020204030204"/>
              </a:rPr>
              <a:t> – for det som ikke er direktekontert mot riktig delprosjekt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CBA17175-242A-4C6C-BCEB-9A21A20940B9}"/>
              </a:ext>
            </a:extLst>
          </p:cNvPr>
          <p:cNvSpPr txBox="1"/>
          <p:nvPr/>
        </p:nvSpPr>
        <p:spPr>
          <a:xfrm>
            <a:off x="2952427" y="3166757"/>
            <a:ext cx="25440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nb-NO" sz="1400">
                <a:solidFill>
                  <a:prstClr val="black"/>
                </a:solidFill>
                <a:latin typeface="Calibri" panose="020F0502020204030204"/>
              </a:rPr>
              <a:t>Tilleggsdelprosjekt - manuelt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4738034E-7C01-4504-AE4B-75D93224B497}"/>
              </a:ext>
            </a:extLst>
          </p:cNvPr>
          <p:cNvSpPr txBox="1"/>
          <p:nvPr/>
        </p:nvSpPr>
        <p:spPr>
          <a:xfrm>
            <a:off x="2665417" y="6064550"/>
            <a:ext cx="25440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nb-NO" sz="1400">
                <a:solidFill>
                  <a:prstClr val="black"/>
                </a:solidFill>
                <a:latin typeface="Calibri" panose="020F0502020204030204"/>
              </a:rPr>
              <a:t>Forklaringer: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83A4E935-B1EA-4BF5-A175-20FF86B3E227}"/>
              </a:ext>
            </a:extLst>
          </p:cNvPr>
          <p:cNvSpPr txBox="1"/>
          <p:nvPr/>
        </p:nvSpPr>
        <p:spPr>
          <a:xfrm>
            <a:off x="4035119" y="4658140"/>
            <a:ext cx="520513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nb-NO" sz="1600" b="1">
                <a:solidFill>
                  <a:prstClr val="black"/>
                </a:solidFill>
                <a:latin typeface="Calibri" panose="020F0502020204030204"/>
              </a:rPr>
              <a:t>Sentral egenfinansiering</a:t>
            </a:r>
          </a:p>
          <a:p>
            <a:pPr marL="285744" indent="-285744" defTabSz="914377">
              <a:buFont typeface="Arial" panose="020B0604020202020204" pitchFamily="34" charset="0"/>
              <a:buChar char="•"/>
            </a:pPr>
            <a:r>
              <a:rPr lang="nb-NO" sz="1200">
                <a:solidFill>
                  <a:prstClr val="black"/>
                </a:solidFill>
                <a:latin typeface="Calibri" panose="020F0502020204030204"/>
              </a:rPr>
              <a:t>NTNU-finansiering som ikke kommer fra institutt</a:t>
            </a:r>
          </a:p>
          <a:p>
            <a:pPr marL="285744" indent="-285744" defTabSz="914377">
              <a:buFont typeface="Arial" panose="020B0604020202020204" pitchFamily="34" charset="0"/>
              <a:buChar char="•"/>
            </a:pPr>
            <a:r>
              <a:rPr lang="nb-NO" sz="1200">
                <a:solidFill>
                  <a:prstClr val="black"/>
                </a:solidFill>
                <a:latin typeface="Calibri" panose="020F0502020204030204"/>
              </a:rPr>
              <a:t>Egne delprosjekter – egen finansieringskilde</a:t>
            </a:r>
          </a:p>
          <a:p>
            <a:pPr marL="895328" lvl="1" indent="-285744" defTabSz="914377">
              <a:buFont typeface="Arial" panose="020B0604020202020204" pitchFamily="34" charset="0"/>
              <a:buChar char="•"/>
            </a:pPr>
            <a:r>
              <a:rPr lang="nb-NO" sz="1200">
                <a:solidFill>
                  <a:prstClr val="black"/>
                </a:solidFill>
                <a:latin typeface="Calibri" panose="020F0502020204030204"/>
              </a:rPr>
              <a:t>Kan tilføres finansiering ved starten på året</a:t>
            </a:r>
          </a:p>
        </p:txBody>
      </p:sp>
    </p:spTree>
    <p:extLst>
      <p:ext uri="{BB962C8B-B14F-4D97-AF65-F5344CB8AC3E}">
        <p14:creationId xmlns:p14="http://schemas.microsoft.com/office/powerpoint/2010/main" val="1177291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8" grpId="0" animBg="1"/>
      <p:bldP spid="10" grpId="0" animBg="1"/>
      <p:bldP spid="11" grpId="0" animBg="1"/>
      <p:bldP spid="13" grpId="0"/>
      <p:bldP spid="14" grpId="0" animBg="1"/>
      <p:bldP spid="15" grpId="0" animBg="1"/>
      <p:bldP spid="16" grpId="0" animBg="1"/>
      <p:bldP spid="17" grpId="0" animBg="1"/>
      <p:bldP spid="20" grpId="0" animBg="1"/>
      <p:bldP spid="21" grpId="0" animBg="1"/>
      <p:bldP spid="24" grpId="0" animBg="1"/>
      <p:bldP spid="27" grpId="0" animBg="1"/>
      <p:bldP spid="28" grpId="0" animBg="1"/>
      <p:bldP spid="30" grpId="0" animBg="1"/>
      <p:bldP spid="31" grpId="0" animBg="1"/>
      <p:bldP spid="32" grpId="0" animBg="1"/>
      <p:bldP spid="34" grpId="0" animBg="1"/>
      <p:bldP spid="35" grpId="0" animBg="1"/>
      <p:bldP spid="37" grpId="0" animBg="1"/>
      <p:bldP spid="38" grpId="0" animBg="1"/>
      <p:bldP spid="39" grpId="0" animBg="1"/>
      <p:bldP spid="40" grpId="0"/>
      <p:bldP spid="41" grpId="0" animBg="1"/>
      <p:bldP spid="42" grpId="0" animBg="1"/>
      <p:bldP spid="43" grpId="0" animBg="1"/>
      <p:bldP spid="44" grpId="0" animBg="1"/>
      <p:bldP spid="47" grpId="0" animBg="1"/>
      <p:bldP spid="48" grpId="0" animBg="1"/>
      <p:bldP spid="33" grpId="0" animBg="1"/>
      <p:bldP spid="45" grpId="0"/>
      <p:bldP spid="3" grpId="0" animBg="1"/>
      <p:bldP spid="49" grpId="0" animBg="1"/>
      <p:bldP spid="50" grpId="0" animBg="1"/>
      <p:bldP spid="51" grpId="0" animBg="1"/>
      <p:bldP spid="46" grpId="0" animBg="1"/>
      <p:bldP spid="52" grpId="0"/>
      <p:bldP spid="53" grpId="0" animBg="1"/>
      <p:bldP spid="54" grpId="0" animBg="1"/>
      <p:bldP spid="55" grpId="0" animBg="1"/>
      <p:bldP spid="104" grpId="0"/>
      <p:bldP spid="105" grpId="0"/>
      <p:bldP spid="107" grpId="0"/>
      <p:bldP spid="108" grpId="0"/>
      <p:bldP spid="109" grpId="0"/>
      <p:bldP spid="9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C9266-E18F-4B31-B198-72427F57BADA}"/>
              </a:ext>
            </a:extLst>
          </p:cNvPr>
          <p:cNvSpPr txBox="1">
            <a:spLocks/>
          </p:cNvSpPr>
          <p:nvPr/>
        </p:nvSpPr>
        <p:spPr>
          <a:xfrm>
            <a:off x="838200" y="365127"/>
            <a:ext cx="10515600" cy="80277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377"/>
            <a:r>
              <a:rPr lang="nb-NO">
                <a:solidFill>
                  <a:prstClr val="black"/>
                </a:solidFill>
                <a:latin typeface="Calibri Light" panose="020F0302020204030204"/>
              </a:rPr>
              <a:t>Praktiske tilnærminger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6C4590-66AB-46A5-8BFE-FF92304AF359}"/>
              </a:ext>
            </a:extLst>
          </p:cNvPr>
          <p:cNvSpPr txBox="1">
            <a:spLocks/>
          </p:cNvSpPr>
          <p:nvPr/>
        </p:nvSpPr>
        <p:spPr>
          <a:xfrm>
            <a:off x="838201" y="1330837"/>
            <a:ext cx="10858879" cy="435133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594" indent="-228594" defTabSz="914377"/>
            <a:r>
              <a:rPr lang="nb-NO" sz="1900">
                <a:solidFill>
                  <a:prstClr val="black"/>
                </a:solidFill>
                <a:latin typeface="Calibri" panose="020F0502020204030204"/>
              </a:rPr>
              <a:t>Mer detaljert nedbrytning enn de nødvendige delprosjektene pr. finansieringskilde </a:t>
            </a:r>
            <a:r>
              <a:rPr lang="nb-NO" sz="1900" u="sng">
                <a:solidFill>
                  <a:prstClr val="black"/>
                </a:solidFill>
                <a:latin typeface="Calibri" panose="020F0502020204030204"/>
              </a:rPr>
              <a:t>bør unngås</a:t>
            </a:r>
          </a:p>
          <a:p>
            <a:pPr marL="685783" lvl="1" indent="-228594" defTabSz="914377"/>
            <a:r>
              <a:rPr lang="nb-NO" sz="1500">
                <a:solidFill>
                  <a:prstClr val="black"/>
                </a:solidFill>
                <a:latin typeface="Calibri" panose="020F0502020204030204"/>
              </a:rPr>
              <a:t>F.eks. </a:t>
            </a:r>
            <a:r>
              <a:rPr lang="nb-NO" sz="1500" u="sng">
                <a:solidFill>
                  <a:prstClr val="black"/>
                </a:solidFill>
                <a:latin typeface="Calibri" panose="020F0502020204030204"/>
              </a:rPr>
              <a:t>ikke opprett</a:t>
            </a:r>
            <a:r>
              <a:rPr lang="nb-NO" sz="1500">
                <a:solidFill>
                  <a:prstClr val="black"/>
                </a:solidFill>
                <a:latin typeface="Calibri" panose="020F0502020204030204"/>
              </a:rPr>
              <a:t> egne delprosjekter pr. stipendiat eller for driftsmidler stipendiat/</a:t>
            </a:r>
            <a:r>
              <a:rPr lang="nb-NO" sz="1500" err="1">
                <a:solidFill>
                  <a:prstClr val="black"/>
                </a:solidFill>
                <a:latin typeface="Calibri" panose="020F0502020204030204"/>
              </a:rPr>
              <a:t>postdoc</a:t>
            </a:r>
            <a:endParaRPr lang="nb-NO" sz="1500">
              <a:solidFill>
                <a:prstClr val="black"/>
              </a:solidFill>
              <a:latin typeface="Calibri" panose="020F0502020204030204"/>
            </a:endParaRPr>
          </a:p>
          <a:p>
            <a:pPr marL="1142983" lvl="2" indent="-228594" defTabSz="914377"/>
            <a:r>
              <a:rPr lang="nb-NO" sz="1100">
                <a:solidFill>
                  <a:prstClr val="black"/>
                </a:solidFill>
                <a:latin typeface="Calibri" panose="020F0502020204030204"/>
              </a:rPr>
              <a:t>Jfr. Informasjon gitt tidligere om utnyttelse av kontostrengen </a:t>
            </a:r>
          </a:p>
          <a:p>
            <a:pPr marL="228594" indent="-228594" defTabSz="914377"/>
            <a:r>
              <a:rPr lang="nb-NO" sz="2000">
                <a:solidFill>
                  <a:prstClr val="black"/>
                </a:solidFill>
                <a:latin typeface="Calibri" panose="020F0502020204030204"/>
              </a:rPr>
              <a:t>Hvis det gir en forholdsvis riktig fordelt periodisert aktivitet mellom de ulike finansieringskildene kan det vurderes kontering av lønn direkte mot andre delprosjekter enn NFR-delprosjektene </a:t>
            </a:r>
          </a:p>
          <a:p>
            <a:pPr marL="685783" lvl="1" indent="-228594" defTabSz="914377"/>
            <a:r>
              <a:rPr lang="nb-NO" sz="1600">
                <a:solidFill>
                  <a:prstClr val="black"/>
                </a:solidFill>
                <a:latin typeface="Calibri" panose="020F0502020204030204"/>
              </a:rPr>
              <a:t>for å unngå manuell kostnadsomveltning av disse kostnadene</a:t>
            </a:r>
          </a:p>
        </p:txBody>
      </p:sp>
    </p:spTree>
    <p:extLst>
      <p:ext uri="{BB962C8B-B14F-4D97-AF65-F5344CB8AC3E}">
        <p14:creationId xmlns:p14="http://schemas.microsoft.com/office/powerpoint/2010/main" val="24885120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79463-EC6D-4846-B1D3-D0E14A092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992188"/>
          </a:xfrm>
        </p:spPr>
        <p:txBody>
          <a:bodyPr>
            <a:normAutofit fontScale="90000"/>
          </a:bodyPr>
          <a:lstStyle/>
          <a:p>
            <a:r>
              <a:rPr lang="nb-NO" err="1"/>
              <a:t>Arb.gruppens</a:t>
            </a:r>
            <a:r>
              <a:rPr lang="nb-NO"/>
              <a:t> vurdering av fordeler og ulemper med å anbefale fravik fra fristilt koststed ved flere  </a:t>
            </a:r>
            <a:r>
              <a:rPr lang="nb-NO" err="1"/>
              <a:t>finansiører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BD57A7-C95D-44DB-A5D5-8281352DCF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4045"/>
            <a:ext cx="4630093" cy="435133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sz="2400" b="1"/>
              <a:t>Fordel med å fravike:</a:t>
            </a:r>
          </a:p>
          <a:p>
            <a:r>
              <a:rPr lang="nb-NO" sz="1900"/>
              <a:t>Lokale delprosjektledere tydelig definert</a:t>
            </a:r>
          </a:p>
          <a:p>
            <a:r>
              <a:rPr lang="nb-NO" sz="1900"/>
              <a:t>Informasjonsflyt om personalforhold enklere:</a:t>
            </a:r>
          </a:p>
          <a:p>
            <a:pPr lvl="1"/>
            <a:r>
              <a:rPr lang="nb-NO" sz="1400"/>
              <a:t>Permisjoner/sluttdato/stillingsbrøker </a:t>
            </a:r>
            <a:r>
              <a:rPr lang="nb-NO" sz="1400" err="1"/>
              <a:t>etc</a:t>
            </a:r>
            <a:endParaRPr lang="nb-NO" sz="1400"/>
          </a:p>
          <a:p>
            <a:r>
              <a:rPr lang="nb-NO" sz="1900"/>
              <a:t>Koststedene får separate egenfinansieringsandeler</a:t>
            </a:r>
          </a:p>
          <a:p>
            <a:pPr lvl="1"/>
            <a:r>
              <a:rPr lang="nb-NO" sz="1400"/>
              <a:t>Budsjettendringer hos ett koststed påvirker ikke egenfinansiering hos andre enheter</a:t>
            </a:r>
          </a:p>
          <a:p>
            <a:pPr lvl="2"/>
            <a:r>
              <a:rPr lang="nb-NO" sz="1100"/>
              <a:t>Ikke behov for manuell regulering av EF mellom enheter</a:t>
            </a:r>
          </a:p>
          <a:p>
            <a:r>
              <a:rPr lang="nb-NO" sz="1900"/>
              <a:t>Enklere prosjektporteføljestyring (eierskap delprosjekt i stedet for basert på budsjettdata)</a:t>
            </a:r>
          </a:p>
          <a:p>
            <a:pPr lvl="1"/>
            <a:r>
              <a:rPr lang="nb-NO" sz="1400"/>
              <a:t>NB: Gjelder kun for faktiske delprosjekter. Hvis det f.eks. er prosjekter hvor det ikke blir anbefalt flere delprosjekter vil total porteføljestyring likevel måtte skje på budsjettdata</a:t>
            </a:r>
          </a:p>
          <a:p>
            <a:endParaRPr lang="nb-NO" sz="200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8529745-FD49-4B10-9214-E262E6484FAC}"/>
              </a:ext>
            </a:extLst>
          </p:cNvPr>
          <p:cNvSpPr txBox="1">
            <a:spLocks/>
          </p:cNvSpPr>
          <p:nvPr/>
        </p:nvSpPr>
        <p:spPr>
          <a:xfrm>
            <a:off x="5876926" y="1790703"/>
            <a:ext cx="5367479" cy="455850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77">
              <a:buNone/>
            </a:pPr>
            <a:r>
              <a:rPr lang="nb-NO" b="1">
                <a:solidFill>
                  <a:prstClr val="black"/>
                </a:solidFill>
                <a:latin typeface="Calibri" panose="020F0502020204030204"/>
              </a:rPr>
              <a:t>Ulemper med å fravike:</a:t>
            </a:r>
          </a:p>
          <a:p>
            <a:pPr marL="228594" indent="-228594" defTabSz="914377"/>
            <a:r>
              <a:rPr lang="nb-NO" sz="2000">
                <a:solidFill>
                  <a:prstClr val="black"/>
                </a:solidFill>
                <a:latin typeface="Calibri" panose="020F0502020204030204"/>
              </a:rPr>
              <a:t>Det må manuelt opprettes egne delprosjekter</a:t>
            </a:r>
          </a:p>
          <a:p>
            <a:pPr marL="228594" indent="-228594" defTabSz="914377"/>
            <a:r>
              <a:rPr lang="nb-NO" sz="2000">
                <a:solidFill>
                  <a:prstClr val="black"/>
                </a:solidFill>
                <a:latin typeface="Calibri" panose="020F0502020204030204"/>
              </a:rPr>
              <a:t>Ingen informasjon i Unit4 ERP om hvem som er PØ for delprosjekt.</a:t>
            </a:r>
          </a:p>
          <a:p>
            <a:pPr marL="685783" lvl="1" indent="-228594" defTabSz="914377"/>
            <a:r>
              <a:rPr lang="nb-NO" sz="1600">
                <a:solidFill>
                  <a:prstClr val="black"/>
                </a:solidFill>
                <a:latin typeface="Calibri" panose="020F0502020204030204"/>
              </a:rPr>
              <a:t>Vil det være en lokal PØ som tar ansvaret? </a:t>
            </a:r>
          </a:p>
          <a:p>
            <a:pPr marL="228594" indent="-228594" defTabSz="914377"/>
            <a:r>
              <a:rPr lang="nb-NO" sz="2000">
                <a:solidFill>
                  <a:prstClr val="black"/>
                </a:solidFill>
                <a:latin typeface="Calibri" panose="020F0502020204030204"/>
              </a:rPr>
              <a:t>Flere delprosjekter skal brukes for kontering – øker risikoen for feil</a:t>
            </a:r>
          </a:p>
          <a:p>
            <a:pPr marL="228594" indent="-228594" defTabSz="914377"/>
            <a:r>
              <a:rPr lang="nb-NO" sz="2000">
                <a:solidFill>
                  <a:prstClr val="black"/>
                </a:solidFill>
                <a:latin typeface="Calibri" panose="020F0502020204030204"/>
              </a:rPr>
              <a:t>Ingen </a:t>
            </a:r>
            <a:r>
              <a:rPr lang="nb-NO" sz="2000" err="1">
                <a:solidFill>
                  <a:prstClr val="black"/>
                </a:solidFill>
                <a:latin typeface="Calibri" panose="020F0502020204030204"/>
              </a:rPr>
              <a:t>systemmessig</a:t>
            </a:r>
            <a:r>
              <a:rPr lang="nb-NO" sz="2000">
                <a:solidFill>
                  <a:prstClr val="black"/>
                </a:solidFill>
                <a:latin typeface="Calibri" panose="020F0502020204030204"/>
              </a:rPr>
              <a:t> verifikasjon mellom koststed og delprosjekt – det kan komme transaksjoner med «feil» koststed (i forhold til delprosjekt)</a:t>
            </a:r>
            <a:endParaRPr lang="nb-NO" sz="1600">
              <a:solidFill>
                <a:prstClr val="black"/>
              </a:solidFill>
              <a:latin typeface="Calibri" panose="020F0502020204030204"/>
            </a:endParaRPr>
          </a:p>
          <a:p>
            <a:pPr marL="228594" indent="-228594" defTabSz="914377"/>
            <a:r>
              <a:rPr lang="nb-NO" sz="2000">
                <a:solidFill>
                  <a:prstClr val="black"/>
                </a:solidFill>
                <a:latin typeface="Calibri" panose="020F0502020204030204"/>
              </a:rPr>
              <a:t>Må gjøre manuell kostnadsomveltning (på hvert institutt) – månedlig</a:t>
            </a:r>
          </a:p>
          <a:p>
            <a:pPr marL="685783" lvl="1" indent="-228594" defTabSz="914377"/>
            <a:r>
              <a:rPr lang="nb-NO" sz="1600">
                <a:solidFill>
                  <a:prstClr val="black"/>
                </a:solidFill>
                <a:latin typeface="Calibri" panose="020F0502020204030204"/>
              </a:rPr>
              <a:t>Ved fristilt koststed blir det automatisert rutine for dette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280458-9436-4A7C-8D95-41F6CB759285}"/>
              </a:ext>
            </a:extLst>
          </p:cNvPr>
          <p:cNvSpPr txBox="1"/>
          <p:nvPr/>
        </p:nvSpPr>
        <p:spPr>
          <a:xfrm>
            <a:off x="11244403" y="5049200"/>
            <a:ext cx="947597" cy="110799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defTabSz="914377"/>
            <a:r>
              <a:rPr lang="nb-NO" sz="1100">
                <a:solidFill>
                  <a:prstClr val="black"/>
                </a:solidFill>
                <a:latin typeface="Calibri" panose="020F0502020204030204"/>
              </a:rPr>
              <a:t>Bortsett fra dette </a:t>
            </a:r>
            <a:r>
              <a:rPr lang="nb-NO" sz="1100" err="1">
                <a:solidFill>
                  <a:prstClr val="black"/>
                </a:solidFill>
                <a:latin typeface="Calibri" panose="020F0502020204030204"/>
              </a:rPr>
              <a:t>pkt</a:t>
            </a:r>
            <a:r>
              <a:rPr lang="nb-NO" sz="1100">
                <a:solidFill>
                  <a:prstClr val="black"/>
                </a:solidFill>
                <a:latin typeface="Calibri" panose="020F0502020204030204"/>
              </a:rPr>
              <a:t> er fordelene og ulempene de samme som ved 1 fin.</a:t>
            </a:r>
          </a:p>
        </p:txBody>
      </p:sp>
    </p:spTree>
    <p:extLst>
      <p:ext uri="{BB962C8B-B14F-4D97-AF65-F5344CB8AC3E}">
        <p14:creationId xmlns:p14="http://schemas.microsoft.com/office/powerpoint/2010/main" val="35778338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Slide Background Fill">
            <a:extLst>
              <a:ext uri="{FF2B5EF4-FFF2-40B4-BE49-F238E27FC236}">
                <a16:creationId xmlns:a16="http://schemas.microsoft.com/office/drawing/2014/main" id="{907E470A-25F4-47D0-8FEC-EE9FD606BB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6220E63-99E1-482A-A0A6-B47EB4BF87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848" y="0"/>
            <a:ext cx="12188949" cy="6858000"/>
            <a:chOff x="-2848" y="0"/>
            <a:chExt cx="12188949" cy="6858000"/>
          </a:xfrm>
        </p:grpSpPr>
        <p:sp>
          <p:nvSpPr>
            <p:cNvPr id="11" name="Color Cover">
              <a:extLst>
                <a:ext uri="{FF2B5EF4-FFF2-40B4-BE49-F238E27FC236}">
                  <a16:creationId xmlns:a16="http://schemas.microsoft.com/office/drawing/2014/main" id="{F8610896-EA5E-4BE8-8398-C1AFC0490A2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5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olor Cover">
              <a:extLst>
                <a:ext uri="{FF2B5EF4-FFF2-40B4-BE49-F238E27FC236}">
                  <a16:creationId xmlns:a16="http://schemas.microsoft.com/office/drawing/2014/main" id="{F44E9794-9C4B-427F-BB50-89D893347DE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6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618EE54-271A-4FE8-B6B3-D0FCF55A7A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51279" y="598259"/>
            <a:ext cx="10889442" cy="5680742"/>
            <a:chOff x="651279" y="598259"/>
            <a:chExt cx="10889442" cy="5680742"/>
          </a:xfrm>
        </p:grpSpPr>
        <p:sp>
          <p:nvSpPr>
            <p:cNvPr id="5" name="Color">
              <a:extLst>
                <a:ext uri="{FF2B5EF4-FFF2-40B4-BE49-F238E27FC236}">
                  <a16:creationId xmlns:a16="http://schemas.microsoft.com/office/drawing/2014/main" id="{ECA6F781-4382-4525-9DA8-9D66605F877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Color">
              <a:extLst>
                <a:ext uri="{FF2B5EF4-FFF2-40B4-BE49-F238E27FC236}">
                  <a16:creationId xmlns:a16="http://schemas.microsoft.com/office/drawing/2014/main" id="{209C186B-2883-498E-A176-6B60F8B51BF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" name="Freeform: Shape 20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7" name="Freeform: Shape 24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0BA2F0A-9D8F-40E4-B51B-11D526390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984" y="891712"/>
            <a:ext cx="5309616" cy="5160789"/>
          </a:xfrm>
        </p:spPr>
        <p:txBody>
          <a:bodyPr anchor="ctr">
            <a:normAutofit/>
          </a:bodyPr>
          <a:lstStyle/>
          <a:p>
            <a:r>
              <a:rPr lang="nb-NO" sz="4800" dirty="0">
                <a:solidFill>
                  <a:schemeClr val="bg1"/>
                </a:solidFill>
              </a:rPr>
              <a:t>Gruppediskusjon: </a:t>
            </a:r>
            <a:br>
              <a:rPr lang="nb-NO" sz="4800" dirty="0">
                <a:solidFill>
                  <a:schemeClr val="bg1"/>
                </a:solidFill>
              </a:rPr>
            </a:br>
            <a:r>
              <a:rPr lang="nb-NO" sz="4800" dirty="0">
                <a:solidFill>
                  <a:schemeClr val="bg1"/>
                </a:solidFill>
              </a:rPr>
              <a:t>Ny funksjonalitet BOA og anbefalt prosjektstruktur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E1B92B-B0DF-45D1-9A50-84189FB78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2302" y="891713"/>
            <a:ext cx="4584882" cy="516079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b-NO" b="1" dirty="0">
                <a:solidFill>
                  <a:schemeClr val="bg1"/>
                </a:solidFill>
              </a:rPr>
              <a:t>Diskuter i gruppene:</a:t>
            </a:r>
            <a:r>
              <a:rPr lang="nb-NO" sz="1800" b="1" dirty="0">
                <a:solidFill>
                  <a:schemeClr val="bg1"/>
                </a:solidFill>
              </a:rPr>
              <a:t> </a:t>
            </a:r>
            <a:br>
              <a:rPr lang="nb-NO" sz="1800" b="1" dirty="0">
                <a:solidFill>
                  <a:schemeClr val="bg1"/>
                </a:solidFill>
              </a:rPr>
            </a:br>
            <a:endParaRPr lang="nb-NO" sz="18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nb-NO" sz="1800" i="1" dirty="0">
                <a:solidFill>
                  <a:schemeClr val="bg1"/>
                </a:solidFill>
                <a:sym typeface="Wingdings" panose="05000000000000000000" pitchFamily="2" charset="2"/>
              </a:rPr>
              <a:t>Ser dere muligheter for å utnytte ny funksjonalitet og anbefalinger til prosjektstruktur BOA på en måte som vil bidra til bedre styring av</a:t>
            </a:r>
          </a:p>
          <a:p>
            <a:pPr lvl="1"/>
            <a:r>
              <a:rPr lang="nb-NO" sz="1800" i="1" dirty="0">
                <a:solidFill>
                  <a:schemeClr val="bg1"/>
                </a:solidFill>
                <a:sym typeface="Wingdings" panose="05000000000000000000" pitchFamily="2" charset="2"/>
              </a:rPr>
              <a:t>BOA-prosjektene</a:t>
            </a:r>
          </a:p>
          <a:p>
            <a:pPr lvl="1"/>
            <a:r>
              <a:rPr lang="nb-NO" sz="1800" i="1" dirty="0">
                <a:solidFill>
                  <a:schemeClr val="bg1"/>
                </a:solidFill>
                <a:sym typeface="Wingdings" panose="05000000000000000000" pitchFamily="2" charset="2"/>
              </a:rPr>
              <a:t>Samspillet med BFV og kontroll på BOA-aktiviteten		</a:t>
            </a:r>
          </a:p>
          <a:p>
            <a:pPr marL="457200" lvl="1" indent="0">
              <a:buNone/>
            </a:pPr>
            <a:endParaRPr lang="nb-NO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b-NO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797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DD7BD-C285-45C2-B101-A43DF9195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/>
              <a:t>«Fristilt </a:t>
            </a:r>
            <a:r>
              <a:rPr lang="nb-NO" b="1" err="1"/>
              <a:t>ksted</a:t>
            </a:r>
            <a:r>
              <a:rPr lang="nb-NO" b="1"/>
              <a:t>»</a:t>
            </a:r>
            <a:br>
              <a:rPr lang="nb-NO" b="1"/>
            </a:br>
            <a:r>
              <a:rPr lang="nb-NO"/>
              <a:t>- eller skille eiersted/utøvende sted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ED5C0C-3CDC-4CE4-A757-98862713A4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6787"/>
            <a:ext cx="10515600" cy="4389120"/>
          </a:xfrm>
        </p:spPr>
        <p:txBody>
          <a:bodyPr>
            <a:normAutofit fontScale="92500" lnSpcReduction="10000"/>
          </a:bodyPr>
          <a:lstStyle/>
          <a:p>
            <a:r>
              <a:rPr lang="nb-NO"/>
              <a:t>DFØ-løsning bygger på «Fristilt koststed»</a:t>
            </a:r>
          </a:p>
          <a:p>
            <a:r>
              <a:rPr lang="nb-NO"/>
              <a:t>For BOA betyr det f.eks. at det er utøvende koststed som godskrives BOA-aktivitet</a:t>
            </a:r>
          </a:p>
          <a:p>
            <a:pPr lvl="1"/>
            <a:r>
              <a:rPr lang="nb-NO"/>
              <a:t>Styres altså av koststed på transaksjonen</a:t>
            </a:r>
          </a:p>
          <a:p>
            <a:pPr lvl="2"/>
            <a:r>
              <a:rPr lang="nb-NO"/>
              <a:t>Eiersted (prosjekt/delprosjekt) ikke av betydning for BOA-aktivitet</a:t>
            </a:r>
          </a:p>
          <a:p>
            <a:r>
              <a:rPr lang="nb-NO"/>
              <a:t>Dette har vært prinsippet i regnskapsføring (både BOA og BFV) også i dagens løsning</a:t>
            </a:r>
          </a:p>
          <a:p>
            <a:pPr lvl="1"/>
            <a:r>
              <a:rPr lang="nb-NO"/>
              <a:t>Jfr. at vi innen BFV bokfører på «00-prosjekt» og bruker koststed for å identifisere hvor transaksjonen skjer</a:t>
            </a:r>
          </a:p>
          <a:p>
            <a:r>
              <a:rPr lang="nb-NO"/>
              <a:t>Men i Maconomy (BOA-budsjett) har vi ikke hatt muligheten for dette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nb-NO"/>
              <a:t>Vi har opprettet egne delprosjekter for hvert koststed involvert for å kunne få grunnlag for samspillsbudsjett</a:t>
            </a:r>
          </a:p>
          <a:p>
            <a:pPr lvl="1"/>
            <a:endParaRPr lang="nb-NO"/>
          </a:p>
          <a:p>
            <a:pPr lvl="1"/>
            <a:endParaRPr lang="nb-NO"/>
          </a:p>
          <a:p>
            <a:pPr lvl="2"/>
            <a:endParaRPr lang="nb-NO"/>
          </a:p>
          <a:p>
            <a:pPr lvl="1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752636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Color Cover">
            <a:extLst>
              <a:ext uri="{FF2B5EF4-FFF2-40B4-BE49-F238E27FC236}">
                <a16:creationId xmlns:a16="http://schemas.microsoft.com/office/drawing/2014/main" id="{815925C2-A704-4D47-B1C1-3FCA52512E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Color Cover">
            <a:extLst>
              <a:ext uri="{FF2B5EF4-FFF2-40B4-BE49-F238E27FC236}">
                <a16:creationId xmlns:a16="http://schemas.microsoft.com/office/drawing/2014/main" id="{01D4315C-C23C-4FD3-98DF-08C29E2292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E6B47BC-43FD-4C91-8BFF-B41B99A8A3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6064235" cy="6858000"/>
            <a:chOff x="651279" y="598259"/>
            <a:chExt cx="10889442" cy="5680742"/>
          </a:xfrm>
        </p:grpSpPr>
        <p:sp>
          <p:nvSpPr>
            <p:cNvPr id="50" name="Color">
              <a:extLst>
                <a:ext uri="{FF2B5EF4-FFF2-40B4-BE49-F238E27FC236}">
                  <a16:creationId xmlns:a16="http://schemas.microsoft.com/office/drawing/2014/main" id="{13038185-AC3C-4595-945F-25311424C58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Color">
              <a:extLst>
                <a:ext uri="{FF2B5EF4-FFF2-40B4-BE49-F238E27FC236}">
                  <a16:creationId xmlns:a16="http://schemas.microsoft.com/office/drawing/2014/main" id="{75D51AA0-C095-4650-A361-B294320BFE4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1738150-7ABE-4A99-BE97-49E404DAB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8"/>
            <a:ext cx="5129600" cy="534009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Konvertering</a:t>
            </a:r>
            <a:r>
              <a:rPr lang="en-US" sz="4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av BOA-</a:t>
            </a:r>
            <a:r>
              <a:rPr lang="en-US" sz="48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porteføljen</a:t>
            </a:r>
            <a:endParaRPr lang="en-US" sz="48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BFAA6-A3F1-4FA4-AEF2-4E03F622DC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4410" y="841247"/>
            <a:ext cx="4484536" cy="534009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1800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Anbefalinger</a:t>
            </a:r>
            <a:r>
              <a:rPr lang="en-US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og </a:t>
            </a:r>
            <a:r>
              <a:rPr lang="en-US" sz="1800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eksempler</a:t>
            </a:r>
            <a:endParaRPr lang="en-US" sz="1800" kern="1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5027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F43A3-59B9-4B00-8AF0-33B3EF139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Anbefalinger knyttet til konvertering BOA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B67259A8-CFFA-473B-85DE-F67B7950D96C}"/>
              </a:ext>
            </a:extLst>
          </p:cNvPr>
          <p:cNvSpPr txBox="1">
            <a:spLocks/>
          </p:cNvSpPr>
          <p:nvPr/>
        </p:nvSpPr>
        <p:spPr>
          <a:xfrm>
            <a:off x="710985" y="1720013"/>
            <a:ext cx="10515600" cy="23352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594" indent="-228594" defTabSz="914377"/>
            <a:r>
              <a:rPr lang="nb-NO" sz="3600" b="1" dirty="0">
                <a:solidFill>
                  <a:prstClr val="black"/>
                </a:solidFill>
                <a:latin typeface="Calibri" panose="020F0502020204030204"/>
              </a:rPr>
              <a:t>Utgangspunkt:</a:t>
            </a:r>
            <a:br>
              <a:rPr lang="nb-NO" sz="3600" b="1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nb-NO" sz="3600" b="1" dirty="0">
                <a:solidFill>
                  <a:prstClr val="black"/>
                </a:solidFill>
                <a:latin typeface="Calibri" panose="020F0502020204030204"/>
              </a:rPr>
              <a:t/>
            </a:r>
            <a:br>
              <a:rPr lang="nb-NO" sz="3600" b="1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nb-NO" sz="2400" dirty="0">
                <a:solidFill>
                  <a:prstClr val="black"/>
                </a:solidFill>
                <a:latin typeface="Calibri" panose="020F0502020204030204"/>
              </a:rPr>
              <a:t>Dersom det ikke er noen kriterier beskrevet i denne veiledningen som er til hinder vil det ofte være det enkleste å videreføre dagens inndeling i delprosjekter</a:t>
            </a:r>
            <a:endParaRPr lang="nb-NO" b="1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661509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76594-27D1-45A1-9445-829B90212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«</a:t>
            </a:r>
            <a:r>
              <a:rPr lang="nb-NO" dirty="0" err="1"/>
              <a:t>Kontraktsbeløp</a:t>
            </a:r>
            <a:r>
              <a:rPr lang="nb-NO" dirty="0"/>
              <a:t>» på delprosjekt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BBB721-0815-420D-B320-E641B82200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På </a:t>
            </a:r>
            <a:r>
              <a:rPr lang="nb-NO" u="sng" dirty="0"/>
              <a:t>alle delprosjekter</a:t>
            </a:r>
            <a:r>
              <a:rPr lang="nb-NO" dirty="0"/>
              <a:t> som opprettes må det angis </a:t>
            </a:r>
            <a:r>
              <a:rPr lang="nb-NO" dirty="0" err="1"/>
              <a:t>kontraktsbeløp</a:t>
            </a:r>
            <a:endParaRPr lang="nb-NO" dirty="0"/>
          </a:p>
          <a:p>
            <a:r>
              <a:rPr lang="nb-NO" dirty="0"/>
              <a:t>På konverterte prosjekter vil dette være:</a:t>
            </a:r>
          </a:p>
          <a:p>
            <a:endParaRPr lang="nb-NO" dirty="0"/>
          </a:p>
          <a:p>
            <a:endParaRPr lang="nb-NO" dirty="0"/>
          </a:p>
          <a:p>
            <a:pPr lvl="1"/>
            <a:r>
              <a:rPr lang="nb-NO" dirty="0"/>
              <a:t>Mer detaljert informasjon om hvordan dette skal beregnes – og fordeles mellom flere delprosjekter – vil komme på et senere tidspunkt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nb-NO" dirty="0"/>
              <a:t>Men fordi prosjektstrukturen i veldig mange tilfeller vil bli endret i forhold til dagens struktur i Maconomy vil det antakelig være mest hensiktsmessig å først beregne dette på prosjektnivå – og deretter fordele dette til delprosjektene</a:t>
            </a:r>
          </a:p>
          <a:p>
            <a:endParaRPr lang="nb-NO" dirty="0"/>
          </a:p>
          <a:p>
            <a:endParaRPr lang="nb-NO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D8C1AE-3FF7-45C4-8EF3-3DD4519B6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0811" y="2957273"/>
            <a:ext cx="2259061" cy="82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0327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78173-0AF8-40E0-900F-DC960039C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b="1" dirty="0"/>
              <a:t>Enkelt prosjekt – ingen «delprosjekt» i Maconomy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A3054-B8CB-418C-B55C-9C209CEF1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3106" y="1460763"/>
            <a:ext cx="7690471" cy="661359"/>
          </a:xfrm>
        </p:spPr>
        <p:txBody>
          <a:bodyPr/>
          <a:lstStyle/>
          <a:p>
            <a:r>
              <a:rPr lang="nb-NO" dirty="0"/>
              <a:t>Den mest normale konverteringen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0308778-BC15-4C2C-9B4D-70B2F3057FD6}"/>
              </a:ext>
            </a:extLst>
          </p:cNvPr>
          <p:cNvGrpSpPr/>
          <p:nvPr/>
        </p:nvGrpSpPr>
        <p:grpSpPr>
          <a:xfrm>
            <a:off x="6817857" y="2687215"/>
            <a:ext cx="1399307" cy="1953051"/>
            <a:chOff x="4746458" y="2640937"/>
            <a:chExt cx="1600201" cy="211730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F859DCF-C181-4F8B-8A3F-03AD37FAC917}"/>
                </a:ext>
              </a:extLst>
            </p:cNvPr>
            <p:cNvSpPr/>
            <p:nvPr/>
          </p:nvSpPr>
          <p:spPr>
            <a:xfrm>
              <a:off x="4746459" y="2640937"/>
              <a:ext cx="1600200" cy="782052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r>
                <a:rPr lang="nb-NO" dirty="0">
                  <a:solidFill>
                    <a:prstClr val="white"/>
                  </a:solidFill>
                  <a:latin typeface="Calibri" panose="020F0502020204030204"/>
                </a:rPr>
                <a:t>Prosjekt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BF92327-1183-40EC-A03A-EFCFAD984130}"/>
                </a:ext>
              </a:extLst>
            </p:cNvPr>
            <p:cNvSpPr/>
            <p:nvPr/>
          </p:nvSpPr>
          <p:spPr>
            <a:xfrm>
              <a:off x="4746458" y="3976192"/>
              <a:ext cx="1600200" cy="782053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r>
                <a:rPr lang="nb-NO" dirty="0">
                  <a:solidFill>
                    <a:prstClr val="white"/>
                  </a:solidFill>
                  <a:latin typeface="Calibri" panose="020F0502020204030204"/>
                </a:rPr>
                <a:t>Delprosjekt</a:t>
              </a:r>
            </a:p>
            <a:p>
              <a:pPr algn="ctr" defTabSz="914377"/>
              <a:r>
                <a:rPr lang="nb-NO" dirty="0" err="1">
                  <a:solidFill>
                    <a:prstClr val="white"/>
                  </a:solidFill>
                  <a:latin typeface="Calibri" panose="020F0502020204030204"/>
                </a:rPr>
                <a:t>Finansiør</a:t>
              </a:r>
              <a:r>
                <a:rPr lang="nb-NO" dirty="0">
                  <a:solidFill>
                    <a:prstClr val="white"/>
                  </a:solidFill>
                  <a:latin typeface="Calibri" panose="020F0502020204030204"/>
                </a:rPr>
                <a:t> 1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2758A72-86A6-45A2-AC6A-F6BA76F77BB3}"/>
                </a:ext>
              </a:extLst>
            </p:cNvPr>
            <p:cNvCxnSpPr>
              <a:stCxn id="5" idx="2"/>
              <a:endCxn id="6" idx="0"/>
            </p:cNvCxnSpPr>
            <p:nvPr/>
          </p:nvCxnSpPr>
          <p:spPr>
            <a:xfrm>
              <a:off x="5546558" y="3422991"/>
              <a:ext cx="0" cy="5532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4767C3F3-0FE4-4767-AB53-0367951A838E}"/>
              </a:ext>
            </a:extLst>
          </p:cNvPr>
          <p:cNvSpPr/>
          <p:nvPr/>
        </p:nvSpPr>
        <p:spPr>
          <a:xfrm>
            <a:off x="3141595" y="3062179"/>
            <a:ext cx="1399307" cy="72138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nb-NO" dirty="0">
                <a:solidFill>
                  <a:prstClr val="white"/>
                </a:solidFill>
                <a:latin typeface="Calibri" panose="020F0502020204030204"/>
              </a:rPr>
              <a:t>Prosjekt uten delprosjekt</a:t>
            </a:r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01F85CE3-F88B-4B02-B4C3-65D4E4A1D13A}"/>
              </a:ext>
            </a:extLst>
          </p:cNvPr>
          <p:cNvSpPr/>
          <p:nvPr/>
        </p:nvSpPr>
        <p:spPr>
          <a:xfrm rot="16200000">
            <a:off x="5496765" y="2895990"/>
            <a:ext cx="223019" cy="10252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nb-NO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EA5F608-A0C1-4DAC-A3C2-629C25081BA3}"/>
              </a:ext>
            </a:extLst>
          </p:cNvPr>
          <p:cNvSpPr txBox="1"/>
          <p:nvPr/>
        </p:nvSpPr>
        <p:spPr>
          <a:xfrm>
            <a:off x="3380939" y="2632408"/>
            <a:ext cx="1020855" cy="2769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defTabSz="914377"/>
            <a:r>
              <a:rPr lang="nb-NO" sz="1200" dirty="0">
                <a:solidFill>
                  <a:prstClr val="black"/>
                </a:solidFill>
                <a:latin typeface="Calibri" panose="020F0502020204030204"/>
              </a:rPr>
              <a:t>Maconomy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34AD8F7-2F22-4993-A16D-02B2763C0E95}"/>
              </a:ext>
            </a:extLst>
          </p:cNvPr>
          <p:cNvSpPr txBox="1"/>
          <p:nvPr/>
        </p:nvSpPr>
        <p:spPr>
          <a:xfrm>
            <a:off x="6997256" y="2384084"/>
            <a:ext cx="1219907" cy="2769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defTabSz="914377"/>
            <a:r>
              <a:rPr lang="nb-NO" sz="1200" dirty="0">
                <a:solidFill>
                  <a:prstClr val="black"/>
                </a:solidFill>
                <a:latin typeface="Calibri" panose="020F0502020204030204"/>
              </a:rPr>
              <a:t>BOTT (Unit4)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22A7566-EB58-439A-A583-02E966E125CB}"/>
              </a:ext>
            </a:extLst>
          </p:cNvPr>
          <p:cNvSpPr txBox="1"/>
          <p:nvPr/>
        </p:nvSpPr>
        <p:spPr>
          <a:xfrm>
            <a:off x="452539" y="1460763"/>
            <a:ext cx="1394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nb-NO" b="1" dirty="0">
                <a:solidFill>
                  <a:prstClr val="black"/>
                </a:solidFill>
                <a:latin typeface="Calibri" panose="020F0502020204030204"/>
              </a:rPr>
              <a:t>Hovedregel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3A69F32-8065-45FB-9772-AB040303E2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575" y="5082971"/>
            <a:ext cx="10033517" cy="35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44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/>
          <p:cNvPicPr>
            <a:picLocks noChangeAspect="1"/>
          </p:cNvPicPr>
          <p:nvPr/>
        </p:nvPicPr>
        <p:blipFill rotWithShape="1">
          <a:blip r:embed="rId2"/>
          <a:srcRect l="23022" t="5584" r="57722"/>
          <a:stretch/>
        </p:blipFill>
        <p:spPr>
          <a:xfrm>
            <a:off x="4453806" y="398098"/>
            <a:ext cx="2581471" cy="9427453"/>
          </a:xfrm>
          <a:prstGeom prst="rect">
            <a:avLst/>
          </a:prstGeom>
        </p:spPr>
      </p:pic>
      <p:sp>
        <p:nvSpPr>
          <p:cNvPr id="30" name="TekstSylinder 63">
            <a:extLst>
              <a:ext uri="{FF2B5EF4-FFF2-40B4-BE49-F238E27FC236}">
                <a16:creationId xmlns:a16="http://schemas.microsoft.com/office/drawing/2014/main" id="{E41B9CD6-C1C1-4BDA-B5EB-7D9BCD01D996}"/>
              </a:ext>
            </a:extLst>
          </p:cNvPr>
          <p:cNvSpPr txBox="1"/>
          <p:nvPr/>
        </p:nvSpPr>
        <p:spPr>
          <a:xfrm>
            <a:off x="3278157" y="3399087"/>
            <a:ext cx="1455577" cy="2308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914377"/>
            <a:r>
              <a:rPr lang="nb-NO" sz="900" dirty="0">
                <a:solidFill>
                  <a:prstClr val="black"/>
                </a:solidFill>
                <a:latin typeface="Calibri" panose="020F0502020204030204"/>
              </a:rPr>
              <a:t>904071* </a:t>
            </a:r>
            <a:r>
              <a:rPr lang="nb-NO" sz="900" dirty="0" err="1">
                <a:solidFill>
                  <a:prstClr val="black"/>
                </a:solidFill>
                <a:latin typeface="Calibri" panose="020F0502020204030204"/>
              </a:rPr>
              <a:t>Mitistress</a:t>
            </a:r>
            <a:endParaRPr lang="nb-NO" sz="9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4" name="TekstSylinder 63">
            <a:extLst>
              <a:ext uri="{FF2B5EF4-FFF2-40B4-BE49-F238E27FC236}">
                <a16:creationId xmlns:a16="http://schemas.microsoft.com/office/drawing/2014/main" id="{F88F7237-5148-465C-8A9A-0146E934390F}"/>
              </a:ext>
            </a:extLst>
          </p:cNvPr>
          <p:cNvSpPr txBox="1"/>
          <p:nvPr/>
        </p:nvSpPr>
        <p:spPr>
          <a:xfrm>
            <a:off x="3278153" y="2724891"/>
            <a:ext cx="1455579" cy="2308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914377"/>
            <a:r>
              <a:rPr lang="nb-NO" sz="900" dirty="0">
                <a:solidFill>
                  <a:prstClr val="black"/>
                </a:solidFill>
                <a:latin typeface="Calibri" panose="020F0502020204030204"/>
              </a:rPr>
              <a:t>904071*</a:t>
            </a:r>
          </a:p>
        </p:txBody>
      </p:sp>
      <p:sp>
        <p:nvSpPr>
          <p:cNvPr id="37" name="TekstSylinder 63">
            <a:extLst>
              <a:ext uri="{FF2B5EF4-FFF2-40B4-BE49-F238E27FC236}">
                <a16:creationId xmlns:a16="http://schemas.microsoft.com/office/drawing/2014/main" id="{A5D3CFED-CE72-4209-8665-A96127A9CA9C}"/>
              </a:ext>
            </a:extLst>
          </p:cNvPr>
          <p:cNvSpPr txBox="1"/>
          <p:nvPr/>
        </p:nvSpPr>
        <p:spPr>
          <a:xfrm>
            <a:off x="3278154" y="2203081"/>
            <a:ext cx="1455577" cy="2308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914377"/>
            <a:r>
              <a:rPr lang="nb-NO" sz="900" dirty="0">
                <a:solidFill>
                  <a:prstClr val="black"/>
                </a:solidFill>
                <a:latin typeface="Calibri" panose="020F0502020204030204"/>
              </a:rPr>
              <a:t>Ikke aktuelt</a:t>
            </a:r>
          </a:p>
        </p:txBody>
      </p:sp>
      <p:sp>
        <p:nvSpPr>
          <p:cNvPr id="39" name="TekstSylinder 63">
            <a:extLst>
              <a:ext uri="{FF2B5EF4-FFF2-40B4-BE49-F238E27FC236}">
                <a16:creationId xmlns:a16="http://schemas.microsoft.com/office/drawing/2014/main" id="{69D608FB-0F61-4EE5-8602-7BB7B9177F86}"/>
              </a:ext>
            </a:extLst>
          </p:cNvPr>
          <p:cNvSpPr txBox="1"/>
          <p:nvPr/>
        </p:nvSpPr>
        <p:spPr>
          <a:xfrm>
            <a:off x="3278155" y="1659392"/>
            <a:ext cx="1455576" cy="2308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914377"/>
            <a:r>
              <a:rPr lang="nb-NO" sz="900" dirty="0">
                <a:solidFill>
                  <a:prstClr val="black"/>
                </a:solidFill>
                <a:latin typeface="Calibri" panose="020F0502020204030204"/>
              </a:rPr>
              <a:t>Ikke aktuelt</a:t>
            </a:r>
          </a:p>
        </p:txBody>
      </p:sp>
      <p:sp>
        <p:nvSpPr>
          <p:cNvPr id="40" name="TekstSylinder 63">
            <a:extLst>
              <a:ext uri="{FF2B5EF4-FFF2-40B4-BE49-F238E27FC236}">
                <a16:creationId xmlns:a16="http://schemas.microsoft.com/office/drawing/2014/main" id="{B1D102C3-E27F-41FA-96EA-71C5FE23044B}"/>
              </a:ext>
            </a:extLst>
          </p:cNvPr>
          <p:cNvSpPr txBox="1"/>
          <p:nvPr/>
        </p:nvSpPr>
        <p:spPr>
          <a:xfrm>
            <a:off x="3278157" y="1000287"/>
            <a:ext cx="1455575" cy="2308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914377"/>
            <a:r>
              <a:rPr lang="nb-NO" sz="900" dirty="0">
                <a:solidFill>
                  <a:prstClr val="black"/>
                </a:solidFill>
                <a:latin typeface="Calibri" panose="020F0502020204030204"/>
              </a:rPr>
              <a:t>Ikke aktuelt</a:t>
            </a:r>
          </a:p>
        </p:txBody>
      </p:sp>
      <p:sp>
        <p:nvSpPr>
          <p:cNvPr id="42" name="TekstSylinder 63">
            <a:extLst>
              <a:ext uri="{FF2B5EF4-FFF2-40B4-BE49-F238E27FC236}">
                <a16:creationId xmlns:a16="http://schemas.microsoft.com/office/drawing/2014/main" id="{B31E53BE-C71F-4A83-86D2-9528401AA63C}"/>
              </a:ext>
            </a:extLst>
          </p:cNvPr>
          <p:cNvSpPr txBox="1"/>
          <p:nvPr/>
        </p:nvSpPr>
        <p:spPr>
          <a:xfrm>
            <a:off x="6714925" y="493328"/>
            <a:ext cx="1455575" cy="2308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914377"/>
            <a:r>
              <a:rPr lang="nb-NO" sz="900" dirty="0">
                <a:solidFill>
                  <a:prstClr val="black"/>
                </a:solidFill>
                <a:latin typeface="Calibri" panose="020F0502020204030204"/>
              </a:rPr>
              <a:t>Ikke aktuelt</a:t>
            </a:r>
          </a:p>
        </p:txBody>
      </p:sp>
      <p:sp>
        <p:nvSpPr>
          <p:cNvPr id="43" name="TekstSylinder 63">
            <a:extLst>
              <a:ext uri="{FF2B5EF4-FFF2-40B4-BE49-F238E27FC236}">
                <a16:creationId xmlns:a16="http://schemas.microsoft.com/office/drawing/2014/main" id="{5DC4FFA2-FB2F-405A-839A-1E2D1201C5B4}"/>
              </a:ext>
            </a:extLst>
          </p:cNvPr>
          <p:cNvSpPr txBox="1"/>
          <p:nvPr/>
        </p:nvSpPr>
        <p:spPr>
          <a:xfrm>
            <a:off x="6714925" y="1073737"/>
            <a:ext cx="1455575" cy="2308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914377"/>
            <a:r>
              <a:rPr lang="nb-NO" sz="900" dirty="0">
                <a:solidFill>
                  <a:prstClr val="black"/>
                </a:solidFill>
                <a:latin typeface="Calibri" panose="020F0502020204030204"/>
              </a:rPr>
              <a:t>Ikke aktuelt</a:t>
            </a:r>
          </a:p>
        </p:txBody>
      </p:sp>
      <p:sp>
        <p:nvSpPr>
          <p:cNvPr id="44" name="TekstSylinder 63">
            <a:extLst>
              <a:ext uri="{FF2B5EF4-FFF2-40B4-BE49-F238E27FC236}">
                <a16:creationId xmlns:a16="http://schemas.microsoft.com/office/drawing/2014/main" id="{2AD0E2A7-2BFB-4E55-8CFD-BD108481003E}"/>
              </a:ext>
            </a:extLst>
          </p:cNvPr>
          <p:cNvSpPr txBox="1"/>
          <p:nvPr/>
        </p:nvSpPr>
        <p:spPr>
          <a:xfrm>
            <a:off x="6714923" y="1655997"/>
            <a:ext cx="1455575" cy="2308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914377"/>
            <a:r>
              <a:rPr lang="nb-NO" sz="900" dirty="0">
                <a:solidFill>
                  <a:prstClr val="black"/>
                </a:solidFill>
                <a:latin typeface="Calibri" panose="020F0502020204030204"/>
              </a:rPr>
              <a:t>Ikke aktuelt</a:t>
            </a:r>
          </a:p>
        </p:txBody>
      </p:sp>
      <p:sp>
        <p:nvSpPr>
          <p:cNvPr id="45" name="TekstSylinder 63">
            <a:extLst>
              <a:ext uri="{FF2B5EF4-FFF2-40B4-BE49-F238E27FC236}">
                <a16:creationId xmlns:a16="http://schemas.microsoft.com/office/drawing/2014/main" id="{FE510ABD-7270-49D2-85FB-7676EA32078C}"/>
              </a:ext>
            </a:extLst>
          </p:cNvPr>
          <p:cNvSpPr txBox="1"/>
          <p:nvPr/>
        </p:nvSpPr>
        <p:spPr>
          <a:xfrm>
            <a:off x="6714922" y="2203081"/>
            <a:ext cx="1455575" cy="2308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914377"/>
            <a:r>
              <a:rPr lang="nb-NO" sz="900" dirty="0">
                <a:solidFill>
                  <a:prstClr val="black"/>
                </a:solidFill>
                <a:latin typeface="Calibri" panose="020F0502020204030204"/>
              </a:rPr>
              <a:t>NFR</a:t>
            </a:r>
          </a:p>
        </p:txBody>
      </p:sp>
      <p:sp>
        <p:nvSpPr>
          <p:cNvPr id="46" name="TekstSylinder 63">
            <a:extLst>
              <a:ext uri="{FF2B5EF4-FFF2-40B4-BE49-F238E27FC236}">
                <a16:creationId xmlns:a16="http://schemas.microsoft.com/office/drawing/2014/main" id="{7C82EE79-5E31-47F1-8A1C-4C3839883697}"/>
              </a:ext>
            </a:extLst>
          </p:cNvPr>
          <p:cNvSpPr txBox="1"/>
          <p:nvPr/>
        </p:nvSpPr>
        <p:spPr>
          <a:xfrm>
            <a:off x="6714922" y="2756893"/>
            <a:ext cx="1455575" cy="2308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914377"/>
            <a:r>
              <a:rPr lang="nb-NO" sz="900" dirty="0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/>
              </a:rPr>
              <a:t>Fra liste</a:t>
            </a:r>
          </a:p>
        </p:txBody>
      </p:sp>
      <p:sp>
        <p:nvSpPr>
          <p:cNvPr id="47" name="TekstSylinder 63">
            <a:extLst>
              <a:ext uri="{FF2B5EF4-FFF2-40B4-BE49-F238E27FC236}">
                <a16:creationId xmlns:a16="http://schemas.microsoft.com/office/drawing/2014/main" id="{BABA77FE-2D4B-42B2-AA47-80193665EAC1}"/>
              </a:ext>
            </a:extLst>
          </p:cNvPr>
          <p:cNvSpPr txBox="1"/>
          <p:nvPr/>
        </p:nvSpPr>
        <p:spPr>
          <a:xfrm>
            <a:off x="3278157" y="4216912"/>
            <a:ext cx="1455575" cy="2308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914377"/>
            <a:r>
              <a:rPr lang="nb-NO" sz="900" dirty="0">
                <a:solidFill>
                  <a:prstClr val="black"/>
                </a:solidFill>
                <a:latin typeface="Calibri" panose="020F0502020204030204"/>
              </a:rPr>
              <a:t>12110* NFR</a:t>
            </a:r>
          </a:p>
        </p:txBody>
      </p:sp>
      <p:sp>
        <p:nvSpPr>
          <p:cNvPr id="48" name="TekstSylinder 63">
            <a:extLst>
              <a:ext uri="{FF2B5EF4-FFF2-40B4-BE49-F238E27FC236}">
                <a16:creationId xmlns:a16="http://schemas.microsoft.com/office/drawing/2014/main" id="{DDC259BD-B90A-4889-8E6F-BF2B9A2A45A9}"/>
              </a:ext>
            </a:extLst>
          </p:cNvPr>
          <p:cNvSpPr txBox="1"/>
          <p:nvPr/>
        </p:nvSpPr>
        <p:spPr>
          <a:xfrm>
            <a:off x="3278154" y="4803907"/>
            <a:ext cx="1455575" cy="2308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914377"/>
            <a:r>
              <a:rPr lang="nb-NO" sz="900" dirty="0">
                <a:solidFill>
                  <a:prstClr val="black"/>
                </a:solidFill>
                <a:latin typeface="Calibri" panose="020F0502020204030204"/>
              </a:rPr>
              <a:t>64250500 EPT</a:t>
            </a:r>
          </a:p>
        </p:txBody>
      </p:sp>
      <p:sp>
        <p:nvSpPr>
          <p:cNvPr id="49" name="TekstSylinder 63">
            <a:extLst>
              <a:ext uri="{FF2B5EF4-FFF2-40B4-BE49-F238E27FC236}">
                <a16:creationId xmlns:a16="http://schemas.microsoft.com/office/drawing/2014/main" id="{30251D16-F12E-4618-920F-C4FFBC3CC0BA}"/>
              </a:ext>
            </a:extLst>
          </p:cNvPr>
          <p:cNvSpPr txBox="1"/>
          <p:nvPr/>
        </p:nvSpPr>
        <p:spPr>
          <a:xfrm>
            <a:off x="3178629" y="5366116"/>
            <a:ext cx="1555099" cy="2308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914377"/>
            <a:r>
              <a:rPr lang="nb-NO" sz="900" dirty="0">
                <a:solidFill>
                  <a:prstClr val="black"/>
                </a:solidFill>
                <a:latin typeface="Calibri" panose="020F0502020204030204"/>
              </a:rPr>
              <a:t>129878* Francesco </a:t>
            </a:r>
            <a:r>
              <a:rPr lang="nb-NO" sz="900" dirty="0" err="1">
                <a:solidFill>
                  <a:prstClr val="black"/>
                </a:solidFill>
                <a:latin typeface="Calibri" panose="020F0502020204030204"/>
              </a:rPr>
              <a:t>Cherubini</a:t>
            </a:r>
            <a:endParaRPr lang="nb-NO" sz="9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0" name="TekstSylinder 63">
            <a:extLst>
              <a:ext uri="{FF2B5EF4-FFF2-40B4-BE49-F238E27FC236}">
                <a16:creationId xmlns:a16="http://schemas.microsoft.com/office/drawing/2014/main" id="{EFE116BA-54DD-4DAF-8395-497C7A8E30DF}"/>
              </a:ext>
            </a:extLst>
          </p:cNvPr>
          <p:cNvSpPr txBox="1"/>
          <p:nvPr/>
        </p:nvSpPr>
        <p:spPr>
          <a:xfrm>
            <a:off x="3278154" y="5901675"/>
            <a:ext cx="1455575" cy="2308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914377"/>
            <a:r>
              <a:rPr lang="nb-NO" sz="900" dirty="0">
                <a:solidFill>
                  <a:prstClr val="black"/>
                </a:solidFill>
                <a:latin typeface="Calibri" panose="020F0502020204030204"/>
              </a:rPr>
              <a:t>B1 Bidrag</a:t>
            </a:r>
          </a:p>
        </p:txBody>
      </p:sp>
      <p:sp>
        <p:nvSpPr>
          <p:cNvPr id="51" name="TekstSylinder 63">
            <a:extLst>
              <a:ext uri="{FF2B5EF4-FFF2-40B4-BE49-F238E27FC236}">
                <a16:creationId xmlns:a16="http://schemas.microsoft.com/office/drawing/2014/main" id="{CDFB58B1-8C8D-4413-8BE6-9A0A1704BB78}"/>
              </a:ext>
            </a:extLst>
          </p:cNvPr>
          <p:cNvSpPr txBox="1"/>
          <p:nvPr/>
        </p:nvSpPr>
        <p:spPr>
          <a:xfrm>
            <a:off x="6755345" y="5962613"/>
            <a:ext cx="1455579" cy="2308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914377"/>
            <a:r>
              <a:rPr lang="nb-NO" sz="900" dirty="0">
                <a:solidFill>
                  <a:prstClr val="black"/>
                </a:solidFill>
                <a:latin typeface="Calibri" panose="020F0502020204030204"/>
              </a:rPr>
              <a:t>904071*</a:t>
            </a:r>
          </a:p>
        </p:txBody>
      </p:sp>
      <p:sp>
        <p:nvSpPr>
          <p:cNvPr id="52" name="TekstSylinder 63">
            <a:extLst>
              <a:ext uri="{FF2B5EF4-FFF2-40B4-BE49-F238E27FC236}">
                <a16:creationId xmlns:a16="http://schemas.microsoft.com/office/drawing/2014/main" id="{293B4B76-EB5B-414A-AA33-284B93B42218}"/>
              </a:ext>
            </a:extLst>
          </p:cNvPr>
          <p:cNvSpPr txBox="1"/>
          <p:nvPr/>
        </p:nvSpPr>
        <p:spPr>
          <a:xfrm>
            <a:off x="6755351" y="5404672"/>
            <a:ext cx="1555099" cy="2308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914377"/>
            <a:r>
              <a:rPr lang="nb-NO" sz="900" dirty="0">
                <a:solidFill>
                  <a:prstClr val="black"/>
                </a:solidFill>
                <a:latin typeface="Calibri" panose="020F0502020204030204"/>
              </a:rPr>
              <a:t>129878* Francesco </a:t>
            </a:r>
            <a:r>
              <a:rPr lang="nb-NO" sz="900" dirty="0" err="1">
                <a:solidFill>
                  <a:prstClr val="black"/>
                </a:solidFill>
                <a:latin typeface="Calibri" panose="020F0502020204030204"/>
              </a:rPr>
              <a:t>Cherubini</a:t>
            </a:r>
            <a:endParaRPr lang="nb-NO" sz="9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3" name="TekstSylinder 63">
            <a:extLst>
              <a:ext uri="{FF2B5EF4-FFF2-40B4-BE49-F238E27FC236}">
                <a16:creationId xmlns:a16="http://schemas.microsoft.com/office/drawing/2014/main" id="{201A9B62-7997-4C0C-A7D5-B00F91B958BB}"/>
              </a:ext>
            </a:extLst>
          </p:cNvPr>
          <p:cNvSpPr txBox="1"/>
          <p:nvPr/>
        </p:nvSpPr>
        <p:spPr>
          <a:xfrm>
            <a:off x="6755350" y="4837613"/>
            <a:ext cx="1455575" cy="2308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914377"/>
            <a:r>
              <a:rPr lang="nb-NO" sz="900" dirty="0">
                <a:solidFill>
                  <a:prstClr val="black"/>
                </a:solidFill>
                <a:latin typeface="Calibri" panose="020F0502020204030204"/>
              </a:rPr>
              <a:t>64250500 EPT</a:t>
            </a:r>
          </a:p>
        </p:txBody>
      </p:sp>
      <p:sp>
        <p:nvSpPr>
          <p:cNvPr id="54" name="TekstSylinder 63">
            <a:extLst>
              <a:ext uri="{FF2B5EF4-FFF2-40B4-BE49-F238E27FC236}">
                <a16:creationId xmlns:a16="http://schemas.microsoft.com/office/drawing/2014/main" id="{94119D5A-85E2-4E46-B481-F05477BB9501}"/>
              </a:ext>
            </a:extLst>
          </p:cNvPr>
          <p:cNvSpPr txBox="1"/>
          <p:nvPr/>
        </p:nvSpPr>
        <p:spPr>
          <a:xfrm>
            <a:off x="6755350" y="4245687"/>
            <a:ext cx="1455575" cy="2308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914377"/>
            <a:r>
              <a:rPr lang="nb-NO" sz="900" dirty="0">
                <a:solidFill>
                  <a:prstClr val="black"/>
                </a:solidFill>
                <a:latin typeface="Calibri" panose="020F0502020204030204"/>
              </a:rPr>
              <a:t>12110* NFR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C5158A-E59B-4949-96D8-A38BFEA304A0}"/>
              </a:ext>
            </a:extLst>
          </p:cNvPr>
          <p:cNvSpPr txBox="1"/>
          <p:nvPr/>
        </p:nvSpPr>
        <p:spPr>
          <a:xfrm>
            <a:off x="267477" y="6520555"/>
            <a:ext cx="31537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nb-NO" sz="1000" dirty="0">
                <a:solidFill>
                  <a:prstClr val="black"/>
                </a:solidFill>
                <a:latin typeface="Calibri" panose="020F0502020204030204"/>
              </a:rPr>
              <a:t>* Verdier ikke fastsatt ennå – har brukt dagens nummer</a:t>
            </a:r>
          </a:p>
        </p:txBody>
      </p:sp>
      <p:sp>
        <p:nvSpPr>
          <p:cNvPr id="23" name="TekstSylinder 63">
            <a:extLst>
              <a:ext uri="{FF2B5EF4-FFF2-40B4-BE49-F238E27FC236}">
                <a16:creationId xmlns:a16="http://schemas.microsoft.com/office/drawing/2014/main" id="{27980D03-8DBC-4423-A33C-C3844771C811}"/>
              </a:ext>
            </a:extLst>
          </p:cNvPr>
          <p:cNvSpPr txBox="1"/>
          <p:nvPr/>
        </p:nvSpPr>
        <p:spPr>
          <a:xfrm>
            <a:off x="6714920" y="3345903"/>
            <a:ext cx="1455577" cy="2308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914377"/>
            <a:r>
              <a:rPr lang="nb-NO" sz="900" dirty="0">
                <a:solidFill>
                  <a:prstClr val="black"/>
                </a:solidFill>
                <a:latin typeface="Calibri" panose="020F0502020204030204"/>
              </a:rPr>
              <a:t>904071100* </a:t>
            </a:r>
            <a:r>
              <a:rPr lang="nb-NO" sz="900" dirty="0" err="1">
                <a:solidFill>
                  <a:prstClr val="black"/>
                </a:solidFill>
                <a:latin typeface="Calibri" panose="020F0502020204030204"/>
              </a:rPr>
              <a:t>Mitistress</a:t>
            </a:r>
            <a:endParaRPr lang="nb-NO" sz="9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DBB3A0-C246-461F-8CFD-0F57F329B6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69" y="4449809"/>
            <a:ext cx="2974252" cy="1684151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452CBEAD-8F38-4DA1-A27F-72513169B81A}"/>
              </a:ext>
            </a:extLst>
          </p:cNvPr>
          <p:cNvSpPr txBox="1"/>
          <p:nvPr/>
        </p:nvSpPr>
        <p:spPr>
          <a:xfrm>
            <a:off x="27992" y="4193813"/>
            <a:ext cx="27338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nb-NO" sz="1000" dirty="0">
                <a:solidFill>
                  <a:prstClr val="black"/>
                </a:solidFill>
                <a:latin typeface="Calibri" panose="020F0502020204030204"/>
              </a:rPr>
              <a:t>Annen info i datainnsamlingsark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BD37EAF-9B05-4453-8CF6-B1702E8A04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8879" y="4449809"/>
            <a:ext cx="3607328" cy="2042625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BCA61BB3-9A08-4412-A221-A47B01835226}"/>
              </a:ext>
            </a:extLst>
          </p:cNvPr>
          <p:cNvSpPr txBox="1"/>
          <p:nvPr/>
        </p:nvSpPr>
        <p:spPr>
          <a:xfrm>
            <a:off x="8428880" y="4237087"/>
            <a:ext cx="27338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nb-NO" sz="1000" dirty="0">
                <a:solidFill>
                  <a:prstClr val="black"/>
                </a:solidFill>
                <a:latin typeface="Calibri" panose="020F0502020204030204"/>
              </a:rPr>
              <a:t>Annen info i datainnsamlingsark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6D8416F-C075-473A-A810-1928061643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4385" y="6536562"/>
            <a:ext cx="4624075" cy="214207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CB984D0-76E6-47D6-8A04-9404B13C272D}"/>
              </a:ext>
            </a:extLst>
          </p:cNvPr>
          <p:cNvSpPr/>
          <p:nvPr/>
        </p:nvSpPr>
        <p:spPr>
          <a:xfrm>
            <a:off x="3231497" y="2202761"/>
            <a:ext cx="2513044" cy="521810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FA88F4A1-54C5-4CB1-B6B3-0B0AB54136C6}"/>
              </a:ext>
            </a:extLst>
          </p:cNvPr>
          <p:cNvSpPr/>
          <p:nvPr/>
        </p:nvSpPr>
        <p:spPr>
          <a:xfrm>
            <a:off x="5794298" y="432137"/>
            <a:ext cx="2513044" cy="1743082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F5904CA1-EA0E-408F-AEFC-6A810C3CFE71}"/>
              </a:ext>
            </a:extLst>
          </p:cNvPr>
          <p:cNvSpPr/>
          <p:nvPr/>
        </p:nvSpPr>
        <p:spPr>
          <a:xfrm>
            <a:off x="9321282" y="312141"/>
            <a:ext cx="2513044" cy="1080009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1100" dirty="0">
                <a:solidFill>
                  <a:schemeClr val="tx1"/>
                </a:solidFill>
              </a:rPr>
              <a:t>Relasjonene benyttes ikke på BOA, så i konverteringsarket vil disse være skjult – så vil «Ikke aktuelt» bli utfylt fra sentralt hold</a:t>
            </a:r>
          </a:p>
        </p:txBody>
      </p:sp>
    </p:spTree>
    <p:extLst>
      <p:ext uri="{BB962C8B-B14F-4D97-AF65-F5344CB8AC3E}">
        <p14:creationId xmlns:p14="http://schemas.microsoft.com/office/powerpoint/2010/main" val="1891867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4" grpId="0" animBg="1"/>
      <p:bldP spid="37" grpId="0" animBg="1"/>
      <p:bldP spid="39" grpId="0" animBg="1"/>
      <p:bldP spid="40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23" grpId="0" animBg="1"/>
      <p:bldP spid="28" grpId="0"/>
      <p:bldP spid="31" grpId="0"/>
      <p:bldP spid="2" grpId="0" animBg="1"/>
      <p:bldP spid="29" grpId="0" animBg="1"/>
      <p:bldP spid="3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78173-0AF8-40E0-900F-DC960039C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109"/>
            <a:ext cx="10515600" cy="1325563"/>
          </a:xfrm>
        </p:spPr>
        <p:txBody>
          <a:bodyPr>
            <a:normAutofit/>
          </a:bodyPr>
          <a:lstStyle/>
          <a:p>
            <a:r>
              <a:rPr lang="nb-NO" sz="3600" b="1" dirty="0"/>
              <a:t>Enkelt prosjekt – ingen «delprosjekt» i Maconomy</a:t>
            </a:r>
            <a:br>
              <a:rPr lang="nb-NO" sz="3600" b="1" dirty="0"/>
            </a:br>
            <a:r>
              <a:rPr lang="nb-NO" sz="2000" b="1" dirty="0"/>
              <a:t>(Prosjekt med 1 koststed og 2 </a:t>
            </a:r>
            <a:r>
              <a:rPr lang="nb-NO" sz="2000" b="1" dirty="0" err="1"/>
              <a:t>finansiører</a:t>
            </a:r>
            <a:r>
              <a:rPr lang="nb-NO" sz="2000" b="1" dirty="0"/>
              <a:t>)</a:t>
            </a:r>
            <a:endParaRPr lang="nb-NO" sz="3600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859DCF-C181-4F8B-8A3F-03AD37FAC917}"/>
              </a:ext>
            </a:extLst>
          </p:cNvPr>
          <p:cNvSpPr/>
          <p:nvPr/>
        </p:nvSpPr>
        <p:spPr>
          <a:xfrm>
            <a:off x="8416499" y="2794504"/>
            <a:ext cx="1399307" cy="72138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nb-NO" dirty="0">
                <a:solidFill>
                  <a:prstClr val="white"/>
                </a:solidFill>
                <a:latin typeface="Calibri" panose="020F0502020204030204"/>
              </a:rPr>
              <a:t>Prosjekt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BF92327-1183-40EC-A03A-EFCFAD984130}"/>
              </a:ext>
            </a:extLst>
          </p:cNvPr>
          <p:cNvSpPr/>
          <p:nvPr/>
        </p:nvSpPr>
        <p:spPr>
          <a:xfrm>
            <a:off x="7558081" y="4030850"/>
            <a:ext cx="1399307" cy="72138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nb-NO" dirty="0">
                <a:solidFill>
                  <a:prstClr val="white"/>
                </a:solidFill>
                <a:latin typeface="Calibri" panose="020F0502020204030204"/>
              </a:rPr>
              <a:t>Delprosjekt</a:t>
            </a:r>
          </a:p>
          <a:p>
            <a:pPr algn="ctr" defTabSz="914377"/>
            <a:r>
              <a:rPr lang="nb-NO" dirty="0" err="1">
                <a:solidFill>
                  <a:prstClr val="white"/>
                </a:solidFill>
                <a:latin typeface="Calibri" panose="020F0502020204030204"/>
              </a:rPr>
              <a:t>Fin.kilde</a:t>
            </a:r>
            <a:r>
              <a:rPr lang="nb-NO" dirty="0">
                <a:solidFill>
                  <a:prstClr val="white"/>
                </a:solidFill>
                <a:latin typeface="Calibri" panose="020F0502020204030204"/>
              </a:rPr>
              <a:t> 1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2758A72-86A6-45A2-AC6A-F6BA76F77BB3}"/>
              </a:ext>
            </a:extLst>
          </p:cNvPr>
          <p:cNvCxnSpPr>
            <a:stCxn id="5" idx="2"/>
            <a:endCxn id="6" idx="0"/>
          </p:cNvCxnSpPr>
          <p:nvPr/>
        </p:nvCxnSpPr>
        <p:spPr>
          <a:xfrm flipH="1">
            <a:off x="8257733" y="3515886"/>
            <a:ext cx="858419" cy="5149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4767C3F3-0FE4-4767-AB53-0367951A838E}"/>
              </a:ext>
            </a:extLst>
          </p:cNvPr>
          <p:cNvSpPr/>
          <p:nvPr/>
        </p:nvSpPr>
        <p:spPr>
          <a:xfrm>
            <a:off x="3881820" y="3174146"/>
            <a:ext cx="1399307" cy="72138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nb-NO" dirty="0">
                <a:solidFill>
                  <a:prstClr val="white"/>
                </a:solidFill>
                <a:latin typeface="Calibri" panose="020F0502020204030204"/>
              </a:rPr>
              <a:t>Prosjekt uten delprosjekt</a:t>
            </a:r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01F85CE3-F88B-4B02-B4C3-65D4E4A1D13A}"/>
              </a:ext>
            </a:extLst>
          </p:cNvPr>
          <p:cNvSpPr/>
          <p:nvPr/>
        </p:nvSpPr>
        <p:spPr>
          <a:xfrm rot="16200000">
            <a:off x="6236991" y="3007955"/>
            <a:ext cx="223019" cy="10252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nb-NO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EA5F608-A0C1-4DAC-A3C2-629C25081BA3}"/>
              </a:ext>
            </a:extLst>
          </p:cNvPr>
          <p:cNvSpPr txBox="1"/>
          <p:nvPr/>
        </p:nvSpPr>
        <p:spPr>
          <a:xfrm>
            <a:off x="4121164" y="2744374"/>
            <a:ext cx="1318729" cy="2769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defTabSz="914377"/>
            <a:r>
              <a:rPr lang="nb-NO" sz="1200" dirty="0">
                <a:solidFill>
                  <a:prstClr val="black"/>
                </a:solidFill>
                <a:latin typeface="Calibri" panose="020F0502020204030204"/>
              </a:rPr>
              <a:t>Maconomy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34AD8F7-2F22-4993-A16D-02B2763C0E95}"/>
              </a:ext>
            </a:extLst>
          </p:cNvPr>
          <p:cNvSpPr txBox="1"/>
          <p:nvPr/>
        </p:nvSpPr>
        <p:spPr>
          <a:xfrm>
            <a:off x="8605726" y="2467375"/>
            <a:ext cx="1368845" cy="2769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defTabSz="914377"/>
            <a:r>
              <a:rPr lang="nb-NO" sz="1200" dirty="0">
                <a:solidFill>
                  <a:prstClr val="black"/>
                </a:solidFill>
                <a:latin typeface="Calibri" panose="020F0502020204030204"/>
              </a:rPr>
              <a:t>BOTT (Unit4)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9445AB78-065C-4FFB-B47A-0CBBC9F21366}"/>
              </a:ext>
            </a:extLst>
          </p:cNvPr>
          <p:cNvSpPr txBox="1">
            <a:spLocks/>
          </p:cNvSpPr>
          <p:nvPr/>
        </p:nvSpPr>
        <p:spPr>
          <a:xfrm>
            <a:off x="3479829" y="1444321"/>
            <a:ext cx="7690471" cy="84457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594" indent="-228594" defTabSz="914377"/>
            <a:r>
              <a:rPr lang="nb-NO" dirty="0">
                <a:solidFill>
                  <a:prstClr val="black"/>
                </a:solidFill>
                <a:latin typeface="Calibri" panose="020F0502020204030204"/>
              </a:rPr>
              <a:t>Hvis det er fakturert/skal faktureres kunder innen flere finansieringskilder (</a:t>
            </a:r>
            <a:r>
              <a:rPr lang="nb-NO" dirty="0" err="1">
                <a:solidFill>
                  <a:prstClr val="black"/>
                </a:solidFill>
                <a:latin typeface="Calibri" panose="020F0502020204030204"/>
              </a:rPr>
              <a:t>fin.kategorier</a:t>
            </a:r>
            <a:r>
              <a:rPr lang="nb-NO" dirty="0">
                <a:solidFill>
                  <a:prstClr val="black"/>
                </a:solidFill>
                <a:latin typeface="Calibri" panose="020F0502020204030204"/>
              </a:rPr>
              <a:t>)</a:t>
            </a:r>
          </a:p>
          <a:p>
            <a:pPr marL="685783" lvl="1" indent="-228594" defTabSz="914377"/>
            <a:r>
              <a:rPr lang="nb-NO" sz="2900" b="1" dirty="0">
                <a:solidFill>
                  <a:prstClr val="black"/>
                </a:solidFill>
                <a:latin typeface="Calibri" panose="020F0502020204030204"/>
              </a:rPr>
              <a:t>Må</a:t>
            </a:r>
            <a:r>
              <a:rPr lang="nb-NO" dirty="0">
                <a:solidFill>
                  <a:prstClr val="black"/>
                </a:solidFill>
                <a:latin typeface="Calibri" panose="020F0502020204030204"/>
              </a:rPr>
              <a:t> ha eget delprosjekt for hver finansieringskilde (eller hver kunde)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FDB180F-EB8A-4F42-B70C-B47C4B705BD7}"/>
              </a:ext>
            </a:extLst>
          </p:cNvPr>
          <p:cNvSpPr/>
          <p:nvPr/>
        </p:nvSpPr>
        <p:spPr>
          <a:xfrm>
            <a:off x="9296685" y="4040205"/>
            <a:ext cx="1399307" cy="72138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nb-NO" dirty="0">
                <a:solidFill>
                  <a:prstClr val="white"/>
                </a:solidFill>
                <a:latin typeface="Calibri" panose="020F0502020204030204"/>
              </a:rPr>
              <a:t>Delprosjekt</a:t>
            </a:r>
          </a:p>
          <a:p>
            <a:pPr algn="ctr" defTabSz="914377"/>
            <a:r>
              <a:rPr lang="nb-NO" dirty="0" err="1">
                <a:solidFill>
                  <a:prstClr val="white"/>
                </a:solidFill>
                <a:latin typeface="Calibri" panose="020F0502020204030204"/>
              </a:rPr>
              <a:t>Fin.kilde</a:t>
            </a:r>
            <a:r>
              <a:rPr lang="nb-NO" dirty="0">
                <a:solidFill>
                  <a:prstClr val="white"/>
                </a:solidFill>
                <a:latin typeface="Calibri" panose="020F0502020204030204"/>
              </a:rPr>
              <a:t> 2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5D6FDA2-B662-4216-B911-BD2A941990BD}"/>
              </a:ext>
            </a:extLst>
          </p:cNvPr>
          <p:cNvCxnSpPr>
            <a:cxnSpLocks/>
            <a:stCxn id="5" idx="2"/>
            <a:endCxn id="19" idx="0"/>
          </p:cNvCxnSpPr>
          <p:nvPr/>
        </p:nvCxnSpPr>
        <p:spPr>
          <a:xfrm>
            <a:off x="9116152" y="3515886"/>
            <a:ext cx="880187" cy="5243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79519812-C10F-4F80-B5D3-E1553AB285CF}"/>
              </a:ext>
            </a:extLst>
          </p:cNvPr>
          <p:cNvSpPr txBox="1"/>
          <p:nvPr/>
        </p:nvSpPr>
        <p:spPr>
          <a:xfrm>
            <a:off x="838200" y="1367523"/>
            <a:ext cx="2163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nb-NO" b="1" dirty="0">
                <a:solidFill>
                  <a:prstClr val="black"/>
                </a:solidFill>
                <a:latin typeface="Calibri" panose="020F0502020204030204"/>
              </a:rPr>
              <a:t>Obligatorisk – </a:t>
            </a:r>
          </a:p>
          <a:p>
            <a:pPr defTabSz="914377"/>
            <a:r>
              <a:rPr lang="nb-NO" b="1" dirty="0">
                <a:solidFill>
                  <a:prstClr val="black"/>
                </a:solidFill>
                <a:latin typeface="Calibri" panose="020F0502020204030204"/>
              </a:rPr>
              <a:t>hvis flere </a:t>
            </a:r>
            <a:r>
              <a:rPr lang="nb-NO" b="1" dirty="0" err="1">
                <a:solidFill>
                  <a:prstClr val="black"/>
                </a:solidFill>
                <a:latin typeface="Calibri" panose="020F0502020204030204"/>
              </a:rPr>
              <a:t>fin.kilder</a:t>
            </a:r>
            <a:endParaRPr lang="nb-NO" b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BBC3868-3CCE-4B0A-AA40-94511C1AD1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8067" y="5021904"/>
            <a:ext cx="6151221" cy="1732797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AC214A58-5752-41B9-BF6A-70551CF5CBFA}"/>
              </a:ext>
            </a:extLst>
          </p:cNvPr>
          <p:cNvSpPr/>
          <p:nvPr/>
        </p:nvSpPr>
        <p:spPr>
          <a:xfrm>
            <a:off x="5808949" y="4040205"/>
            <a:ext cx="1399307" cy="72138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nb-NO" dirty="0">
                <a:solidFill>
                  <a:prstClr val="white"/>
                </a:solidFill>
                <a:latin typeface="Calibri" panose="020F0502020204030204"/>
              </a:rPr>
              <a:t>Kostnads-omveltning</a:t>
            </a:r>
          </a:p>
        </p:txBody>
      </p:sp>
      <p:sp>
        <p:nvSpPr>
          <p:cNvPr id="23" name="Arrow: Curved Up 22">
            <a:extLst>
              <a:ext uri="{FF2B5EF4-FFF2-40B4-BE49-F238E27FC236}">
                <a16:creationId xmlns:a16="http://schemas.microsoft.com/office/drawing/2014/main" id="{DFBAEC2D-8041-459D-9F2F-DA843A34A343}"/>
              </a:ext>
            </a:extLst>
          </p:cNvPr>
          <p:cNvSpPr/>
          <p:nvPr/>
        </p:nvSpPr>
        <p:spPr>
          <a:xfrm>
            <a:off x="6348499" y="4805973"/>
            <a:ext cx="2117477" cy="450575"/>
          </a:xfrm>
          <a:prstGeom prst="curvedUp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nb-NO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5" name="Arrow: Curved Up 24">
            <a:extLst>
              <a:ext uri="{FF2B5EF4-FFF2-40B4-BE49-F238E27FC236}">
                <a16:creationId xmlns:a16="http://schemas.microsoft.com/office/drawing/2014/main" id="{F5B102D9-C45A-41A0-8DBF-AC930EEEC0D1}"/>
              </a:ext>
            </a:extLst>
          </p:cNvPr>
          <p:cNvSpPr/>
          <p:nvPr/>
        </p:nvSpPr>
        <p:spPr>
          <a:xfrm>
            <a:off x="6348498" y="4805973"/>
            <a:ext cx="3834311" cy="602975"/>
          </a:xfrm>
          <a:prstGeom prst="curvedUp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nb-NO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837D389-3E4A-41AC-AE62-691FA0895F3F}"/>
              </a:ext>
            </a:extLst>
          </p:cNvPr>
          <p:cNvCxnSpPr>
            <a:cxnSpLocks/>
            <a:stCxn id="5" idx="2"/>
            <a:endCxn id="22" idx="0"/>
          </p:cNvCxnSpPr>
          <p:nvPr/>
        </p:nvCxnSpPr>
        <p:spPr>
          <a:xfrm flipH="1">
            <a:off x="6508602" y="3515886"/>
            <a:ext cx="2607551" cy="5243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838F0E78-1DB6-4089-A488-62B256B5738C}"/>
              </a:ext>
            </a:extLst>
          </p:cNvPr>
          <p:cNvSpPr/>
          <p:nvPr/>
        </p:nvSpPr>
        <p:spPr>
          <a:xfrm>
            <a:off x="513539" y="4361107"/>
            <a:ext cx="424749" cy="4115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nb-NO" sz="8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223998E-DAF7-421E-95C8-D91EFF1BAD0B}"/>
              </a:ext>
            </a:extLst>
          </p:cNvPr>
          <p:cNvSpPr txBox="1"/>
          <p:nvPr/>
        </p:nvSpPr>
        <p:spPr>
          <a:xfrm>
            <a:off x="1070797" y="4292934"/>
            <a:ext cx="36175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nb-NO" sz="1100" dirty="0">
                <a:solidFill>
                  <a:prstClr val="black"/>
                </a:solidFill>
                <a:latin typeface="Calibri" panose="020F0502020204030204"/>
              </a:rPr>
              <a:t>Delprosjekt det vil bli regnskapsført på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BE0AD26-F5D9-489B-8F1E-2E0AE555FF27}"/>
              </a:ext>
            </a:extLst>
          </p:cNvPr>
          <p:cNvSpPr txBox="1"/>
          <p:nvPr/>
        </p:nvSpPr>
        <p:spPr>
          <a:xfrm>
            <a:off x="1700025" y="5417594"/>
            <a:ext cx="34242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nb-NO" sz="1100" u="sng" dirty="0">
                <a:solidFill>
                  <a:prstClr val="black"/>
                </a:solidFill>
                <a:latin typeface="Calibri" panose="020F0502020204030204"/>
              </a:rPr>
              <a:t>Automatisk daglig </a:t>
            </a:r>
            <a:r>
              <a:rPr lang="nb-NO" sz="1100" dirty="0">
                <a:solidFill>
                  <a:prstClr val="black"/>
                </a:solidFill>
                <a:latin typeface="Calibri" panose="020F0502020204030204"/>
              </a:rPr>
              <a:t>kostnadsomveltning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E4988D5-C047-42F2-8E47-07FBD91F6A5A}"/>
              </a:ext>
            </a:extLst>
          </p:cNvPr>
          <p:cNvSpPr txBox="1"/>
          <p:nvPr/>
        </p:nvSpPr>
        <p:spPr>
          <a:xfrm>
            <a:off x="289223" y="4062502"/>
            <a:ext cx="25440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nb-NO" sz="1400">
                <a:solidFill>
                  <a:prstClr val="black"/>
                </a:solidFill>
                <a:latin typeface="Calibri" panose="020F0502020204030204"/>
              </a:rPr>
              <a:t>Forklaringer: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625DA8D5-707A-4355-8C94-9A5935A2AB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222" y="5381295"/>
            <a:ext cx="1341631" cy="411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536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3" grpId="0" animBg="1"/>
      <p:bldP spid="25" grpId="0" animBg="1"/>
      <p:bldP spid="27" grpId="0" animBg="1"/>
      <p:bldP spid="28" grpId="0"/>
      <p:bldP spid="29" grpId="0"/>
      <p:bldP spid="3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/>
          <p:cNvPicPr>
            <a:picLocks noChangeAspect="1"/>
          </p:cNvPicPr>
          <p:nvPr/>
        </p:nvPicPr>
        <p:blipFill rotWithShape="1">
          <a:blip r:embed="rId2"/>
          <a:srcRect l="23022" t="5584" r="57722"/>
          <a:stretch/>
        </p:blipFill>
        <p:spPr>
          <a:xfrm>
            <a:off x="4453806" y="398098"/>
            <a:ext cx="2581471" cy="9427453"/>
          </a:xfrm>
          <a:prstGeom prst="rect">
            <a:avLst/>
          </a:prstGeom>
        </p:spPr>
      </p:pic>
      <p:sp>
        <p:nvSpPr>
          <p:cNvPr id="30" name="TekstSylinder 63">
            <a:extLst>
              <a:ext uri="{FF2B5EF4-FFF2-40B4-BE49-F238E27FC236}">
                <a16:creationId xmlns:a16="http://schemas.microsoft.com/office/drawing/2014/main" id="{E41B9CD6-C1C1-4BDA-B5EB-7D9BCD01D996}"/>
              </a:ext>
            </a:extLst>
          </p:cNvPr>
          <p:cNvSpPr txBox="1"/>
          <p:nvPr/>
        </p:nvSpPr>
        <p:spPr>
          <a:xfrm>
            <a:off x="3278157" y="3399086"/>
            <a:ext cx="1455577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914377"/>
            <a:r>
              <a:rPr lang="nb-NO" sz="900" dirty="0">
                <a:solidFill>
                  <a:prstClr val="black"/>
                </a:solidFill>
                <a:latin typeface="Calibri" panose="020F0502020204030204"/>
              </a:rPr>
              <a:t>904747* </a:t>
            </a:r>
            <a:r>
              <a:rPr lang="nb-NO" sz="900" dirty="0" err="1">
                <a:solidFill>
                  <a:prstClr val="black"/>
                </a:solidFill>
                <a:latin typeface="Calibri" panose="020F0502020204030204"/>
              </a:rPr>
              <a:t>Floatation</a:t>
            </a:r>
            <a:r>
              <a:rPr lang="nb-NO" sz="900" dirty="0">
                <a:solidFill>
                  <a:prstClr val="black"/>
                </a:solidFill>
                <a:latin typeface="Calibri" panose="020F0502020204030204"/>
              </a:rPr>
              <a:t> w/micro- and </a:t>
            </a:r>
            <a:r>
              <a:rPr lang="nb-NO" sz="900" dirty="0" err="1">
                <a:solidFill>
                  <a:prstClr val="black"/>
                </a:solidFill>
                <a:latin typeface="Calibri" panose="020F0502020204030204"/>
              </a:rPr>
              <a:t>nanobubbles</a:t>
            </a:r>
            <a:endParaRPr lang="nb-NO" sz="9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4" name="TekstSylinder 63">
            <a:extLst>
              <a:ext uri="{FF2B5EF4-FFF2-40B4-BE49-F238E27FC236}">
                <a16:creationId xmlns:a16="http://schemas.microsoft.com/office/drawing/2014/main" id="{F88F7237-5148-465C-8A9A-0146E934390F}"/>
              </a:ext>
            </a:extLst>
          </p:cNvPr>
          <p:cNvSpPr txBox="1"/>
          <p:nvPr/>
        </p:nvSpPr>
        <p:spPr>
          <a:xfrm>
            <a:off x="3278153" y="2724891"/>
            <a:ext cx="1455579" cy="2308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914377"/>
            <a:r>
              <a:rPr lang="nb-NO" sz="900" dirty="0">
                <a:solidFill>
                  <a:prstClr val="black"/>
                </a:solidFill>
                <a:latin typeface="Calibri" panose="020F0502020204030204"/>
              </a:rPr>
              <a:t>904747*</a:t>
            </a:r>
          </a:p>
        </p:txBody>
      </p:sp>
      <p:sp>
        <p:nvSpPr>
          <p:cNvPr id="37" name="TekstSylinder 63">
            <a:extLst>
              <a:ext uri="{FF2B5EF4-FFF2-40B4-BE49-F238E27FC236}">
                <a16:creationId xmlns:a16="http://schemas.microsoft.com/office/drawing/2014/main" id="{A5D3CFED-CE72-4209-8665-A96127A9CA9C}"/>
              </a:ext>
            </a:extLst>
          </p:cNvPr>
          <p:cNvSpPr txBox="1"/>
          <p:nvPr/>
        </p:nvSpPr>
        <p:spPr>
          <a:xfrm>
            <a:off x="3278154" y="2203081"/>
            <a:ext cx="1455577" cy="2308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914377"/>
            <a:r>
              <a:rPr lang="nb-NO" sz="900" dirty="0">
                <a:solidFill>
                  <a:prstClr val="black"/>
                </a:solidFill>
                <a:latin typeface="Calibri" panose="020F0502020204030204"/>
              </a:rPr>
              <a:t>Ikke aktuelt</a:t>
            </a:r>
          </a:p>
        </p:txBody>
      </p:sp>
      <p:sp>
        <p:nvSpPr>
          <p:cNvPr id="39" name="TekstSylinder 63">
            <a:extLst>
              <a:ext uri="{FF2B5EF4-FFF2-40B4-BE49-F238E27FC236}">
                <a16:creationId xmlns:a16="http://schemas.microsoft.com/office/drawing/2014/main" id="{69D608FB-0F61-4EE5-8602-7BB7B9177F86}"/>
              </a:ext>
            </a:extLst>
          </p:cNvPr>
          <p:cNvSpPr txBox="1"/>
          <p:nvPr/>
        </p:nvSpPr>
        <p:spPr>
          <a:xfrm>
            <a:off x="3278155" y="1659392"/>
            <a:ext cx="1455576" cy="2308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914377"/>
            <a:r>
              <a:rPr lang="nb-NO" sz="900" dirty="0">
                <a:solidFill>
                  <a:prstClr val="black"/>
                </a:solidFill>
                <a:latin typeface="Calibri" panose="020F0502020204030204"/>
              </a:rPr>
              <a:t>Ikke aktuelt</a:t>
            </a:r>
          </a:p>
        </p:txBody>
      </p:sp>
      <p:sp>
        <p:nvSpPr>
          <p:cNvPr id="40" name="TekstSylinder 63">
            <a:extLst>
              <a:ext uri="{FF2B5EF4-FFF2-40B4-BE49-F238E27FC236}">
                <a16:creationId xmlns:a16="http://schemas.microsoft.com/office/drawing/2014/main" id="{B1D102C3-E27F-41FA-96EA-71C5FE23044B}"/>
              </a:ext>
            </a:extLst>
          </p:cNvPr>
          <p:cNvSpPr txBox="1"/>
          <p:nvPr/>
        </p:nvSpPr>
        <p:spPr>
          <a:xfrm>
            <a:off x="3278157" y="1000287"/>
            <a:ext cx="1455575" cy="2308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914377"/>
            <a:r>
              <a:rPr lang="nb-NO" sz="900" dirty="0">
                <a:solidFill>
                  <a:prstClr val="black"/>
                </a:solidFill>
                <a:latin typeface="Calibri" panose="020F0502020204030204"/>
              </a:rPr>
              <a:t>Ikke aktuelt</a:t>
            </a:r>
          </a:p>
        </p:txBody>
      </p:sp>
      <p:sp>
        <p:nvSpPr>
          <p:cNvPr id="42" name="TekstSylinder 63">
            <a:extLst>
              <a:ext uri="{FF2B5EF4-FFF2-40B4-BE49-F238E27FC236}">
                <a16:creationId xmlns:a16="http://schemas.microsoft.com/office/drawing/2014/main" id="{B31E53BE-C71F-4A83-86D2-9528401AA63C}"/>
              </a:ext>
            </a:extLst>
          </p:cNvPr>
          <p:cNvSpPr txBox="1"/>
          <p:nvPr/>
        </p:nvSpPr>
        <p:spPr>
          <a:xfrm>
            <a:off x="6714925" y="493328"/>
            <a:ext cx="1455575" cy="2308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914377"/>
            <a:r>
              <a:rPr lang="nb-NO" sz="900" dirty="0">
                <a:solidFill>
                  <a:prstClr val="black"/>
                </a:solidFill>
                <a:latin typeface="Calibri" panose="020F0502020204030204"/>
              </a:rPr>
              <a:t>Ikke aktuelt</a:t>
            </a:r>
          </a:p>
        </p:txBody>
      </p:sp>
      <p:sp>
        <p:nvSpPr>
          <p:cNvPr id="43" name="TekstSylinder 63">
            <a:extLst>
              <a:ext uri="{FF2B5EF4-FFF2-40B4-BE49-F238E27FC236}">
                <a16:creationId xmlns:a16="http://schemas.microsoft.com/office/drawing/2014/main" id="{5DC4FFA2-FB2F-405A-839A-1E2D1201C5B4}"/>
              </a:ext>
            </a:extLst>
          </p:cNvPr>
          <p:cNvSpPr txBox="1"/>
          <p:nvPr/>
        </p:nvSpPr>
        <p:spPr>
          <a:xfrm>
            <a:off x="6714925" y="1073737"/>
            <a:ext cx="1455575" cy="2308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914377"/>
            <a:r>
              <a:rPr lang="nb-NO" sz="900" dirty="0">
                <a:solidFill>
                  <a:prstClr val="black"/>
                </a:solidFill>
                <a:latin typeface="Calibri" panose="020F0502020204030204"/>
              </a:rPr>
              <a:t>Ikke aktuelt</a:t>
            </a:r>
          </a:p>
        </p:txBody>
      </p:sp>
      <p:sp>
        <p:nvSpPr>
          <p:cNvPr id="44" name="TekstSylinder 63">
            <a:extLst>
              <a:ext uri="{FF2B5EF4-FFF2-40B4-BE49-F238E27FC236}">
                <a16:creationId xmlns:a16="http://schemas.microsoft.com/office/drawing/2014/main" id="{2AD0E2A7-2BFB-4E55-8CFD-BD108481003E}"/>
              </a:ext>
            </a:extLst>
          </p:cNvPr>
          <p:cNvSpPr txBox="1"/>
          <p:nvPr/>
        </p:nvSpPr>
        <p:spPr>
          <a:xfrm>
            <a:off x="6714923" y="1655997"/>
            <a:ext cx="1455575" cy="2308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914377"/>
            <a:r>
              <a:rPr lang="nb-NO" sz="900" dirty="0">
                <a:solidFill>
                  <a:prstClr val="black"/>
                </a:solidFill>
                <a:latin typeface="Calibri" panose="020F0502020204030204"/>
              </a:rPr>
              <a:t>Ikke aktuelt</a:t>
            </a:r>
          </a:p>
        </p:txBody>
      </p:sp>
      <p:sp>
        <p:nvSpPr>
          <p:cNvPr id="45" name="TekstSylinder 63">
            <a:extLst>
              <a:ext uri="{FF2B5EF4-FFF2-40B4-BE49-F238E27FC236}">
                <a16:creationId xmlns:a16="http://schemas.microsoft.com/office/drawing/2014/main" id="{FE510ABD-7270-49D2-85FB-7676EA32078C}"/>
              </a:ext>
            </a:extLst>
          </p:cNvPr>
          <p:cNvSpPr txBox="1"/>
          <p:nvPr/>
        </p:nvSpPr>
        <p:spPr>
          <a:xfrm>
            <a:off x="6714922" y="2203081"/>
            <a:ext cx="1455575" cy="2308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914377"/>
            <a:r>
              <a:rPr lang="nb-NO" sz="900" dirty="0">
                <a:solidFill>
                  <a:prstClr val="black"/>
                </a:solidFill>
                <a:latin typeface="Calibri" panose="020F0502020204030204"/>
              </a:rPr>
              <a:t>Næringsliv og privat</a:t>
            </a:r>
          </a:p>
        </p:txBody>
      </p:sp>
      <p:sp>
        <p:nvSpPr>
          <p:cNvPr id="46" name="TekstSylinder 63">
            <a:extLst>
              <a:ext uri="{FF2B5EF4-FFF2-40B4-BE49-F238E27FC236}">
                <a16:creationId xmlns:a16="http://schemas.microsoft.com/office/drawing/2014/main" id="{7C82EE79-5E31-47F1-8A1C-4C3839883697}"/>
              </a:ext>
            </a:extLst>
          </p:cNvPr>
          <p:cNvSpPr txBox="1"/>
          <p:nvPr/>
        </p:nvSpPr>
        <p:spPr>
          <a:xfrm>
            <a:off x="6714922" y="2756893"/>
            <a:ext cx="1455575" cy="2308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914377"/>
            <a:r>
              <a:rPr lang="nb-NO" sz="900" dirty="0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/>
              </a:rPr>
              <a:t>Fra liste</a:t>
            </a:r>
          </a:p>
        </p:txBody>
      </p:sp>
      <p:sp>
        <p:nvSpPr>
          <p:cNvPr id="47" name="TekstSylinder 63">
            <a:extLst>
              <a:ext uri="{FF2B5EF4-FFF2-40B4-BE49-F238E27FC236}">
                <a16:creationId xmlns:a16="http://schemas.microsoft.com/office/drawing/2014/main" id="{BABA77FE-2D4B-42B2-AA47-80193665EAC1}"/>
              </a:ext>
            </a:extLst>
          </p:cNvPr>
          <p:cNvSpPr txBox="1"/>
          <p:nvPr/>
        </p:nvSpPr>
        <p:spPr>
          <a:xfrm>
            <a:off x="3278157" y="4216912"/>
            <a:ext cx="1455575" cy="2308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914377"/>
            <a:r>
              <a:rPr lang="nb-NO" sz="900" dirty="0">
                <a:solidFill>
                  <a:prstClr val="black"/>
                </a:solidFill>
                <a:latin typeface="Calibri" panose="020F0502020204030204"/>
              </a:rPr>
              <a:t>759013* </a:t>
            </a:r>
            <a:r>
              <a:rPr lang="nb-NO" sz="900" dirty="0" err="1">
                <a:solidFill>
                  <a:prstClr val="black"/>
                </a:solidFill>
                <a:latin typeface="Calibri" panose="020F0502020204030204"/>
              </a:rPr>
              <a:t>Omya</a:t>
            </a:r>
            <a:r>
              <a:rPr lang="nb-NO" sz="900" dirty="0">
                <a:solidFill>
                  <a:prstClr val="black"/>
                </a:solidFill>
                <a:latin typeface="Calibri" panose="020F0502020204030204"/>
              </a:rPr>
              <a:t> Intern. AG</a:t>
            </a:r>
          </a:p>
        </p:txBody>
      </p:sp>
      <p:sp>
        <p:nvSpPr>
          <p:cNvPr id="48" name="TekstSylinder 63">
            <a:extLst>
              <a:ext uri="{FF2B5EF4-FFF2-40B4-BE49-F238E27FC236}">
                <a16:creationId xmlns:a16="http://schemas.microsoft.com/office/drawing/2014/main" id="{DDC259BD-B90A-4889-8E6F-BF2B9A2A45A9}"/>
              </a:ext>
            </a:extLst>
          </p:cNvPr>
          <p:cNvSpPr txBox="1"/>
          <p:nvPr/>
        </p:nvSpPr>
        <p:spPr>
          <a:xfrm>
            <a:off x="3278154" y="4803907"/>
            <a:ext cx="1455575" cy="2308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914377"/>
            <a:r>
              <a:rPr lang="nb-NO" sz="900" dirty="0">
                <a:solidFill>
                  <a:prstClr val="black"/>
                </a:solidFill>
                <a:latin typeface="Calibri" panose="020F0502020204030204"/>
              </a:rPr>
              <a:t>64900500 IGP</a:t>
            </a:r>
          </a:p>
        </p:txBody>
      </p:sp>
      <p:sp>
        <p:nvSpPr>
          <p:cNvPr id="49" name="TekstSylinder 63">
            <a:extLst>
              <a:ext uri="{FF2B5EF4-FFF2-40B4-BE49-F238E27FC236}">
                <a16:creationId xmlns:a16="http://schemas.microsoft.com/office/drawing/2014/main" id="{30251D16-F12E-4618-920F-C4FFBC3CC0BA}"/>
              </a:ext>
            </a:extLst>
          </p:cNvPr>
          <p:cNvSpPr txBox="1"/>
          <p:nvPr/>
        </p:nvSpPr>
        <p:spPr>
          <a:xfrm>
            <a:off x="3178629" y="5366116"/>
            <a:ext cx="1555099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914377"/>
            <a:r>
              <a:rPr lang="nb-NO" sz="900" dirty="0">
                <a:solidFill>
                  <a:prstClr val="black"/>
                </a:solidFill>
                <a:latin typeface="Calibri" panose="020F0502020204030204"/>
              </a:rPr>
              <a:t>167698* </a:t>
            </a:r>
            <a:r>
              <a:rPr lang="nb-NO" sz="900" dirty="0" err="1">
                <a:solidFill>
                  <a:prstClr val="black"/>
                </a:solidFill>
                <a:latin typeface="Calibri" panose="020F0502020204030204"/>
              </a:rPr>
              <a:t>Przemyslaw</a:t>
            </a:r>
            <a:r>
              <a:rPr lang="nb-NO" sz="900" dirty="0">
                <a:solidFill>
                  <a:prstClr val="black"/>
                </a:solidFill>
                <a:latin typeface="Calibri" panose="020F0502020204030204"/>
              </a:rPr>
              <a:t> B. </a:t>
            </a:r>
            <a:r>
              <a:rPr lang="nb-NO" sz="900" dirty="0" err="1">
                <a:solidFill>
                  <a:prstClr val="black"/>
                </a:solidFill>
                <a:latin typeface="Calibri" panose="020F0502020204030204"/>
              </a:rPr>
              <a:t>Kowalchuk</a:t>
            </a:r>
            <a:endParaRPr lang="nb-NO" sz="9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0" name="TekstSylinder 63">
            <a:extLst>
              <a:ext uri="{FF2B5EF4-FFF2-40B4-BE49-F238E27FC236}">
                <a16:creationId xmlns:a16="http://schemas.microsoft.com/office/drawing/2014/main" id="{EFE116BA-54DD-4DAF-8395-497C7A8E30DF}"/>
              </a:ext>
            </a:extLst>
          </p:cNvPr>
          <p:cNvSpPr txBox="1"/>
          <p:nvPr/>
        </p:nvSpPr>
        <p:spPr>
          <a:xfrm>
            <a:off x="3278154" y="5901675"/>
            <a:ext cx="1455575" cy="2308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914377"/>
            <a:r>
              <a:rPr lang="nb-NO" sz="900" dirty="0">
                <a:solidFill>
                  <a:prstClr val="black"/>
                </a:solidFill>
                <a:latin typeface="Calibri" panose="020F0502020204030204"/>
              </a:rPr>
              <a:t>O1 Oppdrag</a:t>
            </a:r>
          </a:p>
        </p:txBody>
      </p:sp>
      <p:sp>
        <p:nvSpPr>
          <p:cNvPr id="51" name="TekstSylinder 63">
            <a:extLst>
              <a:ext uri="{FF2B5EF4-FFF2-40B4-BE49-F238E27FC236}">
                <a16:creationId xmlns:a16="http://schemas.microsoft.com/office/drawing/2014/main" id="{CDFB58B1-8C8D-4413-8BE6-9A0A1704BB78}"/>
              </a:ext>
            </a:extLst>
          </p:cNvPr>
          <p:cNvSpPr txBox="1"/>
          <p:nvPr/>
        </p:nvSpPr>
        <p:spPr>
          <a:xfrm>
            <a:off x="6755345" y="5962613"/>
            <a:ext cx="1455579" cy="2308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914377"/>
            <a:r>
              <a:rPr lang="nb-NO" sz="900" dirty="0">
                <a:solidFill>
                  <a:prstClr val="black"/>
                </a:solidFill>
                <a:latin typeface="Calibri" panose="020F0502020204030204"/>
              </a:rPr>
              <a:t>904747*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C5158A-E59B-4949-96D8-A38BFEA304A0}"/>
              </a:ext>
            </a:extLst>
          </p:cNvPr>
          <p:cNvSpPr txBox="1"/>
          <p:nvPr/>
        </p:nvSpPr>
        <p:spPr>
          <a:xfrm>
            <a:off x="267477" y="6520555"/>
            <a:ext cx="31537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nb-NO" sz="1000" dirty="0">
                <a:solidFill>
                  <a:prstClr val="black"/>
                </a:solidFill>
                <a:latin typeface="Calibri" panose="020F0502020204030204"/>
              </a:rPr>
              <a:t>* Verdier ikke fastsatt ennå – har brukt dagens nummer</a:t>
            </a:r>
          </a:p>
        </p:txBody>
      </p:sp>
      <p:sp>
        <p:nvSpPr>
          <p:cNvPr id="22" name="TekstSylinder 63">
            <a:extLst>
              <a:ext uri="{FF2B5EF4-FFF2-40B4-BE49-F238E27FC236}">
                <a16:creationId xmlns:a16="http://schemas.microsoft.com/office/drawing/2014/main" id="{97FCB2B4-BF23-404D-B358-DA2FE611D5C6}"/>
              </a:ext>
            </a:extLst>
          </p:cNvPr>
          <p:cNvSpPr txBox="1"/>
          <p:nvPr/>
        </p:nvSpPr>
        <p:spPr>
          <a:xfrm>
            <a:off x="6755347" y="5346583"/>
            <a:ext cx="1861116" cy="2308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914377"/>
            <a:r>
              <a:rPr lang="nb-NO" sz="900" dirty="0">
                <a:solidFill>
                  <a:prstClr val="black"/>
                </a:solidFill>
                <a:latin typeface="Calibri" panose="020F0502020204030204"/>
              </a:rPr>
              <a:t>167698* </a:t>
            </a:r>
            <a:r>
              <a:rPr lang="nb-NO" sz="900" dirty="0" err="1">
                <a:solidFill>
                  <a:prstClr val="black"/>
                </a:solidFill>
                <a:latin typeface="Calibri" panose="020F0502020204030204"/>
              </a:rPr>
              <a:t>Przemyslaw</a:t>
            </a:r>
            <a:r>
              <a:rPr lang="nb-NO" sz="900" dirty="0">
                <a:solidFill>
                  <a:prstClr val="black"/>
                </a:solidFill>
                <a:latin typeface="Calibri" panose="020F0502020204030204"/>
              </a:rPr>
              <a:t> B. </a:t>
            </a:r>
            <a:r>
              <a:rPr lang="nb-NO" sz="900" dirty="0" err="1">
                <a:solidFill>
                  <a:prstClr val="black"/>
                </a:solidFill>
                <a:latin typeface="Calibri" panose="020F0502020204030204"/>
              </a:rPr>
              <a:t>Kowalchuk</a:t>
            </a:r>
            <a:endParaRPr lang="nb-NO" sz="9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3" name="TekstSylinder 63">
            <a:extLst>
              <a:ext uri="{FF2B5EF4-FFF2-40B4-BE49-F238E27FC236}">
                <a16:creationId xmlns:a16="http://schemas.microsoft.com/office/drawing/2014/main" id="{0A0168F6-E151-4750-AA5C-1855140FFC78}"/>
              </a:ext>
            </a:extLst>
          </p:cNvPr>
          <p:cNvSpPr txBox="1"/>
          <p:nvPr/>
        </p:nvSpPr>
        <p:spPr>
          <a:xfrm>
            <a:off x="6755350" y="4799499"/>
            <a:ext cx="1455575" cy="2308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914377"/>
            <a:r>
              <a:rPr lang="nb-NO" sz="900" dirty="0">
                <a:solidFill>
                  <a:prstClr val="black"/>
                </a:solidFill>
                <a:latin typeface="Calibri" panose="020F0502020204030204"/>
              </a:rPr>
              <a:t>64900500 IGP</a:t>
            </a:r>
          </a:p>
        </p:txBody>
      </p:sp>
      <p:sp>
        <p:nvSpPr>
          <p:cNvPr id="24" name="TekstSylinder 63">
            <a:extLst>
              <a:ext uri="{FF2B5EF4-FFF2-40B4-BE49-F238E27FC236}">
                <a16:creationId xmlns:a16="http://schemas.microsoft.com/office/drawing/2014/main" id="{E5973E24-28D1-472A-BB94-460BE288897F}"/>
              </a:ext>
            </a:extLst>
          </p:cNvPr>
          <p:cNvSpPr txBox="1"/>
          <p:nvPr/>
        </p:nvSpPr>
        <p:spPr>
          <a:xfrm>
            <a:off x="6755347" y="4252415"/>
            <a:ext cx="1455575" cy="2308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914377"/>
            <a:r>
              <a:rPr lang="nb-NO" sz="900" dirty="0">
                <a:solidFill>
                  <a:prstClr val="black"/>
                </a:solidFill>
                <a:latin typeface="Calibri" panose="020F0502020204030204"/>
              </a:rPr>
              <a:t>759013* </a:t>
            </a:r>
            <a:r>
              <a:rPr lang="nb-NO" sz="900" dirty="0" err="1">
                <a:solidFill>
                  <a:prstClr val="black"/>
                </a:solidFill>
                <a:latin typeface="Calibri" panose="020F0502020204030204"/>
              </a:rPr>
              <a:t>Omya</a:t>
            </a:r>
            <a:r>
              <a:rPr lang="nb-NO" sz="900" dirty="0">
                <a:solidFill>
                  <a:prstClr val="black"/>
                </a:solidFill>
                <a:latin typeface="Calibri" panose="020F0502020204030204"/>
              </a:rPr>
              <a:t> Intern. AG</a:t>
            </a:r>
          </a:p>
        </p:txBody>
      </p:sp>
      <p:sp>
        <p:nvSpPr>
          <p:cNvPr id="25" name="TekstSylinder 59">
            <a:extLst>
              <a:ext uri="{FF2B5EF4-FFF2-40B4-BE49-F238E27FC236}">
                <a16:creationId xmlns:a16="http://schemas.microsoft.com/office/drawing/2014/main" id="{4B987364-3C0C-416B-B354-9C1185E15BD5}"/>
              </a:ext>
            </a:extLst>
          </p:cNvPr>
          <p:cNvSpPr txBox="1"/>
          <p:nvPr/>
        </p:nvSpPr>
        <p:spPr>
          <a:xfrm>
            <a:off x="6714922" y="773628"/>
            <a:ext cx="1455575" cy="2308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914377"/>
            <a:r>
              <a:rPr lang="nb-NO" sz="900" dirty="0">
                <a:solidFill>
                  <a:prstClr val="black"/>
                </a:solidFill>
                <a:latin typeface="Calibri" panose="020F0502020204030204"/>
              </a:rPr>
              <a:t>Ikke aktuelt</a:t>
            </a:r>
          </a:p>
        </p:txBody>
      </p:sp>
      <p:sp>
        <p:nvSpPr>
          <p:cNvPr id="26" name="TekstSylinder 59">
            <a:extLst>
              <a:ext uri="{FF2B5EF4-FFF2-40B4-BE49-F238E27FC236}">
                <a16:creationId xmlns:a16="http://schemas.microsoft.com/office/drawing/2014/main" id="{CDF3A0A0-F920-400D-BD04-6E11CBB27816}"/>
              </a:ext>
            </a:extLst>
          </p:cNvPr>
          <p:cNvSpPr txBox="1"/>
          <p:nvPr/>
        </p:nvSpPr>
        <p:spPr>
          <a:xfrm>
            <a:off x="6714430" y="1360119"/>
            <a:ext cx="1455575" cy="2308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914377"/>
            <a:r>
              <a:rPr lang="nb-NO" sz="900" dirty="0">
                <a:solidFill>
                  <a:prstClr val="black"/>
                </a:solidFill>
                <a:latin typeface="Calibri" panose="020F0502020204030204"/>
              </a:rPr>
              <a:t>Ikke aktuelt</a:t>
            </a:r>
          </a:p>
        </p:txBody>
      </p:sp>
      <p:sp>
        <p:nvSpPr>
          <p:cNvPr id="27" name="TekstSylinder 59">
            <a:extLst>
              <a:ext uri="{FF2B5EF4-FFF2-40B4-BE49-F238E27FC236}">
                <a16:creationId xmlns:a16="http://schemas.microsoft.com/office/drawing/2014/main" id="{D27C20D9-8BB1-4F24-BD4C-7FEAA5721F5E}"/>
              </a:ext>
            </a:extLst>
          </p:cNvPr>
          <p:cNvSpPr txBox="1"/>
          <p:nvPr/>
        </p:nvSpPr>
        <p:spPr>
          <a:xfrm>
            <a:off x="6714430" y="1922016"/>
            <a:ext cx="1455575" cy="2308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914377"/>
            <a:r>
              <a:rPr lang="nb-NO" sz="900" dirty="0">
                <a:solidFill>
                  <a:prstClr val="black"/>
                </a:solidFill>
                <a:latin typeface="Calibri" panose="020F0502020204030204"/>
              </a:rPr>
              <a:t>Ikke aktuelt</a:t>
            </a:r>
          </a:p>
        </p:txBody>
      </p:sp>
      <p:sp>
        <p:nvSpPr>
          <p:cNvPr id="28" name="TekstSylinder 59">
            <a:extLst>
              <a:ext uri="{FF2B5EF4-FFF2-40B4-BE49-F238E27FC236}">
                <a16:creationId xmlns:a16="http://schemas.microsoft.com/office/drawing/2014/main" id="{136797D5-98E8-4CF6-B68D-3D07DDBD4AB7}"/>
              </a:ext>
            </a:extLst>
          </p:cNvPr>
          <p:cNvSpPr txBox="1"/>
          <p:nvPr/>
        </p:nvSpPr>
        <p:spPr>
          <a:xfrm>
            <a:off x="6714430" y="2477288"/>
            <a:ext cx="1455575" cy="2308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914377"/>
            <a:r>
              <a:rPr lang="nb-NO" sz="900" dirty="0">
                <a:solidFill>
                  <a:prstClr val="black"/>
                </a:solidFill>
                <a:latin typeface="Calibri" panose="020F0502020204030204"/>
              </a:rPr>
              <a:t>Næringsliv og privat</a:t>
            </a:r>
          </a:p>
        </p:txBody>
      </p:sp>
      <p:sp>
        <p:nvSpPr>
          <p:cNvPr id="29" name="TekstSylinder 59">
            <a:extLst>
              <a:ext uri="{FF2B5EF4-FFF2-40B4-BE49-F238E27FC236}">
                <a16:creationId xmlns:a16="http://schemas.microsoft.com/office/drawing/2014/main" id="{548EE89E-AC41-43C5-877A-D04063DE9B0B}"/>
              </a:ext>
            </a:extLst>
          </p:cNvPr>
          <p:cNvSpPr txBox="1"/>
          <p:nvPr/>
        </p:nvSpPr>
        <p:spPr>
          <a:xfrm>
            <a:off x="6714431" y="3036103"/>
            <a:ext cx="1455575" cy="2308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914377"/>
            <a:r>
              <a:rPr lang="nb-NO" sz="900" dirty="0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/>
              </a:rPr>
              <a:t>Fra liste</a:t>
            </a:r>
          </a:p>
        </p:txBody>
      </p:sp>
      <p:sp>
        <p:nvSpPr>
          <p:cNvPr id="31" name="TekstSylinder 63">
            <a:extLst>
              <a:ext uri="{FF2B5EF4-FFF2-40B4-BE49-F238E27FC236}">
                <a16:creationId xmlns:a16="http://schemas.microsoft.com/office/drawing/2014/main" id="{FB9DBDFC-C631-4A17-BB54-28257B35995B}"/>
              </a:ext>
            </a:extLst>
          </p:cNvPr>
          <p:cNvSpPr txBox="1"/>
          <p:nvPr/>
        </p:nvSpPr>
        <p:spPr>
          <a:xfrm>
            <a:off x="6755346" y="4532007"/>
            <a:ext cx="1455575" cy="2308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914377"/>
            <a:r>
              <a:rPr lang="nb-NO" sz="900" dirty="0">
                <a:solidFill>
                  <a:prstClr val="black"/>
                </a:solidFill>
                <a:latin typeface="Calibri" panose="020F0502020204030204"/>
              </a:rPr>
              <a:t>759014* </a:t>
            </a:r>
            <a:r>
              <a:rPr lang="nb-NO" sz="900" dirty="0" err="1">
                <a:solidFill>
                  <a:prstClr val="black"/>
                </a:solidFill>
                <a:latin typeface="Calibri" panose="020F0502020204030204"/>
              </a:rPr>
              <a:t>Hustadlitt</a:t>
            </a:r>
            <a:r>
              <a:rPr lang="nb-NO" sz="900" dirty="0">
                <a:solidFill>
                  <a:prstClr val="black"/>
                </a:solidFill>
                <a:latin typeface="Calibri" panose="020F0502020204030204"/>
              </a:rPr>
              <a:t> AS</a:t>
            </a:r>
          </a:p>
        </p:txBody>
      </p:sp>
      <p:sp>
        <p:nvSpPr>
          <p:cNvPr id="32" name="TekstSylinder 63">
            <a:extLst>
              <a:ext uri="{FF2B5EF4-FFF2-40B4-BE49-F238E27FC236}">
                <a16:creationId xmlns:a16="http://schemas.microsoft.com/office/drawing/2014/main" id="{AF9AE79A-3A5B-463B-8890-50D7799874A4}"/>
              </a:ext>
            </a:extLst>
          </p:cNvPr>
          <p:cNvSpPr txBox="1"/>
          <p:nvPr/>
        </p:nvSpPr>
        <p:spPr>
          <a:xfrm>
            <a:off x="6755346" y="5066916"/>
            <a:ext cx="1455575" cy="2308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914377"/>
            <a:r>
              <a:rPr lang="nb-NO" sz="900" dirty="0">
                <a:solidFill>
                  <a:prstClr val="black"/>
                </a:solidFill>
                <a:latin typeface="Calibri" panose="020F0502020204030204"/>
              </a:rPr>
              <a:t>64900500 IGP</a:t>
            </a:r>
          </a:p>
        </p:txBody>
      </p:sp>
      <p:sp>
        <p:nvSpPr>
          <p:cNvPr id="33" name="TekstSylinder 63">
            <a:extLst>
              <a:ext uri="{FF2B5EF4-FFF2-40B4-BE49-F238E27FC236}">
                <a16:creationId xmlns:a16="http://schemas.microsoft.com/office/drawing/2014/main" id="{09AA08AF-A58F-4D0D-B2E7-8AB4404362B9}"/>
              </a:ext>
            </a:extLst>
          </p:cNvPr>
          <p:cNvSpPr txBox="1"/>
          <p:nvPr/>
        </p:nvSpPr>
        <p:spPr>
          <a:xfrm>
            <a:off x="6755347" y="5634001"/>
            <a:ext cx="1861116" cy="2308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914377"/>
            <a:r>
              <a:rPr lang="nb-NO" sz="900" dirty="0">
                <a:solidFill>
                  <a:prstClr val="black"/>
                </a:solidFill>
                <a:latin typeface="Calibri" panose="020F0502020204030204"/>
              </a:rPr>
              <a:t>167698* </a:t>
            </a:r>
            <a:r>
              <a:rPr lang="nb-NO" sz="900" dirty="0" err="1">
                <a:solidFill>
                  <a:prstClr val="black"/>
                </a:solidFill>
                <a:latin typeface="Calibri" panose="020F0502020204030204"/>
              </a:rPr>
              <a:t>Przemyslaw</a:t>
            </a:r>
            <a:r>
              <a:rPr lang="nb-NO" sz="900" dirty="0">
                <a:solidFill>
                  <a:prstClr val="black"/>
                </a:solidFill>
                <a:latin typeface="Calibri" panose="020F0502020204030204"/>
              </a:rPr>
              <a:t> B. </a:t>
            </a:r>
            <a:r>
              <a:rPr lang="nb-NO" sz="900" dirty="0" err="1">
                <a:solidFill>
                  <a:prstClr val="black"/>
                </a:solidFill>
                <a:latin typeface="Calibri" panose="020F0502020204030204"/>
              </a:rPr>
              <a:t>Kowalchuk</a:t>
            </a:r>
            <a:endParaRPr lang="nb-NO" sz="9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5" name="TekstSylinder 63">
            <a:extLst>
              <a:ext uri="{FF2B5EF4-FFF2-40B4-BE49-F238E27FC236}">
                <a16:creationId xmlns:a16="http://schemas.microsoft.com/office/drawing/2014/main" id="{EAB0B8BF-F1AC-498E-992F-D37739FE6D63}"/>
              </a:ext>
            </a:extLst>
          </p:cNvPr>
          <p:cNvSpPr txBox="1"/>
          <p:nvPr/>
        </p:nvSpPr>
        <p:spPr>
          <a:xfrm>
            <a:off x="6755345" y="6229585"/>
            <a:ext cx="1455579" cy="2308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914377"/>
            <a:r>
              <a:rPr lang="nb-NO" sz="900" dirty="0">
                <a:solidFill>
                  <a:prstClr val="black"/>
                </a:solidFill>
                <a:latin typeface="Calibri" panose="020F0502020204030204"/>
              </a:rPr>
              <a:t>904747*</a:t>
            </a:r>
          </a:p>
        </p:txBody>
      </p:sp>
      <p:sp>
        <p:nvSpPr>
          <p:cNvPr id="36" name="TekstSylinder 63">
            <a:extLst>
              <a:ext uri="{FF2B5EF4-FFF2-40B4-BE49-F238E27FC236}">
                <a16:creationId xmlns:a16="http://schemas.microsoft.com/office/drawing/2014/main" id="{E5C062B0-2141-497C-A1A6-63B5B93D71C8}"/>
              </a:ext>
            </a:extLst>
          </p:cNvPr>
          <p:cNvSpPr txBox="1"/>
          <p:nvPr/>
        </p:nvSpPr>
        <p:spPr>
          <a:xfrm>
            <a:off x="6714426" y="3296592"/>
            <a:ext cx="2733869" cy="2308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914377"/>
            <a:r>
              <a:rPr lang="nb-NO" sz="900" dirty="0">
                <a:solidFill>
                  <a:prstClr val="black"/>
                </a:solidFill>
                <a:latin typeface="Calibri" panose="020F0502020204030204"/>
              </a:rPr>
              <a:t>904747100* </a:t>
            </a:r>
            <a:r>
              <a:rPr lang="nb-NO" sz="900" dirty="0" err="1">
                <a:solidFill>
                  <a:prstClr val="black"/>
                </a:solidFill>
                <a:latin typeface="Calibri" panose="020F0502020204030204"/>
              </a:rPr>
              <a:t>Floatation</a:t>
            </a:r>
            <a:r>
              <a:rPr lang="nb-NO" sz="900" dirty="0">
                <a:solidFill>
                  <a:prstClr val="black"/>
                </a:solidFill>
                <a:latin typeface="Calibri" panose="020F0502020204030204"/>
              </a:rPr>
              <a:t> w/micro- and </a:t>
            </a:r>
            <a:r>
              <a:rPr lang="nb-NO" sz="900" dirty="0" err="1">
                <a:solidFill>
                  <a:prstClr val="black"/>
                </a:solidFill>
                <a:latin typeface="Calibri" panose="020F0502020204030204"/>
              </a:rPr>
              <a:t>nanobubbles</a:t>
            </a:r>
            <a:endParaRPr lang="nb-NO" sz="9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8" name="TekstSylinder 63">
            <a:extLst>
              <a:ext uri="{FF2B5EF4-FFF2-40B4-BE49-F238E27FC236}">
                <a16:creationId xmlns:a16="http://schemas.microsoft.com/office/drawing/2014/main" id="{EB656292-C9C6-439C-9FFB-A217D97852FB}"/>
              </a:ext>
            </a:extLst>
          </p:cNvPr>
          <p:cNvSpPr txBox="1"/>
          <p:nvPr/>
        </p:nvSpPr>
        <p:spPr>
          <a:xfrm>
            <a:off x="6714426" y="3610203"/>
            <a:ext cx="2733869" cy="2308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914377"/>
            <a:r>
              <a:rPr lang="nb-NO" sz="900" dirty="0">
                <a:solidFill>
                  <a:prstClr val="black"/>
                </a:solidFill>
                <a:latin typeface="Calibri" panose="020F0502020204030204"/>
              </a:rPr>
              <a:t>904747101* </a:t>
            </a:r>
            <a:r>
              <a:rPr lang="nb-NO" sz="900" dirty="0" err="1">
                <a:solidFill>
                  <a:prstClr val="black"/>
                </a:solidFill>
                <a:latin typeface="Calibri" panose="020F0502020204030204"/>
              </a:rPr>
              <a:t>Floatation</a:t>
            </a:r>
            <a:r>
              <a:rPr lang="nb-NO" sz="900" dirty="0">
                <a:solidFill>
                  <a:prstClr val="black"/>
                </a:solidFill>
                <a:latin typeface="Calibri" panose="020F0502020204030204"/>
              </a:rPr>
              <a:t> w/micro- and </a:t>
            </a:r>
            <a:r>
              <a:rPr lang="nb-NO" sz="900" dirty="0" err="1">
                <a:solidFill>
                  <a:prstClr val="black"/>
                </a:solidFill>
                <a:latin typeface="Calibri" panose="020F0502020204030204"/>
              </a:rPr>
              <a:t>nanobubbles</a:t>
            </a:r>
            <a:endParaRPr lang="nb-NO" sz="9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4B6ACC-6E59-4A34-9617-D1D6FDE91B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08" y="4252415"/>
            <a:ext cx="3095273" cy="18571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A4ADC1E-F578-4E5E-A8E9-4CB8FE64F9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0064" y="4252415"/>
            <a:ext cx="3472131" cy="154872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D5D104BD-265B-4409-9F55-3DBB5BC3BA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3133" y="6547915"/>
            <a:ext cx="4624075" cy="214207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EAB7BD6A-F522-446E-9DC4-5195E22C84C6}"/>
              </a:ext>
            </a:extLst>
          </p:cNvPr>
          <p:cNvSpPr txBox="1"/>
          <p:nvPr/>
        </p:nvSpPr>
        <p:spPr>
          <a:xfrm>
            <a:off x="27996" y="4042993"/>
            <a:ext cx="27338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nb-NO" sz="1000" dirty="0">
                <a:solidFill>
                  <a:prstClr val="black"/>
                </a:solidFill>
                <a:latin typeface="Calibri" panose="020F0502020204030204"/>
              </a:rPr>
              <a:t>Annen info i datainnsamlingsark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82AEAA1-A927-4959-8AD1-7E644A38D92C}"/>
              </a:ext>
            </a:extLst>
          </p:cNvPr>
          <p:cNvSpPr txBox="1"/>
          <p:nvPr/>
        </p:nvSpPr>
        <p:spPr>
          <a:xfrm>
            <a:off x="8670062" y="4006194"/>
            <a:ext cx="27338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nb-NO" sz="1000" dirty="0">
                <a:solidFill>
                  <a:prstClr val="black"/>
                </a:solidFill>
                <a:latin typeface="Calibri" panose="020F0502020204030204"/>
              </a:rPr>
              <a:t>Annen info i datainnsamlingsark</a:t>
            </a:r>
          </a:p>
        </p:txBody>
      </p:sp>
    </p:spTree>
    <p:extLst>
      <p:ext uri="{BB962C8B-B14F-4D97-AF65-F5344CB8AC3E}">
        <p14:creationId xmlns:p14="http://schemas.microsoft.com/office/powerpoint/2010/main" val="1664071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4" grpId="0" animBg="1"/>
      <p:bldP spid="37" grpId="0" animBg="1"/>
      <p:bldP spid="39" grpId="0" animBg="1"/>
      <p:bldP spid="40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1" grpId="0" animBg="1"/>
      <p:bldP spid="32" grpId="0" animBg="1"/>
      <p:bldP spid="33" grpId="0" animBg="1"/>
      <p:bldP spid="35" grpId="0" animBg="1"/>
      <p:bldP spid="36" grpId="0" animBg="1"/>
      <p:bldP spid="38" grpId="0" animBg="1"/>
      <p:bldP spid="52" grpId="0"/>
      <p:bldP spid="5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78173-0AF8-40E0-900F-DC960039C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009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nb-NO" sz="3600" b="1" dirty="0"/>
              <a:t>Forholdsvis enkelt prosjekt – </a:t>
            </a:r>
            <a:br>
              <a:rPr lang="nb-NO" sz="3600" b="1" dirty="0"/>
            </a:br>
            <a:r>
              <a:rPr lang="nb-NO" sz="3600" b="1" dirty="0"/>
              <a:t>Ikke altfor detaljert inndeling i delprosjekter i Maconomy</a:t>
            </a:r>
            <a:br>
              <a:rPr lang="nb-NO" sz="3600" b="1" dirty="0"/>
            </a:br>
            <a:r>
              <a:rPr lang="nb-NO" sz="2700" b="1" dirty="0"/>
              <a:t>Eksempelvis – 1 delprosjekt pr koststed eller 1 delprosjekt pr </a:t>
            </a:r>
            <a:r>
              <a:rPr lang="nb-NO" sz="2700" b="1" dirty="0" err="1"/>
              <a:t>arb.pakke</a:t>
            </a:r>
            <a:endParaRPr lang="nb-NO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A3054-B8CB-418C-B55C-9C209CEF1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3330" y="1531786"/>
            <a:ext cx="7690471" cy="661359"/>
          </a:xfrm>
        </p:spPr>
        <p:txBody>
          <a:bodyPr/>
          <a:lstStyle/>
          <a:p>
            <a:r>
              <a:rPr lang="nb-NO" dirty="0"/>
              <a:t>Viderefør dagens prosjektstruktur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22A7566-EB58-439A-A583-02E966E125CB}"/>
              </a:ext>
            </a:extLst>
          </p:cNvPr>
          <p:cNvSpPr txBox="1"/>
          <p:nvPr/>
        </p:nvSpPr>
        <p:spPr>
          <a:xfrm>
            <a:off x="1192765" y="1531786"/>
            <a:ext cx="1634159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914377"/>
            <a:r>
              <a:rPr lang="nb-NO" sz="2400" b="1" dirty="0">
                <a:solidFill>
                  <a:prstClr val="black"/>
                </a:solidFill>
                <a:latin typeface="Calibri" panose="020F0502020204030204"/>
              </a:rPr>
              <a:t>Hovedregel</a:t>
            </a:r>
            <a:endParaRPr lang="nb-NO" sz="2400" b="1" dirty="0">
              <a:solidFill>
                <a:prstClr val="black"/>
              </a:solidFill>
              <a:latin typeface="Calibri" panose="020F0502020204030204"/>
              <a:cs typeface="Calibri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52F239A-9DD3-43B3-A459-CB4366CCF7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34" y="2645736"/>
            <a:ext cx="5307653" cy="1201371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7A26BAB0-8D5B-4CC9-95F6-AD61CA053996}"/>
              </a:ext>
            </a:extLst>
          </p:cNvPr>
          <p:cNvSpPr/>
          <p:nvPr/>
        </p:nvSpPr>
        <p:spPr>
          <a:xfrm>
            <a:off x="8449566" y="1972711"/>
            <a:ext cx="934269" cy="3263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nb-NO" sz="1600" dirty="0">
                <a:solidFill>
                  <a:prstClr val="white"/>
                </a:solidFill>
                <a:latin typeface="Calibri" panose="020F0502020204030204"/>
              </a:rPr>
              <a:t>Prosjekt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79BBF9-2D1E-4DFC-9240-E5107107AA6C}"/>
              </a:ext>
            </a:extLst>
          </p:cNvPr>
          <p:cNvCxnSpPr>
            <a:cxnSpLocks/>
          </p:cNvCxnSpPr>
          <p:nvPr/>
        </p:nvCxnSpPr>
        <p:spPr>
          <a:xfrm flipH="1">
            <a:off x="8893233" y="2299099"/>
            <a:ext cx="1504" cy="6942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013200C-9E43-4D6F-803F-D613147476C0}"/>
              </a:ext>
            </a:extLst>
          </p:cNvPr>
          <p:cNvCxnSpPr>
            <a:cxnSpLocks/>
          </p:cNvCxnSpPr>
          <p:nvPr/>
        </p:nvCxnSpPr>
        <p:spPr>
          <a:xfrm flipH="1">
            <a:off x="6393513" y="2984010"/>
            <a:ext cx="4956496" cy="14412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B9D1A00-7103-4A73-BC9F-85CDE7AAB46C}"/>
              </a:ext>
            </a:extLst>
          </p:cNvPr>
          <p:cNvCxnSpPr>
            <a:cxnSpLocks/>
          </p:cNvCxnSpPr>
          <p:nvPr/>
        </p:nvCxnSpPr>
        <p:spPr>
          <a:xfrm flipH="1">
            <a:off x="6371363" y="2998421"/>
            <a:ext cx="22151" cy="419571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D7F41103-D748-41D5-8D34-683AD217A712}"/>
              </a:ext>
            </a:extLst>
          </p:cNvPr>
          <p:cNvSpPr/>
          <p:nvPr/>
        </p:nvSpPr>
        <p:spPr>
          <a:xfrm>
            <a:off x="9809968" y="3417993"/>
            <a:ext cx="908051" cy="41769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r>
              <a:rPr lang="nb-NO" sz="1100" dirty="0" err="1">
                <a:solidFill>
                  <a:prstClr val="white"/>
                </a:solidFill>
                <a:latin typeface="Calibri" panose="020F0502020204030204"/>
              </a:rPr>
              <a:t>Delpr</a:t>
            </a:r>
            <a:r>
              <a:rPr lang="nb-NO" sz="1100" dirty="0">
                <a:solidFill>
                  <a:prstClr val="white"/>
                </a:solidFill>
                <a:latin typeface="Calibri" panose="020F0502020204030204"/>
              </a:rPr>
              <a:t>. </a:t>
            </a:r>
            <a:r>
              <a:rPr lang="nb-NO" sz="1100" dirty="0" err="1">
                <a:solidFill>
                  <a:prstClr val="white"/>
                </a:solidFill>
                <a:latin typeface="Calibri" panose="020F0502020204030204"/>
              </a:rPr>
              <a:t>Mgt</a:t>
            </a:r>
            <a:r>
              <a:rPr lang="nb-NO" sz="1100" dirty="0">
                <a:solidFill>
                  <a:prstClr val="white"/>
                </a:solidFill>
                <a:latin typeface="Calibri" panose="020F0502020204030204"/>
              </a:rPr>
              <a:t> EPT</a:t>
            </a:r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333EF5F-A09D-488C-A807-322C3F6EAEAF}"/>
              </a:ext>
            </a:extLst>
          </p:cNvPr>
          <p:cNvSpPr/>
          <p:nvPr/>
        </p:nvSpPr>
        <p:spPr>
          <a:xfrm>
            <a:off x="10805580" y="3417993"/>
            <a:ext cx="908048" cy="41769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r>
              <a:rPr lang="nb-NO" sz="1000" dirty="0" err="1">
                <a:solidFill>
                  <a:prstClr val="white"/>
                </a:solidFill>
                <a:latin typeface="Calibri" panose="020F0502020204030204"/>
              </a:rPr>
              <a:t>Delpr</a:t>
            </a:r>
            <a:r>
              <a:rPr lang="nb-NO" sz="1000" dirty="0">
                <a:solidFill>
                  <a:prstClr val="white"/>
                </a:solidFill>
                <a:latin typeface="Calibri" panose="020F0502020204030204"/>
              </a:rPr>
              <a:t>. </a:t>
            </a:r>
            <a:r>
              <a:rPr lang="nb-NO" sz="1000" dirty="0" err="1">
                <a:solidFill>
                  <a:prstClr val="white"/>
                </a:solidFill>
                <a:latin typeface="Calibri" panose="020F0502020204030204"/>
              </a:rPr>
              <a:t>Comm</a:t>
            </a:r>
            <a:r>
              <a:rPr lang="nb-NO" sz="1000" dirty="0">
                <a:solidFill>
                  <a:prstClr val="white"/>
                </a:solidFill>
                <a:latin typeface="Calibri" panose="020F0502020204030204"/>
              </a:rPr>
              <a:t> EPT</a:t>
            </a:r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A9B68FF-76DC-4B05-97B5-CACF19BCE344}"/>
              </a:ext>
            </a:extLst>
          </p:cNvPr>
          <p:cNvSpPr/>
          <p:nvPr/>
        </p:nvSpPr>
        <p:spPr>
          <a:xfrm>
            <a:off x="9059499" y="3417993"/>
            <a:ext cx="662907" cy="41769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r>
              <a:rPr lang="nb-NO" sz="1100" dirty="0" err="1">
                <a:solidFill>
                  <a:prstClr val="white"/>
                </a:solidFill>
                <a:latin typeface="Calibri" panose="020F0502020204030204"/>
              </a:rPr>
              <a:t>Delpr</a:t>
            </a:r>
            <a:r>
              <a:rPr lang="nb-NO" sz="1100" dirty="0">
                <a:solidFill>
                  <a:prstClr val="white"/>
                </a:solidFill>
                <a:latin typeface="Calibri" panose="020F0502020204030204"/>
              </a:rPr>
              <a:t>. 5 IAT</a:t>
            </a:r>
            <a:endParaRPr lang="nb-NO" sz="1100" dirty="0">
              <a:solidFill>
                <a:prstClr val="white"/>
              </a:solidFill>
              <a:latin typeface="Calibri" panose="020F0502020204030204"/>
              <a:cs typeface="Calibri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0393B1D-8B9B-4751-AA0E-2DC1871A8564}"/>
              </a:ext>
            </a:extLst>
          </p:cNvPr>
          <p:cNvSpPr/>
          <p:nvPr/>
        </p:nvSpPr>
        <p:spPr>
          <a:xfrm>
            <a:off x="8309029" y="3417992"/>
            <a:ext cx="662907" cy="41769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r>
              <a:rPr lang="nb-NO" sz="1100" dirty="0" err="1">
                <a:solidFill>
                  <a:prstClr val="white"/>
                </a:solidFill>
                <a:latin typeface="Calibri" panose="020F0502020204030204"/>
              </a:rPr>
              <a:t>Delpr</a:t>
            </a:r>
            <a:r>
              <a:rPr lang="nb-NO" sz="1100" dirty="0">
                <a:solidFill>
                  <a:prstClr val="white"/>
                </a:solidFill>
                <a:latin typeface="Calibri" panose="020F0502020204030204"/>
              </a:rPr>
              <a:t>. 4 EPT</a:t>
            </a:r>
            <a:endParaRPr lang="nb-NO" sz="1100" dirty="0">
              <a:solidFill>
                <a:prstClr val="white"/>
              </a:solidFill>
              <a:latin typeface="Calibri" panose="020F0502020204030204"/>
              <a:cs typeface="Calibri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7BB63D1-D619-40C8-A422-1D8FF4D2946D}"/>
              </a:ext>
            </a:extLst>
          </p:cNvPr>
          <p:cNvSpPr/>
          <p:nvPr/>
        </p:nvSpPr>
        <p:spPr>
          <a:xfrm>
            <a:off x="7558565" y="3417992"/>
            <a:ext cx="662907" cy="41769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r>
              <a:rPr lang="nb-NO" sz="1100" dirty="0" err="1">
                <a:solidFill>
                  <a:prstClr val="white"/>
                </a:solidFill>
                <a:latin typeface="Calibri" panose="020F0502020204030204"/>
              </a:rPr>
              <a:t>Delpr</a:t>
            </a:r>
            <a:r>
              <a:rPr lang="nb-NO" sz="1100" dirty="0">
                <a:solidFill>
                  <a:prstClr val="white"/>
                </a:solidFill>
                <a:latin typeface="Calibri" panose="020F0502020204030204"/>
              </a:rPr>
              <a:t>. 3 IEL</a:t>
            </a:r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9D6B03F-E60F-436A-8DCC-0A007DBE2160}"/>
              </a:ext>
            </a:extLst>
          </p:cNvPr>
          <p:cNvSpPr/>
          <p:nvPr/>
        </p:nvSpPr>
        <p:spPr>
          <a:xfrm>
            <a:off x="6781516" y="3417993"/>
            <a:ext cx="724931" cy="42655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r>
              <a:rPr lang="nb-NO" sz="1100" dirty="0" err="1">
                <a:solidFill>
                  <a:prstClr val="white"/>
                </a:solidFill>
                <a:latin typeface="Calibri" panose="020F0502020204030204"/>
              </a:rPr>
              <a:t>Delpr</a:t>
            </a:r>
            <a:r>
              <a:rPr lang="nb-NO" sz="1100" dirty="0">
                <a:solidFill>
                  <a:prstClr val="white"/>
                </a:solidFill>
                <a:latin typeface="Calibri" panose="020F0502020204030204"/>
              </a:rPr>
              <a:t>. 2  EPT</a:t>
            </a:r>
            <a:endParaRPr lang="en-US" dirty="0">
              <a:solidFill>
                <a:prstClr val="white"/>
              </a:solidFill>
              <a:latin typeface="Calibri" panose="020F0502020204030204"/>
              <a:cs typeface="Calibri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30458D3-C133-48DD-A780-D7A6FF60DEC8}"/>
              </a:ext>
            </a:extLst>
          </p:cNvPr>
          <p:cNvSpPr/>
          <p:nvPr/>
        </p:nvSpPr>
        <p:spPr>
          <a:xfrm>
            <a:off x="6004468" y="3417992"/>
            <a:ext cx="733789" cy="41769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r>
              <a:rPr lang="nb-NO" sz="1100" dirty="0" err="1">
                <a:solidFill>
                  <a:prstClr val="white"/>
                </a:solidFill>
                <a:latin typeface="Calibri" panose="020F0502020204030204"/>
              </a:rPr>
              <a:t>Delpr</a:t>
            </a:r>
            <a:r>
              <a:rPr lang="nb-NO" sz="1100" dirty="0">
                <a:solidFill>
                  <a:prstClr val="white"/>
                </a:solidFill>
                <a:latin typeface="Calibri" panose="020F0502020204030204"/>
              </a:rPr>
              <a:t>. 1  EPT </a:t>
            </a:r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B05CBF9-DBE0-4F35-AA01-6C22E8220C44}"/>
              </a:ext>
            </a:extLst>
          </p:cNvPr>
          <p:cNvCxnSpPr>
            <a:cxnSpLocks/>
          </p:cNvCxnSpPr>
          <p:nvPr/>
        </p:nvCxnSpPr>
        <p:spPr>
          <a:xfrm>
            <a:off x="7149509" y="2998421"/>
            <a:ext cx="1" cy="419571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B5428FC-4984-4287-B64E-68A75D47BE26}"/>
              </a:ext>
            </a:extLst>
          </p:cNvPr>
          <p:cNvCxnSpPr>
            <a:cxnSpLocks/>
          </p:cNvCxnSpPr>
          <p:nvPr/>
        </p:nvCxnSpPr>
        <p:spPr>
          <a:xfrm>
            <a:off x="7894448" y="2985997"/>
            <a:ext cx="1" cy="419571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FF791C8-0523-4EB8-AFA4-DD611F3434F7}"/>
              </a:ext>
            </a:extLst>
          </p:cNvPr>
          <p:cNvCxnSpPr>
            <a:cxnSpLocks/>
          </p:cNvCxnSpPr>
          <p:nvPr/>
        </p:nvCxnSpPr>
        <p:spPr>
          <a:xfrm>
            <a:off x="8639385" y="2992013"/>
            <a:ext cx="1" cy="419571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DC1275F-7154-4862-A749-4FA01274B66A}"/>
              </a:ext>
            </a:extLst>
          </p:cNvPr>
          <p:cNvCxnSpPr>
            <a:cxnSpLocks/>
          </p:cNvCxnSpPr>
          <p:nvPr/>
        </p:nvCxnSpPr>
        <p:spPr>
          <a:xfrm>
            <a:off x="9383836" y="2992013"/>
            <a:ext cx="1" cy="419571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3545A0EE-016F-4B7F-A505-7E4F2ED24106}"/>
              </a:ext>
            </a:extLst>
          </p:cNvPr>
          <p:cNvCxnSpPr>
            <a:cxnSpLocks/>
          </p:cNvCxnSpPr>
          <p:nvPr/>
        </p:nvCxnSpPr>
        <p:spPr>
          <a:xfrm>
            <a:off x="10275204" y="3002753"/>
            <a:ext cx="1" cy="419571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91D1BF7F-28C3-44BD-B193-35DB9F87602D}"/>
              </a:ext>
            </a:extLst>
          </p:cNvPr>
          <p:cNvCxnSpPr>
            <a:cxnSpLocks/>
          </p:cNvCxnSpPr>
          <p:nvPr/>
        </p:nvCxnSpPr>
        <p:spPr>
          <a:xfrm>
            <a:off x="11309653" y="2980840"/>
            <a:ext cx="1" cy="419571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4AE5CE6-893E-4A2F-87ED-F45645DCFB16}"/>
              </a:ext>
            </a:extLst>
          </p:cNvPr>
          <p:cNvSpPr txBox="1">
            <a:spLocks/>
          </p:cNvSpPr>
          <p:nvPr/>
        </p:nvSpPr>
        <p:spPr>
          <a:xfrm>
            <a:off x="2681590" y="4918255"/>
            <a:ext cx="3800727" cy="67021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594" indent="-228594" defTabSz="914377"/>
            <a:r>
              <a:rPr lang="nb-NO" sz="2400" dirty="0">
                <a:solidFill>
                  <a:srgbClr val="E7E6E6">
                    <a:lumMod val="50000"/>
                  </a:srgbClr>
                </a:solidFill>
                <a:latin typeface="Calibri" panose="020F0502020204030204"/>
              </a:rPr>
              <a:t>1 Delprosjekt pr institutt </a:t>
            </a:r>
            <a:r>
              <a:rPr lang="nb-NO" sz="2400" u="sng" dirty="0">
                <a:solidFill>
                  <a:srgbClr val="E7E6E6">
                    <a:lumMod val="50000"/>
                  </a:srgbClr>
                </a:solidFill>
                <a:latin typeface="Calibri" panose="020F0502020204030204"/>
              </a:rPr>
              <a:t>og</a:t>
            </a:r>
            <a:r>
              <a:rPr lang="nb-NO" sz="2400" dirty="0">
                <a:solidFill>
                  <a:srgbClr val="E7E6E6">
                    <a:lumMod val="50000"/>
                  </a:srgbClr>
                </a:solidFill>
                <a:latin typeface="Calibri" panose="020F0502020204030204"/>
              </a:rPr>
              <a:t> bruk av </a:t>
            </a:r>
            <a:r>
              <a:rPr lang="nb-NO" sz="2400" dirty="0" err="1">
                <a:solidFill>
                  <a:srgbClr val="E7E6E6">
                    <a:lumMod val="50000"/>
                  </a:srgbClr>
                </a:solidFill>
                <a:latin typeface="Calibri" panose="020F0502020204030204"/>
              </a:rPr>
              <a:t>arb.pakker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88C2E61-F127-4D4C-ADBC-3C30B0202E91}"/>
              </a:ext>
            </a:extLst>
          </p:cNvPr>
          <p:cNvSpPr txBox="1"/>
          <p:nvPr/>
        </p:nvSpPr>
        <p:spPr>
          <a:xfrm>
            <a:off x="1101012" y="4916484"/>
            <a:ext cx="1628445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914377"/>
            <a:r>
              <a:rPr lang="nb-NO" sz="2400" b="1" dirty="0">
                <a:solidFill>
                  <a:srgbClr val="E7E6E6">
                    <a:lumMod val="50000"/>
                  </a:srgbClr>
                </a:solidFill>
                <a:latin typeface="Calibri" panose="020F0502020204030204"/>
              </a:rPr>
              <a:t>Alternativ</a:t>
            </a:r>
            <a:endParaRPr lang="en-US" sz="2400" dirty="0">
              <a:solidFill>
                <a:srgbClr val="E7E6E6">
                  <a:lumMod val="50000"/>
                </a:srgbClr>
              </a:solidFill>
              <a:latin typeface="Calibri" panose="020F050202020403020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16565FC-5F85-4764-85A0-1DB2C86A1474}"/>
              </a:ext>
            </a:extLst>
          </p:cNvPr>
          <p:cNvSpPr/>
          <p:nvPr/>
        </p:nvSpPr>
        <p:spPr>
          <a:xfrm>
            <a:off x="8591334" y="4841006"/>
            <a:ext cx="960980" cy="3263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nb-NO" sz="1600" dirty="0">
                <a:solidFill>
                  <a:prstClr val="white"/>
                </a:solidFill>
                <a:latin typeface="Calibri" panose="020F0502020204030204"/>
              </a:rPr>
              <a:t>Prosjekt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C46116A-A300-45FC-AFBC-1B2B1F0F57C2}"/>
              </a:ext>
            </a:extLst>
          </p:cNvPr>
          <p:cNvCxnSpPr>
            <a:cxnSpLocks/>
          </p:cNvCxnSpPr>
          <p:nvPr/>
        </p:nvCxnSpPr>
        <p:spPr>
          <a:xfrm>
            <a:off x="9071947" y="5167394"/>
            <a:ext cx="7356" cy="4283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E247D898-DA52-4666-8D2D-8C971F2FFF09}"/>
              </a:ext>
            </a:extLst>
          </p:cNvPr>
          <p:cNvSpPr/>
          <p:nvPr/>
        </p:nvSpPr>
        <p:spPr>
          <a:xfrm>
            <a:off x="9951736" y="6286287"/>
            <a:ext cx="846027" cy="42655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r>
              <a:rPr lang="nb-NO" sz="1100" dirty="0">
                <a:solidFill>
                  <a:prstClr val="white"/>
                </a:solidFill>
                <a:latin typeface="Calibri" panose="020F0502020204030204"/>
              </a:rPr>
              <a:t>WP6 - </a:t>
            </a:r>
            <a:r>
              <a:rPr lang="nb-NO" sz="1100" dirty="0" err="1">
                <a:solidFill>
                  <a:prstClr val="white"/>
                </a:solidFill>
                <a:latin typeface="Calibri" panose="020F0502020204030204"/>
              </a:rPr>
              <a:t>Mgt</a:t>
            </a:r>
            <a:endParaRPr lang="en-US" dirty="0" err="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74793E1-A2B4-4FBC-AB6F-E943BAE25891}"/>
              </a:ext>
            </a:extLst>
          </p:cNvPr>
          <p:cNvSpPr/>
          <p:nvPr/>
        </p:nvSpPr>
        <p:spPr>
          <a:xfrm>
            <a:off x="10947347" y="6286289"/>
            <a:ext cx="828304" cy="42655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r>
              <a:rPr lang="nb-NO" sz="1000" dirty="0">
                <a:solidFill>
                  <a:prstClr val="white"/>
                </a:solidFill>
                <a:latin typeface="Calibri" panose="020F0502020204030204"/>
              </a:rPr>
              <a:t>WP 7 – </a:t>
            </a:r>
            <a:r>
              <a:rPr lang="nb-NO" sz="1000">
                <a:solidFill>
                  <a:prstClr val="white"/>
                </a:solidFill>
                <a:latin typeface="Calibri" panose="020F0502020204030204"/>
              </a:rPr>
              <a:t>Comm</a:t>
            </a: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273E14-06EA-4ABD-B07A-F542AD408C44}"/>
              </a:ext>
            </a:extLst>
          </p:cNvPr>
          <p:cNvSpPr/>
          <p:nvPr/>
        </p:nvSpPr>
        <p:spPr>
          <a:xfrm>
            <a:off x="9201265" y="6286287"/>
            <a:ext cx="627467" cy="42655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r>
              <a:rPr lang="nb-NO" sz="1100" dirty="0">
                <a:solidFill>
                  <a:prstClr val="white"/>
                </a:solidFill>
                <a:latin typeface="Calibri" panose="020F0502020204030204"/>
              </a:rPr>
              <a:t>WP 5</a:t>
            </a:r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0F6560E-D70C-451E-AA2F-7A44D1CF35F2}"/>
              </a:ext>
            </a:extLst>
          </p:cNvPr>
          <p:cNvSpPr/>
          <p:nvPr/>
        </p:nvSpPr>
        <p:spPr>
          <a:xfrm>
            <a:off x="8450795" y="6286286"/>
            <a:ext cx="627467" cy="42655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r>
              <a:rPr lang="nb-NO" sz="1100" dirty="0">
                <a:solidFill>
                  <a:prstClr val="white"/>
                </a:solidFill>
                <a:latin typeface="Calibri" panose="020F0502020204030204"/>
              </a:rPr>
              <a:t>WP4</a:t>
            </a:r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F54E048-E0CF-4CD3-A737-F1C39E4479DE}"/>
              </a:ext>
            </a:extLst>
          </p:cNvPr>
          <p:cNvSpPr/>
          <p:nvPr/>
        </p:nvSpPr>
        <p:spPr>
          <a:xfrm>
            <a:off x="7700332" y="6286286"/>
            <a:ext cx="583163" cy="42655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r>
              <a:rPr lang="nb-NO" sz="1100">
                <a:solidFill>
                  <a:prstClr val="white"/>
                </a:solidFill>
                <a:latin typeface="Calibri" panose="020F0502020204030204"/>
              </a:rPr>
              <a:t>WP 3 </a:t>
            </a:r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7B6A477-2D52-4D36-BD7C-690D9646C5FF}"/>
              </a:ext>
            </a:extLst>
          </p:cNvPr>
          <p:cNvSpPr/>
          <p:nvPr/>
        </p:nvSpPr>
        <p:spPr>
          <a:xfrm>
            <a:off x="6923284" y="6286285"/>
            <a:ext cx="662907" cy="4176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r>
              <a:rPr lang="nb-NO" sz="1100" dirty="0">
                <a:solidFill>
                  <a:prstClr val="white"/>
                </a:solidFill>
                <a:latin typeface="Calibri" panose="020F0502020204030204"/>
              </a:rPr>
              <a:t>WP 2 </a:t>
            </a:r>
            <a:endParaRPr lang="en-US" dirty="0">
              <a:solidFill>
                <a:prstClr val="white"/>
              </a:solidFill>
              <a:latin typeface="Calibri" panose="020F0502020204030204"/>
              <a:cs typeface="Calibri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EBDDC9F-9CF0-4CBD-8E24-F4497744E596}"/>
              </a:ext>
            </a:extLst>
          </p:cNvPr>
          <p:cNvSpPr/>
          <p:nvPr/>
        </p:nvSpPr>
        <p:spPr>
          <a:xfrm>
            <a:off x="6146235" y="6286286"/>
            <a:ext cx="671767" cy="42655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r>
              <a:rPr lang="nb-NO" sz="1100" dirty="0">
                <a:solidFill>
                  <a:prstClr val="white"/>
                </a:solidFill>
                <a:latin typeface="Calibri" panose="020F0502020204030204"/>
              </a:rPr>
              <a:t>WP 1</a:t>
            </a:r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78408561-B192-48DD-846B-EF68853B449D}"/>
              </a:ext>
            </a:extLst>
          </p:cNvPr>
          <p:cNvSpPr/>
          <p:nvPr/>
        </p:nvSpPr>
        <p:spPr>
          <a:xfrm>
            <a:off x="9947317" y="5588081"/>
            <a:ext cx="911000" cy="4354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r>
              <a:rPr lang="nb-NO" sz="1100" dirty="0" err="1">
                <a:solidFill>
                  <a:prstClr val="white"/>
                </a:solidFill>
                <a:latin typeface="Calibri" panose="020F0502020204030204"/>
              </a:rPr>
              <a:t>Delpr</a:t>
            </a:r>
            <a:r>
              <a:rPr lang="nb-NO" sz="1100" dirty="0">
                <a:solidFill>
                  <a:prstClr val="white"/>
                </a:solidFill>
                <a:latin typeface="Calibri" panose="020F0502020204030204"/>
              </a:rPr>
              <a:t>. 3 IAT</a:t>
            </a:r>
            <a:endParaRPr lang="nb-NO" sz="1100" dirty="0">
              <a:solidFill>
                <a:prstClr val="white"/>
              </a:solidFill>
              <a:latin typeface="Calibri" panose="020F0502020204030204"/>
              <a:cs typeface="Calibri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A86BCD05-FD6B-415C-9A6E-C43FAA302FC0}"/>
              </a:ext>
            </a:extLst>
          </p:cNvPr>
          <p:cNvSpPr/>
          <p:nvPr/>
        </p:nvSpPr>
        <p:spPr>
          <a:xfrm>
            <a:off x="8623593" y="5605801"/>
            <a:ext cx="928720" cy="41769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r>
              <a:rPr lang="nb-NO" sz="1100" dirty="0" err="1">
                <a:solidFill>
                  <a:prstClr val="white"/>
                </a:solidFill>
                <a:latin typeface="Calibri" panose="020F0502020204030204"/>
              </a:rPr>
              <a:t>Delpr</a:t>
            </a:r>
            <a:r>
              <a:rPr lang="nb-NO" sz="1100" dirty="0">
                <a:solidFill>
                  <a:prstClr val="white"/>
                </a:solidFill>
                <a:latin typeface="Calibri" panose="020F0502020204030204"/>
              </a:rPr>
              <a:t>. 2 IEL</a:t>
            </a:r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9FEE7EAD-AA70-4949-963D-101ACD88ABAC}"/>
              </a:ext>
            </a:extLst>
          </p:cNvPr>
          <p:cNvSpPr/>
          <p:nvPr/>
        </p:nvSpPr>
        <p:spPr>
          <a:xfrm>
            <a:off x="6329109" y="5581644"/>
            <a:ext cx="999603" cy="4354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r>
              <a:rPr lang="nb-NO" sz="1100" dirty="0" err="1">
                <a:solidFill>
                  <a:prstClr val="white"/>
                </a:solidFill>
                <a:latin typeface="Calibri" panose="020F0502020204030204"/>
              </a:rPr>
              <a:t>Delpr</a:t>
            </a:r>
            <a:r>
              <a:rPr lang="nb-NO" sz="1100" dirty="0">
                <a:solidFill>
                  <a:prstClr val="white"/>
                </a:solidFill>
                <a:latin typeface="Calibri" panose="020F0502020204030204"/>
              </a:rPr>
              <a:t>. 1  EPT</a:t>
            </a:r>
            <a:endParaRPr lang="en-US" dirty="0">
              <a:solidFill>
                <a:prstClr val="white"/>
              </a:solidFill>
              <a:latin typeface="Calibri" panose="020F0502020204030204"/>
              <a:cs typeface="Calibri"/>
            </a:endParaRP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CB41CEAF-36FB-4727-9461-9FF2B31FD966}"/>
              </a:ext>
            </a:extLst>
          </p:cNvPr>
          <p:cNvCxnSpPr>
            <a:cxnSpLocks/>
            <a:endCxn id="66" idx="0"/>
          </p:cNvCxnSpPr>
          <p:nvPr/>
        </p:nvCxnSpPr>
        <p:spPr>
          <a:xfrm flipH="1">
            <a:off x="6828911" y="5133725"/>
            <a:ext cx="2227088" cy="4479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21F116AF-3D6C-4C5D-9CF7-D4E0CC62584F}"/>
              </a:ext>
            </a:extLst>
          </p:cNvPr>
          <p:cNvCxnSpPr>
            <a:cxnSpLocks/>
          </p:cNvCxnSpPr>
          <p:nvPr/>
        </p:nvCxnSpPr>
        <p:spPr>
          <a:xfrm>
            <a:off x="9066632" y="5135497"/>
            <a:ext cx="1363005" cy="4726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9E7E4B8-0BFA-4377-9C1A-1B436FDD70CC}"/>
              </a:ext>
            </a:extLst>
          </p:cNvPr>
          <p:cNvCxnSpPr/>
          <p:nvPr/>
        </p:nvCxnSpPr>
        <p:spPr>
          <a:xfrm flipV="1">
            <a:off x="99527" y="4640424"/>
            <a:ext cx="12042711" cy="55984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F1F70B18-AE3F-4BE7-A461-0F6E1D989247}"/>
              </a:ext>
            </a:extLst>
          </p:cNvPr>
          <p:cNvCxnSpPr>
            <a:cxnSpLocks/>
          </p:cNvCxnSpPr>
          <p:nvPr/>
        </p:nvCxnSpPr>
        <p:spPr>
          <a:xfrm>
            <a:off x="10327571" y="3828843"/>
            <a:ext cx="8736" cy="228695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D7947EA8-3CB5-4FCF-B69F-1525444A4A3F}"/>
              </a:ext>
            </a:extLst>
          </p:cNvPr>
          <p:cNvSpPr/>
          <p:nvPr/>
        </p:nvSpPr>
        <p:spPr>
          <a:xfrm>
            <a:off x="9978748" y="4068023"/>
            <a:ext cx="733789" cy="41769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r>
              <a:rPr lang="nb-NO" sz="1100" dirty="0" err="1">
                <a:solidFill>
                  <a:prstClr val="black"/>
                </a:solidFill>
                <a:latin typeface="Calibri" panose="020F0502020204030204"/>
              </a:rPr>
              <a:t>Koord-prosj</a:t>
            </a:r>
            <a:r>
              <a:rPr lang="nb-NO" sz="1100" dirty="0">
                <a:solidFill>
                  <a:prstClr val="black"/>
                </a:solidFill>
                <a:latin typeface="Calibri" panose="020F0502020204030204"/>
              </a:rPr>
              <a:t>.</a:t>
            </a: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FFCF4DF-8C2B-4DAD-A546-7ACBCC4EC237}"/>
              </a:ext>
            </a:extLst>
          </p:cNvPr>
          <p:cNvSpPr/>
          <p:nvPr/>
        </p:nvSpPr>
        <p:spPr>
          <a:xfrm>
            <a:off x="5200316" y="6020284"/>
            <a:ext cx="733789" cy="41769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r>
              <a:rPr lang="nb-NO" sz="1100" dirty="0" err="1">
                <a:solidFill>
                  <a:prstClr val="black"/>
                </a:solidFill>
                <a:latin typeface="Calibri" panose="020F0502020204030204"/>
              </a:rPr>
              <a:t>Koord-prosj</a:t>
            </a:r>
            <a:r>
              <a:rPr lang="nb-NO" sz="1100" dirty="0">
                <a:solidFill>
                  <a:prstClr val="black"/>
                </a:solidFill>
                <a:latin typeface="Calibri" panose="020F0502020204030204"/>
              </a:rPr>
              <a:t>.</a:t>
            </a: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774263F5-28B8-48CC-9528-56F6469AE508}"/>
              </a:ext>
            </a:extLst>
          </p:cNvPr>
          <p:cNvCxnSpPr>
            <a:cxnSpLocks/>
            <a:stCxn id="66" idx="1"/>
            <a:endCxn id="46" idx="0"/>
          </p:cNvCxnSpPr>
          <p:nvPr/>
        </p:nvCxnSpPr>
        <p:spPr>
          <a:xfrm flipH="1">
            <a:off x="5567211" y="5799353"/>
            <a:ext cx="761899" cy="220931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43">
            <a:extLst>
              <a:ext uri="{FF2B5EF4-FFF2-40B4-BE49-F238E27FC236}">
                <a16:creationId xmlns:a16="http://schemas.microsoft.com/office/drawing/2014/main" id="{F6F600BB-9026-465A-B1E2-4124233FDC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105" y="3873072"/>
            <a:ext cx="1743319" cy="438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589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4" grpId="0"/>
      <p:bldP spid="41" grpId="0"/>
      <p:bldP spid="5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62" grpId="0" animBg="1"/>
      <p:bldP spid="64" grpId="0" animBg="1"/>
      <p:bldP spid="66" grpId="0" animBg="1"/>
      <p:bldP spid="45" grpId="0" animBg="1"/>
      <p:bldP spid="4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3167D76-7F02-430E-98C8-B3C67CAA8D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2313" y="1190974"/>
            <a:ext cx="5409275" cy="1396717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8A1AFA7-2061-4A98-9022-D6FC97F32261}"/>
              </a:ext>
            </a:extLst>
          </p:cNvPr>
          <p:cNvSpPr/>
          <p:nvPr/>
        </p:nvSpPr>
        <p:spPr>
          <a:xfrm>
            <a:off x="5662599" y="1190973"/>
            <a:ext cx="5571459" cy="132257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nb-NO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037FD2-C192-43BE-8F83-E8C0AE667A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9429" y="2736968"/>
            <a:ext cx="6840305" cy="168264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Bilde 5"/>
          <p:cNvPicPr>
            <a:picLocks noChangeAspect="1"/>
          </p:cNvPicPr>
          <p:nvPr/>
        </p:nvPicPr>
        <p:blipFill rotWithShape="1">
          <a:blip r:embed="rId4"/>
          <a:srcRect l="23022" t="5584" r="57722"/>
          <a:stretch/>
        </p:blipFill>
        <p:spPr>
          <a:xfrm>
            <a:off x="2537921" y="348335"/>
            <a:ext cx="2581471" cy="9427453"/>
          </a:xfrm>
          <a:prstGeom prst="rect">
            <a:avLst/>
          </a:prstGeom>
        </p:spPr>
      </p:pic>
      <p:sp>
        <p:nvSpPr>
          <p:cNvPr id="116" name="Rectangle: Rounded Corners 115">
            <a:extLst>
              <a:ext uri="{FF2B5EF4-FFF2-40B4-BE49-F238E27FC236}">
                <a16:creationId xmlns:a16="http://schemas.microsoft.com/office/drawing/2014/main" id="{FDCA761F-8A17-46F8-A713-350600140B16}"/>
              </a:ext>
            </a:extLst>
          </p:cNvPr>
          <p:cNvSpPr/>
          <p:nvPr/>
        </p:nvSpPr>
        <p:spPr>
          <a:xfrm>
            <a:off x="4979429" y="2654562"/>
            <a:ext cx="7119267" cy="184901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nb-NO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4" name="Content Placeholder 2">
            <a:extLst>
              <a:ext uri="{FF2B5EF4-FFF2-40B4-BE49-F238E27FC236}">
                <a16:creationId xmlns:a16="http://schemas.microsoft.com/office/drawing/2014/main" id="{71BBF92F-1C87-4ECA-8847-FB0B310DA7E2}"/>
              </a:ext>
            </a:extLst>
          </p:cNvPr>
          <p:cNvSpPr txBox="1">
            <a:spLocks/>
          </p:cNvSpPr>
          <p:nvPr/>
        </p:nvSpPr>
        <p:spPr>
          <a:xfrm>
            <a:off x="5765249" y="1852191"/>
            <a:ext cx="5686523" cy="66135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594" indent="-228594" defTabSz="914377"/>
            <a:r>
              <a:rPr lang="nb-NO" dirty="0">
                <a:solidFill>
                  <a:prstClr val="black"/>
                </a:solidFill>
                <a:latin typeface="Calibri" panose="020F0502020204030204"/>
              </a:rPr>
              <a:t>Viderefør dagens prosjektstruktur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CC2388CB-B021-49C3-98CC-49FF1F36C90D}"/>
              </a:ext>
            </a:extLst>
          </p:cNvPr>
          <p:cNvSpPr txBox="1"/>
          <p:nvPr/>
        </p:nvSpPr>
        <p:spPr>
          <a:xfrm>
            <a:off x="5765250" y="1257845"/>
            <a:ext cx="1634159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914377"/>
            <a:r>
              <a:rPr lang="nb-NO" sz="2400" b="1" dirty="0">
                <a:solidFill>
                  <a:prstClr val="black"/>
                </a:solidFill>
                <a:latin typeface="Calibri" panose="020F0502020204030204"/>
              </a:rPr>
              <a:t>Hovedregel</a:t>
            </a:r>
            <a:endParaRPr lang="nb-NO" sz="2400" b="1" dirty="0">
              <a:solidFill>
                <a:prstClr val="black"/>
              </a:solidFill>
              <a:latin typeface="Calibri" panose="020F0502020204030204"/>
              <a:cs typeface="Calibri"/>
            </a:endParaRPr>
          </a:p>
        </p:txBody>
      </p:sp>
      <p:pic>
        <p:nvPicPr>
          <p:cNvPr id="113" name="Picture 112">
            <a:extLst>
              <a:ext uri="{FF2B5EF4-FFF2-40B4-BE49-F238E27FC236}">
                <a16:creationId xmlns:a16="http://schemas.microsoft.com/office/drawing/2014/main" id="{42CD772E-2256-4E90-93AF-884349B4F3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3643" y="3163725"/>
            <a:ext cx="5243015" cy="8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963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6" grpId="0" animBg="1"/>
      <p:bldP spid="114" grpId="0"/>
      <p:bldP spid="11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/>
          <p:cNvPicPr>
            <a:picLocks noChangeAspect="1"/>
          </p:cNvPicPr>
          <p:nvPr/>
        </p:nvPicPr>
        <p:blipFill rotWithShape="1">
          <a:blip r:embed="rId2"/>
          <a:srcRect l="23022" t="5584" r="57722"/>
          <a:stretch/>
        </p:blipFill>
        <p:spPr>
          <a:xfrm>
            <a:off x="4453806" y="398098"/>
            <a:ext cx="2581471" cy="9427453"/>
          </a:xfrm>
          <a:prstGeom prst="rect">
            <a:avLst/>
          </a:prstGeom>
        </p:spPr>
      </p:pic>
      <p:sp>
        <p:nvSpPr>
          <p:cNvPr id="30" name="TekstSylinder 63">
            <a:extLst>
              <a:ext uri="{FF2B5EF4-FFF2-40B4-BE49-F238E27FC236}">
                <a16:creationId xmlns:a16="http://schemas.microsoft.com/office/drawing/2014/main" id="{E41B9CD6-C1C1-4BDA-B5EB-7D9BCD01D996}"/>
              </a:ext>
            </a:extLst>
          </p:cNvPr>
          <p:cNvSpPr txBox="1"/>
          <p:nvPr/>
        </p:nvSpPr>
        <p:spPr>
          <a:xfrm>
            <a:off x="3278157" y="3399087"/>
            <a:ext cx="1455577" cy="2308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914377"/>
            <a:r>
              <a:rPr lang="nb-NO" sz="900" dirty="0">
                <a:solidFill>
                  <a:prstClr val="black"/>
                </a:solidFill>
                <a:latin typeface="Calibri" panose="020F0502020204030204"/>
              </a:rPr>
              <a:t>905976* </a:t>
            </a:r>
            <a:r>
              <a:rPr lang="nb-NO" sz="900" dirty="0" err="1">
                <a:solidFill>
                  <a:prstClr val="black"/>
                </a:solidFill>
                <a:latin typeface="Calibri" panose="020F0502020204030204"/>
              </a:rPr>
              <a:t>ChiNoZEN</a:t>
            </a:r>
            <a:endParaRPr lang="nb-NO" sz="9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4" name="TekstSylinder 63">
            <a:extLst>
              <a:ext uri="{FF2B5EF4-FFF2-40B4-BE49-F238E27FC236}">
                <a16:creationId xmlns:a16="http://schemas.microsoft.com/office/drawing/2014/main" id="{F88F7237-5148-465C-8A9A-0146E934390F}"/>
              </a:ext>
            </a:extLst>
          </p:cNvPr>
          <p:cNvSpPr txBox="1"/>
          <p:nvPr/>
        </p:nvSpPr>
        <p:spPr>
          <a:xfrm>
            <a:off x="3278153" y="2724891"/>
            <a:ext cx="1455579" cy="2308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914377"/>
            <a:r>
              <a:rPr lang="nb-NO" sz="900" dirty="0">
                <a:solidFill>
                  <a:prstClr val="black"/>
                </a:solidFill>
                <a:latin typeface="Calibri" panose="020F0502020204030204"/>
              </a:rPr>
              <a:t>905976*</a:t>
            </a:r>
          </a:p>
        </p:txBody>
      </p:sp>
      <p:sp>
        <p:nvSpPr>
          <p:cNvPr id="37" name="TekstSylinder 63">
            <a:extLst>
              <a:ext uri="{FF2B5EF4-FFF2-40B4-BE49-F238E27FC236}">
                <a16:creationId xmlns:a16="http://schemas.microsoft.com/office/drawing/2014/main" id="{A5D3CFED-CE72-4209-8665-A96127A9CA9C}"/>
              </a:ext>
            </a:extLst>
          </p:cNvPr>
          <p:cNvSpPr txBox="1"/>
          <p:nvPr/>
        </p:nvSpPr>
        <p:spPr>
          <a:xfrm>
            <a:off x="3278154" y="2203081"/>
            <a:ext cx="1455577" cy="2308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914377"/>
            <a:r>
              <a:rPr lang="nb-NO" sz="900" dirty="0">
                <a:solidFill>
                  <a:prstClr val="black"/>
                </a:solidFill>
                <a:latin typeface="Calibri" panose="020F0502020204030204"/>
              </a:rPr>
              <a:t>Ikke aktuelt</a:t>
            </a:r>
          </a:p>
        </p:txBody>
      </p:sp>
      <p:sp>
        <p:nvSpPr>
          <p:cNvPr id="39" name="TekstSylinder 63">
            <a:extLst>
              <a:ext uri="{FF2B5EF4-FFF2-40B4-BE49-F238E27FC236}">
                <a16:creationId xmlns:a16="http://schemas.microsoft.com/office/drawing/2014/main" id="{69D608FB-0F61-4EE5-8602-7BB7B9177F86}"/>
              </a:ext>
            </a:extLst>
          </p:cNvPr>
          <p:cNvSpPr txBox="1"/>
          <p:nvPr/>
        </p:nvSpPr>
        <p:spPr>
          <a:xfrm>
            <a:off x="3278155" y="1659392"/>
            <a:ext cx="1455576" cy="2308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914377"/>
            <a:r>
              <a:rPr lang="nb-NO" sz="900" dirty="0">
                <a:solidFill>
                  <a:prstClr val="black"/>
                </a:solidFill>
                <a:latin typeface="Calibri" panose="020F0502020204030204"/>
              </a:rPr>
              <a:t>Ikke aktuelt</a:t>
            </a:r>
          </a:p>
        </p:txBody>
      </p:sp>
      <p:sp>
        <p:nvSpPr>
          <p:cNvPr id="40" name="TekstSylinder 63">
            <a:extLst>
              <a:ext uri="{FF2B5EF4-FFF2-40B4-BE49-F238E27FC236}">
                <a16:creationId xmlns:a16="http://schemas.microsoft.com/office/drawing/2014/main" id="{B1D102C3-E27F-41FA-96EA-71C5FE23044B}"/>
              </a:ext>
            </a:extLst>
          </p:cNvPr>
          <p:cNvSpPr txBox="1"/>
          <p:nvPr/>
        </p:nvSpPr>
        <p:spPr>
          <a:xfrm>
            <a:off x="3278157" y="1000287"/>
            <a:ext cx="1455575" cy="2308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914377"/>
            <a:r>
              <a:rPr lang="nb-NO" sz="900" dirty="0">
                <a:solidFill>
                  <a:prstClr val="black"/>
                </a:solidFill>
                <a:latin typeface="Calibri" panose="020F0502020204030204"/>
              </a:rPr>
              <a:t>Ikke aktuelt</a:t>
            </a:r>
          </a:p>
        </p:txBody>
      </p:sp>
      <p:sp>
        <p:nvSpPr>
          <p:cNvPr id="42" name="TekstSylinder 63">
            <a:extLst>
              <a:ext uri="{FF2B5EF4-FFF2-40B4-BE49-F238E27FC236}">
                <a16:creationId xmlns:a16="http://schemas.microsoft.com/office/drawing/2014/main" id="{B31E53BE-C71F-4A83-86D2-9528401AA63C}"/>
              </a:ext>
            </a:extLst>
          </p:cNvPr>
          <p:cNvSpPr txBox="1"/>
          <p:nvPr/>
        </p:nvSpPr>
        <p:spPr>
          <a:xfrm>
            <a:off x="6714924" y="493328"/>
            <a:ext cx="936176" cy="2308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914377"/>
            <a:r>
              <a:rPr lang="nb-NO" sz="900" dirty="0">
                <a:solidFill>
                  <a:prstClr val="black"/>
                </a:solidFill>
                <a:latin typeface="Calibri" panose="020F0502020204030204"/>
              </a:rPr>
              <a:t>Ikke aktuelt</a:t>
            </a:r>
          </a:p>
        </p:txBody>
      </p:sp>
      <p:sp>
        <p:nvSpPr>
          <p:cNvPr id="49" name="TekstSylinder 63">
            <a:extLst>
              <a:ext uri="{FF2B5EF4-FFF2-40B4-BE49-F238E27FC236}">
                <a16:creationId xmlns:a16="http://schemas.microsoft.com/office/drawing/2014/main" id="{30251D16-F12E-4618-920F-C4FFBC3CC0BA}"/>
              </a:ext>
            </a:extLst>
          </p:cNvPr>
          <p:cNvSpPr txBox="1"/>
          <p:nvPr/>
        </p:nvSpPr>
        <p:spPr>
          <a:xfrm>
            <a:off x="3178632" y="5378183"/>
            <a:ext cx="1555097" cy="2308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914377"/>
            <a:r>
              <a:rPr lang="nb-NO" sz="900" dirty="0">
                <a:solidFill>
                  <a:prstClr val="black"/>
                </a:solidFill>
                <a:latin typeface="Calibri" panose="020F0502020204030204"/>
              </a:rPr>
              <a:t>101654* Vojislav </a:t>
            </a:r>
            <a:r>
              <a:rPr lang="nb-NO" sz="900" dirty="0" err="1">
                <a:solidFill>
                  <a:prstClr val="black"/>
                </a:solidFill>
                <a:latin typeface="Calibri" panose="020F0502020204030204"/>
              </a:rPr>
              <a:t>Novakovic</a:t>
            </a:r>
            <a:endParaRPr lang="nb-NO" sz="9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0" name="TekstSylinder 63">
            <a:extLst>
              <a:ext uri="{FF2B5EF4-FFF2-40B4-BE49-F238E27FC236}">
                <a16:creationId xmlns:a16="http://schemas.microsoft.com/office/drawing/2014/main" id="{EFE116BA-54DD-4DAF-8395-497C7A8E30DF}"/>
              </a:ext>
            </a:extLst>
          </p:cNvPr>
          <p:cNvSpPr txBox="1"/>
          <p:nvPr/>
        </p:nvSpPr>
        <p:spPr>
          <a:xfrm>
            <a:off x="3278154" y="5901675"/>
            <a:ext cx="1455575" cy="2308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914377"/>
            <a:r>
              <a:rPr lang="nb-NO" sz="900" dirty="0">
                <a:solidFill>
                  <a:prstClr val="black"/>
                </a:solidFill>
                <a:latin typeface="Calibri" panose="020F0502020204030204"/>
              </a:rPr>
              <a:t>B1 Bidrag</a:t>
            </a:r>
          </a:p>
        </p:txBody>
      </p:sp>
      <p:sp>
        <p:nvSpPr>
          <p:cNvPr id="51" name="TekstSylinder 63">
            <a:extLst>
              <a:ext uri="{FF2B5EF4-FFF2-40B4-BE49-F238E27FC236}">
                <a16:creationId xmlns:a16="http://schemas.microsoft.com/office/drawing/2014/main" id="{CDFB58B1-8C8D-4413-8BE6-9A0A1704BB78}"/>
              </a:ext>
            </a:extLst>
          </p:cNvPr>
          <p:cNvSpPr txBox="1"/>
          <p:nvPr/>
        </p:nvSpPr>
        <p:spPr>
          <a:xfrm>
            <a:off x="6755345" y="5962613"/>
            <a:ext cx="895755" cy="2308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914377"/>
            <a:r>
              <a:rPr lang="nb-NO" sz="900" dirty="0">
                <a:solidFill>
                  <a:prstClr val="black"/>
                </a:solidFill>
                <a:latin typeface="Calibri" panose="020F0502020204030204"/>
              </a:rPr>
              <a:t>905976*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C5158A-E59B-4949-96D8-A38BFEA304A0}"/>
              </a:ext>
            </a:extLst>
          </p:cNvPr>
          <p:cNvSpPr txBox="1"/>
          <p:nvPr/>
        </p:nvSpPr>
        <p:spPr>
          <a:xfrm>
            <a:off x="267477" y="6520555"/>
            <a:ext cx="31537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nb-NO" sz="1000" dirty="0">
                <a:solidFill>
                  <a:prstClr val="black"/>
                </a:solidFill>
                <a:latin typeface="Calibri" panose="020F0502020204030204"/>
              </a:rPr>
              <a:t>* Verdier ikke fastsatt ennå – har brukt dagens nummer</a:t>
            </a:r>
          </a:p>
        </p:txBody>
      </p:sp>
      <p:sp>
        <p:nvSpPr>
          <p:cNvPr id="23" name="TekstSylinder 63">
            <a:extLst>
              <a:ext uri="{FF2B5EF4-FFF2-40B4-BE49-F238E27FC236}">
                <a16:creationId xmlns:a16="http://schemas.microsoft.com/office/drawing/2014/main" id="{0A0168F6-E151-4750-AA5C-1855140FFC78}"/>
              </a:ext>
            </a:extLst>
          </p:cNvPr>
          <p:cNvSpPr txBox="1"/>
          <p:nvPr/>
        </p:nvSpPr>
        <p:spPr>
          <a:xfrm>
            <a:off x="6755349" y="4799499"/>
            <a:ext cx="978689" cy="2308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914377"/>
            <a:r>
              <a:rPr lang="nb-NO" sz="900" dirty="0">
                <a:solidFill>
                  <a:prstClr val="black"/>
                </a:solidFill>
                <a:latin typeface="Calibri" panose="020F0502020204030204"/>
              </a:rPr>
              <a:t>64250500 EPT</a:t>
            </a:r>
          </a:p>
        </p:txBody>
      </p:sp>
      <p:sp>
        <p:nvSpPr>
          <p:cNvPr id="25" name="TekstSylinder 59">
            <a:extLst>
              <a:ext uri="{FF2B5EF4-FFF2-40B4-BE49-F238E27FC236}">
                <a16:creationId xmlns:a16="http://schemas.microsoft.com/office/drawing/2014/main" id="{4B987364-3C0C-416B-B354-9C1185E15BD5}"/>
              </a:ext>
            </a:extLst>
          </p:cNvPr>
          <p:cNvSpPr txBox="1"/>
          <p:nvPr/>
        </p:nvSpPr>
        <p:spPr>
          <a:xfrm>
            <a:off x="6714921" y="773628"/>
            <a:ext cx="936176" cy="2308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914377"/>
            <a:r>
              <a:rPr lang="nb-NO" sz="900" dirty="0">
                <a:solidFill>
                  <a:prstClr val="black"/>
                </a:solidFill>
                <a:latin typeface="Calibri" panose="020F0502020204030204"/>
              </a:rPr>
              <a:t>Ikke aktuelt</a:t>
            </a:r>
          </a:p>
        </p:txBody>
      </p:sp>
      <p:sp>
        <p:nvSpPr>
          <p:cNvPr id="31" name="TekstSylinder 63">
            <a:extLst>
              <a:ext uri="{FF2B5EF4-FFF2-40B4-BE49-F238E27FC236}">
                <a16:creationId xmlns:a16="http://schemas.microsoft.com/office/drawing/2014/main" id="{FB9DBDFC-C631-4A17-BB54-28257B35995B}"/>
              </a:ext>
            </a:extLst>
          </p:cNvPr>
          <p:cNvSpPr txBox="1"/>
          <p:nvPr/>
        </p:nvSpPr>
        <p:spPr>
          <a:xfrm>
            <a:off x="6755346" y="4532007"/>
            <a:ext cx="895759" cy="2308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914377"/>
            <a:r>
              <a:rPr lang="nb-NO" sz="900" dirty="0">
                <a:solidFill>
                  <a:prstClr val="black"/>
                </a:solidFill>
                <a:latin typeface="Calibri" panose="020F0502020204030204"/>
              </a:rPr>
              <a:t>12110* NFR</a:t>
            </a:r>
          </a:p>
        </p:txBody>
      </p:sp>
      <p:sp>
        <p:nvSpPr>
          <p:cNvPr id="32" name="TekstSylinder 63">
            <a:extLst>
              <a:ext uri="{FF2B5EF4-FFF2-40B4-BE49-F238E27FC236}">
                <a16:creationId xmlns:a16="http://schemas.microsoft.com/office/drawing/2014/main" id="{AF9AE79A-3A5B-463B-8890-50D7799874A4}"/>
              </a:ext>
            </a:extLst>
          </p:cNvPr>
          <p:cNvSpPr txBox="1"/>
          <p:nvPr/>
        </p:nvSpPr>
        <p:spPr>
          <a:xfrm>
            <a:off x="6755345" y="5066916"/>
            <a:ext cx="978689" cy="2308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914377"/>
            <a:r>
              <a:rPr lang="nb-NO" sz="900" dirty="0">
                <a:solidFill>
                  <a:prstClr val="black"/>
                </a:solidFill>
                <a:latin typeface="Calibri" panose="020F0502020204030204"/>
              </a:rPr>
              <a:t>64900500 EPT</a:t>
            </a:r>
          </a:p>
        </p:txBody>
      </p:sp>
      <p:sp>
        <p:nvSpPr>
          <p:cNvPr id="35" name="TekstSylinder 63">
            <a:extLst>
              <a:ext uri="{FF2B5EF4-FFF2-40B4-BE49-F238E27FC236}">
                <a16:creationId xmlns:a16="http://schemas.microsoft.com/office/drawing/2014/main" id="{EAB0B8BF-F1AC-498E-992F-D37739FE6D63}"/>
              </a:ext>
            </a:extLst>
          </p:cNvPr>
          <p:cNvSpPr txBox="1"/>
          <p:nvPr/>
        </p:nvSpPr>
        <p:spPr>
          <a:xfrm>
            <a:off x="6755345" y="6229585"/>
            <a:ext cx="895755" cy="2308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914377"/>
            <a:r>
              <a:rPr lang="nb-NO" sz="900" dirty="0">
                <a:solidFill>
                  <a:prstClr val="black"/>
                </a:solidFill>
                <a:latin typeface="Calibri" panose="020F0502020204030204"/>
              </a:rPr>
              <a:t>905976*</a:t>
            </a:r>
          </a:p>
        </p:txBody>
      </p:sp>
      <p:sp>
        <p:nvSpPr>
          <p:cNvPr id="36" name="TekstSylinder 63">
            <a:extLst>
              <a:ext uri="{FF2B5EF4-FFF2-40B4-BE49-F238E27FC236}">
                <a16:creationId xmlns:a16="http://schemas.microsoft.com/office/drawing/2014/main" id="{2AAB9E80-223A-4AB8-A6AF-8A4702FB113F}"/>
              </a:ext>
            </a:extLst>
          </p:cNvPr>
          <p:cNvSpPr txBox="1"/>
          <p:nvPr/>
        </p:nvSpPr>
        <p:spPr>
          <a:xfrm>
            <a:off x="3278154" y="4303836"/>
            <a:ext cx="1455575" cy="2308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914377"/>
            <a:r>
              <a:rPr lang="nb-NO" sz="900" dirty="0">
                <a:solidFill>
                  <a:prstClr val="black"/>
                </a:solidFill>
                <a:latin typeface="Calibri" panose="020F0502020204030204"/>
              </a:rPr>
              <a:t>12110* NFR</a:t>
            </a:r>
          </a:p>
        </p:txBody>
      </p:sp>
      <p:sp>
        <p:nvSpPr>
          <p:cNvPr id="38" name="TekstSylinder 63">
            <a:extLst>
              <a:ext uri="{FF2B5EF4-FFF2-40B4-BE49-F238E27FC236}">
                <a16:creationId xmlns:a16="http://schemas.microsoft.com/office/drawing/2014/main" id="{45908FEE-1CE8-4181-8A77-7EEEE124C824}"/>
              </a:ext>
            </a:extLst>
          </p:cNvPr>
          <p:cNvSpPr txBox="1"/>
          <p:nvPr/>
        </p:nvSpPr>
        <p:spPr>
          <a:xfrm>
            <a:off x="3278154" y="4799497"/>
            <a:ext cx="1455575" cy="2308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914377"/>
            <a:r>
              <a:rPr lang="nb-NO" sz="900" dirty="0">
                <a:solidFill>
                  <a:prstClr val="black"/>
                </a:solidFill>
                <a:latin typeface="Calibri" panose="020F0502020204030204"/>
              </a:rPr>
              <a:t>64250500 EPT</a:t>
            </a:r>
          </a:p>
        </p:txBody>
      </p:sp>
      <p:sp>
        <p:nvSpPr>
          <p:cNvPr id="41" name="TekstSylinder 63">
            <a:extLst>
              <a:ext uri="{FF2B5EF4-FFF2-40B4-BE49-F238E27FC236}">
                <a16:creationId xmlns:a16="http://schemas.microsoft.com/office/drawing/2014/main" id="{C5A4ECD0-D523-469D-8704-328E47F52DAC}"/>
              </a:ext>
            </a:extLst>
          </p:cNvPr>
          <p:cNvSpPr txBox="1"/>
          <p:nvPr/>
        </p:nvSpPr>
        <p:spPr>
          <a:xfrm>
            <a:off x="6755346" y="4260921"/>
            <a:ext cx="895759" cy="2308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914377"/>
            <a:r>
              <a:rPr lang="nb-NO" sz="900" dirty="0">
                <a:solidFill>
                  <a:prstClr val="black"/>
                </a:solidFill>
                <a:latin typeface="Calibri" panose="020F0502020204030204"/>
              </a:rPr>
              <a:t>12110* NFR</a:t>
            </a:r>
          </a:p>
        </p:txBody>
      </p:sp>
      <p:sp>
        <p:nvSpPr>
          <p:cNvPr id="54" name="TekstSylinder 63">
            <a:extLst>
              <a:ext uri="{FF2B5EF4-FFF2-40B4-BE49-F238E27FC236}">
                <a16:creationId xmlns:a16="http://schemas.microsoft.com/office/drawing/2014/main" id="{8BCB46D8-D860-460B-87A9-1261E7D6229F}"/>
              </a:ext>
            </a:extLst>
          </p:cNvPr>
          <p:cNvSpPr txBox="1"/>
          <p:nvPr/>
        </p:nvSpPr>
        <p:spPr>
          <a:xfrm>
            <a:off x="7782772" y="4263971"/>
            <a:ext cx="891977" cy="2308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914377"/>
            <a:r>
              <a:rPr lang="nb-NO" sz="900" dirty="0">
                <a:solidFill>
                  <a:prstClr val="black"/>
                </a:solidFill>
                <a:latin typeface="Calibri" panose="020F0502020204030204"/>
              </a:rPr>
              <a:t>12110* NFR</a:t>
            </a:r>
          </a:p>
        </p:txBody>
      </p:sp>
      <p:sp>
        <p:nvSpPr>
          <p:cNvPr id="55" name="TekstSylinder 63">
            <a:extLst>
              <a:ext uri="{FF2B5EF4-FFF2-40B4-BE49-F238E27FC236}">
                <a16:creationId xmlns:a16="http://schemas.microsoft.com/office/drawing/2014/main" id="{2DBD88B8-A93C-466D-9FC3-CA5F7EA2C0F9}"/>
              </a:ext>
            </a:extLst>
          </p:cNvPr>
          <p:cNvSpPr txBox="1"/>
          <p:nvPr/>
        </p:nvSpPr>
        <p:spPr>
          <a:xfrm>
            <a:off x="7782772" y="4531388"/>
            <a:ext cx="891976" cy="2308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914377"/>
            <a:r>
              <a:rPr lang="nb-NO" sz="900" dirty="0">
                <a:solidFill>
                  <a:prstClr val="black"/>
                </a:solidFill>
                <a:latin typeface="Calibri" panose="020F0502020204030204"/>
              </a:rPr>
              <a:t>12110* NFR</a:t>
            </a:r>
          </a:p>
        </p:txBody>
      </p:sp>
      <p:sp>
        <p:nvSpPr>
          <p:cNvPr id="56" name="TekstSylinder 63">
            <a:extLst>
              <a:ext uri="{FF2B5EF4-FFF2-40B4-BE49-F238E27FC236}">
                <a16:creationId xmlns:a16="http://schemas.microsoft.com/office/drawing/2014/main" id="{DFDFCE14-BC2F-42DB-B51A-9D9B23A2861D}"/>
              </a:ext>
            </a:extLst>
          </p:cNvPr>
          <p:cNvSpPr txBox="1"/>
          <p:nvPr/>
        </p:nvSpPr>
        <p:spPr>
          <a:xfrm>
            <a:off x="8745876" y="4260921"/>
            <a:ext cx="891976" cy="2308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defTabSz="914377"/>
            <a:r>
              <a:rPr lang="nb-NO" sz="900" dirty="0">
                <a:solidFill>
                  <a:prstClr val="black"/>
                </a:solidFill>
                <a:latin typeface="Calibri" panose="020F0502020204030204"/>
              </a:rPr>
              <a:t>12110* NFR</a:t>
            </a:r>
          </a:p>
        </p:txBody>
      </p:sp>
      <p:sp>
        <p:nvSpPr>
          <p:cNvPr id="57" name="TekstSylinder 63">
            <a:extLst>
              <a:ext uri="{FF2B5EF4-FFF2-40B4-BE49-F238E27FC236}">
                <a16:creationId xmlns:a16="http://schemas.microsoft.com/office/drawing/2014/main" id="{8A21BC88-A857-4C18-8830-575E02813E61}"/>
              </a:ext>
            </a:extLst>
          </p:cNvPr>
          <p:cNvSpPr txBox="1"/>
          <p:nvPr/>
        </p:nvSpPr>
        <p:spPr>
          <a:xfrm>
            <a:off x="8745874" y="4531947"/>
            <a:ext cx="891975" cy="2308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defTabSz="914377"/>
            <a:r>
              <a:rPr lang="nb-NO" sz="900" dirty="0">
                <a:solidFill>
                  <a:prstClr val="black"/>
                </a:solidFill>
                <a:latin typeface="Calibri" panose="020F0502020204030204"/>
              </a:rPr>
              <a:t>12110* NFR</a:t>
            </a:r>
          </a:p>
        </p:txBody>
      </p:sp>
      <p:sp>
        <p:nvSpPr>
          <p:cNvPr id="58" name="TekstSylinder 63">
            <a:extLst>
              <a:ext uri="{FF2B5EF4-FFF2-40B4-BE49-F238E27FC236}">
                <a16:creationId xmlns:a16="http://schemas.microsoft.com/office/drawing/2014/main" id="{49AE7CE1-1B3D-49F3-B90C-12216A7150C6}"/>
              </a:ext>
            </a:extLst>
          </p:cNvPr>
          <p:cNvSpPr txBox="1"/>
          <p:nvPr/>
        </p:nvSpPr>
        <p:spPr>
          <a:xfrm>
            <a:off x="9672722" y="4260921"/>
            <a:ext cx="1030549" cy="2308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914377"/>
            <a:r>
              <a:rPr lang="nb-NO" sz="900" dirty="0">
                <a:solidFill>
                  <a:prstClr val="black"/>
                </a:solidFill>
                <a:latin typeface="Calibri" panose="020F0502020204030204"/>
              </a:rPr>
              <a:t>12110* NFR</a:t>
            </a:r>
          </a:p>
        </p:txBody>
      </p:sp>
      <p:sp>
        <p:nvSpPr>
          <p:cNvPr id="47" name="TekstSylinder 63">
            <a:extLst>
              <a:ext uri="{FF2B5EF4-FFF2-40B4-BE49-F238E27FC236}">
                <a16:creationId xmlns:a16="http://schemas.microsoft.com/office/drawing/2014/main" id="{E27E0485-6BFF-47CE-87CA-144E29E973EB}"/>
              </a:ext>
            </a:extLst>
          </p:cNvPr>
          <p:cNvSpPr txBox="1"/>
          <p:nvPr/>
        </p:nvSpPr>
        <p:spPr>
          <a:xfrm>
            <a:off x="6755346" y="5384673"/>
            <a:ext cx="1548644" cy="2308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914377"/>
            <a:r>
              <a:rPr lang="nb-NO" sz="900" dirty="0">
                <a:solidFill>
                  <a:prstClr val="black"/>
                </a:solidFill>
                <a:latin typeface="Calibri" panose="020F0502020204030204"/>
              </a:rPr>
              <a:t>101654* Vojislav </a:t>
            </a:r>
            <a:r>
              <a:rPr lang="nb-NO" sz="900" dirty="0" err="1">
                <a:solidFill>
                  <a:prstClr val="black"/>
                </a:solidFill>
                <a:latin typeface="Calibri" panose="020F0502020204030204"/>
              </a:rPr>
              <a:t>Novakovic</a:t>
            </a:r>
            <a:endParaRPr lang="nb-NO" sz="9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8" name="TekstSylinder 63">
            <a:extLst>
              <a:ext uri="{FF2B5EF4-FFF2-40B4-BE49-F238E27FC236}">
                <a16:creationId xmlns:a16="http://schemas.microsoft.com/office/drawing/2014/main" id="{4DF50251-8CAE-48E6-BE39-64989B4C71E2}"/>
              </a:ext>
            </a:extLst>
          </p:cNvPr>
          <p:cNvSpPr txBox="1"/>
          <p:nvPr/>
        </p:nvSpPr>
        <p:spPr>
          <a:xfrm>
            <a:off x="6755346" y="5649425"/>
            <a:ext cx="1548644" cy="2308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914377"/>
            <a:r>
              <a:rPr lang="nb-NO" sz="900" dirty="0">
                <a:solidFill>
                  <a:prstClr val="black"/>
                </a:solidFill>
                <a:latin typeface="Calibri" panose="020F0502020204030204"/>
              </a:rPr>
              <a:t>101654* Vojislav </a:t>
            </a:r>
            <a:r>
              <a:rPr lang="nb-NO" sz="900" dirty="0" err="1">
                <a:solidFill>
                  <a:prstClr val="black"/>
                </a:solidFill>
                <a:latin typeface="Calibri" panose="020F0502020204030204"/>
              </a:rPr>
              <a:t>Novakovic</a:t>
            </a:r>
            <a:endParaRPr lang="nb-NO" sz="9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3" name="TekstSylinder 63">
            <a:extLst>
              <a:ext uri="{FF2B5EF4-FFF2-40B4-BE49-F238E27FC236}">
                <a16:creationId xmlns:a16="http://schemas.microsoft.com/office/drawing/2014/main" id="{F3B987E8-F131-444C-B476-6FA1D3DAB0D6}"/>
              </a:ext>
            </a:extLst>
          </p:cNvPr>
          <p:cNvSpPr txBox="1"/>
          <p:nvPr/>
        </p:nvSpPr>
        <p:spPr>
          <a:xfrm>
            <a:off x="7782771" y="4812567"/>
            <a:ext cx="1012887" cy="2308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914377"/>
            <a:r>
              <a:rPr lang="nb-NO" sz="900" dirty="0">
                <a:solidFill>
                  <a:prstClr val="black"/>
                </a:solidFill>
                <a:latin typeface="Calibri" panose="020F0502020204030204"/>
              </a:rPr>
              <a:t>63200501 IE- IEL</a:t>
            </a:r>
          </a:p>
        </p:txBody>
      </p:sp>
      <p:sp>
        <p:nvSpPr>
          <p:cNvPr id="59" name="TekstSylinder 63">
            <a:extLst>
              <a:ext uri="{FF2B5EF4-FFF2-40B4-BE49-F238E27FC236}">
                <a16:creationId xmlns:a16="http://schemas.microsoft.com/office/drawing/2014/main" id="{1E241D17-34C2-4F7B-8571-A008AE10AC5D}"/>
              </a:ext>
            </a:extLst>
          </p:cNvPr>
          <p:cNvSpPr txBox="1"/>
          <p:nvPr/>
        </p:nvSpPr>
        <p:spPr>
          <a:xfrm>
            <a:off x="7782771" y="5082248"/>
            <a:ext cx="1012887" cy="2308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914377"/>
            <a:r>
              <a:rPr lang="nb-NO" sz="900" dirty="0">
                <a:solidFill>
                  <a:prstClr val="black"/>
                </a:solidFill>
                <a:latin typeface="Calibri" panose="020F0502020204030204"/>
              </a:rPr>
              <a:t>64250500 EPT</a:t>
            </a:r>
          </a:p>
        </p:txBody>
      </p:sp>
      <p:sp>
        <p:nvSpPr>
          <p:cNvPr id="60" name="TekstSylinder 63">
            <a:extLst>
              <a:ext uri="{FF2B5EF4-FFF2-40B4-BE49-F238E27FC236}">
                <a16:creationId xmlns:a16="http://schemas.microsoft.com/office/drawing/2014/main" id="{A5CECCDA-0A50-45A2-9094-2AE37B8AC712}"/>
              </a:ext>
            </a:extLst>
          </p:cNvPr>
          <p:cNvSpPr txBox="1"/>
          <p:nvPr/>
        </p:nvSpPr>
        <p:spPr>
          <a:xfrm>
            <a:off x="8878596" y="5096937"/>
            <a:ext cx="1274573" cy="2308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defTabSz="914377"/>
            <a:r>
              <a:rPr lang="nb-NO" sz="900" dirty="0">
                <a:solidFill>
                  <a:prstClr val="black"/>
                </a:solidFill>
                <a:latin typeface="Calibri" panose="020F0502020204030204"/>
              </a:rPr>
              <a:t>64250500 EPT</a:t>
            </a:r>
          </a:p>
        </p:txBody>
      </p:sp>
      <p:sp>
        <p:nvSpPr>
          <p:cNvPr id="61" name="TekstSylinder 63">
            <a:extLst>
              <a:ext uri="{FF2B5EF4-FFF2-40B4-BE49-F238E27FC236}">
                <a16:creationId xmlns:a16="http://schemas.microsoft.com/office/drawing/2014/main" id="{3D2E3014-C99A-4108-B954-01C694E42986}"/>
              </a:ext>
            </a:extLst>
          </p:cNvPr>
          <p:cNvSpPr txBox="1"/>
          <p:nvPr/>
        </p:nvSpPr>
        <p:spPr>
          <a:xfrm>
            <a:off x="8878596" y="4811965"/>
            <a:ext cx="1274573" cy="2308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914377"/>
            <a:r>
              <a:rPr lang="nb-NO" sz="900" dirty="0">
                <a:solidFill>
                  <a:prstClr val="black"/>
                </a:solidFill>
                <a:latin typeface="Calibri" panose="020F0502020204030204"/>
              </a:rPr>
              <a:t>61550501 AD - IAT</a:t>
            </a:r>
          </a:p>
        </p:txBody>
      </p:sp>
      <p:sp>
        <p:nvSpPr>
          <p:cNvPr id="62" name="TekstSylinder 63">
            <a:extLst>
              <a:ext uri="{FF2B5EF4-FFF2-40B4-BE49-F238E27FC236}">
                <a16:creationId xmlns:a16="http://schemas.microsoft.com/office/drawing/2014/main" id="{273CEEB5-F93F-472A-A7A7-740A7824F602}"/>
              </a:ext>
            </a:extLst>
          </p:cNvPr>
          <p:cNvSpPr txBox="1"/>
          <p:nvPr/>
        </p:nvSpPr>
        <p:spPr>
          <a:xfrm>
            <a:off x="10342162" y="4812567"/>
            <a:ext cx="1030549" cy="2308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914377"/>
            <a:r>
              <a:rPr lang="nb-NO" sz="900" dirty="0">
                <a:solidFill>
                  <a:prstClr val="black"/>
                </a:solidFill>
                <a:latin typeface="Calibri" panose="020F0502020204030204"/>
              </a:rPr>
              <a:t>64250500 EPT</a:t>
            </a:r>
          </a:p>
        </p:txBody>
      </p:sp>
      <p:sp>
        <p:nvSpPr>
          <p:cNvPr id="63" name="TekstSylinder 63">
            <a:extLst>
              <a:ext uri="{FF2B5EF4-FFF2-40B4-BE49-F238E27FC236}">
                <a16:creationId xmlns:a16="http://schemas.microsoft.com/office/drawing/2014/main" id="{2D37129C-F548-427C-A017-233079439D8A}"/>
              </a:ext>
            </a:extLst>
          </p:cNvPr>
          <p:cNvSpPr txBox="1"/>
          <p:nvPr/>
        </p:nvSpPr>
        <p:spPr>
          <a:xfrm>
            <a:off x="6714429" y="3335974"/>
            <a:ext cx="1455577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914377"/>
            <a:r>
              <a:rPr lang="nb-NO" sz="900" dirty="0">
                <a:solidFill>
                  <a:prstClr val="black"/>
                </a:solidFill>
                <a:latin typeface="Calibri" panose="020F0502020204030204"/>
              </a:rPr>
              <a:t>905976100* </a:t>
            </a:r>
            <a:r>
              <a:rPr lang="nb-NO" sz="900" dirty="0" err="1">
                <a:solidFill>
                  <a:prstClr val="black"/>
                </a:solidFill>
                <a:latin typeface="Calibri" panose="020F0502020204030204"/>
              </a:rPr>
              <a:t>Perform</a:t>
            </a:r>
            <a:r>
              <a:rPr lang="nb-NO" sz="900" dirty="0">
                <a:solidFill>
                  <a:prstClr val="black"/>
                </a:solidFill>
                <a:latin typeface="Calibri" panose="020F0502020204030204"/>
              </a:rPr>
              <a:t>. Fo grid-</a:t>
            </a:r>
            <a:r>
              <a:rPr lang="nb-NO" sz="900" dirty="0" err="1">
                <a:solidFill>
                  <a:prstClr val="black"/>
                </a:solidFill>
                <a:latin typeface="Calibri" panose="020F0502020204030204"/>
              </a:rPr>
              <a:t>connected</a:t>
            </a:r>
            <a:r>
              <a:rPr lang="nb-NO" sz="900" dirty="0">
                <a:solidFill>
                  <a:prstClr val="black"/>
                </a:solidFill>
                <a:latin typeface="Calibri" panose="020F0502020204030204"/>
              </a:rPr>
              <a:t> PVT</a:t>
            </a:r>
          </a:p>
        </p:txBody>
      </p:sp>
      <p:sp>
        <p:nvSpPr>
          <p:cNvPr id="64" name="TekstSylinder 63">
            <a:extLst>
              <a:ext uri="{FF2B5EF4-FFF2-40B4-BE49-F238E27FC236}">
                <a16:creationId xmlns:a16="http://schemas.microsoft.com/office/drawing/2014/main" id="{49CEEA29-D8CB-4386-8BC5-74FC18E23A0D}"/>
              </a:ext>
            </a:extLst>
          </p:cNvPr>
          <p:cNvSpPr txBox="1"/>
          <p:nvPr/>
        </p:nvSpPr>
        <p:spPr>
          <a:xfrm>
            <a:off x="6717545" y="3749631"/>
            <a:ext cx="1455577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914377"/>
            <a:r>
              <a:rPr lang="nb-NO" sz="900" dirty="0">
                <a:solidFill>
                  <a:prstClr val="black"/>
                </a:solidFill>
                <a:latin typeface="Calibri" panose="020F0502020204030204"/>
              </a:rPr>
              <a:t>905976101* High temp. heat pump</a:t>
            </a:r>
          </a:p>
        </p:txBody>
      </p:sp>
      <p:sp>
        <p:nvSpPr>
          <p:cNvPr id="65" name="TekstSylinder 63">
            <a:extLst>
              <a:ext uri="{FF2B5EF4-FFF2-40B4-BE49-F238E27FC236}">
                <a16:creationId xmlns:a16="http://schemas.microsoft.com/office/drawing/2014/main" id="{2909C44F-2376-4F8D-80E3-96015F59C805}"/>
              </a:ext>
            </a:extLst>
          </p:cNvPr>
          <p:cNvSpPr txBox="1"/>
          <p:nvPr/>
        </p:nvSpPr>
        <p:spPr>
          <a:xfrm>
            <a:off x="8236855" y="3335974"/>
            <a:ext cx="1283483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914377"/>
            <a:r>
              <a:rPr lang="nb-NO" sz="900" dirty="0">
                <a:solidFill>
                  <a:prstClr val="black"/>
                </a:solidFill>
                <a:latin typeface="Calibri" panose="020F0502020204030204"/>
              </a:rPr>
              <a:t>905976102* </a:t>
            </a:r>
            <a:r>
              <a:rPr lang="nb-NO" sz="900" dirty="0" err="1">
                <a:solidFill>
                  <a:prstClr val="black"/>
                </a:solidFill>
                <a:latin typeface="Calibri" panose="020F0502020204030204"/>
              </a:rPr>
              <a:t>Simulation</a:t>
            </a:r>
            <a:r>
              <a:rPr lang="nb-NO" sz="9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nb-NO" sz="900" dirty="0" err="1">
                <a:solidFill>
                  <a:prstClr val="black"/>
                </a:solidFill>
                <a:latin typeface="Calibri" panose="020F0502020204030204"/>
              </a:rPr>
              <a:t>platform</a:t>
            </a:r>
            <a:endParaRPr lang="nb-NO" sz="9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6" name="TekstSylinder 63">
            <a:extLst>
              <a:ext uri="{FF2B5EF4-FFF2-40B4-BE49-F238E27FC236}">
                <a16:creationId xmlns:a16="http://schemas.microsoft.com/office/drawing/2014/main" id="{9DB37CC7-7507-4C9E-874A-22962694AAD2}"/>
              </a:ext>
            </a:extLst>
          </p:cNvPr>
          <p:cNvSpPr txBox="1"/>
          <p:nvPr/>
        </p:nvSpPr>
        <p:spPr>
          <a:xfrm>
            <a:off x="9582037" y="3765255"/>
            <a:ext cx="1149175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defTabSz="914377"/>
            <a:r>
              <a:rPr lang="nb-NO" sz="900" dirty="0">
                <a:solidFill>
                  <a:prstClr val="black"/>
                </a:solidFill>
                <a:latin typeface="Calibri" panose="020F0502020204030204"/>
              </a:rPr>
              <a:t>905976105* Management</a:t>
            </a:r>
          </a:p>
        </p:txBody>
      </p:sp>
      <p:sp>
        <p:nvSpPr>
          <p:cNvPr id="67" name="TekstSylinder 63">
            <a:extLst>
              <a:ext uri="{FF2B5EF4-FFF2-40B4-BE49-F238E27FC236}">
                <a16:creationId xmlns:a16="http://schemas.microsoft.com/office/drawing/2014/main" id="{9835BF9C-AF31-447E-ACF0-304F7129ADD8}"/>
              </a:ext>
            </a:extLst>
          </p:cNvPr>
          <p:cNvSpPr txBox="1"/>
          <p:nvPr/>
        </p:nvSpPr>
        <p:spPr>
          <a:xfrm>
            <a:off x="9587251" y="3335974"/>
            <a:ext cx="1149175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914377"/>
            <a:r>
              <a:rPr lang="nb-NO" sz="900" dirty="0">
                <a:solidFill>
                  <a:prstClr val="black"/>
                </a:solidFill>
                <a:latin typeface="Calibri" panose="020F0502020204030204"/>
              </a:rPr>
              <a:t>905976104* </a:t>
            </a:r>
            <a:r>
              <a:rPr lang="nb-NO" sz="900" dirty="0" err="1">
                <a:solidFill>
                  <a:prstClr val="black"/>
                </a:solidFill>
                <a:latin typeface="Calibri" panose="020F0502020204030204"/>
              </a:rPr>
              <a:t>Demonstration</a:t>
            </a:r>
            <a:endParaRPr lang="nb-NO" sz="9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8" name="TekstSylinder 63">
            <a:extLst>
              <a:ext uri="{FF2B5EF4-FFF2-40B4-BE49-F238E27FC236}">
                <a16:creationId xmlns:a16="http://schemas.microsoft.com/office/drawing/2014/main" id="{0247F5DB-F805-4731-9DC5-CBB68729F931}"/>
              </a:ext>
            </a:extLst>
          </p:cNvPr>
          <p:cNvSpPr txBox="1"/>
          <p:nvPr/>
        </p:nvSpPr>
        <p:spPr>
          <a:xfrm>
            <a:off x="10803341" y="3329837"/>
            <a:ext cx="1149175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914377"/>
            <a:r>
              <a:rPr lang="nb-NO" sz="900" dirty="0">
                <a:solidFill>
                  <a:prstClr val="black"/>
                </a:solidFill>
                <a:latin typeface="Calibri" panose="020F0502020204030204"/>
              </a:rPr>
              <a:t>905976106* </a:t>
            </a:r>
            <a:r>
              <a:rPr lang="nb-NO" sz="900" dirty="0" err="1">
                <a:solidFill>
                  <a:prstClr val="black"/>
                </a:solidFill>
                <a:latin typeface="Calibri" panose="020F0502020204030204"/>
              </a:rPr>
              <a:t>Communication</a:t>
            </a:r>
            <a:endParaRPr lang="nb-NO" sz="9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9" name="TekstSylinder 63">
            <a:extLst>
              <a:ext uri="{FF2B5EF4-FFF2-40B4-BE49-F238E27FC236}">
                <a16:creationId xmlns:a16="http://schemas.microsoft.com/office/drawing/2014/main" id="{2B34C2F7-92EE-487C-94BD-01CD3177ADEA}"/>
              </a:ext>
            </a:extLst>
          </p:cNvPr>
          <p:cNvSpPr txBox="1"/>
          <p:nvPr/>
        </p:nvSpPr>
        <p:spPr>
          <a:xfrm>
            <a:off x="8236855" y="3755651"/>
            <a:ext cx="1283483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914377"/>
            <a:r>
              <a:rPr lang="nb-NO" sz="900" dirty="0">
                <a:solidFill>
                  <a:prstClr val="black"/>
                </a:solidFill>
                <a:latin typeface="Calibri" panose="020F0502020204030204"/>
              </a:rPr>
              <a:t>905976103* Key CCHP </a:t>
            </a:r>
            <a:r>
              <a:rPr lang="nb-NO" sz="900" dirty="0" err="1">
                <a:solidFill>
                  <a:prstClr val="black"/>
                </a:solidFill>
                <a:latin typeface="Calibri" panose="020F0502020204030204"/>
              </a:rPr>
              <a:t>technologies</a:t>
            </a:r>
            <a:endParaRPr lang="nb-NO" sz="9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0" name="TekstSylinder 63">
            <a:extLst>
              <a:ext uri="{FF2B5EF4-FFF2-40B4-BE49-F238E27FC236}">
                <a16:creationId xmlns:a16="http://schemas.microsoft.com/office/drawing/2014/main" id="{3B8AD16E-5FFF-469C-B5E9-F5B7C88018ED}"/>
              </a:ext>
            </a:extLst>
          </p:cNvPr>
          <p:cNvSpPr txBox="1"/>
          <p:nvPr/>
        </p:nvSpPr>
        <p:spPr>
          <a:xfrm>
            <a:off x="8276494" y="5650656"/>
            <a:ext cx="1547573" cy="2308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914377"/>
            <a:r>
              <a:rPr lang="nb-NO" sz="900" dirty="0">
                <a:solidFill>
                  <a:prstClr val="black"/>
                </a:solidFill>
                <a:latin typeface="Calibri" panose="020F0502020204030204"/>
              </a:rPr>
              <a:t>101654* Vojislav </a:t>
            </a:r>
            <a:r>
              <a:rPr lang="nb-NO" sz="900" dirty="0" err="1">
                <a:solidFill>
                  <a:prstClr val="black"/>
                </a:solidFill>
                <a:latin typeface="Calibri" panose="020F0502020204030204"/>
              </a:rPr>
              <a:t>Novakovic</a:t>
            </a:r>
            <a:endParaRPr lang="nb-NO" sz="9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1" name="TekstSylinder 63">
            <a:extLst>
              <a:ext uri="{FF2B5EF4-FFF2-40B4-BE49-F238E27FC236}">
                <a16:creationId xmlns:a16="http://schemas.microsoft.com/office/drawing/2014/main" id="{435165FD-8618-411F-9F9A-506BE9986E82}"/>
              </a:ext>
            </a:extLst>
          </p:cNvPr>
          <p:cNvSpPr txBox="1"/>
          <p:nvPr/>
        </p:nvSpPr>
        <p:spPr>
          <a:xfrm>
            <a:off x="8276493" y="5389621"/>
            <a:ext cx="1229840" cy="2308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914377"/>
            <a:r>
              <a:rPr lang="nb-NO" sz="900" dirty="0">
                <a:solidFill>
                  <a:prstClr val="black"/>
                </a:solidFill>
                <a:latin typeface="Calibri" panose="020F0502020204030204"/>
              </a:rPr>
              <a:t>104709* Olav </a:t>
            </a:r>
            <a:r>
              <a:rPr lang="nb-NO" sz="900" dirty="0" err="1">
                <a:solidFill>
                  <a:prstClr val="black"/>
                </a:solidFill>
                <a:latin typeface="Calibri" panose="020F0502020204030204"/>
              </a:rPr>
              <a:t>Fosso</a:t>
            </a:r>
            <a:endParaRPr lang="nb-NO" sz="9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2" name="TekstSylinder 63">
            <a:extLst>
              <a:ext uri="{FF2B5EF4-FFF2-40B4-BE49-F238E27FC236}">
                <a16:creationId xmlns:a16="http://schemas.microsoft.com/office/drawing/2014/main" id="{5F0B9849-2DF7-4D21-BD0B-CE8A2D5808D0}"/>
              </a:ext>
            </a:extLst>
          </p:cNvPr>
          <p:cNvSpPr txBox="1"/>
          <p:nvPr/>
        </p:nvSpPr>
        <p:spPr>
          <a:xfrm>
            <a:off x="9506334" y="5393191"/>
            <a:ext cx="1274573" cy="2308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914377"/>
            <a:r>
              <a:rPr lang="nb-NO" sz="900" dirty="0">
                <a:solidFill>
                  <a:prstClr val="black"/>
                </a:solidFill>
                <a:latin typeface="Calibri" panose="020F0502020204030204"/>
              </a:rPr>
              <a:t>170892* Niki </a:t>
            </a:r>
            <a:r>
              <a:rPr lang="nb-NO" sz="900" dirty="0" err="1">
                <a:solidFill>
                  <a:prstClr val="black"/>
                </a:solidFill>
                <a:latin typeface="Calibri" panose="020F0502020204030204"/>
              </a:rPr>
              <a:t>Gaitani</a:t>
            </a:r>
            <a:endParaRPr lang="nb-NO" sz="9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3" name="TekstSylinder 63">
            <a:extLst>
              <a:ext uri="{FF2B5EF4-FFF2-40B4-BE49-F238E27FC236}">
                <a16:creationId xmlns:a16="http://schemas.microsoft.com/office/drawing/2014/main" id="{B3FA001E-92FE-4182-A7D8-69616C24E4AD}"/>
              </a:ext>
            </a:extLst>
          </p:cNvPr>
          <p:cNvSpPr txBox="1"/>
          <p:nvPr/>
        </p:nvSpPr>
        <p:spPr>
          <a:xfrm>
            <a:off x="9869361" y="5663804"/>
            <a:ext cx="1575068" cy="2308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defTabSz="914377"/>
            <a:r>
              <a:rPr lang="nb-NO" sz="900" dirty="0">
                <a:solidFill>
                  <a:prstClr val="black"/>
                </a:solidFill>
                <a:latin typeface="Calibri" panose="020F0502020204030204"/>
              </a:rPr>
              <a:t>101654* Vojislav </a:t>
            </a:r>
            <a:r>
              <a:rPr lang="nb-NO" sz="900" dirty="0" err="1">
                <a:solidFill>
                  <a:prstClr val="black"/>
                </a:solidFill>
                <a:latin typeface="Calibri" panose="020F0502020204030204"/>
              </a:rPr>
              <a:t>Novakovic</a:t>
            </a:r>
            <a:endParaRPr lang="nb-NO" sz="9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4" name="TekstSylinder 63">
            <a:extLst>
              <a:ext uri="{FF2B5EF4-FFF2-40B4-BE49-F238E27FC236}">
                <a16:creationId xmlns:a16="http://schemas.microsoft.com/office/drawing/2014/main" id="{EFC6CB2D-3FF1-4E8E-AABF-0FA919039493}"/>
              </a:ext>
            </a:extLst>
          </p:cNvPr>
          <p:cNvSpPr txBox="1"/>
          <p:nvPr/>
        </p:nvSpPr>
        <p:spPr>
          <a:xfrm>
            <a:off x="10703271" y="5384673"/>
            <a:ext cx="1548644" cy="2308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914377"/>
            <a:r>
              <a:rPr lang="nb-NO" sz="900" dirty="0">
                <a:solidFill>
                  <a:prstClr val="black"/>
                </a:solidFill>
                <a:latin typeface="Calibri" panose="020F0502020204030204"/>
              </a:rPr>
              <a:t>101654* Vojislav </a:t>
            </a:r>
            <a:r>
              <a:rPr lang="nb-NO" sz="900" dirty="0" err="1">
                <a:solidFill>
                  <a:prstClr val="black"/>
                </a:solidFill>
                <a:latin typeface="Calibri" panose="020F0502020204030204"/>
              </a:rPr>
              <a:t>Novakovic</a:t>
            </a:r>
            <a:endParaRPr lang="nb-NO" sz="9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5" name="TekstSylinder 63">
            <a:extLst>
              <a:ext uri="{FF2B5EF4-FFF2-40B4-BE49-F238E27FC236}">
                <a16:creationId xmlns:a16="http://schemas.microsoft.com/office/drawing/2014/main" id="{6A6E1C95-17BD-4B8C-A791-EE6BEE497D4B}"/>
              </a:ext>
            </a:extLst>
          </p:cNvPr>
          <p:cNvSpPr txBox="1"/>
          <p:nvPr/>
        </p:nvSpPr>
        <p:spPr>
          <a:xfrm>
            <a:off x="7778995" y="5959087"/>
            <a:ext cx="895755" cy="2308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914377"/>
            <a:r>
              <a:rPr lang="nb-NO" sz="900" dirty="0">
                <a:solidFill>
                  <a:prstClr val="black"/>
                </a:solidFill>
                <a:latin typeface="Calibri" panose="020F0502020204030204"/>
              </a:rPr>
              <a:t>905976*</a:t>
            </a:r>
          </a:p>
        </p:txBody>
      </p:sp>
      <p:sp>
        <p:nvSpPr>
          <p:cNvPr id="76" name="TekstSylinder 63">
            <a:extLst>
              <a:ext uri="{FF2B5EF4-FFF2-40B4-BE49-F238E27FC236}">
                <a16:creationId xmlns:a16="http://schemas.microsoft.com/office/drawing/2014/main" id="{8A06C6A1-3EAB-4384-8116-8BB90E4F876E}"/>
              </a:ext>
            </a:extLst>
          </p:cNvPr>
          <p:cNvSpPr txBox="1"/>
          <p:nvPr/>
        </p:nvSpPr>
        <p:spPr>
          <a:xfrm>
            <a:off x="7778996" y="6229585"/>
            <a:ext cx="895755" cy="2308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914377"/>
            <a:r>
              <a:rPr lang="nb-NO" sz="900" dirty="0">
                <a:solidFill>
                  <a:prstClr val="black"/>
                </a:solidFill>
                <a:latin typeface="Calibri" panose="020F0502020204030204"/>
              </a:rPr>
              <a:t>905976*</a:t>
            </a:r>
          </a:p>
        </p:txBody>
      </p:sp>
      <p:sp>
        <p:nvSpPr>
          <p:cNvPr id="77" name="TekstSylinder 63">
            <a:extLst>
              <a:ext uri="{FF2B5EF4-FFF2-40B4-BE49-F238E27FC236}">
                <a16:creationId xmlns:a16="http://schemas.microsoft.com/office/drawing/2014/main" id="{4701FC5B-C707-491A-9BDC-160640F2225A}"/>
              </a:ext>
            </a:extLst>
          </p:cNvPr>
          <p:cNvSpPr txBox="1"/>
          <p:nvPr/>
        </p:nvSpPr>
        <p:spPr>
          <a:xfrm>
            <a:off x="8806019" y="5966676"/>
            <a:ext cx="895755" cy="2308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defTabSz="914377"/>
            <a:r>
              <a:rPr lang="nb-NO" sz="900" dirty="0">
                <a:solidFill>
                  <a:prstClr val="black"/>
                </a:solidFill>
                <a:latin typeface="Calibri" panose="020F0502020204030204"/>
              </a:rPr>
              <a:t>905976*</a:t>
            </a:r>
          </a:p>
        </p:txBody>
      </p:sp>
      <p:sp>
        <p:nvSpPr>
          <p:cNvPr id="78" name="TekstSylinder 63">
            <a:extLst>
              <a:ext uri="{FF2B5EF4-FFF2-40B4-BE49-F238E27FC236}">
                <a16:creationId xmlns:a16="http://schemas.microsoft.com/office/drawing/2014/main" id="{23B76BD0-120A-4F98-B38B-DDFD38DE8231}"/>
              </a:ext>
            </a:extLst>
          </p:cNvPr>
          <p:cNvSpPr txBox="1"/>
          <p:nvPr/>
        </p:nvSpPr>
        <p:spPr>
          <a:xfrm>
            <a:off x="8806019" y="6229585"/>
            <a:ext cx="895755" cy="2308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defTabSz="914377"/>
            <a:r>
              <a:rPr lang="nb-NO" sz="900" dirty="0">
                <a:solidFill>
                  <a:prstClr val="black"/>
                </a:solidFill>
                <a:latin typeface="Calibri" panose="020F0502020204030204"/>
              </a:rPr>
              <a:t>905976*</a:t>
            </a:r>
          </a:p>
        </p:txBody>
      </p:sp>
      <p:sp>
        <p:nvSpPr>
          <p:cNvPr id="79" name="TekstSylinder 63">
            <a:extLst>
              <a:ext uri="{FF2B5EF4-FFF2-40B4-BE49-F238E27FC236}">
                <a16:creationId xmlns:a16="http://schemas.microsoft.com/office/drawing/2014/main" id="{1857D809-516B-47E5-98D5-FD52E828E63A}"/>
              </a:ext>
            </a:extLst>
          </p:cNvPr>
          <p:cNvSpPr txBox="1"/>
          <p:nvPr/>
        </p:nvSpPr>
        <p:spPr>
          <a:xfrm>
            <a:off x="9829668" y="5965224"/>
            <a:ext cx="895755" cy="2308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914377"/>
            <a:r>
              <a:rPr lang="nb-NO" sz="900" dirty="0">
                <a:solidFill>
                  <a:prstClr val="black"/>
                </a:solidFill>
                <a:latin typeface="Calibri" panose="020F0502020204030204"/>
              </a:rPr>
              <a:t>905976*</a:t>
            </a:r>
          </a:p>
        </p:txBody>
      </p:sp>
      <p:sp>
        <p:nvSpPr>
          <p:cNvPr id="80" name="TekstSylinder 63">
            <a:extLst>
              <a:ext uri="{FF2B5EF4-FFF2-40B4-BE49-F238E27FC236}">
                <a16:creationId xmlns:a16="http://schemas.microsoft.com/office/drawing/2014/main" id="{D9714CD5-F33B-42E6-B69F-796843EEAD62}"/>
              </a:ext>
            </a:extLst>
          </p:cNvPr>
          <p:cNvSpPr txBox="1"/>
          <p:nvPr/>
        </p:nvSpPr>
        <p:spPr>
          <a:xfrm>
            <a:off x="7783269" y="490267"/>
            <a:ext cx="936176" cy="2308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914377"/>
            <a:r>
              <a:rPr lang="nb-NO" sz="900" dirty="0">
                <a:solidFill>
                  <a:prstClr val="black"/>
                </a:solidFill>
                <a:latin typeface="Calibri" panose="020F0502020204030204"/>
              </a:rPr>
              <a:t>Ikke aktuelt</a:t>
            </a:r>
          </a:p>
        </p:txBody>
      </p:sp>
      <p:sp>
        <p:nvSpPr>
          <p:cNvPr id="81" name="TekstSylinder 63">
            <a:extLst>
              <a:ext uri="{FF2B5EF4-FFF2-40B4-BE49-F238E27FC236}">
                <a16:creationId xmlns:a16="http://schemas.microsoft.com/office/drawing/2014/main" id="{C2F910AA-2953-435F-B6BD-9D23006C60D7}"/>
              </a:ext>
            </a:extLst>
          </p:cNvPr>
          <p:cNvSpPr txBox="1"/>
          <p:nvPr/>
        </p:nvSpPr>
        <p:spPr>
          <a:xfrm>
            <a:off x="7783269" y="771371"/>
            <a:ext cx="936176" cy="2308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914377"/>
            <a:r>
              <a:rPr lang="nb-NO" sz="900" dirty="0">
                <a:solidFill>
                  <a:prstClr val="black"/>
                </a:solidFill>
                <a:latin typeface="Calibri" panose="020F0502020204030204"/>
              </a:rPr>
              <a:t>Ikke aktuelt</a:t>
            </a:r>
          </a:p>
        </p:txBody>
      </p:sp>
      <p:sp>
        <p:nvSpPr>
          <p:cNvPr id="82" name="TekstSylinder 63">
            <a:extLst>
              <a:ext uri="{FF2B5EF4-FFF2-40B4-BE49-F238E27FC236}">
                <a16:creationId xmlns:a16="http://schemas.microsoft.com/office/drawing/2014/main" id="{96DB4547-55AB-44C0-BA2D-65F99D1B200E}"/>
              </a:ext>
            </a:extLst>
          </p:cNvPr>
          <p:cNvSpPr txBox="1"/>
          <p:nvPr/>
        </p:nvSpPr>
        <p:spPr>
          <a:xfrm>
            <a:off x="8861467" y="469263"/>
            <a:ext cx="936176" cy="2308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defTabSz="914377"/>
            <a:r>
              <a:rPr lang="nb-NO" sz="900" dirty="0">
                <a:solidFill>
                  <a:prstClr val="black"/>
                </a:solidFill>
                <a:latin typeface="Calibri" panose="020F0502020204030204"/>
              </a:rPr>
              <a:t>Ikke aktuelt</a:t>
            </a:r>
          </a:p>
        </p:txBody>
      </p:sp>
      <p:sp>
        <p:nvSpPr>
          <p:cNvPr id="83" name="TekstSylinder 63">
            <a:extLst>
              <a:ext uri="{FF2B5EF4-FFF2-40B4-BE49-F238E27FC236}">
                <a16:creationId xmlns:a16="http://schemas.microsoft.com/office/drawing/2014/main" id="{13E4F55B-78F0-4DA5-AAFB-FCE5E39360D3}"/>
              </a:ext>
            </a:extLst>
          </p:cNvPr>
          <p:cNvSpPr txBox="1"/>
          <p:nvPr/>
        </p:nvSpPr>
        <p:spPr>
          <a:xfrm>
            <a:off x="9925537" y="469261"/>
            <a:ext cx="936176" cy="2308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914377"/>
            <a:r>
              <a:rPr lang="nb-NO" sz="900" dirty="0">
                <a:solidFill>
                  <a:prstClr val="black"/>
                </a:solidFill>
                <a:latin typeface="Calibri" panose="020F0502020204030204"/>
              </a:rPr>
              <a:t>Ikke aktuelt</a:t>
            </a:r>
          </a:p>
        </p:txBody>
      </p:sp>
      <p:sp>
        <p:nvSpPr>
          <p:cNvPr id="84" name="TekstSylinder 63">
            <a:extLst>
              <a:ext uri="{FF2B5EF4-FFF2-40B4-BE49-F238E27FC236}">
                <a16:creationId xmlns:a16="http://schemas.microsoft.com/office/drawing/2014/main" id="{F65545CD-8AA4-44C2-B469-302EE882C4FC}"/>
              </a:ext>
            </a:extLst>
          </p:cNvPr>
          <p:cNvSpPr txBox="1"/>
          <p:nvPr/>
        </p:nvSpPr>
        <p:spPr>
          <a:xfrm>
            <a:off x="8863936" y="771371"/>
            <a:ext cx="936176" cy="2308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defTabSz="914377"/>
            <a:r>
              <a:rPr lang="nb-NO" sz="900" dirty="0">
                <a:solidFill>
                  <a:prstClr val="black"/>
                </a:solidFill>
                <a:latin typeface="Calibri" panose="020F0502020204030204"/>
              </a:rPr>
              <a:t>Ikke aktuelt</a:t>
            </a:r>
          </a:p>
        </p:txBody>
      </p:sp>
      <p:sp>
        <p:nvSpPr>
          <p:cNvPr id="85" name="TekstSylinder 63">
            <a:extLst>
              <a:ext uri="{FF2B5EF4-FFF2-40B4-BE49-F238E27FC236}">
                <a16:creationId xmlns:a16="http://schemas.microsoft.com/office/drawing/2014/main" id="{88C09862-CA6E-4565-9A48-3E07180F0E6F}"/>
              </a:ext>
            </a:extLst>
          </p:cNvPr>
          <p:cNvSpPr txBox="1"/>
          <p:nvPr/>
        </p:nvSpPr>
        <p:spPr>
          <a:xfrm>
            <a:off x="6710647" y="1067903"/>
            <a:ext cx="936176" cy="2308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914377"/>
            <a:r>
              <a:rPr lang="nb-NO" sz="900" dirty="0">
                <a:solidFill>
                  <a:prstClr val="black"/>
                </a:solidFill>
                <a:latin typeface="Calibri" panose="020F0502020204030204"/>
              </a:rPr>
              <a:t>Ikke aktuelt</a:t>
            </a:r>
          </a:p>
        </p:txBody>
      </p:sp>
      <p:sp>
        <p:nvSpPr>
          <p:cNvPr id="86" name="TekstSylinder 59">
            <a:extLst>
              <a:ext uri="{FF2B5EF4-FFF2-40B4-BE49-F238E27FC236}">
                <a16:creationId xmlns:a16="http://schemas.microsoft.com/office/drawing/2014/main" id="{6BDFACCD-69BD-4FC2-95C2-3AAF0ED27753}"/>
              </a:ext>
            </a:extLst>
          </p:cNvPr>
          <p:cNvSpPr txBox="1"/>
          <p:nvPr/>
        </p:nvSpPr>
        <p:spPr>
          <a:xfrm>
            <a:off x="6710644" y="1348203"/>
            <a:ext cx="936176" cy="2308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914377"/>
            <a:r>
              <a:rPr lang="nb-NO" sz="900" dirty="0">
                <a:solidFill>
                  <a:prstClr val="black"/>
                </a:solidFill>
                <a:latin typeface="Calibri" panose="020F0502020204030204"/>
              </a:rPr>
              <a:t>Ikke aktuelt</a:t>
            </a:r>
          </a:p>
        </p:txBody>
      </p:sp>
      <p:sp>
        <p:nvSpPr>
          <p:cNvPr id="87" name="TekstSylinder 63">
            <a:extLst>
              <a:ext uri="{FF2B5EF4-FFF2-40B4-BE49-F238E27FC236}">
                <a16:creationId xmlns:a16="http://schemas.microsoft.com/office/drawing/2014/main" id="{3737AC6B-DB2F-4061-81F8-9A9A687A78CC}"/>
              </a:ext>
            </a:extLst>
          </p:cNvPr>
          <p:cNvSpPr txBox="1"/>
          <p:nvPr/>
        </p:nvSpPr>
        <p:spPr>
          <a:xfrm>
            <a:off x="7778992" y="1064841"/>
            <a:ext cx="936176" cy="2308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914377"/>
            <a:r>
              <a:rPr lang="nb-NO" sz="900" dirty="0">
                <a:solidFill>
                  <a:prstClr val="black"/>
                </a:solidFill>
                <a:latin typeface="Calibri" panose="020F0502020204030204"/>
              </a:rPr>
              <a:t>Ikke aktuelt</a:t>
            </a:r>
          </a:p>
        </p:txBody>
      </p:sp>
      <p:sp>
        <p:nvSpPr>
          <p:cNvPr id="88" name="TekstSylinder 63">
            <a:extLst>
              <a:ext uri="{FF2B5EF4-FFF2-40B4-BE49-F238E27FC236}">
                <a16:creationId xmlns:a16="http://schemas.microsoft.com/office/drawing/2014/main" id="{06EA9336-9397-464D-B0DD-B1B49E746789}"/>
              </a:ext>
            </a:extLst>
          </p:cNvPr>
          <p:cNvSpPr txBox="1"/>
          <p:nvPr/>
        </p:nvSpPr>
        <p:spPr>
          <a:xfrm>
            <a:off x="7778992" y="1345945"/>
            <a:ext cx="936176" cy="2308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914377"/>
            <a:r>
              <a:rPr lang="nb-NO" sz="900" dirty="0">
                <a:solidFill>
                  <a:prstClr val="black"/>
                </a:solidFill>
                <a:latin typeface="Calibri" panose="020F0502020204030204"/>
              </a:rPr>
              <a:t>Ikke aktuelt</a:t>
            </a:r>
          </a:p>
        </p:txBody>
      </p:sp>
      <p:sp>
        <p:nvSpPr>
          <p:cNvPr id="89" name="TekstSylinder 63">
            <a:extLst>
              <a:ext uri="{FF2B5EF4-FFF2-40B4-BE49-F238E27FC236}">
                <a16:creationId xmlns:a16="http://schemas.microsoft.com/office/drawing/2014/main" id="{0ED9D08E-BA4A-4F0A-B62B-690302419715}"/>
              </a:ext>
            </a:extLst>
          </p:cNvPr>
          <p:cNvSpPr txBox="1"/>
          <p:nvPr/>
        </p:nvSpPr>
        <p:spPr>
          <a:xfrm>
            <a:off x="8857189" y="1043836"/>
            <a:ext cx="936176" cy="2308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defTabSz="914377"/>
            <a:r>
              <a:rPr lang="nb-NO" sz="900" dirty="0">
                <a:solidFill>
                  <a:prstClr val="black"/>
                </a:solidFill>
                <a:latin typeface="Calibri" panose="020F0502020204030204"/>
              </a:rPr>
              <a:t>Ikke aktuelt</a:t>
            </a:r>
          </a:p>
        </p:txBody>
      </p:sp>
      <p:sp>
        <p:nvSpPr>
          <p:cNvPr id="90" name="TekstSylinder 63">
            <a:extLst>
              <a:ext uri="{FF2B5EF4-FFF2-40B4-BE49-F238E27FC236}">
                <a16:creationId xmlns:a16="http://schemas.microsoft.com/office/drawing/2014/main" id="{1AA04F7C-FC06-4988-A9AA-8896C146D5A8}"/>
              </a:ext>
            </a:extLst>
          </p:cNvPr>
          <p:cNvSpPr txBox="1"/>
          <p:nvPr/>
        </p:nvSpPr>
        <p:spPr>
          <a:xfrm>
            <a:off x="9921260" y="1043835"/>
            <a:ext cx="936176" cy="2308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914377"/>
            <a:r>
              <a:rPr lang="nb-NO" sz="900" dirty="0">
                <a:solidFill>
                  <a:prstClr val="black"/>
                </a:solidFill>
                <a:latin typeface="Calibri" panose="020F0502020204030204"/>
              </a:rPr>
              <a:t>Ikke aktuelt</a:t>
            </a:r>
          </a:p>
        </p:txBody>
      </p:sp>
      <p:sp>
        <p:nvSpPr>
          <p:cNvPr id="91" name="TekstSylinder 63">
            <a:extLst>
              <a:ext uri="{FF2B5EF4-FFF2-40B4-BE49-F238E27FC236}">
                <a16:creationId xmlns:a16="http://schemas.microsoft.com/office/drawing/2014/main" id="{02C6D159-617F-49DE-B3EC-4C61E9FBF8C6}"/>
              </a:ext>
            </a:extLst>
          </p:cNvPr>
          <p:cNvSpPr txBox="1"/>
          <p:nvPr/>
        </p:nvSpPr>
        <p:spPr>
          <a:xfrm>
            <a:off x="8859659" y="1345945"/>
            <a:ext cx="936176" cy="2308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defTabSz="914377"/>
            <a:r>
              <a:rPr lang="nb-NO" sz="900" dirty="0">
                <a:solidFill>
                  <a:prstClr val="black"/>
                </a:solidFill>
                <a:latin typeface="Calibri" panose="020F0502020204030204"/>
              </a:rPr>
              <a:t>Ikke aktuelt</a:t>
            </a:r>
          </a:p>
        </p:txBody>
      </p:sp>
      <p:sp>
        <p:nvSpPr>
          <p:cNvPr id="92" name="TekstSylinder 63">
            <a:extLst>
              <a:ext uri="{FF2B5EF4-FFF2-40B4-BE49-F238E27FC236}">
                <a16:creationId xmlns:a16="http://schemas.microsoft.com/office/drawing/2014/main" id="{9C4A2D05-D319-4B45-AE60-0B4D0DF17FD5}"/>
              </a:ext>
            </a:extLst>
          </p:cNvPr>
          <p:cNvSpPr txBox="1"/>
          <p:nvPr/>
        </p:nvSpPr>
        <p:spPr>
          <a:xfrm>
            <a:off x="6710651" y="1625319"/>
            <a:ext cx="936176" cy="2308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914377"/>
            <a:r>
              <a:rPr lang="nb-NO" sz="900" dirty="0">
                <a:solidFill>
                  <a:prstClr val="black"/>
                </a:solidFill>
                <a:latin typeface="Calibri" panose="020F0502020204030204"/>
              </a:rPr>
              <a:t>Ikke aktuelt</a:t>
            </a:r>
          </a:p>
        </p:txBody>
      </p:sp>
      <p:sp>
        <p:nvSpPr>
          <p:cNvPr id="93" name="TekstSylinder 59">
            <a:extLst>
              <a:ext uri="{FF2B5EF4-FFF2-40B4-BE49-F238E27FC236}">
                <a16:creationId xmlns:a16="http://schemas.microsoft.com/office/drawing/2014/main" id="{8E961C8B-0894-49DA-A27E-C68A425E0A45}"/>
              </a:ext>
            </a:extLst>
          </p:cNvPr>
          <p:cNvSpPr txBox="1"/>
          <p:nvPr/>
        </p:nvSpPr>
        <p:spPr>
          <a:xfrm>
            <a:off x="6710647" y="1905619"/>
            <a:ext cx="936176" cy="2308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914377"/>
            <a:r>
              <a:rPr lang="nb-NO" sz="900" dirty="0">
                <a:solidFill>
                  <a:prstClr val="black"/>
                </a:solidFill>
                <a:latin typeface="Calibri" panose="020F0502020204030204"/>
              </a:rPr>
              <a:t>Ikke aktuelt</a:t>
            </a:r>
          </a:p>
        </p:txBody>
      </p:sp>
      <p:sp>
        <p:nvSpPr>
          <p:cNvPr id="94" name="TekstSylinder 63">
            <a:extLst>
              <a:ext uri="{FF2B5EF4-FFF2-40B4-BE49-F238E27FC236}">
                <a16:creationId xmlns:a16="http://schemas.microsoft.com/office/drawing/2014/main" id="{E3606D7A-46B8-4768-9690-A758E57EB5C3}"/>
              </a:ext>
            </a:extLst>
          </p:cNvPr>
          <p:cNvSpPr txBox="1"/>
          <p:nvPr/>
        </p:nvSpPr>
        <p:spPr>
          <a:xfrm>
            <a:off x="7778995" y="1622257"/>
            <a:ext cx="936176" cy="2308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914377"/>
            <a:r>
              <a:rPr lang="nb-NO" sz="900" dirty="0">
                <a:solidFill>
                  <a:prstClr val="black"/>
                </a:solidFill>
                <a:latin typeface="Calibri" panose="020F0502020204030204"/>
              </a:rPr>
              <a:t>Ikke aktuelt</a:t>
            </a:r>
          </a:p>
        </p:txBody>
      </p:sp>
      <p:sp>
        <p:nvSpPr>
          <p:cNvPr id="95" name="TekstSylinder 63">
            <a:extLst>
              <a:ext uri="{FF2B5EF4-FFF2-40B4-BE49-F238E27FC236}">
                <a16:creationId xmlns:a16="http://schemas.microsoft.com/office/drawing/2014/main" id="{4C6DF484-AFF3-4549-93B4-3FC9BDA68FAC}"/>
              </a:ext>
            </a:extLst>
          </p:cNvPr>
          <p:cNvSpPr txBox="1"/>
          <p:nvPr/>
        </p:nvSpPr>
        <p:spPr>
          <a:xfrm>
            <a:off x="7778995" y="1903361"/>
            <a:ext cx="936176" cy="2308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914377"/>
            <a:r>
              <a:rPr lang="nb-NO" sz="900" dirty="0">
                <a:solidFill>
                  <a:prstClr val="black"/>
                </a:solidFill>
                <a:latin typeface="Calibri" panose="020F0502020204030204"/>
              </a:rPr>
              <a:t>Ikke aktuelt</a:t>
            </a:r>
          </a:p>
        </p:txBody>
      </p:sp>
      <p:sp>
        <p:nvSpPr>
          <p:cNvPr id="96" name="TekstSylinder 63">
            <a:extLst>
              <a:ext uri="{FF2B5EF4-FFF2-40B4-BE49-F238E27FC236}">
                <a16:creationId xmlns:a16="http://schemas.microsoft.com/office/drawing/2014/main" id="{58C8847B-4B9E-47BE-BDE5-D7690274265B}"/>
              </a:ext>
            </a:extLst>
          </p:cNvPr>
          <p:cNvSpPr txBox="1"/>
          <p:nvPr/>
        </p:nvSpPr>
        <p:spPr>
          <a:xfrm>
            <a:off x="8857192" y="1601252"/>
            <a:ext cx="936176" cy="2308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defTabSz="914377"/>
            <a:r>
              <a:rPr lang="nb-NO" sz="900" dirty="0">
                <a:solidFill>
                  <a:prstClr val="black"/>
                </a:solidFill>
                <a:latin typeface="Calibri" panose="020F0502020204030204"/>
              </a:rPr>
              <a:t>Ikke aktuelt</a:t>
            </a:r>
          </a:p>
        </p:txBody>
      </p:sp>
      <p:sp>
        <p:nvSpPr>
          <p:cNvPr id="97" name="TekstSylinder 63">
            <a:extLst>
              <a:ext uri="{FF2B5EF4-FFF2-40B4-BE49-F238E27FC236}">
                <a16:creationId xmlns:a16="http://schemas.microsoft.com/office/drawing/2014/main" id="{CB6E4E9A-C2A4-416B-A7A1-3EA930BB1731}"/>
              </a:ext>
            </a:extLst>
          </p:cNvPr>
          <p:cNvSpPr txBox="1"/>
          <p:nvPr/>
        </p:nvSpPr>
        <p:spPr>
          <a:xfrm>
            <a:off x="9921263" y="1601251"/>
            <a:ext cx="936176" cy="2308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914377"/>
            <a:r>
              <a:rPr lang="nb-NO" sz="900" dirty="0">
                <a:solidFill>
                  <a:prstClr val="black"/>
                </a:solidFill>
                <a:latin typeface="Calibri" panose="020F0502020204030204"/>
              </a:rPr>
              <a:t>Ikke aktuelt</a:t>
            </a:r>
          </a:p>
        </p:txBody>
      </p:sp>
      <p:sp>
        <p:nvSpPr>
          <p:cNvPr id="98" name="TekstSylinder 63">
            <a:extLst>
              <a:ext uri="{FF2B5EF4-FFF2-40B4-BE49-F238E27FC236}">
                <a16:creationId xmlns:a16="http://schemas.microsoft.com/office/drawing/2014/main" id="{7A33FD93-C2CD-453A-B367-9D1BF9CB4DBF}"/>
              </a:ext>
            </a:extLst>
          </p:cNvPr>
          <p:cNvSpPr txBox="1"/>
          <p:nvPr/>
        </p:nvSpPr>
        <p:spPr>
          <a:xfrm>
            <a:off x="8859663" y="1903361"/>
            <a:ext cx="936176" cy="2308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defTabSz="914377"/>
            <a:r>
              <a:rPr lang="nb-NO" sz="900" dirty="0">
                <a:solidFill>
                  <a:prstClr val="black"/>
                </a:solidFill>
                <a:latin typeface="Calibri" panose="020F0502020204030204"/>
              </a:rPr>
              <a:t>Ikke aktuelt</a:t>
            </a:r>
          </a:p>
        </p:txBody>
      </p:sp>
      <p:sp>
        <p:nvSpPr>
          <p:cNvPr id="99" name="TekstSylinder 63">
            <a:extLst>
              <a:ext uri="{FF2B5EF4-FFF2-40B4-BE49-F238E27FC236}">
                <a16:creationId xmlns:a16="http://schemas.microsoft.com/office/drawing/2014/main" id="{75A08F60-FC6A-4D76-9DB3-56126EAD4C08}"/>
              </a:ext>
            </a:extLst>
          </p:cNvPr>
          <p:cNvSpPr txBox="1"/>
          <p:nvPr/>
        </p:nvSpPr>
        <p:spPr>
          <a:xfrm>
            <a:off x="6721139" y="2188775"/>
            <a:ext cx="936176" cy="2308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914377"/>
            <a:r>
              <a:rPr lang="nb-NO" sz="900" dirty="0">
                <a:solidFill>
                  <a:prstClr val="black"/>
                </a:solidFill>
                <a:latin typeface="Calibri" panose="020F0502020204030204"/>
              </a:rPr>
              <a:t>NFR</a:t>
            </a:r>
          </a:p>
        </p:txBody>
      </p:sp>
      <p:sp>
        <p:nvSpPr>
          <p:cNvPr id="100" name="TekstSylinder 59">
            <a:extLst>
              <a:ext uri="{FF2B5EF4-FFF2-40B4-BE49-F238E27FC236}">
                <a16:creationId xmlns:a16="http://schemas.microsoft.com/office/drawing/2014/main" id="{0E03899D-D7B8-45AD-BEF2-D8AFD94C3DA7}"/>
              </a:ext>
            </a:extLst>
          </p:cNvPr>
          <p:cNvSpPr txBox="1"/>
          <p:nvPr/>
        </p:nvSpPr>
        <p:spPr>
          <a:xfrm>
            <a:off x="6721136" y="2469075"/>
            <a:ext cx="936176" cy="2308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914377"/>
            <a:r>
              <a:rPr lang="nb-NO" sz="900" dirty="0">
                <a:solidFill>
                  <a:prstClr val="black"/>
                </a:solidFill>
                <a:latin typeface="Calibri" panose="020F0502020204030204"/>
              </a:rPr>
              <a:t>NFR</a:t>
            </a:r>
          </a:p>
        </p:txBody>
      </p:sp>
      <p:sp>
        <p:nvSpPr>
          <p:cNvPr id="101" name="TekstSylinder 63">
            <a:extLst>
              <a:ext uri="{FF2B5EF4-FFF2-40B4-BE49-F238E27FC236}">
                <a16:creationId xmlns:a16="http://schemas.microsoft.com/office/drawing/2014/main" id="{F3391422-C50D-43EB-97E0-EFC2BE7215FD}"/>
              </a:ext>
            </a:extLst>
          </p:cNvPr>
          <p:cNvSpPr txBox="1"/>
          <p:nvPr/>
        </p:nvSpPr>
        <p:spPr>
          <a:xfrm>
            <a:off x="7789484" y="2185715"/>
            <a:ext cx="936176" cy="2308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914377"/>
            <a:r>
              <a:rPr lang="nb-NO" sz="900" dirty="0">
                <a:solidFill>
                  <a:prstClr val="black"/>
                </a:solidFill>
                <a:latin typeface="Calibri" panose="020F0502020204030204"/>
              </a:rPr>
              <a:t>NFR</a:t>
            </a:r>
          </a:p>
        </p:txBody>
      </p:sp>
      <p:sp>
        <p:nvSpPr>
          <p:cNvPr id="102" name="TekstSylinder 63">
            <a:extLst>
              <a:ext uri="{FF2B5EF4-FFF2-40B4-BE49-F238E27FC236}">
                <a16:creationId xmlns:a16="http://schemas.microsoft.com/office/drawing/2014/main" id="{617ABBAD-D5C3-47DC-BA22-9F0B673B216B}"/>
              </a:ext>
            </a:extLst>
          </p:cNvPr>
          <p:cNvSpPr txBox="1"/>
          <p:nvPr/>
        </p:nvSpPr>
        <p:spPr>
          <a:xfrm>
            <a:off x="7789484" y="2466819"/>
            <a:ext cx="936176" cy="2308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914377"/>
            <a:r>
              <a:rPr lang="nb-NO" sz="900" dirty="0">
                <a:solidFill>
                  <a:prstClr val="black"/>
                </a:solidFill>
                <a:latin typeface="Calibri" panose="020F0502020204030204"/>
              </a:rPr>
              <a:t>NFR</a:t>
            </a:r>
          </a:p>
        </p:txBody>
      </p:sp>
      <p:sp>
        <p:nvSpPr>
          <p:cNvPr id="103" name="TekstSylinder 63">
            <a:extLst>
              <a:ext uri="{FF2B5EF4-FFF2-40B4-BE49-F238E27FC236}">
                <a16:creationId xmlns:a16="http://schemas.microsoft.com/office/drawing/2014/main" id="{CAF762A6-2202-411E-8521-1557371E2583}"/>
              </a:ext>
            </a:extLst>
          </p:cNvPr>
          <p:cNvSpPr txBox="1"/>
          <p:nvPr/>
        </p:nvSpPr>
        <p:spPr>
          <a:xfrm>
            <a:off x="8867681" y="2164709"/>
            <a:ext cx="936176" cy="2308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defTabSz="914377"/>
            <a:r>
              <a:rPr lang="nb-NO" sz="900" dirty="0">
                <a:solidFill>
                  <a:prstClr val="black"/>
                </a:solidFill>
                <a:latin typeface="Calibri" panose="020F0502020204030204"/>
              </a:rPr>
              <a:t>NFR</a:t>
            </a:r>
          </a:p>
        </p:txBody>
      </p:sp>
      <p:sp>
        <p:nvSpPr>
          <p:cNvPr id="104" name="TekstSylinder 63">
            <a:extLst>
              <a:ext uri="{FF2B5EF4-FFF2-40B4-BE49-F238E27FC236}">
                <a16:creationId xmlns:a16="http://schemas.microsoft.com/office/drawing/2014/main" id="{DC7388C5-BB93-4D13-A58B-4739865286C5}"/>
              </a:ext>
            </a:extLst>
          </p:cNvPr>
          <p:cNvSpPr txBox="1"/>
          <p:nvPr/>
        </p:nvSpPr>
        <p:spPr>
          <a:xfrm>
            <a:off x="9931752" y="2164708"/>
            <a:ext cx="936176" cy="2308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914377"/>
            <a:r>
              <a:rPr lang="nb-NO" sz="900" dirty="0">
                <a:solidFill>
                  <a:prstClr val="black"/>
                </a:solidFill>
                <a:latin typeface="Calibri" panose="020F0502020204030204"/>
              </a:rPr>
              <a:t>NFR</a:t>
            </a:r>
          </a:p>
        </p:txBody>
      </p:sp>
      <p:sp>
        <p:nvSpPr>
          <p:cNvPr id="105" name="TekstSylinder 63">
            <a:extLst>
              <a:ext uri="{FF2B5EF4-FFF2-40B4-BE49-F238E27FC236}">
                <a16:creationId xmlns:a16="http://schemas.microsoft.com/office/drawing/2014/main" id="{BCBF611E-7EC0-44F8-AE0C-07106C30B70C}"/>
              </a:ext>
            </a:extLst>
          </p:cNvPr>
          <p:cNvSpPr txBox="1"/>
          <p:nvPr/>
        </p:nvSpPr>
        <p:spPr>
          <a:xfrm>
            <a:off x="8870151" y="2466819"/>
            <a:ext cx="936176" cy="2308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defTabSz="914377"/>
            <a:r>
              <a:rPr lang="nb-NO" sz="900" dirty="0">
                <a:solidFill>
                  <a:prstClr val="black"/>
                </a:solidFill>
                <a:latin typeface="Calibri" panose="020F0502020204030204"/>
              </a:rPr>
              <a:t>NFR</a:t>
            </a:r>
          </a:p>
        </p:txBody>
      </p:sp>
      <p:sp>
        <p:nvSpPr>
          <p:cNvPr id="106" name="TekstSylinder 63">
            <a:extLst>
              <a:ext uri="{FF2B5EF4-FFF2-40B4-BE49-F238E27FC236}">
                <a16:creationId xmlns:a16="http://schemas.microsoft.com/office/drawing/2014/main" id="{AE219058-E736-4376-BD30-BFD5B8AB7F50}"/>
              </a:ext>
            </a:extLst>
          </p:cNvPr>
          <p:cNvSpPr txBox="1"/>
          <p:nvPr/>
        </p:nvSpPr>
        <p:spPr>
          <a:xfrm>
            <a:off x="6714924" y="2769808"/>
            <a:ext cx="936176" cy="2308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914377"/>
            <a:r>
              <a:rPr lang="nb-NO" sz="900" dirty="0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/>
              </a:rPr>
              <a:t>Fra liste</a:t>
            </a:r>
          </a:p>
        </p:txBody>
      </p:sp>
      <p:sp>
        <p:nvSpPr>
          <p:cNvPr id="107" name="TekstSylinder 59">
            <a:extLst>
              <a:ext uri="{FF2B5EF4-FFF2-40B4-BE49-F238E27FC236}">
                <a16:creationId xmlns:a16="http://schemas.microsoft.com/office/drawing/2014/main" id="{7CA4E536-7145-48D9-8938-4ACC1DC1DE6A}"/>
              </a:ext>
            </a:extLst>
          </p:cNvPr>
          <p:cNvSpPr txBox="1"/>
          <p:nvPr/>
        </p:nvSpPr>
        <p:spPr>
          <a:xfrm>
            <a:off x="6714921" y="3050108"/>
            <a:ext cx="936176" cy="2308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914377"/>
            <a:r>
              <a:rPr lang="nb-NO" sz="900" dirty="0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/>
              </a:rPr>
              <a:t>Fra liste</a:t>
            </a:r>
          </a:p>
        </p:txBody>
      </p:sp>
      <p:sp>
        <p:nvSpPr>
          <p:cNvPr id="108" name="TekstSylinder 63">
            <a:extLst>
              <a:ext uri="{FF2B5EF4-FFF2-40B4-BE49-F238E27FC236}">
                <a16:creationId xmlns:a16="http://schemas.microsoft.com/office/drawing/2014/main" id="{95E2CD58-ABC8-4BE6-BE90-660481F60B88}"/>
              </a:ext>
            </a:extLst>
          </p:cNvPr>
          <p:cNvSpPr txBox="1"/>
          <p:nvPr/>
        </p:nvSpPr>
        <p:spPr>
          <a:xfrm>
            <a:off x="7783269" y="2766747"/>
            <a:ext cx="936176" cy="2308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914377"/>
            <a:r>
              <a:rPr lang="nb-NO" sz="900" dirty="0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/>
              </a:rPr>
              <a:t>Fra liste</a:t>
            </a:r>
          </a:p>
        </p:txBody>
      </p:sp>
      <p:sp>
        <p:nvSpPr>
          <p:cNvPr id="109" name="TekstSylinder 63">
            <a:extLst>
              <a:ext uri="{FF2B5EF4-FFF2-40B4-BE49-F238E27FC236}">
                <a16:creationId xmlns:a16="http://schemas.microsoft.com/office/drawing/2014/main" id="{14BE7F6E-41E0-4B0C-8891-74664B9820BB}"/>
              </a:ext>
            </a:extLst>
          </p:cNvPr>
          <p:cNvSpPr txBox="1"/>
          <p:nvPr/>
        </p:nvSpPr>
        <p:spPr>
          <a:xfrm>
            <a:off x="7783269" y="3047851"/>
            <a:ext cx="936176" cy="2308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914377"/>
            <a:r>
              <a:rPr lang="nb-NO" sz="900" dirty="0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/>
              </a:rPr>
              <a:t>Fra liste</a:t>
            </a:r>
          </a:p>
        </p:txBody>
      </p:sp>
      <p:sp>
        <p:nvSpPr>
          <p:cNvPr id="110" name="TekstSylinder 63">
            <a:extLst>
              <a:ext uri="{FF2B5EF4-FFF2-40B4-BE49-F238E27FC236}">
                <a16:creationId xmlns:a16="http://schemas.microsoft.com/office/drawing/2014/main" id="{FE8203DE-0685-48F4-B32D-B91BBFCC4455}"/>
              </a:ext>
            </a:extLst>
          </p:cNvPr>
          <p:cNvSpPr txBox="1"/>
          <p:nvPr/>
        </p:nvSpPr>
        <p:spPr>
          <a:xfrm>
            <a:off x="8861467" y="2745743"/>
            <a:ext cx="936176" cy="2308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defTabSz="914377"/>
            <a:r>
              <a:rPr lang="nb-NO" sz="900" dirty="0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/>
              </a:rPr>
              <a:t>Fra liste</a:t>
            </a:r>
          </a:p>
        </p:txBody>
      </p:sp>
      <p:sp>
        <p:nvSpPr>
          <p:cNvPr id="111" name="TekstSylinder 63">
            <a:extLst>
              <a:ext uri="{FF2B5EF4-FFF2-40B4-BE49-F238E27FC236}">
                <a16:creationId xmlns:a16="http://schemas.microsoft.com/office/drawing/2014/main" id="{434CC396-EFF5-4CD5-9A74-427B1FB2782F}"/>
              </a:ext>
            </a:extLst>
          </p:cNvPr>
          <p:cNvSpPr txBox="1"/>
          <p:nvPr/>
        </p:nvSpPr>
        <p:spPr>
          <a:xfrm>
            <a:off x="9925537" y="2745741"/>
            <a:ext cx="936176" cy="2308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914377"/>
            <a:r>
              <a:rPr lang="nb-NO" sz="900" dirty="0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/>
              </a:rPr>
              <a:t>Fra liste</a:t>
            </a:r>
          </a:p>
        </p:txBody>
      </p:sp>
      <p:sp>
        <p:nvSpPr>
          <p:cNvPr id="112" name="TekstSylinder 63">
            <a:extLst>
              <a:ext uri="{FF2B5EF4-FFF2-40B4-BE49-F238E27FC236}">
                <a16:creationId xmlns:a16="http://schemas.microsoft.com/office/drawing/2014/main" id="{F1C5BB49-5088-44E3-93C8-6EBDA60FF544}"/>
              </a:ext>
            </a:extLst>
          </p:cNvPr>
          <p:cNvSpPr txBox="1"/>
          <p:nvPr/>
        </p:nvSpPr>
        <p:spPr>
          <a:xfrm>
            <a:off x="8863936" y="3047851"/>
            <a:ext cx="936176" cy="2308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defTabSz="914377"/>
            <a:r>
              <a:rPr lang="nb-NO" sz="900" dirty="0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/>
              </a:rPr>
              <a:t>Fra liste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7136C6-E54F-4DD3-9711-163CE300AE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023" y="3768102"/>
            <a:ext cx="2969832" cy="1727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305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4" grpId="0" animBg="1"/>
      <p:bldP spid="37" grpId="0" animBg="1"/>
      <p:bldP spid="39" grpId="0" animBg="1"/>
      <p:bldP spid="40" grpId="0" animBg="1"/>
      <p:bldP spid="42" grpId="0" animBg="1"/>
      <p:bldP spid="49" grpId="0" animBg="1"/>
      <p:bldP spid="50" grpId="0" animBg="1"/>
      <p:bldP spid="51" grpId="0" animBg="1"/>
      <p:bldP spid="23" grpId="0" animBg="1"/>
      <p:bldP spid="25" grpId="0" animBg="1"/>
      <p:bldP spid="31" grpId="0" animBg="1"/>
      <p:bldP spid="32" grpId="0" animBg="1"/>
      <p:bldP spid="35" grpId="0" animBg="1"/>
      <p:bldP spid="36" grpId="0" animBg="1"/>
      <p:bldP spid="38" grpId="0" animBg="1"/>
      <p:bldP spid="41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47" grpId="0" animBg="1"/>
      <p:bldP spid="48" grpId="0" animBg="1"/>
      <p:bldP spid="53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1A11A-ED38-4E9F-87E7-8038DD639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«Fristilt </a:t>
            </a:r>
            <a:r>
              <a:rPr lang="nb-NO" err="1"/>
              <a:t>ksted</a:t>
            </a:r>
            <a:r>
              <a:rPr lang="nb-NO"/>
              <a:t>» - forts.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4BEC7B-D0F8-4033-8370-E844E6FF3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6010"/>
            <a:ext cx="10515600" cy="4486275"/>
          </a:xfrm>
        </p:spPr>
        <p:txBody>
          <a:bodyPr>
            <a:normAutofit/>
          </a:bodyPr>
          <a:lstStyle/>
          <a:p>
            <a:r>
              <a:rPr lang="nb-NO"/>
              <a:t>DFØ-løsning gir muligheten for budsjettering på koststed</a:t>
            </a:r>
          </a:p>
          <a:p>
            <a:endParaRPr lang="nb-NO"/>
          </a:p>
          <a:p>
            <a:endParaRPr lang="nb-NO"/>
          </a:p>
          <a:p>
            <a:endParaRPr lang="nb-NO"/>
          </a:p>
          <a:p>
            <a:r>
              <a:rPr lang="nb-NO"/>
              <a:t>I og med at både budsjett og regnskap baserer seg på fristilt </a:t>
            </a:r>
            <a:r>
              <a:rPr lang="nb-NO" err="1"/>
              <a:t>ksted</a:t>
            </a:r>
            <a:r>
              <a:rPr lang="nb-NO"/>
              <a:t> er det også utviklet andre løsninger som forutsetter at prinsippet benyttes</a:t>
            </a:r>
          </a:p>
          <a:p>
            <a:r>
              <a:rPr lang="nb-NO"/>
              <a:t>NTNU – benytter prinsipielt «fristilt </a:t>
            </a:r>
            <a:r>
              <a:rPr lang="nb-NO" err="1"/>
              <a:t>ksted</a:t>
            </a:r>
            <a:r>
              <a:rPr lang="nb-NO"/>
              <a:t>», men kan fravikes</a:t>
            </a:r>
          </a:p>
          <a:p>
            <a:pPr lvl="1"/>
            <a:r>
              <a:rPr lang="nb-NO"/>
              <a:t>Innen BOA er det anbefalinger om fravik (i gitte tilfeller)</a:t>
            </a:r>
          </a:p>
          <a:p>
            <a:endParaRPr lang="nb-NO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288C4C-7FA6-4981-A133-ABE4178DB7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161" y="2064679"/>
            <a:ext cx="11672857" cy="897535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78773D2-AE41-4C49-A4EC-5352EB252D6D}"/>
              </a:ext>
            </a:extLst>
          </p:cNvPr>
          <p:cNvSpPr/>
          <p:nvPr/>
        </p:nvSpPr>
        <p:spPr>
          <a:xfrm>
            <a:off x="2194560" y="2070579"/>
            <a:ext cx="572237" cy="95717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3696816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4024553-480F-4016-B87C-C2E66390D1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331" y="694339"/>
            <a:ext cx="11090988" cy="28591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75793B8-68E1-48C8-B898-018775E0F5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331" y="4108203"/>
            <a:ext cx="5048955" cy="26102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7EBEDBC-5879-4DA1-BB98-2D092D360B1E}"/>
              </a:ext>
            </a:extLst>
          </p:cNvPr>
          <p:cNvSpPr txBox="1"/>
          <p:nvPr/>
        </p:nvSpPr>
        <p:spPr>
          <a:xfrm>
            <a:off x="951722" y="325007"/>
            <a:ext cx="5144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nb-NO" dirty="0">
                <a:solidFill>
                  <a:prstClr val="black"/>
                </a:solidFill>
                <a:latin typeface="Calibri" panose="020F0502020204030204"/>
              </a:rPr>
              <a:t>Annen info om delprosjekt i datainnsamlingsark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E66CA4-93B0-4650-B7BC-E7BE8D8146CF}"/>
              </a:ext>
            </a:extLst>
          </p:cNvPr>
          <p:cNvSpPr txBox="1"/>
          <p:nvPr/>
        </p:nvSpPr>
        <p:spPr>
          <a:xfrm>
            <a:off x="771330" y="3738113"/>
            <a:ext cx="5144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nb-NO" dirty="0">
                <a:solidFill>
                  <a:prstClr val="black"/>
                </a:solidFill>
                <a:latin typeface="Calibri" panose="020F0502020204030204"/>
              </a:rPr>
              <a:t>Info om partnere i datainnsamlingsark</a:t>
            </a:r>
          </a:p>
        </p:txBody>
      </p:sp>
    </p:spTree>
    <p:extLst>
      <p:ext uri="{BB962C8B-B14F-4D97-AF65-F5344CB8AC3E}">
        <p14:creationId xmlns:p14="http://schemas.microsoft.com/office/powerpoint/2010/main" val="438393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/>
          <p:cNvPicPr>
            <a:picLocks noChangeAspect="1"/>
          </p:cNvPicPr>
          <p:nvPr/>
        </p:nvPicPr>
        <p:blipFill rotWithShape="1">
          <a:blip r:embed="rId2"/>
          <a:srcRect l="23022" t="5584" r="57722"/>
          <a:stretch/>
        </p:blipFill>
        <p:spPr>
          <a:xfrm>
            <a:off x="2989295" y="397584"/>
            <a:ext cx="2581471" cy="9427453"/>
          </a:xfrm>
          <a:prstGeom prst="rect">
            <a:avLst/>
          </a:prstGeom>
        </p:spPr>
      </p:pic>
      <p:sp>
        <p:nvSpPr>
          <p:cNvPr id="30" name="TekstSylinder 63">
            <a:extLst>
              <a:ext uri="{FF2B5EF4-FFF2-40B4-BE49-F238E27FC236}">
                <a16:creationId xmlns:a16="http://schemas.microsoft.com/office/drawing/2014/main" id="{E41B9CD6-C1C1-4BDA-B5EB-7D9BCD01D996}"/>
              </a:ext>
            </a:extLst>
          </p:cNvPr>
          <p:cNvSpPr txBox="1"/>
          <p:nvPr/>
        </p:nvSpPr>
        <p:spPr>
          <a:xfrm>
            <a:off x="1841246" y="3399087"/>
            <a:ext cx="1455577" cy="2308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914377"/>
            <a:r>
              <a:rPr lang="nb-NO" sz="900" dirty="0">
                <a:solidFill>
                  <a:prstClr val="black"/>
                </a:solidFill>
                <a:latin typeface="Calibri" panose="020F0502020204030204"/>
              </a:rPr>
              <a:t>905976* </a:t>
            </a:r>
            <a:r>
              <a:rPr lang="nb-NO" sz="900" dirty="0" err="1">
                <a:solidFill>
                  <a:prstClr val="black"/>
                </a:solidFill>
                <a:latin typeface="Calibri" panose="020F0502020204030204"/>
              </a:rPr>
              <a:t>ChiNoZEN</a:t>
            </a:r>
            <a:endParaRPr lang="nb-NO" sz="9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4" name="TekstSylinder 63">
            <a:extLst>
              <a:ext uri="{FF2B5EF4-FFF2-40B4-BE49-F238E27FC236}">
                <a16:creationId xmlns:a16="http://schemas.microsoft.com/office/drawing/2014/main" id="{F88F7237-5148-465C-8A9A-0146E934390F}"/>
              </a:ext>
            </a:extLst>
          </p:cNvPr>
          <p:cNvSpPr txBox="1"/>
          <p:nvPr/>
        </p:nvSpPr>
        <p:spPr>
          <a:xfrm>
            <a:off x="1841244" y="2724891"/>
            <a:ext cx="1455579" cy="2308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914377"/>
            <a:r>
              <a:rPr lang="nb-NO" sz="900" dirty="0">
                <a:solidFill>
                  <a:prstClr val="black"/>
                </a:solidFill>
                <a:latin typeface="Calibri" panose="020F0502020204030204"/>
              </a:rPr>
              <a:t>905976*</a:t>
            </a:r>
          </a:p>
        </p:txBody>
      </p:sp>
      <p:sp>
        <p:nvSpPr>
          <p:cNvPr id="37" name="TekstSylinder 63">
            <a:extLst>
              <a:ext uri="{FF2B5EF4-FFF2-40B4-BE49-F238E27FC236}">
                <a16:creationId xmlns:a16="http://schemas.microsoft.com/office/drawing/2014/main" id="{A5D3CFED-CE72-4209-8665-A96127A9CA9C}"/>
              </a:ext>
            </a:extLst>
          </p:cNvPr>
          <p:cNvSpPr txBox="1"/>
          <p:nvPr/>
        </p:nvSpPr>
        <p:spPr>
          <a:xfrm>
            <a:off x="1841245" y="2203081"/>
            <a:ext cx="1455577" cy="2308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914377"/>
            <a:r>
              <a:rPr lang="nb-NO" sz="900" dirty="0">
                <a:solidFill>
                  <a:prstClr val="black"/>
                </a:solidFill>
                <a:latin typeface="Calibri" panose="020F0502020204030204"/>
              </a:rPr>
              <a:t>Ikke aktuelt</a:t>
            </a:r>
          </a:p>
        </p:txBody>
      </p:sp>
      <p:sp>
        <p:nvSpPr>
          <p:cNvPr id="39" name="TekstSylinder 63">
            <a:extLst>
              <a:ext uri="{FF2B5EF4-FFF2-40B4-BE49-F238E27FC236}">
                <a16:creationId xmlns:a16="http://schemas.microsoft.com/office/drawing/2014/main" id="{69D608FB-0F61-4EE5-8602-7BB7B9177F86}"/>
              </a:ext>
            </a:extLst>
          </p:cNvPr>
          <p:cNvSpPr txBox="1"/>
          <p:nvPr/>
        </p:nvSpPr>
        <p:spPr>
          <a:xfrm>
            <a:off x="1841245" y="1659392"/>
            <a:ext cx="1455576" cy="2308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914377"/>
            <a:r>
              <a:rPr lang="nb-NO" sz="900" dirty="0">
                <a:solidFill>
                  <a:prstClr val="black"/>
                </a:solidFill>
                <a:latin typeface="Calibri" panose="020F0502020204030204"/>
              </a:rPr>
              <a:t>Ikke aktuelt</a:t>
            </a:r>
          </a:p>
        </p:txBody>
      </p:sp>
      <p:sp>
        <p:nvSpPr>
          <p:cNvPr id="40" name="TekstSylinder 63">
            <a:extLst>
              <a:ext uri="{FF2B5EF4-FFF2-40B4-BE49-F238E27FC236}">
                <a16:creationId xmlns:a16="http://schemas.microsoft.com/office/drawing/2014/main" id="{B1D102C3-E27F-41FA-96EA-71C5FE23044B}"/>
              </a:ext>
            </a:extLst>
          </p:cNvPr>
          <p:cNvSpPr txBox="1"/>
          <p:nvPr/>
        </p:nvSpPr>
        <p:spPr>
          <a:xfrm>
            <a:off x="1841246" y="1000287"/>
            <a:ext cx="1455575" cy="2308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914377"/>
            <a:r>
              <a:rPr lang="nb-NO" sz="900" dirty="0">
                <a:solidFill>
                  <a:prstClr val="black"/>
                </a:solidFill>
                <a:latin typeface="Calibri" panose="020F0502020204030204"/>
              </a:rPr>
              <a:t>Ikke aktuelt</a:t>
            </a:r>
          </a:p>
        </p:txBody>
      </p:sp>
      <p:sp>
        <p:nvSpPr>
          <p:cNvPr id="42" name="TekstSylinder 63">
            <a:extLst>
              <a:ext uri="{FF2B5EF4-FFF2-40B4-BE49-F238E27FC236}">
                <a16:creationId xmlns:a16="http://schemas.microsoft.com/office/drawing/2014/main" id="{B31E53BE-C71F-4A83-86D2-9528401AA63C}"/>
              </a:ext>
            </a:extLst>
          </p:cNvPr>
          <p:cNvSpPr txBox="1"/>
          <p:nvPr/>
        </p:nvSpPr>
        <p:spPr>
          <a:xfrm>
            <a:off x="5278015" y="493328"/>
            <a:ext cx="936176" cy="2308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914377"/>
            <a:r>
              <a:rPr lang="nb-NO" sz="900" dirty="0">
                <a:solidFill>
                  <a:prstClr val="black"/>
                </a:solidFill>
                <a:latin typeface="Calibri" panose="020F0502020204030204"/>
              </a:rPr>
              <a:t>Ikke aktuelt</a:t>
            </a:r>
          </a:p>
        </p:txBody>
      </p:sp>
      <p:sp>
        <p:nvSpPr>
          <p:cNvPr id="49" name="TekstSylinder 63">
            <a:extLst>
              <a:ext uri="{FF2B5EF4-FFF2-40B4-BE49-F238E27FC236}">
                <a16:creationId xmlns:a16="http://schemas.microsoft.com/office/drawing/2014/main" id="{30251D16-F12E-4618-920F-C4FFBC3CC0BA}"/>
              </a:ext>
            </a:extLst>
          </p:cNvPr>
          <p:cNvSpPr txBox="1"/>
          <p:nvPr/>
        </p:nvSpPr>
        <p:spPr>
          <a:xfrm>
            <a:off x="1741721" y="5378183"/>
            <a:ext cx="1555097" cy="2308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914377"/>
            <a:r>
              <a:rPr lang="nb-NO" sz="900" dirty="0">
                <a:solidFill>
                  <a:prstClr val="black"/>
                </a:solidFill>
                <a:latin typeface="Calibri" panose="020F0502020204030204"/>
              </a:rPr>
              <a:t>101654* Vojislav </a:t>
            </a:r>
            <a:r>
              <a:rPr lang="nb-NO" sz="900" dirty="0" err="1">
                <a:solidFill>
                  <a:prstClr val="black"/>
                </a:solidFill>
                <a:latin typeface="Calibri" panose="020F0502020204030204"/>
              </a:rPr>
              <a:t>Novakovic</a:t>
            </a:r>
            <a:endParaRPr lang="nb-NO" sz="9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0" name="TekstSylinder 63">
            <a:extLst>
              <a:ext uri="{FF2B5EF4-FFF2-40B4-BE49-F238E27FC236}">
                <a16:creationId xmlns:a16="http://schemas.microsoft.com/office/drawing/2014/main" id="{EFE116BA-54DD-4DAF-8395-497C7A8E30DF}"/>
              </a:ext>
            </a:extLst>
          </p:cNvPr>
          <p:cNvSpPr txBox="1"/>
          <p:nvPr/>
        </p:nvSpPr>
        <p:spPr>
          <a:xfrm>
            <a:off x="1841243" y="5901675"/>
            <a:ext cx="1455575" cy="2308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914377"/>
            <a:r>
              <a:rPr lang="nb-NO" sz="900" dirty="0">
                <a:solidFill>
                  <a:prstClr val="black"/>
                </a:solidFill>
                <a:latin typeface="Calibri" panose="020F0502020204030204"/>
              </a:rPr>
              <a:t>B1 Bidrag</a:t>
            </a:r>
          </a:p>
        </p:txBody>
      </p:sp>
      <p:sp>
        <p:nvSpPr>
          <p:cNvPr id="51" name="TekstSylinder 63">
            <a:extLst>
              <a:ext uri="{FF2B5EF4-FFF2-40B4-BE49-F238E27FC236}">
                <a16:creationId xmlns:a16="http://schemas.microsoft.com/office/drawing/2014/main" id="{CDFB58B1-8C8D-4413-8BE6-9A0A1704BB78}"/>
              </a:ext>
            </a:extLst>
          </p:cNvPr>
          <p:cNvSpPr txBox="1"/>
          <p:nvPr/>
        </p:nvSpPr>
        <p:spPr>
          <a:xfrm>
            <a:off x="5318436" y="5962613"/>
            <a:ext cx="895755" cy="2308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914377"/>
            <a:r>
              <a:rPr lang="nb-NO" sz="900" dirty="0">
                <a:solidFill>
                  <a:prstClr val="black"/>
                </a:solidFill>
                <a:latin typeface="Calibri" panose="020F0502020204030204"/>
              </a:rPr>
              <a:t>905976*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C5158A-E59B-4949-96D8-A38BFEA304A0}"/>
              </a:ext>
            </a:extLst>
          </p:cNvPr>
          <p:cNvSpPr txBox="1"/>
          <p:nvPr/>
        </p:nvSpPr>
        <p:spPr>
          <a:xfrm>
            <a:off x="267477" y="6520555"/>
            <a:ext cx="31537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nb-NO" sz="1000" dirty="0">
                <a:solidFill>
                  <a:prstClr val="black"/>
                </a:solidFill>
                <a:latin typeface="Calibri" panose="020F0502020204030204"/>
              </a:rPr>
              <a:t>* Verdier ikke fastsatt ennå – har brukt dagens nummer</a:t>
            </a:r>
          </a:p>
        </p:txBody>
      </p:sp>
      <p:sp>
        <p:nvSpPr>
          <p:cNvPr id="23" name="TekstSylinder 63">
            <a:extLst>
              <a:ext uri="{FF2B5EF4-FFF2-40B4-BE49-F238E27FC236}">
                <a16:creationId xmlns:a16="http://schemas.microsoft.com/office/drawing/2014/main" id="{0A0168F6-E151-4750-AA5C-1855140FFC78}"/>
              </a:ext>
            </a:extLst>
          </p:cNvPr>
          <p:cNvSpPr txBox="1"/>
          <p:nvPr/>
        </p:nvSpPr>
        <p:spPr>
          <a:xfrm>
            <a:off x="5318440" y="4799499"/>
            <a:ext cx="1012881" cy="2308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914377"/>
            <a:r>
              <a:rPr lang="nb-NO" sz="900" dirty="0">
                <a:solidFill>
                  <a:prstClr val="black"/>
                </a:solidFill>
                <a:latin typeface="Calibri" panose="020F0502020204030204"/>
              </a:rPr>
              <a:t>64250500 EPT</a:t>
            </a:r>
          </a:p>
        </p:txBody>
      </p:sp>
      <p:sp>
        <p:nvSpPr>
          <p:cNvPr id="25" name="TekstSylinder 59">
            <a:extLst>
              <a:ext uri="{FF2B5EF4-FFF2-40B4-BE49-F238E27FC236}">
                <a16:creationId xmlns:a16="http://schemas.microsoft.com/office/drawing/2014/main" id="{4B987364-3C0C-416B-B354-9C1185E15BD5}"/>
              </a:ext>
            </a:extLst>
          </p:cNvPr>
          <p:cNvSpPr txBox="1"/>
          <p:nvPr/>
        </p:nvSpPr>
        <p:spPr>
          <a:xfrm>
            <a:off x="5278011" y="773628"/>
            <a:ext cx="936176" cy="2308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914377"/>
            <a:r>
              <a:rPr lang="nb-NO" sz="900" dirty="0">
                <a:solidFill>
                  <a:prstClr val="black"/>
                </a:solidFill>
                <a:latin typeface="Calibri" panose="020F0502020204030204"/>
              </a:rPr>
              <a:t>Ikke aktuelt</a:t>
            </a:r>
          </a:p>
        </p:txBody>
      </p:sp>
      <p:sp>
        <p:nvSpPr>
          <p:cNvPr id="31" name="TekstSylinder 63">
            <a:extLst>
              <a:ext uri="{FF2B5EF4-FFF2-40B4-BE49-F238E27FC236}">
                <a16:creationId xmlns:a16="http://schemas.microsoft.com/office/drawing/2014/main" id="{FB9DBDFC-C631-4A17-BB54-28257B35995B}"/>
              </a:ext>
            </a:extLst>
          </p:cNvPr>
          <p:cNvSpPr txBox="1"/>
          <p:nvPr/>
        </p:nvSpPr>
        <p:spPr>
          <a:xfrm>
            <a:off x="5318437" y="4532007"/>
            <a:ext cx="1012887" cy="2308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914377"/>
            <a:r>
              <a:rPr lang="nb-NO" sz="900" dirty="0">
                <a:solidFill>
                  <a:prstClr val="black"/>
                </a:solidFill>
                <a:latin typeface="Calibri" panose="020F0502020204030204"/>
              </a:rPr>
              <a:t>12110* NFR</a:t>
            </a:r>
          </a:p>
        </p:txBody>
      </p:sp>
      <p:sp>
        <p:nvSpPr>
          <p:cNvPr id="32" name="TekstSylinder 63">
            <a:extLst>
              <a:ext uri="{FF2B5EF4-FFF2-40B4-BE49-F238E27FC236}">
                <a16:creationId xmlns:a16="http://schemas.microsoft.com/office/drawing/2014/main" id="{AF9AE79A-3A5B-463B-8890-50D7799874A4}"/>
              </a:ext>
            </a:extLst>
          </p:cNvPr>
          <p:cNvSpPr txBox="1"/>
          <p:nvPr/>
        </p:nvSpPr>
        <p:spPr>
          <a:xfrm>
            <a:off x="5318435" y="5066916"/>
            <a:ext cx="1023647" cy="2308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914377"/>
            <a:r>
              <a:rPr lang="nb-NO" sz="900" dirty="0">
                <a:solidFill>
                  <a:prstClr val="black"/>
                </a:solidFill>
                <a:latin typeface="Calibri" panose="020F0502020204030204"/>
              </a:rPr>
              <a:t>64900500 EPT</a:t>
            </a:r>
          </a:p>
        </p:txBody>
      </p:sp>
      <p:sp>
        <p:nvSpPr>
          <p:cNvPr id="35" name="TekstSylinder 63">
            <a:extLst>
              <a:ext uri="{FF2B5EF4-FFF2-40B4-BE49-F238E27FC236}">
                <a16:creationId xmlns:a16="http://schemas.microsoft.com/office/drawing/2014/main" id="{EAB0B8BF-F1AC-498E-992F-D37739FE6D63}"/>
              </a:ext>
            </a:extLst>
          </p:cNvPr>
          <p:cNvSpPr txBox="1"/>
          <p:nvPr/>
        </p:nvSpPr>
        <p:spPr>
          <a:xfrm>
            <a:off x="5318435" y="6229585"/>
            <a:ext cx="895755" cy="2308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914377"/>
            <a:r>
              <a:rPr lang="nb-NO" sz="900" dirty="0">
                <a:solidFill>
                  <a:prstClr val="black"/>
                </a:solidFill>
                <a:latin typeface="Calibri" panose="020F0502020204030204"/>
              </a:rPr>
              <a:t>905976*</a:t>
            </a:r>
          </a:p>
        </p:txBody>
      </p:sp>
      <p:sp>
        <p:nvSpPr>
          <p:cNvPr id="36" name="TekstSylinder 63">
            <a:extLst>
              <a:ext uri="{FF2B5EF4-FFF2-40B4-BE49-F238E27FC236}">
                <a16:creationId xmlns:a16="http://schemas.microsoft.com/office/drawing/2014/main" id="{2AAB9E80-223A-4AB8-A6AF-8A4702FB113F}"/>
              </a:ext>
            </a:extLst>
          </p:cNvPr>
          <p:cNvSpPr txBox="1"/>
          <p:nvPr/>
        </p:nvSpPr>
        <p:spPr>
          <a:xfrm>
            <a:off x="1841243" y="4303836"/>
            <a:ext cx="1455575" cy="2308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914377"/>
            <a:r>
              <a:rPr lang="nb-NO" sz="900" dirty="0">
                <a:solidFill>
                  <a:prstClr val="black"/>
                </a:solidFill>
                <a:latin typeface="Calibri" panose="020F0502020204030204"/>
              </a:rPr>
              <a:t>12110* NFR</a:t>
            </a:r>
          </a:p>
        </p:txBody>
      </p:sp>
      <p:sp>
        <p:nvSpPr>
          <p:cNvPr id="38" name="TekstSylinder 63">
            <a:extLst>
              <a:ext uri="{FF2B5EF4-FFF2-40B4-BE49-F238E27FC236}">
                <a16:creationId xmlns:a16="http://schemas.microsoft.com/office/drawing/2014/main" id="{45908FEE-1CE8-4181-8A77-7EEEE124C824}"/>
              </a:ext>
            </a:extLst>
          </p:cNvPr>
          <p:cNvSpPr txBox="1"/>
          <p:nvPr/>
        </p:nvSpPr>
        <p:spPr>
          <a:xfrm>
            <a:off x="1841243" y="4799497"/>
            <a:ext cx="1455575" cy="2308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914377"/>
            <a:r>
              <a:rPr lang="nb-NO" sz="900" dirty="0">
                <a:solidFill>
                  <a:prstClr val="black"/>
                </a:solidFill>
                <a:latin typeface="Calibri" panose="020F0502020204030204"/>
              </a:rPr>
              <a:t>64250500 EPT</a:t>
            </a:r>
          </a:p>
        </p:txBody>
      </p:sp>
      <p:sp>
        <p:nvSpPr>
          <p:cNvPr id="41" name="TekstSylinder 63">
            <a:extLst>
              <a:ext uri="{FF2B5EF4-FFF2-40B4-BE49-F238E27FC236}">
                <a16:creationId xmlns:a16="http://schemas.microsoft.com/office/drawing/2014/main" id="{C5A4ECD0-D523-469D-8704-328E47F52DAC}"/>
              </a:ext>
            </a:extLst>
          </p:cNvPr>
          <p:cNvSpPr txBox="1"/>
          <p:nvPr/>
        </p:nvSpPr>
        <p:spPr>
          <a:xfrm>
            <a:off x="5318435" y="4260921"/>
            <a:ext cx="1012887" cy="2308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914377"/>
            <a:r>
              <a:rPr lang="nb-NO" sz="900" dirty="0">
                <a:solidFill>
                  <a:prstClr val="black"/>
                </a:solidFill>
                <a:latin typeface="Calibri" panose="020F0502020204030204"/>
              </a:rPr>
              <a:t>12110* NFR</a:t>
            </a:r>
          </a:p>
        </p:txBody>
      </p:sp>
      <p:sp>
        <p:nvSpPr>
          <p:cNvPr id="54" name="TekstSylinder 63">
            <a:extLst>
              <a:ext uri="{FF2B5EF4-FFF2-40B4-BE49-F238E27FC236}">
                <a16:creationId xmlns:a16="http://schemas.microsoft.com/office/drawing/2014/main" id="{8BCB46D8-D860-460B-87A9-1261E7D6229F}"/>
              </a:ext>
            </a:extLst>
          </p:cNvPr>
          <p:cNvSpPr txBox="1"/>
          <p:nvPr/>
        </p:nvSpPr>
        <p:spPr>
          <a:xfrm>
            <a:off x="6345863" y="4263971"/>
            <a:ext cx="774461" cy="2308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914377"/>
            <a:r>
              <a:rPr lang="nb-NO" sz="900" dirty="0">
                <a:solidFill>
                  <a:prstClr val="black"/>
                </a:solidFill>
                <a:latin typeface="Calibri" panose="020F0502020204030204"/>
              </a:rPr>
              <a:t>12110* NFR</a:t>
            </a:r>
          </a:p>
        </p:txBody>
      </p:sp>
      <p:sp>
        <p:nvSpPr>
          <p:cNvPr id="47" name="TekstSylinder 63">
            <a:extLst>
              <a:ext uri="{FF2B5EF4-FFF2-40B4-BE49-F238E27FC236}">
                <a16:creationId xmlns:a16="http://schemas.microsoft.com/office/drawing/2014/main" id="{E27E0485-6BFF-47CE-87CA-144E29E973EB}"/>
              </a:ext>
            </a:extLst>
          </p:cNvPr>
          <p:cNvSpPr txBox="1"/>
          <p:nvPr/>
        </p:nvSpPr>
        <p:spPr>
          <a:xfrm>
            <a:off x="5318436" y="5384673"/>
            <a:ext cx="1621189" cy="2308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914377"/>
            <a:r>
              <a:rPr lang="nb-NO" sz="900" dirty="0">
                <a:solidFill>
                  <a:prstClr val="black"/>
                </a:solidFill>
                <a:latin typeface="Calibri" panose="020F0502020204030204"/>
              </a:rPr>
              <a:t>101654* Vojislav </a:t>
            </a:r>
            <a:r>
              <a:rPr lang="nb-NO" sz="900" dirty="0" err="1">
                <a:solidFill>
                  <a:prstClr val="black"/>
                </a:solidFill>
                <a:latin typeface="Calibri" panose="020F0502020204030204"/>
              </a:rPr>
              <a:t>Novakovic</a:t>
            </a:r>
            <a:endParaRPr lang="nb-NO" sz="9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8" name="TekstSylinder 63">
            <a:extLst>
              <a:ext uri="{FF2B5EF4-FFF2-40B4-BE49-F238E27FC236}">
                <a16:creationId xmlns:a16="http://schemas.microsoft.com/office/drawing/2014/main" id="{4DF50251-8CAE-48E6-BE39-64989B4C71E2}"/>
              </a:ext>
            </a:extLst>
          </p:cNvPr>
          <p:cNvSpPr txBox="1"/>
          <p:nvPr/>
        </p:nvSpPr>
        <p:spPr>
          <a:xfrm>
            <a:off x="5318436" y="5649425"/>
            <a:ext cx="1621189" cy="2308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914377"/>
            <a:r>
              <a:rPr lang="nb-NO" sz="900" dirty="0">
                <a:solidFill>
                  <a:prstClr val="black"/>
                </a:solidFill>
                <a:latin typeface="Calibri" panose="020F0502020204030204"/>
              </a:rPr>
              <a:t>101654* Vojislav </a:t>
            </a:r>
            <a:r>
              <a:rPr lang="nb-NO" sz="900" dirty="0" err="1">
                <a:solidFill>
                  <a:prstClr val="black"/>
                </a:solidFill>
                <a:latin typeface="Calibri" panose="020F0502020204030204"/>
              </a:rPr>
              <a:t>Novakovic</a:t>
            </a:r>
            <a:endParaRPr lang="nb-NO" sz="9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3" name="TekstSylinder 63">
            <a:extLst>
              <a:ext uri="{FF2B5EF4-FFF2-40B4-BE49-F238E27FC236}">
                <a16:creationId xmlns:a16="http://schemas.microsoft.com/office/drawing/2014/main" id="{F3B987E8-F131-444C-B476-6FA1D3DAB0D6}"/>
              </a:ext>
            </a:extLst>
          </p:cNvPr>
          <p:cNvSpPr txBox="1"/>
          <p:nvPr/>
        </p:nvSpPr>
        <p:spPr>
          <a:xfrm>
            <a:off x="6345862" y="4812567"/>
            <a:ext cx="1012887" cy="2308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914377"/>
            <a:r>
              <a:rPr lang="nb-NO" sz="900" dirty="0">
                <a:solidFill>
                  <a:prstClr val="black"/>
                </a:solidFill>
                <a:latin typeface="Calibri" panose="020F0502020204030204"/>
              </a:rPr>
              <a:t>63200501 IE- IEL</a:t>
            </a:r>
          </a:p>
        </p:txBody>
      </p:sp>
      <p:sp>
        <p:nvSpPr>
          <p:cNvPr id="63" name="TekstSylinder 63">
            <a:extLst>
              <a:ext uri="{FF2B5EF4-FFF2-40B4-BE49-F238E27FC236}">
                <a16:creationId xmlns:a16="http://schemas.microsoft.com/office/drawing/2014/main" id="{2D37129C-F548-427C-A017-233079439D8A}"/>
              </a:ext>
            </a:extLst>
          </p:cNvPr>
          <p:cNvSpPr txBox="1"/>
          <p:nvPr/>
        </p:nvSpPr>
        <p:spPr>
          <a:xfrm>
            <a:off x="5284216" y="3392464"/>
            <a:ext cx="1607997" cy="2308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914377"/>
            <a:r>
              <a:rPr lang="nb-NO" sz="900" dirty="0">
                <a:solidFill>
                  <a:prstClr val="black"/>
                </a:solidFill>
                <a:latin typeface="Calibri" panose="020F0502020204030204"/>
              </a:rPr>
              <a:t>905976100* </a:t>
            </a:r>
            <a:r>
              <a:rPr lang="nb-NO" sz="900" dirty="0" err="1">
                <a:solidFill>
                  <a:prstClr val="black"/>
                </a:solidFill>
                <a:latin typeface="Calibri" panose="020F0502020204030204"/>
              </a:rPr>
              <a:t>ChiNoZEN</a:t>
            </a:r>
            <a:r>
              <a:rPr lang="nb-NO" sz="900" dirty="0">
                <a:solidFill>
                  <a:prstClr val="black"/>
                </a:solidFill>
                <a:latin typeface="Calibri" panose="020F0502020204030204"/>
              </a:rPr>
              <a:t> - EPT</a:t>
            </a:r>
          </a:p>
        </p:txBody>
      </p:sp>
      <p:sp>
        <p:nvSpPr>
          <p:cNvPr id="64" name="TekstSylinder 63">
            <a:extLst>
              <a:ext uri="{FF2B5EF4-FFF2-40B4-BE49-F238E27FC236}">
                <a16:creationId xmlns:a16="http://schemas.microsoft.com/office/drawing/2014/main" id="{49CEEA29-D8CB-4386-8BC5-74FC18E23A0D}"/>
              </a:ext>
            </a:extLst>
          </p:cNvPr>
          <p:cNvSpPr txBox="1"/>
          <p:nvPr/>
        </p:nvSpPr>
        <p:spPr>
          <a:xfrm>
            <a:off x="5279946" y="3705652"/>
            <a:ext cx="1612268" cy="2308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914377"/>
            <a:r>
              <a:rPr lang="nb-NO" sz="900" dirty="0">
                <a:solidFill>
                  <a:prstClr val="black"/>
                </a:solidFill>
                <a:latin typeface="Calibri" panose="020F0502020204030204"/>
              </a:rPr>
              <a:t>905976101* </a:t>
            </a:r>
            <a:r>
              <a:rPr lang="nb-NO" sz="900" dirty="0" err="1">
                <a:solidFill>
                  <a:prstClr val="black"/>
                </a:solidFill>
                <a:latin typeface="Calibri" panose="020F0502020204030204"/>
              </a:rPr>
              <a:t>ChiNoZen</a:t>
            </a:r>
            <a:r>
              <a:rPr lang="nb-NO" sz="900" dirty="0">
                <a:solidFill>
                  <a:prstClr val="black"/>
                </a:solidFill>
                <a:latin typeface="Calibri" panose="020F0502020204030204"/>
              </a:rPr>
              <a:t> – IE-IEL</a:t>
            </a:r>
          </a:p>
        </p:txBody>
      </p:sp>
      <p:sp>
        <p:nvSpPr>
          <p:cNvPr id="65" name="TekstSylinder 63">
            <a:extLst>
              <a:ext uri="{FF2B5EF4-FFF2-40B4-BE49-F238E27FC236}">
                <a16:creationId xmlns:a16="http://schemas.microsoft.com/office/drawing/2014/main" id="{2909C44F-2376-4F8D-80E3-96015F59C805}"/>
              </a:ext>
            </a:extLst>
          </p:cNvPr>
          <p:cNvSpPr txBox="1"/>
          <p:nvPr/>
        </p:nvSpPr>
        <p:spPr>
          <a:xfrm>
            <a:off x="6939625" y="3399087"/>
            <a:ext cx="1740155" cy="2308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914377"/>
            <a:r>
              <a:rPr lang="nb-NO" sz="900" dirty="0">
                <a:solidFill>
                  <a:prstClr val="black"/>
                </a:solidFill>
                <a:latin typeface="Calibri" panose="020F0502020204030204"/>
              </a:rPr>
              <a:t>905976102* </a:t>
            </a:r>
            <a:r>
              <a:rPr lang="nb-NO" sz="900" dirty="0" err="1">
                <a:solidFill>
                  <a:prstClr val="black"/>
                </a:solidFill>
                <a:latin typeface="Calibri" panose="020F0502020204030204"/>
              </a:rPr>
              <a:t>ChiNoZEN</a:t>
            </a:r>
            <a:r>
              <a:rPr lang="nb-NO" sz="900" dirty="0">
                <a:solidFill>
                  <a:prstClr val="black"/>
                </a:solidFill>
                <a:latin typeface="Calibri" panose="020F0502020204030204"/>
              </a:rPr>
              <a:t> – AD-IAT</a:t>
            </a:r>
          </a:p>
        </p:txBody>
      </p:sp>
      <p:sp>
        <p:nvSpPr>
          <p:cNvPr id="71" name="TekstSylinder 63">
            <a:extLst>
              <a:ext uri="{FF2B5EF4-FFF2-40B4-BE49-F238E27FC236}">
                <a16:creationId xmlns:a16="http://schemas.microsoft.com/office/drawing/2014/main" id="{435165FD-8618-411F-9F9A-506BE9986E82}"/>
              </a:ext>
            </a:extLst>
          </p:cNvPr>
          <p:cNvSpPr txBox="1"/>
          <p:nvPr/>
        </p:nvSpPr>
        <p:spPr>
          <a:xfrm>
            <a:off x="7065021" y="5380873"/>
            <a:ext cx="1158063" cy="2308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914377"/>
            <a:r>
              <a:rPr lang="nb-NO" sz="900" dirty="0">
                <a:solidFill>
                  <a:prstClr val="black"/>
                </a:solidFill>
                <a:latin typeface="Calibri" panose="020F0502020204030204"/>
              </a:rPr>
              <a:t>104709* Olav </a:t>
            </a:r>
            <a:r>
              <a:rPr lang="nb-NO" sz="900" dirty="0" err="1">
                <a:solidFill>
                  <a:prstClr val="black"/>
                </a:solidFill>
                <a:latin typeface="Calibri" panose="020F0502020204030204"/>
              </a:rPr>
              <a:t>Fosso</a:t>
            </a:r>
            <a:endParaRPr lang="nb-NO" sz="9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5" name="TekstSylinder 63">
            <a:extLst>
              <a:ext uri="{FF2B5EF4-FFF2-40B4-BE49-F238E27FC236}">
                <a16:creationId xmlns:a16="http://schemas.microsoft.com/office/drawing/2014/main" id="{6A6E1C95-17BD-4B8C-A791-EE6BEE497D4B}"/>
              </a:ext>
            </a:extLst>
          </p:cNvPr>
          <p:cNvSpPr txBox="1"/>
          <p:nvPr/>
        </p:nvSpPr>
        <p:spPr>
          <a:xfrm>
            <a:off x="6342085" y="5959087"/>
            <a:ext cx="895755" cy="2308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914377"/>
            <a:r>
              <a:rPr lang="nb-NO" sz="900" dirty="0">
                <a:solidFill>
                  <a:prstClr val="black"/>
                </a:solidFill>
                <a:latin typeface="Calibri" panose="020F0502020204030204"/>
              </a:rPr>
              <a:t>905976*</a:t>
            </a:r>
          </a:p>
        </p:txBody>
      </p:sp>
      <p:sp>
        <p:nvSpPr>
          <p:cNvPr id="80" name="TekstSylinder 63">
            <a:extLst>
              <a:ext uri="{FF2B5EF4-FFF2-40B4-BE49-F238E27FC236}">
                <a16:creationId xmlns:a16="http://schemas.microsoft.com/office/drawing/2014/main" id="{D9714CD5-F33B-42E6-B69F-796843EEAD62}"/>
              </a:ext>
            </a:extLst>
          </p:cNvPr>
          <p:cNvSpPr txBox="1"/>
          <p:nvPr/>
        </p:nvSpPr>
        <p:spPr>
          <a:xfrm>
            <a:off x="6346359" y="490267"/>
            <a:ext cx="936176" cy="2308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914377"/>
            <a:r>
              <a:rPr lang="nb-NO" sz="900" dirty="0">
                <a:solidFill>
                  <a:prstClr val="black"/>
                </a:solidFill>
                <a:latin typeface="Calibri" panose="020F0502020204030204"/>
              </a:rPr>
              <a:t>Ikke aktuelt</a:t>
            </a:r>
          </a:p>
        </p:txBody>
      </p:sp>
      <p:sp>
        <p:nvSpPr>
          <p:cNvPr id="85" name="TekstSylinder 63">
            <a:extLst>
              <a:ext uri="{FF2B5EF4-FFF2-40B4-BE49-F238E27FC236}">
                <a16:creationId xmlns:a16="http://schemas.microsoft.com/office/drawing/2014/main" id="{88C09862-CA6E-4565-9A48-3E07180F0E6F}"/>
              </a:ext>
            </a:extLst>
          </p:cNvPr>
          <p:cNvSpPr txBox="1"/>
          <p:nvPr/>
        </p:nvSpPr>
        <p:spPr>
          <a:xfrm>
            <a:off x="5273737" y="1067903"/>
            <a:ext cx="936176" cy="2308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914377"/>
            <a:r>
              <a:rPr lang="nb-NO" sz="900" dirty="0">
                <a:solidFill>
                  <a:prstClr val="black"/>
                </a:solidFill>
                <a:latin typeface="Calibri" panose="020F0502020204030204"/>
              </a:rPr>
              <a:t>Ikke aktuelt</a:t>
            </a:r>
          </a:p>
        </p:txBody>
      </p:sp>
      <p:sp>
        <p:nvSpPr>
          <p:cNvPr id="86" name="TekstSylinder 59">
            <a:extLst>
              <a:ext uri="{FF2B5EF4-FFF2-40B4-BE49-F238E27FC236}">
                <a16:creationId xmlns:a16="http://schemas.microsoft.com/office/drawing/2014/main" id="{6BDFACCD-69BD-4FC2-95C2-3AAF0ED27753}"/>
              </a:ext>
            </a:extLst>
          </p:cNvPr>
          <p:cNvSpPr txBox="1"/>
          <p:nvPr/>
        </p:nvSpPr>
        <p:spPr>
          <a:xfrm>
            <a:off x="5273735" y="1348203"/>
            <a:ext cx="936176" cy="2308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914377"/>
            <a:r>
              <a:rPr lang="nb-NO" sz="900" dirty="0">
                <a:solidFill>
                  <a:prstClr val="black"/>
                </a:solidFill>
                <a:latin typeface="Calibri" panose="020F0502020204030204"/>
              </a:rPr>
              <a:t>Ikke aktuelt</a:t>
            </a:r>
          </a:p>
        </p:txBody>
      </p:sp>
      <p:sp>
        <p:nvSpPr>
          <p:cNvPr id="87" name="TekstSylinder 63">
            <a:extLst>
              <a:ext uri="{FF2B5EF4-FFF2-40B4-BE49-F238E27FC236}">
                <a16:creationId xmlns:a16="http://schemas.microsoft.com/office/drawing/2014/main" id="{3737AC6B-DB2F-4061-81F8-9A9A687A78CC}"/>
              </a:ext>
            </a:extLst>
          </p:cNvPr>
          <p:cNvSpPr txBox="1"/>
          <p:nvPr/>
        </p:nvSpPr>
        <p:spPr>
          <a:xfrm>
            <a:off x="6342083" y="1064841"/>
            <a:ext cx="936176" cy="2308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914377"/>
            <a:r>
              <a:rPr lang="nb-NO" sz="900" dirty="0">
                <a:solidFill>
                  <a:prstClr val="black"/>
                </a:solidFill>
                <a:latin typeface="Calibri" panose="020F0502020204030204"/>
              </a:rPr>
              <a:t>Ikke aktuelt</a:t>
            </a:r>
          </a:p>
        </p:txBody>
      </p:sp>
      <p:sp>
        <p:nvSpPr>
          <p:cNvPr id="92" name="TekstSylinder 63">
            <a:extLst>
              <a:ext uri="{FF2B5EF4-FFF2-40B4-BE49-F238E27FC236}">
                <a16:creationId xmlns:a16="http://schemas.microsoft.com/office/drawing/2014/main" id="{9C4A2D05-D319-4B45-AE60-0B4D0DF17FD5}"/>
              </a:ext>
            </a:extLst>
          </p:cNvPr>
          <p:cNvSpPr txBox="1"/>
          <p:nvPr/>
        </p:nvSpPr>
        <p:spPr>
          <a:xfrm>
            <a:off x="5273740" y="1625319"/>
            <a:ext cx="936176" cy="2308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914377"/>
            <a:r>
              <a:rPr lang="nb-NO" sz="900" dirty="0">
                <a:solidFill>
                  <a:prstClr val="black"/>
                </a:solidFill>
                <a:latin typeface="Calibri" panose="020F0502020204030204"/>
              </a:rPr>
              <a:t>Ikke aktuelt</a:t>
            </a:r>
          </a:p>
        </p:txBody>
      </p:sp>
      <p:sp>
        <p:nvSpPr>
          <p:cNvPr id="93" name="TekstSylinder 59">
            <a:extLst>
              <a:ext uri="{FF2B5EF4-FFF2-40B4-BE49-F238E27FC236}">
                <a16:creationId xmlns:a16="http://schemas.microsoft.com/office/drawing/2014/main" id="{8E961C8B-0894-49DA-A27E-C68A425E0A45}"/>
              </a:ext>
            </a:extLst>
          </p:cNvPr>
          <p:cNvSpPr txBox="1"/>
          <p:nvPr/>
        </p:nvSpPr>
        <p:spPr>
          <a:xfrm>
            <a:off x="5273737" y="1905619"/>
            <a:ext cx="936176" cy="2308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914377"/>
            <a:r>
              <a:rPr lang="nb-NO" sz="900" dirty="0">
                <a:solidFill>
                  <a:prstClr val="black"/>
                </a:solidFill>
                <a:latin typeface="Calibri" panose="020F0502020204030204"/>
              </a:rPr>
              <a:t>Ikke aktuelt</a:t>
            </a:r>
          </a:p>
        </p:txBody>
      </p:sp>
      <p:sp>
        <p:nvSpPr>
          <p:cNvPr id="94" name="TekstSylinder 63">
            <a:extLst>
              <a:ext uri="{FF2B5EF4-FFF2-40B4-BE49-F238E27FC236}">
                <a16:creationId xmlns:a16="http://schemas.microsoft.com/office/drawing/2014/main" id="{E3606D7A-46B8-4768-9690-A758E57EB5C3}"/>
              </a:ext>
            </a:extLst>
          </p:cNvPr>
          <p:cNvSpPr txBox="1"/>
          <p:nvPr/>
        </p:nvSpPr>
        <p:spPr>
          <a:xfrm>
            <a:off x="6342085" y="1622257"/>
            <a:ext cx="936176" cy="2308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914377"/>
            <a:r>
              <a:rPr lang="nb-NO" sz="900" dirty="0">
                <a:solidFill>
                  <a:prstClr val="black"/>
                </a:solidFill>
                <a:latin typeface="Calibri" panose="020F0502020204030204"/>
              </a:rPr>
              <a:t>Ikke aktuelt</a:t>
            </a:r>
          </a:p>
        </p:txBody>
      </p:sp>
      <p:sp>
        <p:nvSpPr>
          <p:cNvPr id="99" name="TekstSylinder 63">
            <a:extLst>
              <a:ext uri="{FF2B5EF4-FFF2-40B4-BE49-F238E27FC236}">
                <a16:creationId xmlns:a16="http://schemas.microsoft.com/office/drawing/2014/main" id="{75A08F60-FC6A-4D76-9DB3-56126EAD4C08}"/>
              </a:ext>
            </a:extLst>
          </p:cNvPr>
          <p:cNvSpPr txBox="1"/>
          <p:nvPr/>
        </p:nvSpPr>
        <p:spPr>
          <a:xfrm>
            <a:off x="5284229" y="2188775"/>
            <a:ext cx="936176" cy="2308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914377"/>
            <a:r>
              <a:rPr lang="nb-NO" sz="900" dirty="0">
                <a:solidFill>
                  <a:prstClr val="black"/>
                </a:solidFill>
                <a:latin typeface="Calibri" panose="020F0502020204030204"/>
              </a:rPr>
              <a:t>NFR</a:t>
            </a:r>
          </a:p>
        </p:txBody>
      </p:sp>
      <p:sp>
        <p:nvSpPr>
          <p:cNvPr id="100" name="TekstSylinder 59">
            <a:extLst>
              <a:ext uri="{FF2B5EF4-FFF2-40B4-BE49-F238E27FC236}">
                <a16:creationId xmlns:a16="http://schemas.microsoft.com/office/drawing/2014/main" id="{0E03899D-D7B8-45AD-BEF2-D8AFD94C3DA7}"/>
              </a:ext>
            </a:extLst>
          </p:cNvPr>
          <p:cNvSpPr txBox="1"/>
          <p:nvPr/>
        </p:nvSpPr>
        <p:spPr>
          <a:xfrm>
            <a:off x="5284227" y="2469075"/>
            <a:ext cx="936176" cy="2308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914377"/>
            <a:r>
              <a:rPr lang="nb-NO" sz="900" dirty="0">
                <a:solidFill>
                  <a:prstClr val="black"/>
                </a:solidFill>
                <a:latin typeface="Calibri" panose="020F0502020204030204"/>
              </a:rPr>
              <a:t>NFR</a:t>
            </a:r>
          </a:p>
        </p:txBody>
      </p:sp>
      <p:sp>
        <p:nvSpPr>
          <p:cNvPr id="101" name="TekstSylinder 63">
            <a:extLst>
              <a:ext uri="{FF2B5EF4-FFF2-40B4-BE49-F238E27FC236}">
                <a16:creationId xmlns:a16="http://schemas.microsoft.com/office/drawing/2014/main" id="{F3391422-C50D-43EB-97E0-EFC2BE7215FD}"/>
              </a:ext>
            </a:extLst>
          </p:cNvPr>
          <p:cNvSpPr txBox="1"/>
          <p:nvPr/>
        </p:nvSpPr>
        <p:spPr>
          <a:xfrm>
            <a:off x="6352575" y="2185715"/>
            <a:ext cx="936176" cy="2308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914377"/>
            <a:r>
              <a:rPr lang="nb-NO" sz="900" dirty="0">
                <a:solidFill>
                  <a:prstClr val="black"/>
                </a:solidFill>
                <a:latin typeface="Calibri" panose="020F0502020204030204"/>
              </a:rPr>
              <a:t>NFR</a:t>
            </a:r>
          </a:p>
        </p:txBody>
      </p:sp>
      <p:sp>
        <p:nvSpPr>
          <p:cNvPr id="106" name="TekstSylinder 63">
            <a:extLst>
              <a:ext uri="{FF2B5EF4-FFF2-40B4-BE49-F238E27FC236}">
                <a16:creationId xmlns:a16="http://schemas.microsoft.com/office/drawing/2014/main" id="{AE219058-E736-4376-BD30-BFD5B8AB7F50}"/>
              </a:ext>
            </a:extLst>
          </p:cNvPr>
          <p:cNvSpPr txBox="1"/>
          <p:nvPr/>
        </p:nvSpPr>
        <p:spPr>
          <a:xfrm>
            <a:off x="5278015" y="2769808"/>
            <a:ext cx="936176" cy="2308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914377"/>
            <a:r>
              <a:rPr lang="nb-NO" sz="900" dirty="0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/>
              </a:rPr>
              <a:t>Fra liste</a:t>
            </a:r>
          </a:p>
        </p:txBody>
      </p:sp>
      <p:sp>
        <p:nvSpPr>
          <p:cNvPr id="107" name="TekstSylinder 59">
            <a:extLst>
              <a:ext uri="{FF2B5EF4-FFF2-40B4-BE49-F238E27FC236}">
                <a16:creationId xmlns:a16="http://schemas.microsoft.com/office/drawing/2014/main" id="{7CA4E536-7145-48D9-8938-4ACC1DC1DE6A}"/>
              </a:ext>
            </a:extLst>
          </p:cNvPr>
          <p:cNvSpPr txBox="1"/>
          <p:nvPr/>
        </p:nvSpPr>
        <p:spPr>
          <a:xfrm>
            <a:off x="5278011" y="3050108"/>
            <a:ext cx="936176" cy="2308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914377"/>
            <a:r>
              <a:rPr lang="nb-NO" sz="900" dirty="0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/>
              </a:rPr>
              <a:t>Fra liste</a:t>
            </a:r>
          </a:p>
        </p:txBody>
      </p:sp>
      <p:sp>
        <p:nvSpPr>
          <p:cNvPr id="108" name="TekstSylinder 63">
            <a:extLst>
              <a:ext uri="{FF2B5EF4-FFF2-40B4-BE49-F238E27FC236}">
                <a16:creationId xmlns:a16="http://schemas.microsoft.com/office/drawing/2014/main" id="{95E2CD58-ABC8-4BE6-BE90-660481F60B88}"/>
              </a:ext>
            </a:extLst>
          </p:cNvPr>
          <p:cNvSpPr txBox="1"/>
          <p:nvPr/>
        </p:nvSpPr>
        <p:spPr>
          <a:xfrm>
            <a:off x="6346359" y="2766747"/>
            <a:ext cx="936176" cy="2308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914377"/>
            <a:r>
              <a:rPr lang="nb-NO" sz="900" dirty="0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/>
              </a:rPr>
              <a:t>Fra liste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1D22C6-2544-4A29-A69E-937A9C8EB8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8570" y="3320097"/>
            <a:ext cx="1419055" cy="8607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C12607-71D1-4421-9428-F0B3864095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18097" y="2882656"/>
            <a:ext cx="2600688" cy="1714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7594852-DE74-4BA8-B308-3AF37E81DB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09035" y="3102057"/>
            <a:ext cx="1809751" cy="2095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5244028-3632-4E97-8377-B91177B301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90011" y="3352865"/>
            <a:ext cx="1628775" cy="2095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896D900-B605-4E87-A889-CB4BE002C6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09035" y="3601570"/>
            <a:ext cx="1809751" cy="20955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864D396-71B7-43AD-9E8E-CC51D273453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80511" y="3845130"/>
            <a:ext cx="1438275" cy="20955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0607F4B-5ED5-4231-BC5E-F670B50263E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47211" y="4101305"/>
            <a:ext cx="1171575" cy="20955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6C75972-5EC1-41E2-9A97-9D7D55373F0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071035" y="4357478"/>
            <a:ext cx="1047751" cy="20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240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4" grpId="0" animBg="1"/>
      <p:bldP spid="37" grpId="0" animBg="1"/>
      <p:bldP spid="39" grpId="0" animBg="1"/>
      <p:bldP spid="40" grpId="0" animBg="1"/>
      <p:bldP spid="42" grpId="0" animBg="1"/>
      <p:bldP spid="49" grpId="0" animBg="1"/>
      <p:bldP spid="50" grpId="0" animBg="1"/>
      <p:bldP spid="51" grpId="0" animBg="1"/>
      <p:bldP spid="23" grpId="0" animBg="1"/>
      <p:bldP spid="25" grpId="0" animBg="1"/>
      <p:bldP spid="31" grpId="0" animBg="1"/>
      <p:bldP spid="32" grpId="0" animBg="1"/>
      <p:bldP spid="35" grpId="0" animBg="1"/>
      <p:bldP spid="36" grpId="0" animBg="1"/>
      <p:bldP spid="38" grpId="0" animBg="1"/>
      <p:bldP spid="41" grpId="0" animBg="1"/>
      <p:bldP spid="54" grpId="0" animBg="1"/>
      <p:bldP spid="47" grpId="0" animBg="1"/>
      <p:bldP spid="48" grpId="0" animBg="1"/>
      <p:bldP spid="53" grpId="0" animBg="1"/>
      <p:bldP spid="63" grpId="0" animBg="1"/>
      <p:bldP spid="64" grpId="0" animBg="1"/>
      <p:bldP spid="65" grpId="0" animBg="1"/>
      <p:bldP spid="71" grpId="0" animBg="1"/>
      <p:bldP spid="75" grpId="0" animBg="1"/>
      <p:bldP spid="80" grpId="0" animBg="1"/>
      <p:bldP spid="85" grpId="0" animBg="1"/>
      <p:bldP spid="86" grpId="0" animBg="1"/>
      <p:bldP spid="87" grpId="0" animBg="1"/>
      <p:bldP spid="92" grpId="0" animBg="1"/>
      <p:bldP spid="93" grpId="0" animBg="1"/>
      <p:bldP spid="94" grpId="0" animBg="1"/>
      <p:bldP spid="99" grpId="0" animBg="1"/>
      <p:bldP spid="100" grpId="0" animBg="1"/>
      <p:bldP spid="101" grpId="0" animBg="1"/>
      <p:bldP spid="106" grpId="0" animBg="1"/>
      <p:bldP spid="107" grpId="0" animBg="1"/>
      <p:bldP spid="10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6D07E2-644C-40AA-8663-7072672F58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839" y="886409"/>
            <a:ext cx="2991255" cy="17408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8AE33A8-B43D-499D-AC66-D53BE86AE1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9395" y="824905"/>
            <a:ext cx="5063179" cy="18638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AA0A3ED-CA04-41B7-B5D8-6107EB4EB2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119" y="3279129"/>
            <a:ext cx="2991975" cy="15270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B2C5825-AD16-49D8-8885-D06FE25AD8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303" y="5568821"/>
            <a:ext cx="11215396" cy="67126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3086021-087D-4D1E-AF66-2D7CFB483D11}"/>
              </a:ext>
            </a:extLst>
          </p:cNvPr>
          <p:cNvSpPr txBox="1"/>
          <p:nvPr/>
        </p:nvSpPr>
        <p:spPr>
          <a:xfrm>
            <a:off x="746449" y="608415"/>
            <a:ext cx="34461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nb-NO" sz="1400" dirty="0">
                <a:solidFill>
                  <a:prstClr val="black"/>
                </a:solidFill>
                <a:latin typeface="Calibri" panose="020F0502020204030204"/>
              </a:rPr>
              <a:t>Annen info om prosjekt i datainnsamlingsark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EA29D7-58C0-44F3-8321-89F159379B3F}"/>
              </a:ext>
            </a:extLst>
          </p:cNvPr>
          <p:cNvSpPr txBox="1"/>
          <p:nvPr/>
        </p:nvSpPr>
        <p:spPr>
          <a:xfrm>
            <a:off x="5119397" y="545421"/>
            <a:ext cx="39624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nb-NO" sz="1400" dirty="0">
                <a:solidFill>
                  <a:prstClr val="black"/>
                </a:solidFill>
                <a:latin typeface="Calibri" panose="020F0502020204030204"/>
              </a:rPr>
              <a:t>Annen info om delprosjekt i datainnsamlingsark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78374F6-3748-4F99-A43C-935B6B2C19C9}"/>
              </a:ext>
            </a:extLst>
          </p:cNvPr>
          <p:cNvSpPr txBox="1"/>
          <p:nvPr/>
        </p:nvSpPr>
        <p:spPr>
          <a:xfrm>
            <a:off x="811763" y="2985715"/>
            <a:ext cx="34461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nb-NO" sz="1400" dirty="0">
                <a:solidFill>
                  <a:prstClr val="black"/>
                </a:solidFill>
                <a:latin typeface="Calibri" panose="020F0502020204030204"/>
              </a:rPr>
              <a:t>Info om partnere i datainnsamlingsark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2CEB46-0972-4832-9F13-ACD2E481EFEA}"/>
              </a:ext>
            </a:extLst>
          </p:cNvPr>
          <p:cNvSpPr txBox="1"/>
          <p:nvPr/>
        </p:nvSpPr>
        <p:spPr>
          <a:xfrm>
            <a:off x="510075" y="5190844"/>
            <a:ext cx="34461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nb-NO" sz="1400" dirty="0">
                <a:solidFill>
                  <a:prstClr val="black"/>
                </a:solidFill>
                <a:latin typeface="Calibri" panose="020F0502020204030204"/>
              </a:rPr>
              <a:t>Info om arbeidspakker i datainnsamlingsark</a:t>
            </a:r>
          </a:p>
        </p:txBody>
      </p:sp>
    </p:spTree>
    <p:extLst>
      <p:ext uri="{BB962C8B-B14F-4D97-AF65-F5344CB8AC3E}">
        <p14:creationId xmlns:p14="http://schemas.microsoft.com/office/powerpoint/2010/main" val="3740969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8AB5614-89EF-45EE-9E29-415444EAA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875" y="34024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nb-NO" sz="3600" b="1" dirty="0"/>
              <a:t>Senter (SFI, SFF </a:t>
            </a:r>
            <a:r>
              <a:rPr lang="nb-NO" sz="3600" b="1" dirty="0" err="1"/>
              <a:t>osv</a:t>
            </a:r>
            <a:r>
              <a:rPr lang="nb-NO" sz="3600" b="1" dirty="0"/>
              <a:t>) hvor NTNU ikke er koordinator</a:t>
            </a:r>
            <a:br>
              <a:rPr lang="nb-NO" sz="3600" b="1" dirty="0"/>
            </a:br>
            <a:r>
              <a:rPr lang="nb-NO" sz="3600" b="1" dirty="0"/>
              <a:t/>
            </a:r>
            <a:br>
              <a:rPr lang="nb-NO" sz="3600" b="1" dirty="0"/>
            </a:br>
            <a:r>
              <a:rPr lang="nb-NO" sz="2700" b="1" dirty="0"/>
              <a:t>NTNU har hittil brukt «NFR via 3.part» på disse – dette er ofte en unøyaktighet som </a:t>
            </a:r>
            <a:r>
              <a:rPr lang="nb-NO" sz="2700" b="1" u="sng" dirty="0"/>
              <a:t>må rettes</a:t>
            </a:r>
            <a:r>
              <a:rPr lang="nb-NO" sz="2700" b="1" dirty="0"/>
              <a:t> i forbindelse med konvertering</a:t>
            </a:r>
            <a:endParaRPr lang="nb-NO" sz="3600" b="1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FDD813E-E9A0-441E-9A05-963A9C506DC1}"/>
              </a:ext>
            </a:extLst>
          </p:cNvPr>
          <p:cNvSpPr txBox="1">
            <a:spLocks/>
          </p:cNvSpPr>
          <p:nvPr/>
        </p:nvSpPr>
        <p:spPr>
          <a:xfrm>
            <a:off x="433875" y="2032527"/>
            <a:ext cx="7690471" cy="523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77">
              <a:buNone/>
            </a:pPr>
            <a:r>
              <a:rPr lang="nb-NO" b="1" dirty="0">
                <a:solidFill>
                  <a:prstClr val="black"/>
                </a:solidFill>
                <a:latin typeface="Calibri" panose="020F0502020204030204"/>
              </a:rPr>
              <a:t>Må</a:t>
            </a:r>
            <a:r>
              <a:rPr lang="nb-NO" sz="2000" dirty="0">
                <a:solidFill>
                  <a:prstClr val="black"/>
                </a:solidFill>
                <a:latin typeface="Calibri" panose="020F0502020204030204"/>
              </a:rPr>
              <a:t> ha delprosjekter for hver finansieringskilde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85A2E5-2CE6-40D1-B5E7-C00EAA75E6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852" y="2755324"/>
            <a:ext cx="8764555" cy="181820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A7D0F20-97C5-49D1-BB02-654B60D658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852" y="4658907"/>
            <a:ext cx="2790947" cy="2008279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C37F30D-EED7-4C43-8238-9A3B905D2BB9}"/>
              </a:ext>
            </a:extLst>
          </p:cNvPr>
          <p:cNvSpPr txBox="1">
            <a:spLocks/>
          </p:cNvSpPr>
          <p:nvPr/>
        </p:nvSpPr>
        <p:spPr>
          <a:xfrm>
            <a:off x="3628056" y="4773250"/>
            <a:ext cx="1901889" cy="195101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77">
              <a:buNone/>
            </a:pPr>
            <a:r>
              <a:rPr lang="nb-NO" sz="1400" dirty="0">
                <a:solidFill>
                  <a:prstClr val="black"/>
                </a:solidFill>
                <a:latin typeface="Calibri" panose="020F0502020204030204"/>
              </a:rPr>
              <a:t>Strengt tatt er det nok 2 finansieringskilder (</a:t>
            </a:r>
            <a:r>
              <a:rPr lang="nb-NO" sz="1400" dirty="0" err="1">
                <a:solidFill>
                  <a:prstClr val="black"/>
                </a:solidFill>
                <a:latin typeface="Calibri" panose="020F0502020204030204"/>
              </a:rPr>
              <a:t>Nær.liv</a:t>
            </a:r>
            <a:r>
              <a:rPr lang="nb-NO" sz="1400" dirty="0">
                <a:solidFill>
                  <a:prstClr val="black"/>
                </a:solidFill>
                <a:latin typeface="Calibri" panose="020F0502020204030204"/>
              </a:rPr>
              <a:t>/Privat og Org./stiftelser) men antar at Norges Fiskarlag er </a:t>
            </a:r>
            <a:r>
              <a:rPr lang="nb-NO" sz="1400" u="sng" dirty="0">
                <a:solidFill>
                  <a:prstClr val="black"/>
                </a:solidFill>
                <a:latin typeface="Calibri" panose="020F0502020204030204"/>
              </a:rPr>
              <a:t>veldig liten </a:t>
            </a:r>
            <a:r>
              <a:rPr lang="nb-NO" sz="1400" dirty="0" err="1">
                <a:solidFill>
                  <a:prstClr val="black"/>
                </a:solidFill>
                <a:latin typeface="Calibri" panose="020F0502020204030204"/>
              </a:rPr>
              <a:t>finansiør</a:t>
            </a:r>
            <a:endParaRPr lang="nb-NO" sz="1400" dirty="0">
              <a:solidFill>
                <a:prstClr val="black"/>
              </a:solidFill>
              <a:latin typeface="Calibri" panose="020F0502020204030204"/>
            </a:endParaRPr>
          </a:p>
          <a:p>
            <a:pPr marL="0" indent="0" defTabSz="914377">
              <a:buNone/>
            </a:pPr>
            <a:r>
              <a:rPr lang="nb-NO" sz="1400" dirty="0">
                <a:solidFill>
                  <a:prstClr val="black"/>
                </a:solidFill>
                <a:latin typeface="Calibri" panose="020F0502020204030204"/>
              </a:rPr>
              <a:t>&gt; Opprett kun delprosjekt for 1 </a:t>
            </a:r>
            <a:r>
              <a:rPr lang="nb-NO" sz="1400" dirty="0" err="1">
                <a:solidFill>
                  <a:prstClr val="black"/>
                </a:solidFill>
                <a:latin typeface="Calibri" panose="020F0502020204030204"/>
              </a:rPr>
              <a:t>fin.kilde</a:t>
            </a:r>
            <a:r>
              <a:rPr lang="nb-NO" sz="1400" dirty="0">
                <a:solidFill>
                  <a:prstClr val="black"/>
                </a:solidFill>
                <a:latin typeface="Calibri" panose="020F0502020204030204"/>
              </a:rPr>
              <a:t> ekstra</a:t>
            </a:r>
          </a:p>
        </p:txBody>
      </p:sp>
    </p:spTree>
    <p:extLst>
      <p:ext uri="{BB962C8B-B14F-4D97-AF65-F5344CB8AC3E}">
        <p14:creationId xmlns:p14="http://schemas.microsoft.com/office/powerpoint/2010/main" val="364345931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B55E21A-70EC-4092-84E5-FB6EACA836D4}"/>
              </a:ext>
            </a:extLst>
          </p:cNvPr>
          <p:cNvSpPr/>
          <p:nvPr/>
        </p:nvSpPr>
        <p:spPr>
          <a:xfrm>
            <a:off x="4698328" y="2276584"/>
            <a:ext cx="2366201" cy="84618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nb-NO" dirty="0">
                <a:solidFill>
                  <a:prstClr val="black"/>
                </a:solidFill>
                <a:latin typeface="Calibri" panose="020F0502020204030204"/>
              </a:rPr>
              <a:t>906490*</a:t>
            </a:r>
          </a:p>
          <a:p>
            <a:pPr algn="ctr" defTabSz="914377"/>
            <a:r>
              <a:rPr lang="nb-NO" dirty="0">
                <a:solidFill>
                  <a:prstClr val="black"/>
                </a:solidFill>
                <a:latin typeface="Calibri" panose="020F0502020204030204"/>
              </a:rPr>
              <a:t>SFI Harvest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28BE459-7A42-4790-A8BF-3511FB0B934A}"/>
              </a:ext>
            </a:extLst>
          </p:cNvPr>
          <p:cNvSpPr/>
          <p:nvPr/>
        </p:nvSpPr>
        <p:spPr>
          <a:xfrm>
            <a:off x="305422" y="3746215"/>
            <a:ext cx="424749" cy="4115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nb-NO" sz="600" dirty="0">
                <a:solidFill>
                  <a:prstClr val="black"/>
                </a:solidFill>
                <a:latin typeface="Calibri" panose="020F0502020204030204"/>
              </a:rPr>
              <a:t>NFR</a:t>
            </a:r>
          </a:p>
          <a:p>
            <a:pPr algn="ctr" defTabSz="914377"/>
            <a:r>
              <a:rPr lang="nb-NO" sz="600" dirty="0">
                <a:solidFill>
                  <a:prstClr val="black"/>
                </a:solidFill>
                <a:latin typeface="Calibri" panose="020F0502020204030204"/>
              </a:rPr>
              <a:t>DP 100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359EDA-417C-49C1-B1C5-835F30AA35E1}"/>
              </a:ext>
            </a:extLst>
          </p:cNvPr>
          <p:cNvSpPr/>
          <p:nvPr/>
        </p:nvSpPr>
        <p:spPr>
          <a:xfrm>
            <a:off x="822820" y="3745656"/>
            <a:ext cx="512187" cy="4079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nb-NO" sz="600" dirty="0" err="1">
                <a:solidFill>
                  <a:prstClr val="black"/>
                </a:solidFill>
                <a:latin typeface="Calibri" panose="020F0502020204030204"/>
              </a:rPr>
              <a:t>Nær.liv</a:t>
            </a:r>
            <a:r>
              <a:rPr lang="nb-NO" sz="600" dirty="0">
                <a:solidFill>
                  <a:prstClr val="black"/>
                </a:solidFill>
                <a:latin typeface="Calibri" panose="020F0502020204030204"/>
              </a:rPr>
              <a:t> </a:t>
            </a:r>
          </a:p>
          <a:p>
            <a:pPr algn="ctr" defTabSz="914377"/>
            <a:r>
              <a:rPr lang="nb-NO" sz="600" dirty="0">
                <a:solidFill>
                  <a:prstClr val="black"/>
                </a:solidFill>
                <a:latin typeface="Calibri" panose="020F0502020204030204"/>
              </a:rPr>
              <a:t>DP100</a:t>
            </a:r>
          </a:p>
        </p:txBody>
      </p:sp>
      <p:sp>
        <p:nvSpPr>
          <p:cNvPr id="41" name="Arrow: Curved Up 40">
            <a:extLst>
              <a:ext uri="{FF2B5EF4-FFF2-40B4-BE49-F238E27FC236}">
                <a16:creationId xmlns:a16="http://schemas.microsoft.com/office/drawing/2014/main" id="{50E7083D-E6B9-4F9E-9473-B0064C058500}"/>
              </a:ext>
            </a:extLst>
          </p:cNvPr>
          <p:cNvSpPr/>
          <p:nvPr/>
        </p:nvSpPr>
        <p:spPr>
          <a:xfrm>
            <a:off x="385914" y="4222737"/>
            <a:ext cx="777471" cy="25240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nb-NO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B7C5438-CD03-4C38-A002-78F279FC477A}"/>
              </a:ext>
            </a:extLst>
          </p:cNvPr>
          <p:cNvSpPr/>
          <p:nvPr/>
        </p:nvSpPr>
        <p:spPr>
          <a:xfrm>
            <a:off x="2889734" y="6363155"/>
            <a:ext cx="424749" cy="4115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nb-NO" sz="8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17E5013-F624-4F4B-94E5-CCCD19D4FA47}"/>
              </a:ext>
            </a:extLst>
          </p:cNvPr>
          <p:cNvSpPr txBox="1"/>
          <p:nvPr/>
        </p:nvSpPr>
        <p:spPr>
          <a:xfrm>
            <a:off x="3446992" y="6294980"/>
            <a:ext cx="36175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nb-NO" sz="1100" dirty="0">
                <a:solidFill>
                  <a:prstClr val="black"/>
                </a:solidFill>
                <a:latin typeface="Calibri" panose="020F0502020204030204"/>
              </a:rPr>
              <a:t>Delprosjekter det i hovedsak vil bli regnskapsført på – i tillegg til sentral EF-delprosjekt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48C50816-B6D5-4A34-B952-35D90EB164FC}"/>
              </a:ext>
            </a:extLst>
          </p:cNvPr>
          <p:cNvSpPr/>
          <p:nvPr/>
        </p:nvSpPr>
        <p:spPr>
          <a:xfrm>
            <a:off x="2502771" y="3749642"/>
            <a:ext cx="497916" cy="4169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nb-NO" sz="600" dirty="0">
                <a:solidFill>
                  <a:prstClr val="black"/>
                </a:solidFill>
                <a:latin typeface="Calibri" panose="020F0502020204030204"/>
              </a:rPr>
              <a:t>Sent EF</a:t>
            </a:r>
          </a:p>
          <a:p>
            <a:pPr algn="ctr" defTabSz="914377"/>
            <a:r>
              <a:rPr lang="nb-NO" sz="600" dirty="0">
                <a:solidFill>
                  <a:prstClr val="black"/>
                </a:solidFill>
                <a:latin typeface="Calibri" panose="020F0502020204030204"/>
              </a:rPr>
              <a:t>DP 102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194D727F-8DC8-403F-A0D4-BC436F8DC52C}"/>
              </a:ext>
            </a:extLst>
          </p:cNvPr>
          <p:cNvCxnSpPr>
            <a:cxnSpLocks/>
          </p:cNvCxnSpPr>
          <p:nvPr/>
        </p:nvCxnSpPr>
        <p:spPr>
          <a:xfrm>
            <a:off x="5816544" y="3107040"/>
            <a:ext cx="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321EDBAF-215C-4724-A634-EABEFEF11681}"/>
              </a:ext>
            </a:extLst>
          </p:cNvPr>
          <p:cNvCxnSpPr>
            <a:cxnSpLocks/>
          </p:cNvCxnSpPr>
          <p:nvPr/>
        </p:nvCxnSpPr>
        <p:spPr>
          <a:xfrm>
            <a:off x="527631" y="3603315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7E653E2D-B357-43BD-8AE6-400D90C53047}"/>
              </a:ext>
            </a:extLst>
          </p:cNvPr>
          <p:cNvCxnSpPr>
            <a:cxnSpLocks/>
          </p:cNvCxnSpPr>
          <p:nvPr/>
        </p:nvCxnSpPr>
        <p:spPr>
          <a:xfrm flipV="1">
            <a:off x="527632" y="3592930"/>
            <a:ext cx="1817217" cy="103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39F2D03C-95CC-41E9-AB23-D6BF0B10EB93}"/>
              </a:ext>
            </a:extLst>
          </p:cNvPr>
          <p:cNvCxnSpPr>
            <a:cxnSpLocks/>
          </p:cNvCxnSpPr>
          <p:nvPr/>
        </p:nvCxnSpPr>
        <p:spPr>
          <a:xfrm>
            <a:off x="1112799" y="3603315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16573B67-10E9-4E8D-8247-8E26FFA83AA0}"/>
              </a:ext>
            </a:extLst>
          </p:cNvPr>
          <p:cNvCxnSpPr>
            <a:cxnSpLocks/>
          </p:cNvCxnSpPr>
          <p:nvPr/>
        </p:nvCxnSpPr>
        <p:spPr>
          <a:xfrm>
            <a:off x="1573733" y="3611684"/>
            <a:ext cx="0" cy="1327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8034CB39-1B99-4576-820D-527BE22735E7}"/>
              </a:ext>
            </a:extLst>
          </p:cNvPr>
          <p:cNvCxnSpPr>
            <a:cxnSpLocks/>
          </p:cNvCxnSpPr>
          <p:nvPr/>
        </p:nvCxnSpPr>
        <p:spPr>
          <a:xfrm>
            <a:off x="2149667" y="3636647"/>
            <a:ext cx="0" cy="11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85C4255B-DB38-4FEA-BB64-8200A0A73B5A}"/>
              </a:ext>
            </a:extLst>
          </p:cNvPr>
          <p:cNvCxnSpPr>
            <a:cxnSpLocks/>
          </p:cNvCxnSpPr>
          <p:nvPr/>
        </p:nvCxnSpPr>
        <p:spPr>
          <a:xfrm flipV="1">
            <a:off x="2346484" y="3596377"/>
            <a:ext cx="632472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0CF2805F-D0D5-417B-8A63-7D06C145A792}"/>
              </a:ext>
            </a:extLst>
          </p:cNvPr>
          <p:cNvCxnSpPr>
            <a:cxnSpLocks/>
          </p:cNvCxnSpPr>
          <p:nvPr/>
        </p:nvCxnSpPr>
        <p:spPr>
          <a:xfrm>
            <a:off x="8723871" y="3552145"/>
            <a:ext cx="2824427" cy="97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7285AD5F-8949-485F-83C0-3D6AB65E846D}"/>
              </a:ext>
            </a:extLst>
          </p:cNvPr>
          <p:cNvCxnSpPr>
            <a:cxnSpLocks/>
          </p:cNvCxnSpPr>
          <p:nvPr/>
        </p:nvCxnSpPr>
        <p:spPr>
          <a:xfrm>
            <a:off x="10880584" y="3570251"/>
            <a:ext cx="0" cy="1327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0B8AA307-987A-4637-8A12-E6F1046824CA}"/>
              </a:ext>
            </a:extLst>
          </p:cNvPr>
          <p:cNvCxnSpPr>
            <a:cxnSpLocks/>
          </p:cNvCxnSpPr>
          <p:nvPr/>
        </p:nvCxnSpPr>
        <p:spPr>
          <a:xfrm flipV="1">
            <a:off x="4796174" y="3570253"/>
            <a:ext cx="1817217" cy="103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08087A3C-EA73-48F3-98A1-A5D647A80CCC}"/>
              </a:ext>
            </a:extLst>
          </p:cNvPr>
          <p:cNvCxnSpPr>
            <a:cxnSpLocks/>
          </p:cNvCxnSpPr>
          <p:nvPr/>
        </p:nvCxnSpPr>
        <p:spPr>
          <a:xfrm>
            <a:off x="2708679" y="3592076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3384482D-609E-4EE9-BCBE-34FEE13B8D1C}"/>
              </a:ext>
            </a:extLst>
          </p:cNvPr>
          <p:cNvCxnSpPr>
            <a:cxnSpLocks/>
          </p:cNvCxnSpPr>
          <p:nvPr/>
        </p:nvCxnSpPr>
        <p:spPr>
          <a:xfrm flipV="1">
            <a:off x="2978957" y="3589034"/>
            <a:ext cx="1812447" cy="40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A92CF7A2-FB09-4013-86CC-941389DAD4BE}"/>
              </a:ext>
            </a:extLst>
          </p:cNvPr>
          <p:cNvCxnSpPr>
            <a:cxnSpLocks/>
          </p:cNvCxnSpPr>
          <p:nvPr/>
        </p:nvCxnSpPr>
        <p:spPr>
          <a:xfrm>
            <a:off x="3788303" y="3592076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452BDC83-DB06-49C4-83DF-DA644CDBD9BA}"/>
              </a:ext>
            </a:extLst>
          </p:cNvPr>
          <p:cNvCxnSpPr>
            <a:cxnSpLocks/>
          </p:cNvCxnSpPr>
          <p:nvPr/>
        </p:nvCxnSpPr>
        <p:spPr>
          <a:xfrm flipV="1">
            <a:off x="6613392" y="3550639"/>
            <a:ext cx="2110481" cy="196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>
            <a:extLst>
              <a:ext uri="{FF2B5EF4-FFF2-40B4-BE49-F238E27FC236}">
                <a16:creationId xmlns:a16="http://schemas.microsoft.com/office/drawing/2014/main" id="{A959C45B-86E5-4DD4-BAEA-273A887E8068}"/>
              </a:ext>
            </a:extLst>
          </p:cNvPr>
          <p:cNvSpPr txBox="1"/>
          <p:nvPr/>
        </p:nvSpPr>
        <p:spPr>
          <a:xfrm>
            <a:off x="8322413" y="6488669"/>
            <a:ext cx="1959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nb-NO" dirty="0">
                <a:solidFill>
                  <a:prstClr val="white"/>
                </a:solidFill>
                <a:latin typeface="Calibri" panose="020F0502020204030204"/>
              </a:rPr>
              <a:t>Arbeidspakker</a:t>
            </a:r>
          </a:p>
        </p:txBody>
      </p:sp>
      <p:pic>
        <p:nvPicPr>
          <p:cNvPr id="106" name="Picture 105">
            <a:extLst>
              <a:ext uri="{FF2B5EF4-FFF2-40B4-BE49-F238E27FC236}">
                <a16:creationId xmlns:a16="http://schemas.microsoft.com/office/drawing/2014/main" id="{A0F58A64-91D4-48F1-8DFA-14171F5E38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5921" y="6395909"/>
            <a:ext cx="1055028" cy="292633"/>
          </a:xfrm>
          <a:prstGeom prst="rect">
            <a:avLst/>
          </a:prstGeom>
        </p:spPr>
      </p:pic>
      <p:sp>
        <p:nvSpPr>
          <p:cNvPr id="107" name="TextBox 106">
            <a:extLst>
              <a:ext uri="{FF2B5EF4-FFF2-40B4-BE49-F238E27FC236}">
                <a16:creationId xmlns:a16="http://schemas.microsoft.com/office/drawing/2014/main" id="{FBFAC831-CD02-4E4B-A090-9597E9EF45E0}"/>
              </a:ext>
            </a:extLst>
          </p:cNvPr>
          <p:cNvSpPr txBox="1"/>
          <p:nvPr/>
        </p:nvSpPr>
        <p:spPr>
          <a:xfrm>
            <a:off x="8711964" y="6257655"/>
            <a:ext cx="34242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nb-NO" sz="1100" dirty="0">
                <a:solidFill>
                  <a:prstClr val="black"/>
                </a:solidFill>
                <a:latin typeface="Calibri" panose="020F0502020204030204"/>
              </a:rPr>
              <a:t>Manuell kostnadsomveltning – </a:t>
            </a:r>
            <a:r>
              <a:rPr lang="nb-NO" sz="1100" u="sng" dirty="0">
                <a:solidFill>
                  <a:prstClr val="black"/>
                </a:solidFill>
                <a:latin typeface="Calibri" panose="020F0502020204030204"/>
              </a:rPr>
              <a:t>månedlig</a:t>
            </a:r>
            <a:r>
              <a:rPr lang="nb-NO" sz="1100" dirty="0">
                <a:solidFill>
                  <a:prstClr val="black"/>
                </a:solidFill>
                <a:latin typeface="Calibri" panose="020F0502020204030204"/>
              </a:rPr>
              <a:t> – for det som ikke er direktekontert mot riktig delprosjekt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4738034E-7C01-4504-AE4B-75D93224B497}"/>
              </a:ext>
            </a:extLst>
          </p:cNvPr>
          <p:cNvSpPr txBox="1"/>
          <p:nvPr/>
        </p:nvSpPr>
        <p:spPr>
          <a:xfrm>
            <a:off x="2665417" y="6064550"/>
            <a:ext cx="25440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nb-NO" sz="1400">
                <a:solidFill>
                  <a:prstClr val="black"/>
                </a:solidFill>
                <a:latin typeface="Calibri" panose="020F0502020204030204"/>
              </a:rPr>
              <a:t>Forklaringer: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D9E20918-7770-4C71-BD3B-A04A0B6FC298}"/>
              </a:ext>
            </a:extLst>
          </p:cNvPr>
          <p:cNvSpPr/>
          <p:nvPr/>
        </p:nvSpPr>
        <p:spPr>
          <a:xfrm>
            <a:off x="1372220" y="3755551"/>
            <a:ext cx="501723" cy="4115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nb-NO" sz="600" dirty="0">
                <a:solidFill>
                  <a:prstClr val="black"/>
                </a:solidFill>
                <a:latin typeface="Calibri" panose="020F0502020204030204"/>
              </a:rPr>
              <a:t>NFR</a:t>
            </a:r>
          </a:p>
          <a:p>
            <a:pPr algn="ctr" defTabSz="914377"/>
            <a:r>
              <a:rPr lang="nb-NO" sz="600" dirty="0">
                <a:solidFill>
                  <a:prstClr val="black"/>
                </a:solidFill>
                <a:latin typeface="Calibri" panose="020F0502020204030204"/>
              </a:rPr>
              <a:t>DP 101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871B22D5-2488-412A-8C37-42C9E3370F1D}"/>
              </a:ext>
            </a:extLst>
          </p:cNvPr>
          <p:cNvSpPr/>
          <p:nvPr/>
        </p:nvSpPr>
        <p:spPr>
          <a:xfrm>
            <a:off x="1943759" y="3754992"/>
            <a:ext cx="497916" cy="4079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nb-NO" sz="600" dirty="0" err="1">
                <a:solidFill>
                  <a:prstClr val="black"/>
                </a:solidFill>
                <a:latin typeface="Calibri" panose="020F0502020204030204"/>
              </a:rPr>
              <a:t>Nær.liv</a:t>
            </a:r>
            <a:r>
              <a:rPr lang="nb-NO" sz="600" dirty="0">
                <a:solidFill>
                  <a:prstClr val="black"/>
                </a:solidFill>
                <a:latin typeface="Calibri" panose="020F0502020204030204"/>
              </a:rPr>
              <a:t> </a:t>
            </a:r>
          </a:p>
          <a:p>
            <a:pPr algn="ctr" defTabSz="914377"/>
            <a:r>
              <a:rPr lang="nb-NO" sz="600" dirty="0">
                <a:solidFill>
                  <a:prstClr val="black"/>
                </a:solidFill>
                <a:latin typeface="Calibri" panose="020F0502020204030204"/>
              </a:rPr>
              <a:t>DP101</a:t>
            </a:r>
          </a:p>
        </p:txBody>
      </p:sp>
      <p:sp>
        <p:nvSpPr>
          <p:cNvPr id="92" name="Arrow: Curved Up 91">
            <a:extLst>
              <a:ext uri="{FF2B5EF4-FFF2-40B4-BE49-F238E27FC236}">
                <a16:creationId xmlns:a16="http://schemas.microsoft.com/office/drawing/2014/main" id="{0AA7B5C6-2495-4102-955B-69F12A1CF9EF}"/>
              </a:ext>
            </a:extLst>
          </p:cNvPr>
          <p:cNvSpPr/>
          <p:nvPr/>
        </p:nvSpPr>
        <p:spPr>
          <a:xfrm>
            <a:off x="1452711" y="4232071"/>
            <a:ext cx="777471" cy="25240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nb-NO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A9BF4D-7195-4A67-8D4C-2726D9EECA61}"/>
              </a:ext>
            </a:extLst>
          </p:cNvPr>
          <p:cNvSpPr txBox="1"/>
          <p:nvPr/>
        </p:nvSpPr>
        <p:spPr>
          <a:xfrm>
            <a:off x="482414" y="4598738"/>
            <a:ext cx="58447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nb-NO" sz="600" dirty="0">
                <a:solidFill>
                  <a:prstClr val="black"/>
                </a:solidFill>
                <a:latin typeface="Calibri" panose="020F0502020204030204"/>
              </a:rPr>
              <a:t>90649000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FAFB6D71-A491-4AA9-9EE8-415862F942EB}"/>
              </a:ext>
            </a:extLst>
          </p:cNvPr>
          <p:cNvSpPr txBox="1"/>
          <p:nvPr/>
        </p:nvSpPr>
        <p:spPr>
          <a:xfrm>
            <a:off x="1508575" y="4598738"/>
            <a:ext cx="58447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nb-NO" sz="600" dirty="0">
                <a:solidFill>
                  <a:prstClr val="black"/>
                </a:solidFill>
                <a:latin typeface="Calibri" panose="020F0502020204030204"/>
              </a:rPr>
              <a:t>90649001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244A1E0E-1E65-4C0A-A931-1E271FFCB0FF}"/>
              </a:ext>
            </a:extLst>
          </p:cNvPr>
          <p:cNvSpPr txBox="1"/>
          <p:nvPr/>
        </p:nvSpPr>
        <p:spPr>
          <a:xfrm>
            <a:off x="2394486" y="4597835"/>
            <a:ext cx="58447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nb-NO" sz="600" dirty="0">
                <a:solidFill>
                  <a:prstClr val="black"/>
                </a:solidFill>
                <a:latin typeface="Calibri" panose="020F0502020204030204"/>
              </a:rPr>
              <a:t>90649002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B91F765E-01F1-440E-BEAE-002625185FF2}"/>
              </a:ext>
            </a:extLst>
          </p:cNvPr>
          <p:cNvSpPr/>
          <p:nvPr/>
        </p:nvSpPr>
        <p:spPr>
          <a:xfrm>
            <a:off x="3026842" y="3755548"/>
            <a:ext cx="424749" cy="4115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nb-NO" sz="600" dirty="0">
                <a:solidFill>
                  <a:prstClr val="black"/>
                </a:solidFill>
                <a:latin typeface="Calibri" panose="020F0502020204030204"/>
              </a:rPr>
              <a:t>NFR</a:t>
            </a:r>
          </a:p>
          <a:p>
            <a:pPr algn="ctr" defTabSz="914377"/>
            <a:r>
              <a:rPr lang="nb-NO" sz="600" dirty="0">
                <a:solidFill>
                  <a:prstClr val="black"/>
                </a:solidFill>
                <a:latin typeface="Calibri" panose="020F0502020204030204"/>
              </a:rPr>
              <a:t>DP 103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67F4C9B9-1A21-4236-9DF2-32FE2669A5F1}"/>
              </a:ext>
            </a:extLst>
          </p:cNvPr>
          <p:cNvSpPr/>
          <p:nvPr/>
        </p:nvSpPr>
        <p:spPr>
          <a:xfrm>
            <a:off x="3598381" y="3754990"/>
            <a:ext cx="511560" cy="4079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nb-NO" sz="600" dirty="0" err="1">
                <a:solidFill>
                  <a:prstClr val="black"/>
                </a:solidFill>
                <a:latin typeface="Calibri" panose="020F0502020204030204"/>
              </a:rPr>
              <a:t>Nær.liv</a:t>
            </a:r>
            <a:r>
              <a:rPr lang="nb-NO" sz="600" dirty="0">
                <a:solidFill>
                  <a:prstClr val="black"/>
                </a:solidFill>
                <a:latin typeface="Calibri" panose="020F0502020204030204"/>
              </a:rPr>
              <a:t> </a:t>
            </a:r>
          </a:p>
          <a:p>
            <a:pPr algn="ctr" defTabSz="914377"/>
            <a:r>
              <a:rPr lang="nb-NO" sz="600" dirty="0">
                <a:solidFill>
                  <a:prstClr val="black"/>
                </a:solidFill>
                <a:latin typeface="Calibri" panose="020F0502020204030204"/>
              </a:rPr>
              <a:t>DP103</a:t>
            </a:r>
          </a:p>
        </p:txBody>
      </p:sp>
      <p:sp>
        <p:nvSpPr>
          <p:cNvPr id="101" name="Arrow: Curved Up 100">
            <a:extLst>
              <a:ext uri="{FF2B5EF4-FFF2-40B4-BE49-F238E27FC236}">
                <a16:creationId xmlns:a16="http://schemas.microsoft.com/office/drawing/2014/main" id="{0678995F-FD45-400B-AEF2-B8C6B2E40EAA}"/>
              </a:ext>
            </a:extLst>
          </p:cNvPr>
          <p:cNvSpPr/>
          <p:nvPr/>
        </p:nvSpPr>
        <p:spPr>
          <a:xfrm>
            <a:off x="3107334" y="4232070"/>
            <a:ext cx="777471" cy="25240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nb-NO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DAE2BDA0-EB17-4AE0-B602-2232B12BA3CB}"/>
              </a:ext>
            </a:extLst>
          </p:cNvPr>
          <p:cNvCxnSpPr>
            <a:cxnSpLocks/>
          </p:cNvCxnSpPr>
          <p:nvPr/>
        </p:nvCxnSpPr>
        <p:spPr>
          <a:xfrm>
            <a:off x="3249051" y="3612647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>
            <a:extLst>
              <a:ext uri="{FF2B5EF4-FFF2-40B4-BE49-F238E27FC236}">
                <a16:creationId xmlns:a16="http://schemas.microsoft.com/office/drawing/2014/main" id="{886BFE33-FAA2-4D8D-AB67-C06EE16CEC52}"/>
              </a:ext>
            </a:extLst>
          </p:cNvPr>
          <p:cNvSpPr txBox="1"/>
          <p:nvPr/>
        </p:nvSpPr>
        <p:spPr>
          <a:xfrm>
            <a:off x="3203834" y="4608071"/>
            <a:ext cx="58447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nb-NO" sz="600" dirty="0">
                <a:solidFill>
                  <a:prstClr val="black"/>
                </a:solidFill>
                <a:latin typeface="Calibri" panose="020F0502020204030204"/>
              </a:rPr>
              <a:t>90649003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6734BF57-5C2D-4345-99AD-891DC85DBE01}"/>
              </a:ext>
            </a:extLst>
          </p:cNvPr>
          <p:cNvSpPr/>
          <p:nvPr/>
        </p:nvSpPr>
        <p:spPr>
          <a:xfrm>
            <a:off x="4202503" y="3755552"/>
            <a:ext cx="469103" cy="4115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nb-NO" sz="600" dirty="0">
                <a:solidFill>
                  <a:prstClr val="black"/>
                </a:solidFill>
                <a:latin typeface="Calibri" panose="020F0502020204030204"/>
              </a:rPr>
              <a:t>NFR</a:t>
            </a:r>
          </a:p>
          <a:p>
            <a:pPr algn="ctr" defTabSz="914377"/>
            <a:r>
              <a:rPr lang="nb-NO" sz="600" dirty="0">
                <a:solidFill>
                  <a:prstClr val="black"/>
                </a:solidFill>
                <a:latin typeface="Calibri" panose="020F0502020204030204"/>
              </a:rPr>
              <a:t>DP 104</a:t>
            </a: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4F8CA2EE-BB21-40ED-AC56-5B659AF6AC9A}"/>
              </a:ext>
            </a:extLst>
          </p:cNvPr>
          <p:cNvSpPr/>
          <p:nvPr/>
        </p:nvSpPr>
        <p:spPr>
          <a:xfrm>
            <a:off x="4774043" y="3754994"/>
            <a:ext cx="469104" cy="4079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nb-NO" sz="600" dirty="0" err="1">
                <a:solidFill>
                  <a:prstClr val="black"/>
                </a:solidFill>
                <a:latin typeface="Calibri" panose="020F0502020204030204"/>
              </a:rPr>
              <a:t>Nær.liv</a:t>
            </a:r>
            <a:r>
              <a:rPr lang="nb-NO" sz="600" dirty="0">
                <a:solidFill>
                  <a:prstClr val="black"/>
                </a:solidFill>
                <a:latin typeface="Calibri" panose="020F0502020204030204"/>
              </a:rPr>
              <a:t> </a:t>
            </a:r>
          </a:p>
          <a:p>
            <a:pPr algn="ctr" defTabSz="914377"/>
            <a:r>
              <a:rPr lang="nb-NO" sz="600" dirty="0">
                <a:solidFill>
                  <a:prstClr val="black"/>
                </a:solidFill>
                <a:latin typeface="Calibri" panose="020F0502020204030204"/>
              </a:rPr>
              <a:t>DP104</a:t>
            </a:r>
          </a:p>
        </p:txBody>
      </p:sp>
      <p:sp>
        <p:nvSpPr>
          <p:cNvPr id="113" name="Arrow: Curved Up 112">
            <a:extLst>
              <a:ext uri="{FF2B5EF4-FFF2-40B4-BE49-F238E27FC236}">
                <a16:creationId xmlns:a16="http://schemas.microsoft.com/office/drawing/2014/main" id="{F28ECF86-C128-4664-92C6-D954806B0DFA}"/>
              </a:ext>
            </a:extLst>
          </p:cNvPr>
          <p:cNvSpPr/>
          <p:nvPr/>
        </p:nvSpPr>
        <p:spPr>
          <a:xfrm>
            <a:off x="4282995" y="4232074"/>
            <a:ext cx="777471" cy="25240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nb-NO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1D3A357F-6995-422C-8DA5-64D3DE89CCBC}"/>
              </a:ext>
            </a:extLst>
          </p:cNvPr>
          <p:cNvCxnSpPr>
            <a:cxnSpLocks/>
          </p:cNvCxnSpPr>
          <p:nvPr/>
        </p:nvCxnSpPr>
        <p:spPr>
          <a:xfrm>
            <a:off x="4424712" y="3590351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1FF14C1F-7B5F-432F-BAF7-15961303721C}"/>
              </a:ext>
            </a:extLst>
          </p:cNvPr>
          <p:cNvCxnSpPr>
            <a:cxnSpLocks/>
          </p:cNvCxnSpPr>
          <p:nvPr/>
        </p:nvCxnSpPr>
        <p:spPr>
          <a:xfrm>
            <a:off x="4972637" y="3593076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Box 115">
            <a:extLst>
              <a:ext uri="{FF2B5EF4-FFF2-40B4-BE49-F238E27FC236}">
                <a16:creationId xmlns:a16="http://schemas.microsoft.com/office/drawing/2014/main" id="{9678F87E-F617-46D6-B9A0-E1219A645D6A}"/>
              </a:ext>
            </a:extLst>
          </p:cNvPr>
          <p:cNvSpPr txBox="1"/>
          <p:nvPr/>
        </p:nvSpPr>
        <p:spPr>
          <a:xfrm>
            <a:off x="4379495" y="4608075"/>
            <a:ext cx="58447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nb-NO" sz="600" dirty="0">
                <a:solidFill>
                  <a:prstClr val="black"/>
                </a:solidFill>
                <a:latin typeface="Calibri" panose="020F0502020204030204"/>
              </a:rPr>
              <a:t>90649004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398CF886-CC17-48F4-B14A-B58DECD8FEE5}"/>
              </a:ext>
            </a:extLst>
          </p:cNvPr>
          <p:cNvSpPr/>
          <p:nvPr/>
        </p:nvSpPr>
        <p:spPr>
          <a:xfrm>
            <a:off x="10654453" y="3703039"/>
            <a:ext cx="469097" cy="4115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nb-NO" sz="600" dirty="0">
                <a:solidFill>
                  <a:prstClr val="black"/>
                </a:solidFill>
                <a:latin typeface="Calibri" panose="020F0502020204030204"/>
              </a:rPr>
              <a:t>NFR</a:t>
            </a:r>
          </a:p>
          <a:p>
            <a:pPr algn="ctr" defTabSz="914377"/>
            <a:r>
              <a:rPr lang="nb-NO" sz="600" dirty="0">
                <a:solidFill>
                  <a:prstClr val="black"/>
                </a:solidFill>
                <a:latin typeface="Calibri" panose="020F0502020204030204"/>
              </a:rPr>
              <a:t>DP 112</a:t>
            </a: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B210F49F-CD74-4EEF-8091-CF5DB4359FB9}"/>
              </a:ext>
            </a:extLst>
          </p:cNvPr>
          <p:cNvSpPr/>
          <p:nvPr/>
        </p:nvSpPr>
        <p:spPr>
          <a:xfrm>
            <a:off x="11281974" y="3702480"/>
            <a:ext cx="498892" cy="4079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nb-NO" sz="600" dirty="0" err="1">
                <a:solidFill>
                  <a:prstClr val="black"/>
                </a:solidFill>
                <a:latin typeface="Calibri" panose="020F0502020204030204"/>
              </a:rPr>
              <a:t>Nær.liv</a:t>
            </a:r>
            <a:r>
              <a:rPr lang="nb-NO" sz="600" dirty="0">
                <a:solidFill>
                  <a:prstClr val="black"/>
                </a:solidFill>
                <a:latin typeface="Calibri" panose="020F0502020204030204"/>
              </a:rPr>
              <a:t> </a:t>
            </a:r>
          </a:p>
          <a:p>
            <a:pPr algn="ctr" defTabSz="914377"/>
            <a:r>
              <a:rPr lang="nb-NO" sz="600" dirty="0">
                <a:solidFill>
                  <a:prstClr val="black"/>
                </a:solidFill>
                <a:latin typeface="Calibri" panose="020F0502020204030204"/>
              </a:rPr>
              <a:t>DP112</a:t>
            </a:r>
          </a:p>
        </p:txBody>
      </p:sp>
      <p:sp>
        <p:nvSpPr>
          <p:cNvPr id="119" name="Arrow: Curved Up 118">
            <a:extLst>
              <a:ext uri="{FF2B5EF4-FFF2-40B4-BE49-F238E27FC236}">
                <a16:creationId xmlns:a16="http://schemas.microsoft.com/office/drawing/2014/main" id="{35000488-9684-4723-9054-9F9E1C43ED85}"/>
              </a:ext>
            </a:extLst>
          </p:cNvPr>
          <p:cNvSpPr/>
          <p:nvPr/>
        </p:nvSpPr>
        <p:spPr>
          <a:xfrm>
            <a:off x="10734946" y="4179561"/>
            <a:ext cx="777471" cy="25240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nb-NO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CB892735-4128-4721-BFB5-DE37308C7520}"/>
              </a:ext>
            </a:extLst>
          </p:cNvPr>
          <p:cNvCxnSpPr>
            <a:cxnSpLocks/>
          </p:cNvCxnSpPr>
          <p:nvPr/>
        </p:nvCxnSpPr>
        <p:spPr>
          <a:xfrm>
            <a:off x="10876663" y="3560139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CA3F97EA-E740-4BF0-9692-FDA4824E90CD}"/>
              </a:ext>
            </a:extLst>
          </p:cNvPr>
          <p:cNvCxnSpPr>
            <a:cxnSpLocks/>
          </p:cNvCxnSpPr>
          <p:nvPr/>
        </p:nvCxnSpPr>
        <p:spPr>
          <a:xfrm>
            <a:off x="11499151" y="3560139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Box 121">
            <a:extLst>
              <a:ext uri="{FF2B5EF4-FFF2-40B4-BE49-F238E27FC236}">
                <a16:creationId xmlns:a16="http://schemas.microsoft.com/office/drawing/2014/main" id="{2D46F837-51A5-4946-85E6-4664B051C5BA}"/>
              </a:ext>
            </a:extLst>
          </p:cNvPr>
          <p:cNvSpPr txBox="1"/>
          <p:nvPr/>
        </p:nvSpPr>
        <p:spPr>
          <a:xfrm>
            <a:off x="10831446" y="4555562"/>
            <a:ext cx="58447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nb-NO" sz="600" dirty="0">
                <a:solidFill>
                  <a:prstClr val="black"/>
                </a:solidFill>
                <a:latin typeface="Calibri" panose="020F0502020204030204"/>
              </a:rPr>
              <a:t>90649012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05988385-4EC2-4E3F-805D-AD212F1DD717}"/>
              </a:ext>
            </a:extLst>
          </p:cNvPr>
          <p:cNvSpPr/>
          <p:nvPr/>
        </p:nvSpPr>
        <p:spPr>
          <a:xfrm>
            <a:off x="5430417" y="3856654"/>
            <a:ext cx="5077247" cy="2926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nb-NO" dirty="0">
                <a:solidFill>
                  <a:prstClr val="white"/>
                </a:solidFill>
                <a:latin typeface="Calibri" panose="020F0502020204030204"/>
              </a:rPr>
              <a:t>OSV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B4DB4D48-5342-4796-8B7D-D4A17AD80BDF}"/>
              </a:ext>
            </a:extLst>
          </p:cNvPr>
          <p:cNvSpPr txBox="1"/>
          <p:nvPr/>
        </p:nvSpPr>
        <p:spPr>
          <a:xfrm>
            <a:off x="905570" y="1014985"/>
            <a:ext cx="43700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nb-NO" b="1" dirty="0">
                <a:solidFill>
                  <a:prstClr val="black"/>
                </a:solidFill>
                <a:latin typeface="Calibri" panose="020F0502020204030204"/>
              </a:rPr>
              <a:t>Mulighet – </a:t>
            </a:r>
            <a:r>
              <a:rPr lang="nb-NO" dirty="0">
                <a:solidFill>
                  <a:prstClr val="black"/>
                </a:solidFill>
                <a:latin typeface="Calibri" panose="020F0502020204030204"/>
              </a:rPr>
              <a:t>Viderefør dagens struktur men med flere delprosjekter</a:t>
            </a:r>
            <a:endParaRPr lang="nb-NO" b="1" dirty="0">
              <a:solidFill>
                <a:prstClr val="black"/>
              </a:solidFill>
              <a:latin typeface="Calibri" panose="020F0502020204030204"/>
            </a:endParaRPr>
          </a:p>
          <a:p>
            <a:pPr marL="285744" indent="-285744" defTabSz="914377">
              <a:buFont typeface="Arial" panose="020B0604020202020204" pitchFamily="34" charset="0"/>
              <a:buChar char="•"/>
            </a:pPr>
            <a:r>
              <a:rPr lang="nb-NO" dirty="0">
                <a:solidFill>
                  <a:prstClr val="black"/>
                </a:solidFill>
                <a:latin typeface="Calibri" panose="020F0502020204030204"/>
              </a:rPr>
              <a:t>Eget </a:t>
            </a:r>
            <a:r>
              <a:rPr lang="nb-NO" dirty="0" err="1">
                <a:solidFill>
                  <a:prstClr val="black"/>
                </a:solidFill>
                <a:latin typeface="Calibri" panose="020F0502020204030204"/>
              </a:rPr>
              <a:t>delprosj</a:t>
            </a:r>
            <a:r>
              <a:rPr lang="nb-NO" dirty="0">
                <a:solidFill>
                  <a:prstClr val="black"/>
                </a:solidFill>
                <a:latin typeface="Calibri" panose="020F0502020204030204"/>
              </a:rPr>
              <a:t>. Pr </a:t>
            </a:r>
            <a:r>
              <a:rPr lang="nb-NO" dirty="0" err="1">
                <a:solidFill>
                  <a:prstClr val="black"/>
                </a:solidFill>
                <a:latin typeface="Calibri" panose="020F0502020204030204"/>
              </a:rPr>
              <a:t>fin.kilde</a:t>
            </a:r>
            <a:endParaRPr lang="nb-NO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5" name="Title 1">
            <a:extLst>
              <a:ext uri="{FF2B5EF4-FFF2-40B4-BE49-F238E27FC236}">
                <a16:creationId xmlns:a16="http://schemas.microsoft.com/office/drawing/2014/main" id="{8B41E0F9-7E64-4D48-8062-92991708F5AB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377"/>
            <a:r>
              <a:rPr lang="nb-NO">
                <a:solidFill>
                  <a:prstClr val="black"/>
                </a:solidFill>
                <a:latin typeface="Calibri Light" panose="020F0302020204030204"/>
              </a:rPr>
              <a:t>Alt. for konvertering av senter via 3.part</a:t>
            </a:r>
            <a:endParaRPr lang="nb-NO" dirty="0">
              <a:solidFill>
                <a:prstClr val="black"/>
              </a:solidFill>
              <a:latin typeface="Calibri Light" panose="020F0302020204030204"/>
            </a:endParaRP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60E7A0F4-DCF9-48D8-BEAD-072A1276E4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7830" y="6384576"/>
            <a:ext cx="1055028" cy="29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65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5" grpId="0" animBg="1"/>
      <p:bldP spid="41" grpId="0" animBg="1"/>
      <p:bldP spid="33" grpId="0" animBg="1"/>
      <p:bldP spid="45" grpId="0"/>
      <p:bldP spid="46" grpId="0" animBg="1"/>
      <p:bldP spid="104" grpId="0"/>
      <p:bldP spid="107" grpId="0"/>
      <p:bldP spid="109" grpId="0"/>
      <p:bldP spid="90" grpId="0" animBg="1"/>
      <p:bldP spid="91" grpId="0" animBg="1"/>
      <p:bldP spid="92" grpId="0" animBg="1"/>
      <p:bldP spid="98" grpId="0" animBg="1"/>
      <p:bldP spid="100" grpId="0" animBg="1"/>
      <p:bldP spid="101" grpId="0" animBg="1"/>
      <p:bldP spid="111" grpId="0" animBg="1"/>
      <p:bldP spid="112" grpId="0" animBg="1"/>
      <p:bldP spid="113" grpId="0" animBg="1"/>
      <p:bldP spid="117" grpId="0" animBg="1"/>
      <p:bldP spid="118" grpId="0" animBg="1"/>
      <p:bldP spid="11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D0D0A-D8B1-4C11-B201-572F49B77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Alt. for konvertering av senter via 3.part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67139A-5B4D-47E0-A6D0-8EB269615343}"/>
              </a:ext>
            </a:extLst>
          </p:cNvPr>
          <p:cNvSpPr txBox="1"/>
          <p:nvPr/>
        </p:nvSpPr>
        <p:spPr>
          <a:xfrm>
            <a:off x="608045" y="1973720"/>
            <a:ext cx="21634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nb-NO" b="1" dirty="0">
                <a:solidFill>
                  <a:prstClr val="black"/>
                </a:solidFill>
                <a:latin typeface="Calibri" panose="020F0502020204030204"/>
              </a:rPr>
              <a:t>Anbefaling </a:t>
            </a:r>
          </a:p>
          <a:p>
            <a:pPr defTabSz="914377"/>
            <a:r>
              <a:rPr lang="nb-NO" dirty="0">
                <a:solidFill>
                  <a:prstClr val="black"/>
                </a:solidFill>
                <a:latin typeface="Calibri" panose="020F0502020204030204"/>
              </a:rPr>
              <a:t>Vil fungere her – hvor det er kun 1 koststed. </a:t>
            </a:r>
          </a:p>
          <a:p>
            <a:pPr defTabSz="914377"/>
            <a:r>
              <a:rPr lang="nb-NO" i="1" dirty="0">
                <a:solidFill>
                  <a:prstClr val="black"/>
                </a:solidFill>
                <a:latin typeface="Calibri" panose="020F0502020204030204"/>
              </a:rPr>
              <a:t>Vil også fungere hvis flere koststeder er enige om å bruke fristilt koststed</a:t>
            </a:r>
            <a:endParaRPr lang="nb-NO" b="1" i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ABD91E-E878-48D9-9465-72522158C8EF}"/>
              </a:ext>
            </a:extLst>
          </p:cNvPr>
          <p:cNvSpPr txBox="1"/>
          <p:nvPr/>
        </p:nvSpPr>
        <p:spPr>
          <a:xfrm>
            <a:off x="4063195" y="1914626"/>
            <a:ext cx="4813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nb-NO" dirty="0">
                <a:solidFill>
                  <a:prstClr val="black"/>
                </a:solidFill>
                <a:latin typeface="Calibri" panose="020F0502020204030204"/>
              </a:rPr>
              <a:t>Samle dagens delprosjekter i felles delprosjekt</a:t>
            </a:r>
            <a:endParaRPr lang="nb-NO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C9C47CD-3DAC-4F4B-AA29-70160F4888B4}"/>
              </a:ext>
            </a:extLst>
          </p:cNvPr>
          <p:cNvSpPr/>
          <p:nvPr/>
        </p:nvSpPr>
        <p:spPr>
          <a:xfrm>
            <a:off x="4698328" y="3103892"/>
            <a:ext cx="2366201" cy="84618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nb-NO" dirty="0">
                <a:solidFill>
                  <a:prstClr val="black"/>
                </a:solidFill>
                <a:latin typeface="Calibri" panose="020F0502020204030204"/>
              </a:rPr>
              <a:t>906490*</a:t>
            </a:r>
          </a:p>
          <a:p>
            <a:pPr algn="ctr" defTabSz="914377"/>
            <a:r>
              <a:rPr lang="nb-NO" dirty="0">
                <a:solidFill>
                  <a:prstClr val="black"/>
                </a:solidFill>
                <a:latin typeface="Calibri" panose="020F0502020204030204"/>
              </a:rPr>
              <a:t>SFI Harvest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057F46-D74F-4BEA-940C-FC18E0C16A7D}"/>
              </a:ext>
            </a:extLst>
          </p:cNvPr>
          <p:cNvSpPr/>
          <p:nvPr/>
        </p:nvSpPr>
        <p:spPr>
          <a:xfrm>
            <a:off x="5281740" y="4541389"/>
            <a:ext cx="424749" cy="4115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nb-NO" sz="600" dirty="0">
                <a:solidFill>
                  <a:prstClr val="black"/>
                </a:solidFill>
                <a:latin typeface="Calibri" panose="020F0502020204030204"/>
              </a:rPr>
              <a:t>NFR</a:t>
            </a:r>
          </a:p>
          <a:p>
            <a:pPr algn="ctr" defTabSz="914377"/>
            <a:r>
              <a:rPr lang="nb-NO" sz="600" dirty="0">
                <a:solidFill>
                  <a:prstClr val="black"/>
                </a:solidFill>
                <a:latin typeface="Calibri" panose="020F0502020204030204"/>
              </a:rPr>
              <a:t>DP 101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6846E1-0E37-4E93-9A49-E2BA1B1E796B}"/>
              </a:ext>
            </a:extLst>
          </p:cNvPr>
          <p:cNvSpPr/>
          <p:nvPr/>
        </p:nvSpPr>
        <p:spPr>
          <a:xfrm>
            <a:off x="5812299" y="4540831"/>
            <a:ext cx="526944" cy="4079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nb-NO" sz="600" dirty="0" err="1">
                <a:solidFill>
                  <a:prstClr val="black"/>
                </a:solidFill>
                <a:latin typeface="Calibri" panose="020F0502020204030204"/>
              </a:rPr>
              <a:t>Nær.liv</a:t>
            </a:r>
            <a:r>
              <a:rPr lang="nb-NO" sz="600" dirty="0">
                <a:solidFill>
                  <a:prstClr val="black"/>
                </a:solidFill>
                <a:latin typeface="Calibri" panose="020F0502020204030204"/>
              </a:rPr>
              <a:t> </a:t>
            </a:r>
          </a:p>
          <a:p>
            <a:pPr algn="ctr" defTabSz="914377"/>
            <a:r>
              <a:rPr lang="nb-NO" sz="600" dirty="0">
                <a:solidFill>
                  <a:prstClr val="black"/>
                </a:solidFill>
                <a:latin typeface="Calibri" panose="020F0502020204030204"/>
              </a:rPr>
              <a:t>DP102</a:t>
            </a:r>
          </a:p>
        </p:txBody>
      </p:sp>
      <p:sp>
        <p:nvSpPr>
          <p:cNvPr id="8" name="Arrow: Curved Up 7">
            <a:extLst>
              <a:ext uri="{FF2B5EF4-FFF2-40B4-BE49-F238E27FC236}">
                <a16:creationId xmlns:a16="http://schemas.microsoft.com/office/drawing/2014/main" id="{ECF753B1-5BEC-4A5C-B6C2-C63CBAD902CF}"/>
              </a:ext>
            </a:extLst>
          </p:cNvPr>
          <p:cNvSpPr/>
          <p:nvPr/>
        </p:nvSpPr>
        <p:spPr>
          <a:xfrm>
            <a:off x="4640426" y="4972142"/>
            <a:ext cx="945503" cy="298175"/>
          </a:xfrm>
          <a:prstGeom prst="curved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nb-NO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C54B542-AA7D-46AB-AF53-06B88CDB0B6E}"/>
              </a:ext>
            </a:extLst>
          </p:cNvPr>
          <p:cNvSpPr/>
          <p:nvPr/>
        </p:nvSpPr>
        <p:spPr>
          <a:xfrm>
            <a:off x="6380226" y="4544815"/>
            <a:ext cx="411813" cy="4169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nb-NO" sz="600" dirty="0">
                <a:solidFill>
                  <a:prstClr val="black"/>
                </a:solidFill>
                <a:latin typeface="Calibri" panose="020F0502020204030204"/>
              </a:rPr>
              <a:t>Sent EF</a:t>
            </a:r>
          </a:p>
          <a:p>
            <a:pPr algn="ctr" defTabSz="914377"/>
            <a:r>
              <a:rPr lang="nb-NO" sz="600" dirty="0">
                <a:solidFill>
                  <a:prstClr val="black"/>
                </a:solidFill>
                <a:latin typeface="Calibri" panose="020F0502020204030204"/>
              </a:rPr>
              <a:t>DP 103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F168F98-A6CD-4E6B-90B8-48B73E043DDF}"/>
              </a:ext>
            </a:extLst>
          </p:cNvPr>
          <p:cNvCxnSpPr>
            <a:cxnSpLocks/>
          </p:cNvCxnSpPr>
          <p:nvPr/>
        </p:nvCxnSpPr>
        <p:spPr>
          <a:xfrm>
            <a:off x="5816544" y="3934349"/>
            <a:ext cx="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F360916-4950-4E68-B526-C395F22A486F}"/>
              </a:ext>
            </a:extLst>
          </p:cNvPr>
          <p:cNvCxnSpPr>
            <a:cxnSpLocks/>
          </p:cNvCxnSpPr>
          <p:nvPr/>
        </p:nvCxnSpPr>
        <p:spPr>
          <a:xfrm>
            <a:off x="5503949" y="4398488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F75F3C6-A4FC-46BC-B19E-A79B9E83241C}"/>
              </a:ext>
            </a:extLst>
          </p:cNvPr>
          <p:cNvCxnSpPr>
            <a:cxnSpLocks/>
          </p:cNvCxnSpPr>
          <p:nvPr/>
        </p:nvCxnSpPr>
        <p:spPr>
          <a:xfrm flipV="1">
            <a:off x="4757509" y="4388105"/>
            <a:ext cx="1817217" cy="103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77E2768-307F-4891-B439-0E337260AC15}"/>
              </a:ext>
            </a:extLst>
          </p:cNvPr>
          <p:cNvCxnSpPr>
            <a:cxnSpLocks/>
          </p:cNvCxnSpPr>
          <p:nvPr/>
        </p:nvCxnSpPr>
        <p:spPr>
          <a:xfrm>
            <a:off x="6089117" y="4398488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A09E13D-D244-4504-8D26-A0F5DC4270CD}"/>
              </a:ext>
            </a:extLst>
          </p:cNvPr>
          <p:cNvCxnSpPr>
            <a:cxnSpLocks/>
          </p:cNvCxnSpPr>
          <p:nvPr/>
        </p:nvCxnSpPr>
        <p:spPr>
          <a:xfrm>
            <a:off x="6586131" y="4387251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865571F2-3492-48C7-9CF2-975B1E9BDAB0}"/>
              </a:ext>
            </a:extLst>
          </p:cNvPr>
          <p:cNvSpPr txBox="1"/>
          <p:nvPr/>
        </p:nvSpPr>
        <p:spPr>
          <a:xfrm>
            <a:off x="4886874" y="5576386"/>
            <a:ext cx="10331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nb-NO" sz="600" dirty="0">
                <a:solidFill>
                  <a:prstClr val="black"/>
                </a:solidFill>
                <a:latin typeface="Calibri" panose="020F0502020204030204"/>
              </a:rPr>
              <a:t>90649000 – 90649001</a:t>
            </a:r>
          </a:p>
          <a:p>
            <a:pPr defTabSz="914377"/>
            <a:r>
              <a:rPr lang="nb-NO" sz="600" dirty="0">
                <a:solidFill>
                  <a:prstClr val="black"/>
                </a:solidFill>
                <a:latin typeface="Calibri" panose="020F0502020204030204"/>
              </a:rPr>
              <a:t>90649003 - 90649012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E7DB6D3-E0D4-4C6D-9EE4-0A51B11244C5}"/>
              </a:ext>
            </a:extLst>
          </p:cNvPr>
          <p:cNvSpPr txBox="1"/>
          <p:nvPr/>
        </p:nvSpPr>
        <p:spPr>
          <a:xfrm>
            <a:off x="6271939" y="5393010"/>
            <a:ext cx="58447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nb-NO" sz="600" dirty="0">
                <a:solidFill>
                  <a:prstClr val="black"/>
                </a:solidFill>
                <a:latin typeface="Calibri" panose="020F0502020204030204"/>
              </a:rPr>
              <a:t>90649002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5C6B63C-5875-4868-B5BB-232310DAB2A0}"/>
              </a:ext>
            </a:extLst>
          </p:cNvPr>
          <p:cNvSpPr/>
          <p:nvPr/>
        </p:nvSpPr>
        <p:spPr>
          <a:xfrm>
            <a:off x="4432304" y="4543416"/>
            <a:ext cx="536705" cy="407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nb-NO" sz="600" dirty="0">
                <a:solidFill>
                  <a:prstClr val="black"/>
                </a:solidFill>
                <a:latin typeface="Calibri" panose="020F0502020204030204"/>
              </a:rPr>
              <a:t>OMVELT</a:t>
            </a:r>
          </a:p>
          <a:p>
            <a:pPr algn="ctr" defTabSz="914377"/>
            <a:r>
              <a:rPr lang="nb-NO" sz="600" dirty="0">
                <a:solidFill>
                  <a:prstClr val="black"/>
                </a:solidFill>
                <a:latin typeface="Calibri" panose="020F0502020204030204"/>
              </a:rPr>
              <a:t>DP100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C070A614-9D9F-43ED-9681-84436C900CF0}"/>
              </a:ext>
            </a:extLst>
          </p:cNvPr>
          <p:cNvCxnSpPr>
            <a:cxnSpLocks/>
          </p:cNvCxnSpPr>
          <p:nvPr/>
        </p:nvCxnSpPr>
        <p:spPr>
          <a:xfrm>
            <a:off x="4756433" y="4401075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rrow: Curved Up 50">
            <a:extLst>
              <a:ext uri="{FF2B5EF4-FFF2-40B4-BE49-F238E27FC236}">
                <a16:creationId xmlns:a16="http://schemas.microsoft.com/office/drawing/2014/main" id="{F3A6DE44-7489-497E-AEBB-1087504BA096}"/>
              </a:ext>
            </a:extLst>
          </p:cNvPr>
          <p:cNvSpPr/>
          <p:nvPr/>
        </p:nvSpPr>
        <p:spPr>
          <a:xfrm>
            <a:off x="4640424" y="4972142"/>
            <a:ext cx="1526664" cy="450575"/>
          </a:xfrm>
          <a:prstGeom prst="curvedUp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nb-NO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E30A26C-ED4A-424D-9237-D8009D12F0EA}"/>
              </a:ext>
            </a:extLst>
          </p:cNvPr>
          <p:cNvSpPr/>
          <p:nvPr/>
        </p:nvSpPr>
        <p:spPr>
          <a:xfrm>
            <a:off x="2889734" y="6363155"/>
            <a:ext cx="424749" cy="4115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nb-NO" sz="8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9EE74A5-2782-4E08-9ADA-7BB08A0128A8}"/>
              </a:ext>
            </a:extLst>
          </p:cNvPr>
          <p:cNvSpPr txBox="1"/>
          <p:nvPr/>
        </p:nvSpPr>
        <p:spPr>
          <a:xfrm>
            <a:off x="3446992" y="6294980"/>
            <a:ext cx="36175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nb-NO" sz="1100" dirty="0">
                <a:solidFill>
                  <a:prstClr val="black"/>
                </a:solidFill>
                <a:latin typeface="Calibri" panose="020F0502020204030204"/>
              </a:rPr>
              <a:t>Delprosjekter det i hovedsak vil bli regnskapsført på – i tillegg til sentral EF-delprosjekt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484E921-567E-4239-9E7B-011FD14290E4}"/>
              </a:ext>
            </a:extLst>
          </p:cNvPr>
          <p:cNvSpPr txBox="1"/>
          <p:nvPr/>
        </p:nvSpPr>
        <p:spPr>
          <a:xfrm>
            <a:off x="8322413" y="6488669"/>
            <a:ext cx="1959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nb-NO" dirty="0">
                <a:solidFill>
                  <a:prstClr val="white"/>
                </a:solidFill>
                <a:latin typeface="Calibri" panose="020F0502020204030204"/>
              </a:rPr>
              <a:t>Arbeidspakker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9809264-E83A-46E4-9C67-BEDF3A9F0DAB}"/>
              </a:ext>
            </a:extLst>
          </p:cNvPr>
          <p:cNvSpPr txBox="1"/>
          <p:nvPr/>
        </p:nvSpPr>
        <p:spPr>
          <a:xfrm>
            <a:off x="8767801" y="6335414"/>
            <a:ext cx="34242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nb-NO" sz="1100" u="sng" dirty="0">
                <a:solidFill>
                  <a:prstClr val="black"/>
                </a:solidFill>
                <a:latin typeface="Calibri" panose="020F0502020204030204"/>
              </a:rPr>
              <a:t>Automatisk daglig </a:t>
            </a:r>
            <a:r>
              <a:rPr lang="nb-NO" sz="1100" dirty="0">
                <a:solidFill>
                  <a:prstClr val="black"/>
                </a:solidFill>
                <a:latin typeface="Calibri" panose="020F0502020204030204"/>
              </a:rPr>
              <a:t>kostnadsomveltning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A3E5AD4-1AFF-40AC-ABAA-A856DA6CA203}"/>
              </a:ext>
            </a:extLst>
          </p:cNvPr>
          <p:cNvSpPr txBox="1"/>
          <p:nvPr/>
        </p:nvSpPr>
        <p:spPr>
          <a:xfrm>
            <a:off x="2665417" y="6064550"/>
            <a:ext cx="25440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nb-NO" sz="1400">
                <a:solidFill>
                  <a:prstClr val="black"/>
                </a:solidFill>
                <a:latin typeface="Calibri" panose="020F0502020204030204"/>
              </a:rPr>
              <a:t>Forklaringer: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EE21C5A-3340-4BA8-A360-1E9BF01EC5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6998" y="6299115"/>
            <a:ext cx="1341631" cy="411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085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49" grpId="0" animBg="1"/>
      <p:bldP spid="51" grpId="0" animBg="1"/>
      <p:bldP spid="22" grpId="0" animBg="1"/>
      <p:bldP spid="23" grpId="0"/>
      <p:bldP spid="24" grpId="0"/>
      <p:bldP spid="26" grpId="0"/>
      <p:bldP spid="2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D0D0A-D8B1-4C11-B201-572F49B77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Alt. for konvertering av senter via 3.part – flere koststeder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67139A-5B4D-47E0-A6D0-8EB269615343}"/>
              </a:ext>
            </a:extLst>
          </p:cNvPr>
          <p:cNvSpPr txBox="1"/>
          <p:nvPr/>
        </p:nvSpPr>
        <p:spPr>
          <a:xfrm>
            <a:off x="608045" y="1973722"/>
            <a:ext cx="21634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nb-NO" b="1" dirty="0">
                <a:solidFill>
                  <a:prstClr val="black"/>
                </a:solidFill>
                <a:latin typeface="Calibri" panose="020F0502020204030204"/>
              </a:rPr>
              <a:t>Anbefaling </a:t>
            </a:r>
          </a:p>
          <a:p>
            <a:pPr defTabSz="914377"/>
            <a:r>
              <a:rPr lang="nb-NO" dirty="0">
                <a:solidFill>
                  <a:prstClr val="black"/>
                </a:solidFill>
                <a:latin typeface="Calibri" panose="020F0502020204030204"/>
              </a:rPr>
              <a:t>Hvis man ikke ønsker å benytte fristilt koststed kan følgende alternativ være aktuelt</a:t>
            </a:r>
            <a:endParaRPr lang="nb-NO" b="1" i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C9C47CD-3DAC-4F4B-AA29-70160F4888B4}"/>
              </a:ext>
            </a:extLst>
          </p:cNvPr>
          <p:cNvSpPr/>
          <p:nvPr/>
        </p:nvSpPr>
        <p:spPr>
          <a:xfrm>
            <a:off x="4698328" y="3103892"/>
            <a:ext cx="2366201" cy="84618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nb-NO" dirty="0">
                <a:solidFill>
                  <a:prstClr val="black"/>
                </a:solidFill>
                <a:latin typeface="Calibri" panose="020F0502020204030204"/>
              </a:rPr>
              <a:t>906772*</a:t>
            </a:r>
          </a:p>
          <a:p>
            <a:pPr algn="ctr" defTabSz="914377"/>
            <a:r>
              <a:rPr lang="nb-NO" dirty="0" err="1">
                <a:solidFill>
                  <a:prstClr val="black"/>
                </a:solidFill>
                <a:latin typeface="Calibri" panose="020F0502020204030204"/>
              </a:rPr>
              <a:t>Centr</a:t>
            </a:r>
            <a:r>
              <a:rPr lang="nb-NO" dirty="0">
                <a:solidFill>
                  <a:prstClr val="black"/>
                </a:solidFill>
                <a:latin typeface="Calibri" panose="020F0502020204030204"/>
              </a:rPr>
              <a:t>. for Ind. </a:t>
            </a:r>
            <a:r>
              <a:rPr lang="nb-NO" dirty="0" err="1">
                <a:solidFill>
                  <a:prstClr val="black"/>
                </a:solidFill>
                <a:latin typeface="Calibri" panose="020F0502020204030204"/>
              </a:rPr>
              <a:t>Biotech</a:t>
            </a:r>
            <a:endParaRPr lang="nb-NO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6846E1-0E37-4E93-9A49-E2BA1B1E796B}"/>
              </a:ext>
            </a:extLst>
          </p:cNvPr>
          <p:cNvSpPr/>
          <p:nvPr/>
        </p:nvSpPr>
        <p:spPr>
          <a:xfrm>
            <a:off x="5015253" y="4540008"/>
            <a:ext cx="585111" cy="4079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nb-NO" sz="600" dirty="0" err="1">
                <a:solidFill>
                  <a:prstClr val="black"/>
                </a:solidFill>
                <a:latin typeface="Calibri" panose="020F0502020204030204"/>
              </a:rPr>
              <a:t>Nær.liv</a:t>
            </a:r>
            <a:r>
              <a:rPr lang="nb-NO" sz="600" dirty="0">
                <a:solidFill>
                  <a:prstClr val="black"/>
                </a:solidFill>
                <a:latin typeface="Calibri" panose="020F0502020204030204"/>
              </a:rPr>
              <a:t> </a:t>
            </a:r>
          </a:p>
          <a:p>
            <a:pPr algn="ctr" defTabSz="914377"/>
            <a:r>
              <a:rPr lang="nb-NO" sz="600" dirty="0">
                <a:solidFill>
                  <a:prstClr val="black"/>
                </a:solidFill>
                <a:latin typeface="Calibri" panose="020F0502020204030204"/>
              </a:rPr>
              <a:t>DP101</a:t>
            </a:r>
          </a:p>
          <a:p>
            <a:pPr algn="ctr" defTabSz="914377"/>
            <a:r>
              <a:rPr lang="nb-NO" sz="600" dirty="0">
                <a:solidFill>
                  <a:prstClr val="black"/>
                </a:solidFill>
                <a:latin typeface="Calibri" panose="020F0502020204030204"/>
              </a:rPr>
              <a:t>66150501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C54B542-AA7D-46AB-AF53-06B88CDB0B6E}"/>
              </a:ext>
            </a:extLst>
          </p:cNvPr>
          <p:cNvSpPr/>
          <p:nvPr/>
        </p:nvSpPr>
        <p:spPr>
          <a:xfrm>
            <a:off x="5746674" y="4549387"/>
            <a:ext cx="585111" cy="4169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nb-NO" sz="600" dirty="0">
                <a:solidFill>
                  <a:prstClr val="black"/>
                </a:solidFill>
                <a:latin typeface="Calibri" panose="020F0502020204030204"/>
              </a:rPr>
              <a:t>Sent EF</a:t>
            </a:r>
          </a:p>
          <a:p>
            <a:pPr algn="ctr" defTabSz="914377"/>
            <a:r>
              <a:rPr lang="nb-NO" sz="600" dirty="0">
                <a:solidFill>
                  <a:prstClr val="black"/>
                </a:solidFill>
                <a:latin typeface="Calibri" panose="020F0502020204030204"/>
              </a:rPr>
              <a:t>DP 102</a:t>
            </a:r>
          </a:p>
          <a:p>
            <a:pPr algn="ctr" defTabSz="914377"/>
            <a:r>
              <a:rPr lang="nb-NO" sz="600" dirty="0">
                <a:solidFill>
                  <a:prstClr val="black"/>
                </a:solidFill>
                <a:latin typeface="Calibri" panose="020F0502020204030204"/>
              </a:rPr>
              <a:t>66300501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F168F98-A6CD-4E6B-90B8-48B73E043DDF}"/>
              </a:ext>
            </a:extLst>
          </p:cNvPr>
          <p:cNvCxnSpPr>
            <a:cxnSpLocks/>
          </p:cNvCxnSpPr>
          <p:nvPr/>
        </p:nvCxnSpPr>
        <p:spPr>
          <a:xfrm>
            <a:off x="5816544" y="3934349"/>
            <a:ext cx="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F360916-4950-4E68-B526-C395F22A486F}"/>
              </a:ext>
            </a:extLst>
          </p:cNvPr>
          <p:cNvCxnSpPr>
            <a:cxnSpLocks/>
          </p:cNvCxnSpPr>
          <p:nvPr/>
        </p:nvCxnSpPr>
        <p:spPr>
          <a:xfrm>
            <a:off x="5311275" y="4398488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F75F3C6-A4FC-46BC-B19E-A79B9E83241C}"/>
              </a:ext>
            </a:extLst>
          </p:cNvPr>
          <p:cNvCxnSpPr>
            <a:cxnSpLocks/>
          </p:cNvCxnSpPr>
          <p:nvPr/>
        </p:nvCxnSpPr>
        <p:spPr>
          <a:xfrm flipV="1">
            <a:off x="4757509" y="4370789"/>
            <a:ext cx="2679737" cy="277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77E2768-307F-4891-B439-0E337260AC15}"/>
              </a:ext>
            </a:extLst>
          </p:cNvPr>
          <p:cNvCxnSpPr>
            <a:cxnSpLocks/>
          </p:cNvCxnSpPr>
          <p:nvPr/>
        </p:nvCxnSpPr>
        <p:spPr>
          <a:xfrm>
            <a:off x="6064236" y="4386048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A09E13D-D244-4504-8D26-A0F5DC4270CD}"/>
              </a:ext>
            </a:extLst>
          </p:cNvPr>
          <p:cNvCxnSpPr>
            <a:cxnSpLocks/>
          </p:cNvCxnSpPr>
          <p:nvPr/>
        </p:nvCxnSpPr>
        <p:spPr>
          <a:xfrm>
            <a:off x="6768011" y="4384639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865571F2-3492-48C7-9CF2-975B1E9BDAB0}"/>
              </a:ext>
            </a:extLst>
          </p:cNvPr>
          <p:cNvSpPr txBox="1"/>
          <p:nvPr/>
        </p:nvSpPr>
        <p:spPr>
          <a:xfrm>
            <a:off x="4583665" y="5395910"/>
            <a:ext cx="103319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nb-NO" sz="600" dirty="0">
                <a:solidFill>
                  <a:prstClr val="black"/>
                </a:solidFill>
                <a:latin typeface="Calibri" panose="020F0502020204030204"/>
              </a:rPr>
              <a:t>90677200 – 90677205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E7DB6D3-E0D4-4C6D-9EE4-0A51B11244C5}"/>
              </a:ext>
            </a:extLst>
          </p:cNvPr>
          <p:cNvSpPr txBox="1"/>
          <p:nvPr/>
        </p:nvSpPr>
        <p:spPr>
          <a:xfrm>
            <a:off x="5862183" y="5395910"/>
            <a:ext cx="58447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nb-NO" sz="600" dirty="0">
                <a:solidFill>
                  <a:prstClr val="black"/>
                </a:solidFill>
                <a:latin typeface="Calibri" panose="020F0502020204030204"/>
              </a:rPr>
              <a:t>90649006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5C6B63C-5875-4868-B5BB-232310DAB2A0}"/>
              </a:ext>
            </a:extLst>
          </p:cNvPr>
          <p:cNvSpPr/>
          <p:nvPr/>
        </p:nvSpPr>
        <p:spPr>
          <a:xfrm>
            <a:off x="4347301" y="4543416"/>
            <a:ext cx="585111" cy="407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nb-NO" sz="600" dirty="0">
                <a:solidFill>
                  <a:prstClr val="black"/>
                </a:solidFill>
                <a:latin typeface="Calibri" panose="020F0502020204030204"/>
              </a:rPr>
              <a:t>NFR</a:t>
            </a:r>
          </a:p>
          <a:p>
            <a:pPr algn="ctr" defTabSz="914377"/>
            <a:r>
              <a:rPr lang="nb-NO" sz="600" dirty="0">
                <a:solidFill>
                  <a:prstClr val="black"/>
                </a:solidFill>
                <a:latin typeface="Calibri" panose="020F0502020204030204"/>
              </a:rPr>
              <a:t>DP100</a:t>
            </a:r>
          </a:p>
          <a:p>
            <a:pPr algn="ctr" defTabSz="914377"/>
            <a:r>
              <a:rPr lang="nb-NO" sz="600" dirty="0">
                <a:solidFill>
                  <a:prstClr val="black"/>
                </a:solidFill>
                <a:latin typeface="Calibri" panose="020F0502020204030204"/>
              </a:rPr>
              <a:t>66150501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C070A614-9D9F-43ED-9681-84436C900CF0}"/>
              </a:ext>
            </a:extLst>
          </p:cNvPr>
          <p:cNvCxnSpPr>
            <a:cxnSpLocks/>
          </p:cNvCxnSpPr>
          <p:nvPr/>
        </p:nvCxnSpPr>
        <p:spPr>
          <a:xfrm>
            <a:off x="4756433" y="4401075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CE30A26C-ED4A-424D-9237-D8009D12F0EA}"/>
              </a:ext>
            </a:extLst>
          </p:cNvPr>
          <p:cNvSpPr/>
          <p:nvPr/>
        </p:nvSpPr>
        <p:spPr>
          <a:xfrm>
            <a:off x="2889734" y="6363155"/>
            <a:ext cx="424749" cy="4115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nb-NO" sz="8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9EE74A5-2782-4E08-9ADA-7BB08A0128A8}"/>
              </a:ext>
            </a:extLst>
          </p:cNvPr>
          <p:cNvSpPr txBox="1"/>
          <p:nvPr/>
        </p:nvSpPr>
        <p:spPr>
          <a:xfrm>
            <a:off x="3446992" y="6294980"/>
            <a:ext cx="36175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nb-NO" sz="1100" dirty="0">
                <a:solidFill>
                  <a:prstClr val="black"/>
                </a:solidFill>
                <a:latin typeface="Calibri" panose="020F0502020204030204"/>
              </a:rPr>
              <a:t>Delprosjekter det i hovedsak vil bli regnskapsført på – i tillegg til sentral EF-delprosjekt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484E921-567E-4239-9E7B-011FD14290E4}"/>
              </a:ext>
            </a:extLst>
          </p:cNvPr>
          <p:cNvSpPr txBox="1"/>
          <p:nvPr/>
        </p:nvSpPr>
        <p:spPr>
          <a:xfrm>
            <a:off x="8322413" y="6488669"/>
            <a:ext cx="1959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nb-NO" dirty="0">
                <a:solidFill>
                  <a:prstClr val="white"/>
                </a:solidFill>
                <a:latin typeface="Calibri" panose="020F0502020204030204"/>
              </a:rPr>
              <a:t>Arbeidspakker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A3E5AD4-1AFF-40AC-ABAA-A856DA6CA203}"/>
              </a:ext>
            </a:extLst>
          </p:cNvPr>
          <p:cNvSpPr txBox="1"/>
          <p:nvPr/>
        </p:nvSpPr>
        <p:spPr>
          <a:xfrm>
            <a:off x="2665417" y="6064550"/>
            <a:ext cx="25440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nb-NO" sz="1400">
                <a:solidFill>
                  <a:prstClr val="black"/>
                </a:solidFill>
                <a:latin typeface="Calibri" panose="020F0502020204030204"/>
              </a:rPr>
              <a:t>Forklaringer: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FAA794A-97C7-48EA-A4FF-CE19540294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8549" y="1727187"/>
            <a:ext cx="5928929" cy="1212643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6CC3069-C5FD-41D8-BF3C-FD1880E92543}"/>
              </a:ext>
            </a:extLst>
          </p:cNvPr>
          <p:cNvCxnSpPr>
            <a:cxnSpLocks/>
          </p:cNvCxnSpPr>
          <p:nvPr/>
        </p:nvCxnSpPr>
        <p:spPr>
          <a:xfrm>
            <a:off x="7437245" y="4373921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>
            <a:extLst>
              <a:ext uri="{FF2B5EF4-FFF2-40B4-BE49-F238E27FC236}">
                <a16:creationId xmlns:a16="http://schemas.microsoft.com/office/drawing/2014/main" id="{7530CADE-9260-43FB-81F7-BC87FAFE9C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7830" y="6384576"/>
            <a:ext cx="1055028" cy="292633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EC877327-F638-4751-B973-95D8271061CD}"/>
              </a:ext>
            </a:extLst>
          </p:cNvPr>
          <p:cNvSpPr txBox="1"/>
          <p:nvPr/>
        </p:nvSpPr>
        <p:spPr>
          <a:xfrm>
            <a:off x="8723873" y="6246320"/>
            <a:ext cx="34242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nb-NO" sz="1100" dirty="0">
                <a:solidFill>
                  <a:prstClr val="black"/>
                </a:solidFill>
                <a:latin typeface="Calibri" panose="020F0502020204030204"/>
              </a:rPr>
              <a:t>Manuell kostnadsomveltning – </a:t>
            </a:r>
            <a:r>
              <a:rPr lang="nb-NO" sz="1100" u="sng" dirty="0">
                <a:solidFill>
                  <a:prstClr val="black"/>
                </a:solidFill>
                <a:latin typeface="Calibri" panose="020F0502020204030204"/>
              </a:rPr>
              <a:t>månedlig</a:t>
            </a:r>
            <a:r>
              <a:rPr lang="nb-NO" sz="1100" dirty="0">
                <a:solidFill>
                  <a:prstClr val="black"/>
                </a:solidFill>
                <a:latin typeface="Calibri" panose="020F0502020204030204"/>
              </a:rPr>
              <a:t> – for det som ikke er direktekontert mot riktig delprosjekt</a:t>
            </a:r>
          </a:p>
        </p:txBody>
      </p:sp>
      <p:sp>
        <p:nvSpPr>
          <p:cNvPr id="33" name="Arrow: Curved Up 32">
            <a:extLst>
              <a:ext uri="{FF2B5EF4-FFF2-40B4-BE49-F238E27FC236}">
                <a16:creationId xmlns:a16="http://schemas.microsoft.com/office/drawing/2014/main" id="{4F888798-972A-473E-B46E-8694E8175694}"/>
              </a:ext>
            </a:extLst>
          </p:cNvPr>
          <p:cNvSpPr/>
          <p:nvPr/>
        </p:nvSpPr>
        <p:spPr>
          <a:xfrm>
            <a:off x="4612674" y="4990966"/>
            <a:ext cx="777471" cy="25240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nb-NO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DE6DD8B-663C-4F37-B256-80ABCF030261}"/>
              </a:ext>
            </a:extLst>
          </p:cNvPr>
          <p:cNvSpPr/>
          <p:nvPr/>
        </p:nvSpPr>
        <p:spPr>
          <a:xfrm>
            <a:off x="7187196" y="4549338"/>
            <a:ext cx="585105" cy="4079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nb-NO" sz="600" dirty="0" err="1">
                <a:solidFill>
                  <a:prstClr val="black"/>
                </a:solidFill>
                <a:latin typeface="Calibri" panose="020F0502020204030204"/>
              </a:rPr>
              <a:t>Nær.liv</a:t>
            </a:r>
            <a:r>
              <a:rPr lang="nb-NO" sz="600" dirty="0">
                <a:solidFill>
                  <a:prstClr val="black"/>
                </a:solidFill>
                <a:latin typeface="Calibri" panose="020F0502020204030204"/>
              </a:rPr>
              <a:t> </a:t>
            </a:r>
          </a:p>
          <a:p>
            <a:pPr algn="ctr" defTabSz="914377"/>
            <a:r>
              <a:rPr lang="nb-NO" sz="600" dirty="0">
                <a:solidFill>
                  <a:prstClr val="black"/>
                </a:solidFill>
                <a:latin typeface="Calibri" panose="020F0502020204030204"/>
              </a:rPr>
              <a:t>DP104</a:t>
            </a:r>
          </a:p>
          <a:p>
            <a:pPr algn="ctr" defTabSz="914377"/>
            <a:r>
              <a:rPr lang="nb-NO" sz="600" dirty="0">
                <a:solidFill>
                  <a:prstClr val="black"/>
                </a:solidFill>
                <a:latin typeface="Calibri" panose="020F0502020204030204"/>
              </a:rPr>
              <a:t>66300501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98AF01A-519C-4D10-8AC8-4877C8FE966F}"/>
              </a:ext>
            </a:extLst>
          </p:cNvPr>
          <p:cNvSpPr txBox="1"/>
          <p:nvPr/>
        </p:nvSpPr>
        <p:spPr>
          <a:xfrm>
            <a:off x="6670599" y="5405239"/>
            <a:ext cx="103319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nb-NO" sz="600" dirty="0">
                <a:solidFill>
                  <a:prstClr val="black"/>
                </a:solidFill>
                <a:latin typeface="Calibri" panose="020F0502020204030204"/>
              </a:rPr>
              <a:t>90677207 – 90677211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C3BFAB8-FB19-4627-B955-B2E637A5B010}"/>
              </a:ext>
            </a:extLst>
          </p:cNvPr>
          <p:cNvSpPr/>
          <p:nvPr/>
        </p:nvSpPr>
        <p:spPr>
          <a:xfrm>
            <a:off x="6519238" y="4552747"/>
            <a:ext cx="585108" cy="407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nb-NO" sz="600" dirty="0">
                <a:solidFill>
                  <a:prstClr val="black"/>
                </a:solidFill>
                <a:latin typeface="Calibri" panose="020F0502020204030204"/>
              </a:rPr>
              <a:t>NFR</a:t>
            </a:r>
          </a:p>
          <a:p>
            <a:pPr algn="ctr" defTabSz="914377"/>
            <a:r>
              <a:rPr lang="nb-NO" sz="600" dirty="0">
                <a:solidFill>
                  <a:prstClr val="black"/>
                </a:solidFill>
                <a:latin typeface="Calibri" panose="020F0502020204030204"/>
              </a:rPr>
              <a:t>DP103</a:t>
            </a:r>
          </a:p>
          <a:p>
            <a:pPr algn="ctr" defTabSz="914377"/>
            <a:r>
              <a:rPr lang="nb-NO" sz="600" dirty="0">
                <a:solidFill>
                  <a:prstClr val="black"/>
                </a:solidFill>
                <a:latin typeface="Calibri" panose="020F0502020204030204"/>
              </a:rPr>
              <a:t>66300501</a:t>
            </a:r>
          </a:p>
        </p:txBody>
      </p:sp>
      <p:sp>
        <p:nvSpPr>
          <p:cNvPr id="37" name="Arrow: Curved Up 36">
            <a:extLst>
              <a:ext uri="{FF2B5EF4-FFF2-40B4-BE49-F238E27FC236}">
                <a16:creationId xmlns:a16="http://schemas.microsoft.com/office/drawing/2014/main" id="{A50514DD-0DFC-49D8-8E30-0786A8E3AEC3}"/>
              </a:ext>
            </a:extLst>
          </p:cNvPr>
          <p:cNvSpPr/>
          <p:nvPr/>
        </p:nvSpPr>
        <p:spPr>
          <a:xfrm>
            <a:off x="6699610" y="5000295"/>
            <a:ext cx="777471" cy="25240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nb-NO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33566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49" grpId="0" animBg="1"/>
      <p:bldP spid="22" grpId="0" animBg="1"/>
      <p:bldP spid="23" grpId="0"/>
      <p:bldP spid="24" grpId="0"/>
      <p:bldP spid="27" grpId="0"/>
      <p:bldP spid="32" grpId="0"/>
      <p:bldP spid="33" grpId="0" animBg="1"/>
      <p:bldP spid="34" grpId="0" animBg="1"/>
      <p:bldP spid="36" grpId="0" animBg="1"/>
      <p:bldP spid="37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D0D0A-D8B1-4C11-B201-572F49B77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EU-prosjekt med WP og flere koststeder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67139A-5B4D-47E0-A6D0-8EB269615343}"/>
              </a:ext>
            </a:extLst>
          </p:cNvPr>
          <p:cNvSpPr txBox="1"/>
          <p:nvPr/>
        </p:nvSpPr>
        <p:spPr>
          <a:xfrm>
            <a:off x="628041" y="3285787"/>
            <a:ext cx="21634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nb-NO" b="1" dirty="0">
                <a:solidFill>
                  <a:prstClr val="black"/>
                </a:solidFill>
                <a:latin typeface="Calibri" panose="020F0502020204030204"/>
              </a:rPr>
              <a:t>Anbefaling </a:t>
            </a:r>
          </a:p>
          <a:p>
            <a:pPr defTabSz="914377"/>
            <a:r>
              <a:rPr lang="nb-NO" dirty="0">
                <a:solidFill>
                  <a:prstClr val="black"/>
                </a:solidFill>
                <a:latin typeface="Calibri" panose="020F0502020204030204"/>
              </a:rPr>
              <a:t>Videreføring av dagens prosjektstruktur</a:t>
            </a:r>
            <a:endParaRPr lang="nb-NO" b="1" i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C9C47CD-3DAC-4F4B-AA29-70160F4888B4}"/>
              </a:ext>
            </a:extLst>
          </p:cNvPr>
          <p:cNvSpPr/>
          <p:nvPr/>
        </p:nvSpPr>
        <p:spPr>
          <a:xfrm>
            <a:off x="4698328" y="3284280"/>
            <a:ext cx="2366201" cy="84618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nb-NO" dirty="0">
                <a:solidFill>
                  <a:prstClr val="black"/>
                </a:solidFill>
                <a:latin typeface="Calibri" panose="020F0502020204030204"/>
              </a:rPr>
              <a:t>905264*</a:t>
            </a:r>
          </a:p>
          <a:p>
            <a:pPr algn="ctr" defTabSz="914377"/>
            <a:r>
              <a:rPr lang="nb-NO" dirty="0" err="1">
                <a:solidFill>
                  <a:prstClr val="black"/>
                </a:solidFill>
                <a:latin typeface="Calibri" panose="020F0502020204030204"/>
              </a:rPr>
              <a:t>SpinEngine</a:t>
            </a:r>
            <a:endParaRPr lang="nb-NO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F168F98-A6CD-4E6B-90B8-48B73E043DDF}"/>
              </a:ext>
            </a:extLst>
          </p:cNvPr>
          <p:cNvCxnSpPr>
            <a:cxnSpLocks/>
          </p:cNvCxnSpPr>
          <p:nvPr/>
        </p:nvCxnSpPr>
        <p:spPr>
          <a:xfrm>
            <a:off x="5816544" y="4114737"/>
            <a:ext cx="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F75F3C6-A4FC-46BC-B19E-A79B9E83241C}"/>
              </a:ext>
            </a:extLst>
          </p:cNvPr>
          <p:cNvCxnSpPr>
            <a:cxnSpLocks/>
          </p:cNvCxnSpPr>
          <p:nvPr/>
        </p:nvCxnSpPr>
        <p:spPr>
          <a:xfrm flipV="1">
            <a:off x="3605412" y="4545740"/>
            <a:ext cx="5499848" cy="2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A09E13D-D244-4504-8D26-A0F5DC4270CD}"/>
              </a:ext>
            </a:extLst>
          </p:cNvPr>
          <p:cNvCxnSpPr>
            <a:cxnSpLocks/>
          </p:cNvCxnSpPr>
          <p:nvPr/>
        </p:nvCxnSpPr>
        <p:spPr>
          <a:xfrm>
            <a:off x="6768011" y="4565027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95C6B63C-5875-4868-B5BB-232310DAB2A0}"/>
              </a:ext>
            </a:extLst>
          </p:cNvPr>
          <p:cNvSpPr/>
          <p:nvPr/>
        </p:nvSpPr>
        <p:spPr>
          <a:xfrm>
            <a:off x="3166797" y="4720396"/>
            <a:ext cx="614593" cy="407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nb-NO" sz="600" dirty="0">
                <a:solidFill>
                  <a:prstClr val="black"/>
                </a:solidFill>
                <a:latin typeface="Calibri" panose="020F0502020204030204"/>
              </a:rPr>
              <a:t>905264100</a:t>
            </a:r>
          </a:p>
          <a:p>
            <a:pPr algn="ctr" defTabSz="914377"/>
            <a:r>
              <a:rPr lang="nb-NO" sz="600" dirty="0">
                <a:solidFill>
                  <a:prstClr val="black"/>
                </a:solidFill>
                <a:latin typeface="Calibri" panose="020F0502020204030204"/>
              </a:rPr>
              <a:t>WP1 - IES</a:t>
            </a:r>
          </a:p>
          <a:p>
            <a:pPr algn="ctr" defTabSz="914377"/>
            <a:r>
              <a:rPr lang="nb-NO" sz="600" dirty="0">
                <a:solidFill>
                  <a:prstClr val="black"/>
                </a:solidFill>
                <a:latin typeface="Calibri" panose="020F0502020204030204"/>
              </a:rPr>
              <a:t>63350501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C070A614-9D9F-43ED-9681-84436C900CF0}"/>
              </a:ext>
            </a:extLst>
          </p:cNvPr>
          <p:cNvCxnSpPr>
            <a:cxnSpLocks/>
          </p:cNvCxnSpPr>
          <p:nvPr/>
        </p:nvCxnSpPr>
        <p:spPr>
          <a:xfrm>
            <a:off x="3605412" y="4578053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6CC3069-C5FD-41D8-BF3C-FD1880E92543}"/>
              </a:ext>
            </a:extLst>
          </p:cNvPr>
          <p:cNvCxnSpPr>
            <a:cxnSpLocks/>
          </p:cNvCxnSpPr>
          <p:nvPr/>
        </p:nvCxnSpPr>
        <p:spPr>
          <a:xfrm>
            <a:off x="7558915" y="4551951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31681AF9-7301-4C23-9718-89759046A2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0057" y="1239537"/>
            <a:ext cx="8459755" cy="168356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F7910CD-DAF8-450B-9774-6FF2E9010E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3178" y="3007031"/>
            <a:ext cx="3258005" cy="828791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B5289AAE-9683-4677-A1A0-D4D39B672C8B}"/>
              </a:ext>
            </a:extLst>
          </p:cNvPr>
          <p:cNvSpPr txBox="1"/>
          <p:nvPr/>
        </p:nvSpPr>
        <p:spPr>
          <a:xfrm>
            <a:off x="3240041" y="5364506"/>
            <a:ext cx="58447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nb-NO" sz="600" dirty="0">
                <a:solidFill>
                  <a:prstClr val="black"/>
                </a:solidFill>
                <a:latin typeface="Calibri" panose="020F0502020204030204"/>
              </a:rPr>
              <a:t>90526401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EC0C78B-C946-42E2-9B1C-B7FDAA92266B}"/>
              </a:ext>
            </a:extLst>
          </p:cNvPr>
          <p:cNvSpPr/>
          <p:nvPr/>
        </p:nvSpPr>
        <p:spPr>
          <a:xfrm>
            <a:off x="3879032" y="4723511"/>
            <a:ext cx="614592" cy="407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nb-NO" sz="600" dirty="0">
                <a:solidFill>
                  <a:prstClr val="black"/>
                </a:solidFill>
                <a:latin typeface="Calibri" panose="020F0502020204030204"/>
              </a:rPr>
              <a:t>905264101</a:t>
            </a:r>
          </a:p>
          <a:p>
            <a:pPr algn="ctr" defTabSz="914377"/>
            <a:r>
              <a:rPr lang="nb-NO" sz="600" dirty="0">
                <a:solidFill>
                  <a:prstClr val="black"/>
                </a:solidFill>
                <a:latin typeface="Calibri" panose="020F0502020204030204"/>
              </a:rPr>
              <a:t>WP1 - IDI</a:t>
            </a:r>
          </a:p>
          <a:p>
            <a:pPr algn="ctr" defTabSz="914377"/>
            <a:r>
              <a:rPr lang="nb-NO" sz="600" dirty="0">
                <a:solidFill>
                  <a:prstClr val="black"/>
                </a:solidFill>
                <a:latin typeface="Calibri" panose="020F0502020204030204"/>
              </a:rPr>
              <a:t>63100501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2FB8793-64D7-464C-BA1C-3259606688F0}"/>
              </a:ext>
            </a:extLst>
          </p:cNvPr>
          <p:cNvCxnSpPr>
            <a:cxnSpLocks/>
          </p:cNvCxnSpPr>
          <p:nvPr/>
        </p:nvCxnSpPr>
        <p:spPr>
          <a:xfrm>
            <a:off x="4317645" y="4581168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F0185A78-75FB-4273-9F25-EE7216C0F38B}"/>
              </a:ext>
            </a:extLst>
          </p:cNvPr>
          <p:cNvSpPr txBox="1"/>
          <p:nvPr/>
        </p:nvSpPr>
        <p:spPr>
          <a:xfrm>
            <a:off x="3952274" y="5367622"/>
            <a:ext cx="58447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nb-NO" sz="600" dirty="0">
                <a:solidFill>
                  <a:prstClr val="black"/>
                </a:solidFill>
                <a:latin typeface="Calibri" panose="020F0502020204030204"/>
              </a:rPr>
              <a:t>90526402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A6CEEB6-6CE7-4C3C-B17A-65080AF6E6D2}"/>
              </a:ext>
            </a:extLst>
          </p:cNvPr>
          <p:cNvSpPr/>
          <p:nvPr/>
        </p:nvSpPr>
        <p:spPr>
          <a:xfrm>
            <a:off x="6514587" y="4704352"/>
            <a:ext cx="644232" cy="407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nb-NO" sz="600" dirty="0">
                <a:solidFill>
                  <a:prstClr val="black"/>
                </a:solidFill>
                <a:latin typeface="Calibri" panose="020F0502020204030204"/>
              </a:rPr>
              <a:t>905264106</a:t>
            </a:r>
          </a:p>
          <a:p>
            <a:pPr algn="ctr" defTabSz="914377"/>
            <a:r>
              <a:rPr lang="nb-NO" sz="600" dirty="0">
                <a:solidFill>
                  <a:prstClr val="black"/>
                </a:solidFill>
                <a:latin typeface="Calibri" panose="020F0502020204030204"/>
              </a:rPr>
              <a:t>WP5 - IES</a:t>
            </a:r>
          </a:p>
          <a:p>
            <a:pPr algn="ctr" defTabSz="914377"/>
            <a:r>
              <a:rPr lang="nb-NO" sz="600" dirty="0">
                <a:solidFill>
                  <a:prstClr val="black"/>
                </a:solidFill>
                <a:latin typeface="Calibri" panose="020F0502020204030204"/>
              </a:rPr>
              <a:t>63350501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4C8C9EA-96C5-4F81-A4BF-2D8476B73784}"/>
              </a:ext>
            </a:extLst>
          </p:cNvPr>
          <p:cNvSpPr txBox="1"/>
          <p:nvPr/>
        </p:nvSpPr>
        <p:spPr>
          <a:xfrm>
            <a:off x="6282510" y="5150022"/>
            <a:ext cx="58447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nb-NO" sz="600" dirty="0">
                <a:solidFill>
                  <a:prstClr val="black"/>
                </a:solidFill>
                <a:latin typeface="Calibri" panose="020F0502020204030204"/>
              </a:rPr>
              <a:t>90526407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7DE2C962-C12F-48F0-8F35-81C70D246A79}"/>
              </a:ext>
            </a:extLst>
          </p:cNvPr>
          <p:cNvCxnSpPr>
            <a:cxnSpLocks/>
          </p:cNvCxnSpPr>
          <p:nvPr/>
        </p:nvCxnSpPr>
        <p:spPr>
          <a:xfrm>
            <a:off x="6749937" y="5142038"/>
            <a:ext cx="13104" cy="369767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213B685B-9447-435B-BC2E-F7198E9D5D94}"/>
              </a:ext>
            </a:extLst>
          </p:cNvPr>
          <p:cNvSpPr/>
          <p:nvPr/>
        </p:nvSpPr>
        <p:spPr>
          <a:xfrm>
            <a:off x="6401116" y="5381218"/>
            <a:ext cx="733789" cy="67535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r>
              <a:rPr lang="nb-NO" sz="800" dirty="0">
                <a:solidFill>
                  <a:prstClr val="black"/>
                </a:solidFill>
                <a:latin typeface="Calibri" panose="020F0502020204030204"/>
              </a:rPr>
              <a:t>Koordinator</a:t>
            </a:r>
          </a:p>
          <a:p>
            <a:pPr algn="ctr" defTabSz="914377"/>
            <a:r>
              <a:rPr lang="nb-NO" sz="800" dirty="0">
                <a:solidFill>
                  <a:prstClr val="black"/>
                </a:solidFill>
                <a:latin typeface="Calibri" panose="020F0502020204030204"/>
              </a:rPr>
              <a:t>- Partnerliste</a:t>
            </a:r>
            <a:endParaRPr lang="en-US" sz="8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6" name="Arrow: Right 45">
            <a:extLst>
              <a:ext uri="{FF2B5EF4-FFF2-40B4-BE49-F238E27FC236}">
                <a16:creationId xmlns:a16="http://schemas.microsoft.com/office/drawing/2014/main" id="{B6C71462-3C55-4AF5-8DE1-A134C2CF1ED0}"/>
              </a:ext>
            </a:extLst>
          </p:cNvPr>
          <p:cNvSpPr/>
          <p:nvPr/>
        </p:nvSpPr>
        <p:spPr>
          <a:xfrm>
            <a:off x="4611313" y="4782045"/>
            <a:ext cx="1789803" cy="2926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nb-NO" dirty="0">
                <a:solidFill>
                  <a:prstClr val="white"/>
                </a:solidFill>
                <a:latin typeface="Calibri" panose="020F0502020204030204"/>
              </a:rPr>
              <a:t>OSV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369DDE7-085B-4B99-96A5-36635BDA83CF}"/>
              </a:ext>
            </a:extLst>
          </p:cNvPr>
          <p:cNvSpPr/>
          <p:nvPr/>
        </p:nvSpPr>
        <p:spPr>
          <a:xfrm>
            <a:off x="7293315" y="4704352"/>
            <a:ext cx="644232" cy="407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nb-NO" sz="600" dirty="0">
                <a:solidFill>
                  <a:prstClr val="black"/>
                </a:solidFill>
                <a:latin typeface="Calibri" panose="020F0502020204030204"/>
              </a:rPr>
              <a:t>905264107</a:t>
            </a:r>
          </a:p>
          <a:p>
            <a:pPr algn="ctr" defTabSz="914377"/>
            <a:r>
              <a:rPr lang="nb-NO" sz="600" dirty="0">
                <a:solidFill>
                  <a:prstClr val="black"/>
                </a:solidFill>
                <a:latin typeface="Calibri" panose="020F0502020204030204"/>
              </a:rPr>
              <a:t>WP5 - IDI</a:t>
            </a:r>
          </a:p>
          <a:p>
            <a:pPr algn="ctr" defTabSz="914377"/>
            <a:r>
              <a:rPr lang="nb-NO" sz="600" dirty="0">
                <a:solidFill>
                  <a:prstClr val="black"/>
                </a:solidFill>
                <a:latin typeface="Calibri" panose="020F0502020204030204"/>
              </a:rPr>
              <a:t>63100501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183843B-145B-4631-A896-E83972AEA127}"/>
              </a:ext>
            </a:extLst>
          </p:cNvPr>
          <p:cNvSpPr/>
          <p:nvPr/>
        </p:nvSpPr>
        <p:spPr>
          <a:xfrm>
            <a:off x="8084219" y="4704351"/>
            <a:ext cx="631192" cy="407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nb-NO" sz="600" dirty="0">
                <a:solidFill>
                  <a:prstClr val="black"/>
                </a:solidFill>
                <a:latin typeface="Calibri" panose="020F0502020204030204"/>
              </a:rPr>
              <a:t>905264108</a:t>
            </a:r>
          </a:p>
          <a:p>
            <a:pPr algn="ctr" defTabSz="914377"/>
            <a:r>
              <a:rPr lang="nb-NO" sz="600" dirty="0">
                <a:solidFill>
                  <a:prstClr val="black"/>
                </a:solidFill>
                <a:latin typeface="Calibri" panose="020F0502020204030204"/>
              </a:rPr>
              <a:t>WP6 - IES</a:t>
            </a:r>
          </a:p>
          <a:p>
            <a:pPr algn="ctr" defTabSz="914377"/>
            <a:r>
              <a:rPr lang="nb-NO" sz="600" dirty="0">
                <a:solidFill>
                  <a:prstClr val="black"/>
                </a:solidFill>
                <a:latin typeface="Calibri" panose="020F0502020204030204"/>
              </a:rPr>
              <a:t>63350501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687797ED-E6C1-46ED-849D-E455F1774F20}"/>
              </a:ext>
            </a:extLst>
          </p:cNvPr>
          <p:cNvCxnSpPr>
            <a:cxnSpLocks/>
          </p:cNvCxnSpPr>
          <p:nvPr/>
        </p:nvCxnSpPr>
        <p:spPr>
          <a:xfrm>
            <a:off x="8339572" y="4548845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29658A3A-E275-40C8-A762-D562E37DD0C2}"/>
              </a:ext>
            </a:extLst>
          </p:cNvPr>
          <p:cNvSpPr/>
          <p:nvPr/>
        </p:nvSpPr>
        <p:spPr>
          <a:xfrm>
            <a:off x="8849907" y="4701246"/>
            <a:ext cx="631192" cy="407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nb-NO" sz="600" dirty="0">
                <a:solidFill>
                  <a:prstClr val="black"/>
                </a:solidFill>
                <a:latin typeface="Calibri" panose="020F0502020204030204"/>
              </a:rPr>
              <a:t>905264109</a:t>
            </a:r>
          </a:p>
          <a:p>
            <a:pPr algn="ctr" defTabSz="914377"/>
            <a:r>
              <a:rPr lang="nb-NO" sz="600" dirty="0">
                <a:solidFill>
                  <a:prstClr val="black"/>
                </a:solidFill>
                <a:latin typeface="Calibri" panose="020F0502020204030204"/>
              </a:rPr>
              <a:t>WP8 - Kurs</a:t>
            </a:r>
          </a:p>
          <a:p>
            <a:pPr algn="ctr" defTabSz="914377"/>
            <a:r>
              <a:rPr lang="nb-NO" sz="600" dirty="0">
                <a:solidFill>
                  <a:prstClr val="black"/>
                </a:solidFill>
                <a:latin typeface="Calibri" panose="020F0502020204030204"/>
              </a:rPr>
              <a:t>63350501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4C92C593-CC06-4B01-A33F-BD957EDC5689}"/>
              </a:ext>
            </a:extLst>
          </p:cNvPr>
          <p:cNvCxnSpPr>
            <a:cxnSpLocks/>
          </p:cNvCxnSpPr>
          <p:nvPr/>
        </p:nvCxnSpPr>
        <p:spPr>
          <a:xfrm>
            <a:off x="9105260" y="454574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F7FC9E2A-0696-4A37-A322-2B03E3EFDAE0}"/>
              </a:ext>
            </a:extLst>
          </p:cNvPr>
          <p:cNvSpPr txBox="1"/>
          <p:nvPr/>
        </p:nvSpPr>
        <p:spPr>
          <a:xfrm>
            <a:off x="7344526" y="5363814"/>
            <a:ext cx="58447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nb-NO" sz="600" dirty="0">
                <a:solidFill>
                  <a:prstClr val="black"/>
                </a:solidFill>
                <a:latin typeface="Calibri" panose="020F0502020204030204"/>
              </a:rPr>
              <a:t>90526408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D6019F7-77F1-4DA8-BB95-7ECA9BF1DF0F}"/>
              </a:ext>
            </a:extLst>
          </p:cNvPr>
          <p:cNvSpPr txBox="1"/>
          <p:nvPr/>
        </p:nvSpPr>
        <p:spPr>
          <a:xfrm>
            <a:off x="8130942" y="5364506"/>
            <a:ext cx="58447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nb-NO" sz="600" dirty="0">
                <a:solidFill>
                  <a:prstClr val="black"/>
                </a:solidFill>
                <a:latin typeface="Calibri" panose="020F0502020204030204"/>
              </a:rPr>
              <a:t>90526409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4484099-02EA-41E2-A6F6-C5F8E927BC43}"/>
              </a:ext>
            </a:extLst>
          </p:cNvPr>
          <p:cNvSpPr txBox="1"/>
          <p:nvPr/>
        </p:nvSpPr>
        <p:spPr>
          <a:xfrm>
            <a:off x="8801361" y="5366239"/>
            <a:ext cx="58447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nb-NO" sz="600" dirty="0">
                <a:solidFill>
                  <a:prstClr val="black"/>
                </a:solidFill>
                <a:latin typeface="Calibri" panose="020F0502020204030204"/>
              </a:rPr>
              <a:t>90526410</a:t>
            </a:r>
          </a:p>
        </p:txBody>
      </p:sp>
    </p:spTree>
    <p:extLst>
      <p:ext uri="{BB962C8B-B14F-4D97-AF65-F5344CB8AC3E}">
        <p14:creationId xmlns:p14="http://schemas.microsoft.com/office/powerpoint/2010/main" val="2323101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9" grpId="0" animBg="1"/>
      <p:bldP spid="39" grpId="0" animBg="1"/>
      <p:bldP spid="42" grpId="0" animBg="1"/>
      <p:bldP spid="45" grpId="0" animBg="1"/>
      <p:bldP spid="47" grpId="0" animBg="1"/>
      <p:bldP spid="48" grpId="0" animBg="1"/>
      <p:bldP spid="5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AA7E0-612D-4C2A-9A7F-50F19D537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7138"/>
            <a:ext cx="10515600" cy="826407"/>
          </a:xfrm>
        </p:spPr>
        <p:txBody>
          <a:bodyPr/>
          <a:lstStyle/>
          <a:p>
            <a:r>
              <a:rPr lang="nb-NO" dirty="0"/>
              <a:t>EU-prosjekt – bruk av </a:t>
            </a:r>
            <a:r>
              <a:rPr lang="nb-NO" dirty="0" err="1"/>
              <a:t>arb.pakker</a:t>
            </a:r>
            <a:r>
              <a:rPr lang="nb-NO" dirty="0"/>
              <a:t> i UBW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50F41F1-82CD-4D32-B2B0-46BF5359495C}"/>
              </a:ext>
            </a:extLst>
          </p:cNvPr>
          <p:cNvSpPr/>
          <p:nvPr/>
        </p:nvSpPr>
        <p:spPr>
          <a:xfrm>
            <a:off x="6166735" y="1065233"/>
            <a:ext cx="890343" cy="3263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nb-NO" sz="800" dirty="0">
                <a:solidFill>
                  <a:prstClr val="white"/>
                </a:solidFill>
                <a:latin typeface="Calibri" panose="020F0502020204030204"/>
              </a:rPr>
              <a:t>905264*</a:t>
            </a:r>
          </a:p>
          <a:p>
            <a:pPr algn="ctr" defTabSz="914377"/>
            <a:r>
              <a:rPr lang="nb-NO" sz="800" dirty="0" err="1">
                <a:solidFill>
                  <a:prstClr val="white"/>
                </a:solidFill>
                <a:latin typeface="Calibri" panose="020F0502020204030204"/>
              </a:rPr>
              <a:t>SpinENGINE</a:t>
            </a:r>
            <a:endParaRPr lang="nb-NO" sz="800" dirty="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192A7C0-F3AE-4E9D-B6DF-9C436A304037}"/>
              </a:ext>
            </a:extLst>
          </p:cNvPr>
          <p:cNvCxnSpPr>
            <a:cxnSpLocks/>
            <a:endCxn id="13" idx="0"/>
          </p:cNvCxnSpPr>
          <p:nvPr/>
        </p:nvCxnSpPr>
        <p:spPr>
          <a:xfrm>
            <a:off x="6628689" y="1391621"/>
            <a:ext cx="1073475" cy="4319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398DBE4E-EFB7-4C2F-9296-4B0FE4C73EE1}"/>
              </a:ext>
            </a:extLst>
          </p:cNvPr>
          <p:cNvSpPr/>
          <p:nvPr/>
        </p:nvSpPr>
        <p:spPr>
          <a:xfrm>
            <a:off x="8322347" y="2510514"/>
            <a:ext cx="828304" cy="42655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r>
              <a:rPr lang="nb-NO" sz="1000" dirty="0">
                <a:solidFill>
                  <a:prstClr val="white"/>
                </a:solidFill>
                <a:latin typeface="Calibri" panose="020F0502020204030204"/>
              </a:rPr>
              <a:t>WP 8 – Kursdel</a:t>
            </a:r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2D09EE-6BF9-420F-B227-7D1886A19191}"/>
              </a:ext>
            </a:extLst>
          </p:cNvPr>
          <p:cNvSpPr/>
          <p:nvPr/>
        </p:nvSpPr>
        <p:spPr>
          <a:xfrm>
            <a:off x="4498685" y="2510513"/>
            <a:ext cx="662907" cy="4176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r>
              <a:rPr lang="nb-NO" sz="800" dirty="0">
                <a:solidFill>
                  <a:prstClr val="white"/>
                </a:solidFill>
                <a:latin typeface="Calibri" panose="020F0502020204030204"/>
              </a:rPr>
              <a:t>WP 2</a:t>
            </a:r>
            <a:r>
              <a:rPr lang="en-US" sz="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800" dirty="0" err="1">
                <a:solidFill>
                  <a:prstClr val="white"/>
                </a:solidFill>
                <a:latin typeface="Calibri" panose="020F0502020204030204"/>
              </a:rPr>
              <a:t>Tunabled</a:t>
            </a:r>
            <a:r>
              <a:rPr lang="en-US" sz="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800" dirty="0" err="1">
                <a:solidFill>
                  <a:prstClr val="white"/>
                </a:solidFill>
                <a:latin typeface="Calibri" panose="020F0502020204030204"/>
              </a:rPr>
              <a:t>cpled</a:t>
            </a:r>
            <a:r>
              <a:rPr lang="en-US" sz="800" dirty="0">
                <a:solidFill>
                  <a:prstClr val="white"/>
                </a:solidFill>
                <a:latin typeface="Calibri" panose="020F0502020204030204"/>
              </a:rPr>
              <a:t> nano</a:t>
            </a:r>
            <a:endParaRPr lang="nb-NO" sz="8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0B4ECE3-3B17-4EF1-B757-47321FA134E4}"/>
              </a:ext>
            </a:extLst>
          </p:cNvPr>
          <p:cNvSpPr/>
          <p:nvPr/>
        </p:nvSpPr>
        <p:spPr>
          <a:xfrm>
            <a:off x="3721638" y="2510514"/>
            <a:ext cx="671767" cy="42655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r>
              <a:rPr lang="nb-NO" sz="800" dirty="0">
                <a:solidFill>
                  <a:prstClr val="white"/>
                </a:solidFill>
                <a:latin typeface="Calibri" panose="020F0502020204030204"/>
              </a:rPr>
              <a:t>WP 1</a:t>
            </a:r>
            <a:r>
              <a:rPr lang="en-US" sz="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800" dirty="0" err="1">
                <a:solidFill>
                  <a:prstClr val="white"/>
                </a:solidFill>
                <a:latin typeface="Calibri" panose="020F0502020204030204"/>
              </a:rPr>
              <a:t>Devel</a:t>
            </a:r>
            <a:r>
              <a:rPr lang="en-US" sz="800" dirty="0">
                <a:solidFill>
                  <a:prstClr val="white"/>
                </a:solidFill>
                <a:latin typeface="Calibri" panose="020F0502020204030204"/>
              </a:rPr>
              <a:t>. Res. comp</a:t>
            </a:r>
            <a:endParaRPr lang="nb-NO" sz="8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74D022B-8835-4283-B587-E1F4C689A435}"/>
              </a:ext>
            </a:extLst>
          </p:cNvPr>
          <p:cNvSpPr/>
          <p:nvPr/>
        </p:nvSpPr>
        <p:spPr>
          <a:xfrm>
            <a:off x="7237803" y="1823591"/>
            <a:ext cx="928720" cy="41769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r>
              <a:rPr lang="nb-NO" sz="800" dirty="0">
                <a:solidFill>
                  <a:prstClr val="white"/>
                </a:solidFill>
                <a:latin typeface="Calibri" panose="020F0502020204030204"/>
              </a:rPr>
              <a:t>905264101</a:t>
            </a:r>
          </a:p>
          <a:p>
            <a:pPr algn="ctr" defTabSz="914377"/>
            <a:r>
              <a:rPr lang="nb-NO" sz="800" dirty="0">
                <a:solidFill>
                  <a:prstClr val="white"/>
                </a:solidFill>
                <a:latin typeface="Calibri" panose="020F0502020204030204"/>
                <a:cs typeface="Calibri"/>
              </a:rPr>
              <a:t>Delprosjekt IDI</a:t>
            </a:r>
          </a:p>
          <a:p>
            <a:pPr algn="ctr" defTabSz="914377"/>
            <a:r>
              <a:rPr lang="nb-NO" sz="800" dirty="0">
                <a:solidFill>
                  <a:prstClr val="white"/>
                </a:solidFill>
                <a:latin typeface="Calibri" panose="020F0502020204030204"/>
                <a:cs typeface="Calibri"/>
              </a:rPr>
              <a:t>63100501</a:t>
            </a:r>
            <a:endParaRPr lang="en-US" sz="800" dirty="0">
              <a:solidFill>
                <a:prstClr val="white"/>
              </a:solidFill>
              <a:latin typeface="Calibri" panose="020F0502020204030204"/>
              <a:cs typeface="Calibr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AC76DD6-7831-47EF-A556-C1152F14838F}"/>
              </a:ext>
            </a:extLst>
          </p:cNvPr>
          <p:cNvSpPr/>
          <p:nvPr/>
        </p:nvSpPr>
        <p:spPr>
          <a:xfrm>
            <a:off x="4583207" y="1805871"/>
            <a:ext cx="999603" cy="4354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r>
              <a:rPr lang="nb-NO" sz="800" dirty="0">
                <a:solidFill>
                  <a:prstClr val="white"/>
                </a:solidFill>
                <a:latin typeface="Calibri" panose="020F0502020204030204"/>
              </a:rPr>
              <a:t>905264100</a:t>
            </a:r>
          </a:p>
          <a:p>
            <a:pPr algn="ctr" defTabSz="914377"/>
            <a:r>
              <a:rPr lang="nb-NO" sz="800" dirty="0">
                <a:solidFill>
                  <a:prstClr val="white"/>
                </a:solidFill>
                <a:latin typeface="Calibri" panose="020F0502020204030204"/>
                <a:cs typeface="Calibri"/>
              </a:rPr>
              <a:t>Delprosjekt IES</a:t>
            </a:r>
          </a:p>
          <a:p>
            <a:pPr algn="ctr" defTabSz="914377"/>
            <a:r>
              <a:rPr lang="nb-NO" sz="800" dirty="0">
                <a:solidFill>
                  <a:prstClr val="white"/>
                </a:solidFill>
                <a:latin typeface="Calibri" panose="020F0502020204030204"/>
                <a:cs typeface="Calibri"/>
              </a:rPr>
              <a:t>63350501</a:t>
            </a:r>
            <a:endParaRPr lang="en-US" sz="800" dirty="0">
              <a:solidFill>
                <a:prstClr val="white"/>
              </a:solidFill>
              <a:latin typeface="Calibri" panose="020F0502020204030204"/>
              <a:cs typeface="Calibri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AD0ADA9-B37F-4603-94FD-EE3BFE357499}"/>
              </a:ext>
            </a:extLst>
          </p:cNvPr>
          <p:cNvCxnSpPr>
            <a:cxnSpLocks/>
            <a:stCxn id="3" idx="2"/>
            <a:endCxn id="14" idx="0"/>
          </p:cNvCxnSpPr>
          <p:nvPr/>
        </p:nvCxnSpPr>
        <p:spPr>
          <a:xfrm flipH="1">
            <a:off x="5083008" y="1391621"/>
            <a:ext cx="1528899" cy="4142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38CEF2FF-6411-4D10-878A-C8EC2A15BDD9}"/>
              </a:ext>
            </a:extLst>
          </p:cNvPr>
          <p:cNvSpPr/>
          <p:nvPr/>
        </p:nvSpPr>
        <p:spPr>
          <a:xfrm>
            <a:off x="2775719" y="2244511"/>
            <a:ext cx="733789" cy="41769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r>
              <a:rPr lang="nb-NO" sz="1100" dirty="0" err="1">
                <a:solidFill>
                  <a:prstClr val="black"/>
                </a:solidFill>
                <a:latin typeface="Calibri" panose="020F0502020204030204"/>
              </a:rPr>
              <a:t>Koord-prosj</a:t>
            </a:r>
            <a:r>
              <a:rPr lang="nb-NO" sz="1100" dirty="0">
                <a:solidFill>
                  <a:prstClr val="black"/>
                </a:solidFill>
                <a:latin typeface="Calibri" panose="020F0502020204030204"/>
              </a:rPr>
              <a:t>.</a:t>
            </a: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D84094E-3FF7-41ED-AC6F-7EBEC159B03C}"/>
              </a:ext>
            </a:extLst>
          </p:cNvPr>
          <p:cNvCxnSpPr>
            <a:cxnSpLocks/>
            <a:stCxn id="14" idx="1"/>
            <a:endCxn id="17" idx="0"/>
          </p:cNvCxnSpPr>
          <p:nvPr/>
        </p:nvCxnSpPr>
        <p:spPr>
          <a:xfrm flipH="1">
            <a:off x="3142614" y="2023581"/>
            <a:ext cx="1440593" cy="220931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68542AAD-F759-4936-921F-27DE5DA14DBB}"/>
              </a:ext>
            </a:extLst>
          </p:cNvPr>
          <p:cNvSpPr/>
          <p:nvPr/>
        </p:nvSpPr>
        <p:spPr>
          <a:xfrm>
            <a:off x="6797492" y="2514615"/>
            <a:ext cx="662907" cy="4176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r>
              <a:rPr lang="nb-NO" sz="800" dirty="0">
                <a:solidFill>
                  <a:prstClr val="white"/>
                </a:solidFill>
                <a:latin typeface="Calibri" panose="020F0502020204030204"/>
              </a:rPr>
              <a:t>WP 5</a:t>
            </a:r>
            <a:r>
              <a:rPr lang="en-US" sz="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800" dirty="0" err="1">
                <a:solidFill>
                  <a:prstClr val="white"/>
                </a:solidFill>
                <a:latin typeface="Calibri" panose="020F0502020204030204"/>
              </a:rPr>
              <a:t>Managem</a:t>
            </a:r>
            <a:r>
              <a:rPr lang="en-US" sz="800" dirty="0">
                <a:solidFill>
                  <a:prstClr val="white"/>
                </a:solidFill>
                <a:latin typeface="Calibri" panose="020F0502020204030204"/>
              </a:rPr>
              <a:t>.</a:t>
            </a:r>
            <a:endParaRPr lang="nb-NO" sz="8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1A6DA4B-A790-49FC-BFFD-5DC9A05747EA}"/>
              </a:ext>
            </a:extLst>
          </p:cNvPr>
          <p:cNvSpPr/>
          <p:nvPr/>
        </p:nvSpPr>
        <p:spPr>
          <a:xfrm>
            <a:off x="6029303" y="2504856"/>
            <a:ext cx="662907" cy="4176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r>
              <a:rPr lang="nb-NO" sz="800" dirty="0">
                <a:solidFill>
                  <a:prstClr val="white"/>
                </a:solidFill>
                <a:latin typeface="Calibri" panose="020F0502020204030204"/>
              </a:rPr>
              <a:t>WP 4</a:t>
            </a:r>
            <a:r>
              <a:rPr lang="en-US" sz="800" dirty="0">
                <a:solidFill>
                  <a:prstClr val="white"/>
                </a:solidFill>
                <a:latin typeface="Calibri" panose="020F0502020204030204"/>
              </a:rPr>
              <a:t> Domo of comp. </a:t>
            </a:r>
            <a:r>
              <a:rPr lang="en-US" sz="800" dirty="0" err="1">
                <a:solidFill>
                  <a:prstClr val="white"/>
                </a:solidFill>
                <a:latin typeface="Calibri" panose="020F0502020204030204"/>
              </a:rPr>
              <a:t>func</a:t>
            </a:r>
            <a:endParaRPr lang="nb-NO" sz="8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EC7244C-4B58-4285-8671-A4D443D603DE}"/>
              </a:ext>
            </a:extLst>
          </p:cNvPr>
          <p:cNvSpPr/>
          <p:nvPr/>
        </p:nvSpPr>
        <p:spPr>
          <a:xfrm>
            <a:off x="5262993" y="2504856"/>
            <a:ext cx="662907" cy="4176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r>
              <a:rPr lang="nb-NO" sz="800" dirty="0">
                <a:solidFill>
                  <a:prstClr val="white"/>
                </a:solidFill>
                <a:latin typeface="Calibri" panose="020F0502020204030204"/>
              </a:rPr>
              <a:t>WP 3</a:t>
            </a:r>
            <a:r>
              <a:rPr lang="en-US" sz="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800" dirty="0" err="1">
                <a:solidFill>
                  <a:prstClr val="white"/>
                </a:solidFill>
                <a:latin typeface="Calibri" panose="020F0502020204030204"/>
              </a:rPr>
              <a:t>Tunabled</a:t>
            </a:r>
            <a:r>
              <a:rPr lang="en-US" sz="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800" dirty="0" err="1">
                <a:solidFill>
                  <a:prstClr val="white"/>
                </a:solidFill>
                <a:latin typeface="Calibri" panose="020F0502020204030204"/>
              </a:rPr>
              <a:t>cpled</a:t>
            </a:r>
            <a:r>
              <a:rPr lang="en-US" sz="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800" dirty="0" err="1">
                <a:solidFill>
                  <a:prstClr val="white"/>
                </a:solidFill>
                <a:latin typeface="Calibri" panose="020F0502020204030204"/>
              </a:rPr>
              <a:t>ense</a:t>
            </a:r>
            <a:endParaRPr lang="nb-NO" sz="8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C8C2B5F-0612-48C7-BF51-AD43B90A6360}"/>
              </a:ext>
            </a:extLst>
          </p:cNvPr>
          <p:cNvSpPr/>
          <p:nvPr/>
        </p:nvSpPr>
        <p:spPr>
          <a:xfrm>
            <a:off x="7559920" y="2519373"/>
            <a:ext cx="662907" cy="4176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r>
              <a:rPr lang="nb-NO" sz="800" dirty="0">
                <a:solidFill>
                  <a:prstClr val="white"/>
                </a:solidFill>
                <a:latin typeface="Calibri" panose="020F0502020204030204"/>
              </a:rPr>
              <a:t>WP 6</a:t>
            </a:r>
            <a:r>
              <a:rPr lang="en-US" sz="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800" dirty="0" err="1">
                <a:solidFill>
                  <a:prstClr val="white"/>
                </a:solidFill>
                <a:latin typeface="Calibri" panose="020F0502020204030204"/>
              </a:rPr>
              <a:t>Dissemin</a:t>
            </a:r>
            <a:r>
              <a:rPr lang="en-US" sz="800" dirty="0">
                <a:solidFill>
                  <a:prstClr val="white"/>
                </a:solidFill>
                <a:latin typeface="Calibri" panose="020F0502020204030204"/>
              </a:rPr>
              <a:t>.</a:t>
            </a:r>
            <a:endParaRPr lang="nb-NO" sz="8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6D74211-C889-43A7-AA60-C2BC80605681}"/>
              </a:ext>
            </a:extLst>
          </p:cNvPr>
          <p:cNvSpPr/>
          <p:nvPr/>
        </p:nvSpPr>
        <p:spPr>
          <a:xfrm>
            <a:off x="6578658" y="3235483"/>
            <a:ext cx="890343" cy="3263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nb-NO" sz="800" dirty="0">
                <a:solidFill>
                  <a:prstClr val="white"/>
                </a:solidFill>
                <a:latin typeface="Calibri" panose="020F0502020204030204"/>
              </a:rPr>
              <a:t>905264*</a:t>
            </a:r>
          </a:p>
          <a:p>
            <a:pPr algn="ctr" defTabSz="914377"/>
            <a:r>
              <a:rPr lang="nb-NO" sz="800" dirty="0" err="1">
                <a:solidFill>
                  <a:prstClr val="white"/>
                </a:solidFill>
                <a:latin typeface="Calibri" panose="020F0502020204030204"/>
              </a:rPr>
              <a:t>SpinENGINE</a:t>
            </a:r>
            <a:endParaRPr lang="nb-NO" sz="8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4D58DA3-686B-4EDD-9A51-360FA953FE70}"/>
              </a:ext>
            </a:extLst>
          </p:cNvPr>
          <p:cNvSpPr/>
          <p:nvPr/>
        </p:nvSpPr>
        <p:spPr>
          <a:xfrm>
            <a:off x="8737297" y="4527926"/>
            <a:ext cx="828304" cy="42655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r>
              <a:rPr lang="nb-NO" sz="1000" dirty="0">
                <a:solidFill>
                  <a:prstClr val="white"/>
                </a:solidFill>
                <a:latin typeface="Calibri" panose="020F0502020204030204"/>
              </a:rPr>
              <a:t>WP 8 – Kursdel</a:t>
            </a:r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A734F6E-7652-470E-8CEF-65E39A82E9DF}"/>
              </a:ext>
            </a:extLst>
          </p:cNvPr>
          <p:cNvSpPr/>
          <p:nvPr/>
        </p:nvSpPr>
        <p:spPr>
          <a:xfrm>
            <a:off x="4913636" y="4527925"/>
            <a:ext cx="662907" cy="4176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r>
              <a:rPr lang="nb-NO" sz="800" dirty="0">
                <a:solidFill>
                  <a:prstClr val="white"/>
                </a:solidFill>
                <a:latin typeface="Calibri" panose="020F0502020204030204"/>
              </a:rPr>
              <a:t>WP 2</a:t>
            </a:r>
            <a:r>
              <a:rPr lang="en-US" sz="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800" dirty="0" err="1">
                <a:solidFill>
                  <a:prstClr val="white"/>
                </a:solidFill>
                <a:latin typeface="Calibri" panose="020F0502020204030204"/>
              </a:rPr>
              <a:t>Tunabled</a:t>
            </a:r>
            <a:r>
              <a:rPr lang="en-US" sz="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800" dirty="0" err="1">
                <a:solidFill>
                  <a:prstClr val="white"/>
                </a:solidFill>
                <a:latin typeface="Calibri" panose="020F0502020204030204"/>
              </a:rPr>
              <a:t>cpled</a:t>
            </a:r>
            <a:r>
              <a:rPr lang="en-US" sz="800" dirty="0">
                <a:solidFill>
                  <a:prstClr val="white"/>
                </a:solidFill>
                <a:latin typeface="Calibri" panose="020F0502020204030204"/>
              </a:rPr>
              <a:t> nano</a:t>
            </a:r>
            <a:endParaRPr lang="nb-NO" sz="8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D98760D-4FDA-46B8-8F6B-D378160DEF39}"/>
              </a:ext>
            </a:extLst>
          </p:cNvPr>
          <p:cNvSpPr/>
          <p:nvPr/>
        </p:nvSpPr>
        <p:spPr>
          <a:xfrm>
            <a:off x="4136587" y="4527926"/>
            <a:ext cx="671767" cy="42655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r>
              <a:rPr lang="nb-NO" sz="800" dirty="0">
                <a:solidFill>
                  <a:prstClr val="white"/>
                </a:solidFill>
                <a:latin typeface="Calibri" panose="020F0502020204030204"/>
              </a:rPr>
              <a:t>WP 1</a:t>
            </a:r>
            <a:r>
              <a:rPr lang="en-US" sz="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800" dirty="0" err="1">
                <a:solidFill>
                  <a:prstClr val="white"/>
                </a:solidFill>
                <a:latin typeface="Calibri" panose="020F0502020204030204"/>
              </a:rPr>
              <a:t>Devel</a:t>
            </a:r>
            <a:r>
              <a:rPr lang="en-US" sz="800" dirty="0">
                <a:solidFill>
                  <a:prstClr val="white"/>
                </a:solidFill>
                <a:latin typeface="Calibri" panose="020F0502020204030204"/>
              </a:rPr>
              <a:t>. Res. comp</a:t>
            </a:r>
            <a:endParaRPr lang="nb-NO" sz="8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BACC5D0-7BB2-45CF-BAA1-20A596DBC7C9}"/>
              </a:ext>
            </a:extLst>
          </p:cNvPr>
          <p:cNvSpPr/>
          <p:nvPr/>
        </p:nvSpPr>
        <p:spPr>
          <a:xfrm>
            <a:off x="6524028" y="3875533"/>
            <a:ext cx="999603" cy="4354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r>
              <a:rPr lang="nb-NO" sz="800" dirty="0">
                <a:solidFill>
                  <a:prstClr val="white"/>
                </a:solidFill>
                <a:latin typeface="Calibri" panose="020F0502020204030204"/>
              </a:rPr>
              <a:t>905264100</a:t>
            </a:r>
          </a:p>
          <a:p>
            <a:pPr algn="ctr" defTabSz="914377"/>
            <a:r>
              <a:rPr lang="nb-NO" sz="800" dirty="0">
                <a:solidFill>
                  <a:prstClr val="white"/>
                </a:solidFill>
                <a:latin typeface="Calibri" panose="020F0502020204030204"/>
                <a:cs typeface="Calibri"/>
              </a:rPr>
              <a:t>Delprosjekt IES</a:t>
            </a:r>
          </a:p>
          <a:p>
            <a:pPr algn="ctr" defTabSz="914377"/>
            <a:r>
              <a:rPr lang="nb-NO" sz="800" dirty="0">
                <a:solidFill>
                  <a:prstClr val="white"/>
                </a:solidFill>
                <a:latin typeface="Calibri" panose="020F0502020204030204"/>
                <a:cs typeface="Calibri"/>
              </a:rPr>
              <a:t>63350501</a:t>
            </a:r>
            <a:endParaRPr lang="en-US" sz="800" dirty="0">
              <a:solidFill>
                <a:prstClr val="white"/>
              </a:solidFill>
              <a:latin typeface="Calibri" panose="020F0502020204030204"/>
              <a:cs typeface="Calibri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8BE581F-D256-49B5-B450-4CE58B7F86EE}"/>
              </a:ext>
            </a:extLst>
          </p:cNvPr>
          <p:cNvCxnSpPr>
            <a:cxnSpLocks/>
            <a:stCxn id="26" idx="2"/>
            <a:endCxn id="32" idx="0"/>
          </p:cNvCxnSpPr>
          <p:nvPr/>
        </p:nvCxnSpPr>
        <p:spPr>
          <a:xfrm>
            <a:off x="7023829" y="3561871"/>
            <a:ext cx="0" cy="3136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E309FE47-D3D8-484E-8341-E2ADDB4189C9}"/>
              </a:ext>
            </a:extLst>
          </p:cNvPr>
          <p:cNvSpPr/>
          <p:nvPr/>
        </p:nvSpPr>
        <p:spPr>
          <a:xfrm>
            <a:off x="2671374" y="4522268"/>
            <a:ext cx="733789" cy="41769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r>
              <a:rPr lang="nb-NO" sz="1100" dirty="0" err="1">
                <a:solidFill>
                  <a:prstClr val="black"/>
                </a:solidFill>
                <a:latin typeface="Calibri" panose="020F0502020204030204"/>
              </a:rPr>
              <a:t>Koord-prosj</a:t>
            </a:r>
            <a:r>
              <a:rPr lang="nb-NO" sz="1100" dirty="0">
                <a:solidFill>
                  <a:prstClr val="black"/>
                </a:solidFill>
                <a:latin typeface="Calibri" panose="020F0502020204030204"/>
              </a:rPr>
              <a:t>.</a:t>
            </a: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E059C4C-5DE5-4BCF-8DC5-C657D41E2B60}"/>
              </a:ext>
            </a:extLst>
          </p:cNvPr>
          <p:cNvCxnSpPr>
            <a:cxnSpLocks/>
            <a:stCxn id="32" idx="1"/>
            <a:endCxn id="34" idx="0"/>
          </p:cNvCxnSpPr>
          <p:nvPr/>
        </p:nvCxnSpPr>
        <p:spPr>
          <a:xfrm flipH="1">
            <a:off x="3038270" y="4093241"/>
            <a:ext cx="3485759" cy="429027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D05A736E-8B5B-48F6-8AF3-1CCCA13665F7}"/>
              </a:ext>
            </a:extLst>
          </p:cNvPr>
          <p:cNvSpPr/>
          <p:nvPr/>
        </p:nvSpPr>
        <p:spPr>
          <a:xfrm>
            <a:off x="7212441" y="4532027"/>
            <a:ext cx="662907" cy="4176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r>
              <a:rPr lang="nb-NO" sz="800" dirty="0">
                <a:solidFill>
                  <a:prstClr val="white"/>
                </a:solidFill>
                <a:latin typeface="Calibri" panose="020F0502020204030204"/>
              </a:rPr>
              <a:t>WP 5</a:t>
            </a:r>
            <a:r>
              <a:rPr lang="en-US" sz="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800" dirty="0" err="1">
                <a:solidFill>
                  <a:prstClr val="white"/>
                </a:solidFill>
                <a:latin typeface="Calibri" panose="020F0502020204030204"/>
              </a:rPr>
              <a:t>Managem</a:t>
            </a:r>
            <a:r>
              <a:rPr lang="en-US" sz="800" dirty="0">
                <a:solidFill>
                  <a:prstClr val="white"/>
                </a:solidFill>
                <a:latin typeface="Calibri" panose="020F0502020204030204"/>
              </a:rPr>
              <a:t>.</a:t>
            </a:r>
            <a:endParaRPr lang="nb-NO" sz="8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740FD1D-9711-4A10-A57E-51CDB79E314B}"/>
              </a:ext>
            </a:extLst>
          </p:cNvPr>
          <p:cNvSpPr/>
          <p:nvPr/>
        </p:nvSpPr>
        <p:spPr>
          <a:xfrm>
            <a:off x="6444253" y="4522268"/>
            <a:ext cx="662907" cy="4176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r>
              <a:rPr lang="nb-NO" sz="800" dirty="0">
                <a:solidFill>
                  <a:prstClr val="white"/>
                </a:solidFill>
                <a:latin typeface="Calibri" panose="020F0502020204030204"/>
              </a:rPr>
              <a:t>WP 4</a:t>
            </a:r>
            <a:r>
              <a:rPr lang="en-US" sz="800" dirty="0">
                <a:solidFill>
                  <a:prstClr val="white"/>
                </a:solidFill>
                <a:latin typeface="Calibri" panose="020F0502020204030204"/>
              </a:rPr>
              <a:t> Domo of comp. </a:t>
            </a:r>
            <a:r>
              <a:rPr lang="en-US" sz="800" dirty="0" err="1">
                <a:solidFill>
                  <a:prstClr val="white"/>
                </a:solidFill>
                <a:latin typeface="Calibri" panose="020F0502020204030204"/>
              </a:rPr>
              <a:t>func</a:t>
            </a:r>
            <a:endParaRPr lang="nb-NO" sz="8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D23BBB2-4508-4288-9A52-2FA541C271EB}"/>
              </a:ext>
            </a:extLst>
          </p:cNvPr>
          <p:cNvSpPr/>
          <p:nvPr/>
        </p:nvSpPr>
        <p:spPr>
          <a:xfrm>
            <a:off x="5677944" y="4522268"/>
            <a:ext cx="662907" cy="4176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r>
              <a:rPr lang="nb-NO" sz="800" dirty="0">
                <a:solidFill>
                  <a:prstClr val="white"/>
                </a:solidFill>
                <a:latin typeface="Calibri" panose="020F0502020204030204"/>
              </a:rPr>
              <a:t>WP 3</a:t>
            </a:r>
            <a:r>
              <a:rPr lang="en-US" sz="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800" dirty="0" err="1">
                <a:solidFill>
                  <a:prstClr val="white"/>
                </a:solidFill>
                <a:latin typeface="Calibri" panose="020F0502020204030204"/>
              </a:rPr>
              <a:t>Tunabled</a:t>
            </a:r>
            <a:r>
              <a:rPr lang="en-US" sz="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800" dirty="0" err="1">
                <a:solidFill>
                  <a:prstClr val="white"/>
                </a:solidFill>
                <a:latin typeface="Calibri" panose="020F0502020204030204"/>
              </a:rPr>
              <a:t>cpled</a:t>
            </a:r>
            <a:r>
              <a:rPr lang="en-US" sz="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800" dirty="0" err="1">
                <a:solidFill>
                  <a:prstClr val="white"/>
                </a:solidFill>
                <a:latin typeface="Calibri" panose="020F0502020204030204"/>
              </a:rPr>
              <a:t>ense</a:t>
            </a:r>
            <a:endParaRPr lang="nb-NO" sz="8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0ED0FF9-C406-4772-9D14-3D75FE704AF9}"/>
              </a:ext>
            </a:extLst>
          </p:cNvPr>
          <p:cNvSpPr/>
          <p:nvPr/>
        </p:nvSpPr>
        <p:spPr>
          <a:xfrm>
            <a:off x="7974869" y="4536785"/>
            <a:ext cx="662907" cy="4176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r>
              <a:rPr lang="nb-NO" sz="800" dirty="0">
                <a:solidFill>
                  <a:prstClr val="white"/>
                </a:solidFill>
                <a:latin typeface="Calibri" panose="020F0502020204030204"/>
              </a:rPr>
              <a:t>WP 6</a:t>
            </a:r>
            <a:r>
              <a:rPr lang="en-US" sz="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800" dirty="0" err="1">
                <a:solidFill>
                  <a:prstClr val="white"/>
                </a:solidFill>
                <a:latin typeface="Calibri" panose="020F0502020204030204"/>
              </a:rPr>
              <a:t>Dissemin</a:t>
            </a:r>
            <a:r>
              <a:rPr lang="en-US" sz="800" dirty="0">
                <a:solidFill>
                  <a:prstClr val="white"/>
                </a:solidFill>
                <a:latin typeface="Calibri" panose="020F0502020204030204"/>
              </a:rPr>
              <a:t>.</a:t>
            </a:r>
            <a:endParaRPr lang="nb-NO" sz="8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C3D5A4C-0C2F-45AC-84AC-1109E88E1EFA}"/>
              </a:ext>
            </a:extLst>
          </p:cNvPr>
          <p:cNvSpPr txBox="1"/>
          <p:nvPr/>
        </p:nvSpPr>
        <p:spPr>
          <a:xfrm>
            <a:off x="531831" y="1847390"/>
            <a:ext cx="21634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nb-NO" b="1" dirty="0">
                <a:solidFill>
                  <a:prstClr val="black"/>
                </a:solidFill>
                <a:latin typeface="Calibri" panose="020F0502020204030204"/>
              </a:rPr>
              <a:t>Alternativ 1 </a:t>
            </a:r>
            <a:r>
              <a:rPr lang="nb-NO" dirty="0">
                <a:solidFill>
                  <a:prstClr val="black"/>
                </a:solidFill>
                <a:latin typeface="Calibri" panose="020F0502020204030204"/>
              </a:rPr>
              <a:t>: Eget delprosjekt pr. koststed</a:t>
            </a:r>
            <a:endParaRPr lang="nb-NO" b="1" i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061CE88-FCE6-4FA9-B91F-12B4AD883EC2}"/>
              </a:ext>
            </a:extLst>
          </p:cNvPr>
          <p:cNvSpPr txBox="1"/>
          <p:nvPr/>
        </p:nvSpPr>
        <p:spPr>
          <a:xfrm>
            <a:off x="384071" y="3864623"/>
            <a:ext cx="21634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nb-NO" b="1" dirty="0">
                <a:solidFill>
                  <a:prstClr val="black"/>
                </a:solidFill>
                <a:latin typeface="Calibri" panose="020F0502020204030204"/>
              </a:rPr>
              <a:t>Alternativ 2 </a:t>
            </a:r>
            <a:r>
              <a:rPr lang="nb-NO" dirty="0">
                <a:solidFill>
                  <a:prstClr val="black"/>
                </a:solidFill>
                <a:latin typeface="Calibri" panose="020F0502020204030204"/>
              </a:rPr>
              <a:t>: Bruke fristilt koststed </a:t>
            </a:r>
            <a:br>
              <a:rPr lang="nb-NO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nb-NO" sz="1200" dirty="0">
                <a:solidFill>
                  <a:prstClr val="black"/>
                </a:solidFill>
                <a:latin typeface="Calibri" panose="020F0502020204030204"/>
              </a:rPr>
              <a:t>(bortsett fra delprosjekt kursdel er det samme EF)</a:t>
            </a:r>
            <a:endParaRPr lang="nb-NO" sz="1200" b="1" i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C60DB59-BF16-48D9-9596-44E8F7C46C28}"/>
              </a:ext>
            </a:extLst>
          </p:cNvPr>
          <p:cNvSpPr/>
          <p:nvPr/>
        </p:nvSpPr>
        <p:spPr>
          <a:xfrm>
            <a:off x="8889697" y="6273718"/>
            <a:ext cx="828304" cy="42655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r>
              <a:rPr lang="nb-NO" sz="1000" dirty="0">
                <a:solidFill>
                  <a:prstClr val="white"/>
                </a:solidFill>
                <a:latin typeface="Calibri" panose="020F0502020204030204"/>
              </a:rPr>
              <a:t>WP 8 – Kursdel</a:t>
            </a:r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2E0E77D-174D-48F7-AC1A-2D3E45A3E824}"/>
              </a:ext>
            </a:extLst>
          </p:cNvPr>
          <p:cNvSpPr/>
          <p:nvPr/>
        </p:nvSpPr>
        <p:spPr>
          <a:xfrm>
            <a:off x="5066036" y="6273717"/>
            <a:ext cx="662907" cy="4176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r>
              <a:rPr lang="nb-NO" sz="800" dirty="0">
                <a:solidFill>
                  <a:prstClr val="white"/>
                </a:solidFill>
                <a:latin typeface="Calibri" panose="020F0502020204030204"/>
              </a:rPr>
              <a:t>WP 2</a:t>
            </a:r>
            <a:r>
              <a:rPr lang="en-US" sz="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800" dirty="0" err="1">
                <a:solidFill>
                  <a:prstClr val="white"/>
                </a:solidFill>
                <a:latin typeface="Calibri" panose="020F0502020204030204"/>
              </a:rPr>
              <a:t>Tunabled</a:t>
            </a:r>
            <a:r>
              <a:rPr lang="en-US" sz="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800" dirty="0" err="1">
                <a:solidFill>
                  <a:prstClr val="white"/>
                </a:solidFill>
                <a:latin typeface="Calibri" panose="020F0502020204030204"/>
              </a:rPr>
              <a:t>cpled</a:t>
            </a:r>
            <a:r>
              <a:rPr lang="en-US" sz="800" dirty="0">
                <a:solidFill>
                  <a:prstClr val="white"/>
                </a:solidFill>
                <a:latin typeface="Calibri" panose="020F0502020204030204"/>
              </a:rPr>
              <a:t> nano</a:t>
            </a:r>
            <a:endParaRPr lang="nb-NO" sz="8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41EB58D-0DFE-4F05-A29C-0A1054DE6435}"/>
              </a:ext>
            </a:extLst>
          </p:cNvPr>
          <p:cNvSpPr/>
          <p:nvPr/>
        </p:nvSpPr>
        <p:spPr>
          <a:xfrm>
            <a:off x="4288987" y="6273718"/>
            <a:ext cx="671767" cy="42655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r>
              <a:rPr lang="nb-NO" sz="800" dirty="0">
                <a:solidFill>
                  <a:prstClr val="white"/>
                </a:solidFill>
                <a:latin typeface="Calibri" panose="020F0502020204030204"/>
              </a:rPr>
              <a:t>WP 1</a:t>
            </a:r>
            <a:r>
              <a:rPr lang="en-US" sz="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800" dirty="0" err="1">
                <a:solidFill>
                  <a:prstClr val="white"/>
                </a:solidFill>
                <a:latin typeface="Calibri" panose="020F0502020204030204"/>
              </a:rPr>
              <a:t>Devel</a:t>
            </a:r>
            <a:r>
              <a:rPr lang="en-US" sz="800" dirty="0">
                <a:solidFill>
                  <a:prstClr val="white"/>
                </a:solidFill>
                <a:latin typeface="Calibri" panose="020F0502020204030204"/>
              </a:rPr>
              <a:t>. Res. comp</a:t>
            </a:r>
            <a:endParaRPr lang="nb-NO" sz="8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BAFFDDB-D046-49F9-BC3A-92E949ABFC26}"/>
              </a:ext>
            </a:extLst>
          </p:cNvPr>
          <p:cNvSpPr/>
          <p:nvPr/>
        </p:nvSpPr>
        <p:spPr>
          <a:xfrm>
            <a:off x="6365239" y="5547293"/>
            <a:ext cx="999603" cy="4354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r>
              <a:rPr lang="nb-NO" sz="800" dirty="0">
                <a:solidFill>
                  <a:prstClr val="white"/>
                </a:solidFill>
                <a:latin typeface="Calibri" panose="020F0502020204030204"/>
              </a:rPr>
              <a:t>905264100</a:t>
            </a:r>
          </a:p>
          <a:p>
            <a:pPr algn="ctr" defTabSz="914377"/>
            <a:r>
              <a:rPr lang="nb-NO" sz="800" dirty="0">
                <a:solidFill>
                  <a:prstClr val="white"/>
                </a:solidFill>
                <a:latin typeface="Calibri" panose="020F0502020204030204"/>
                <a:cs typeface="Calibri"/>
              </a:rPr>
              <a:t>Delprosjekt IES</a:t>
            </a:r>
          </a:p>
          <a:p>
            <a:pPr algn="ctr" defTabSz="914377"/>
            <a:r>
              <a:rPr lang="nb-NO" sz="800" dirty="0">
                <a:solidFill>
                  <a:prstClr val="white"/>
                </a:solidFill>
                <a:latin typeface="Calibri" panose="020F0502020204030204"/>
                <a:cs typeface="Calibri"/>
              </a:rPr>
              <a:t>63350501</a:t>
            </a:r>
            <a:endParaRPr lang="en-US" sz="800" dirty="0">
              <a:solidFill>
                <a:prstClr val="white"/>
              </a:solidFill>
              <a:latin typeface="Calibri" panose="020F0502020204030204"/>
              <a:cs typeface="Calibri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EA7E125-D9EB-4835-98F5-D4B5A523064C}"/>
              </a:ext>
            </a:extLst>
          </p:cNvPr>
          <p:cNvSpPr/>
          <p:nvPr/>
        </p:nvSpPr>
        <p:spPr>
          <a:xfrm>
            <a:off x="2823774" y="6268061"/>
            <a:ext cx="733789" cy="41769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r>
              <a:rPr lang="nb-NO" sz="1100" dirty="0" err="1">
                <a:solidFill>
                  <a:prstClr val="black"/>
                </a:solidFill>
                <a:latin typeface="Calibri" panose="020F0502020204030204"/>
              </a:rPr>
              <a:t>Koord-prosj</a:t>
            </a:r>
            <a:r>
              <a:rPr lang="nb-NO" sz="1100" dirty="0">
                <a:solidFill>
                  <a:prstClr val="black"/>
                </a:solidFill>
                <a:latin typeface="Calibri" panose="020F0502020204030204"/>
              </a:rPr>
              <a:t>.</a:t>
            </a: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3FCFC2F9-B392-4A08-984A-E41A0239B374}"/>
              </a:ext>
            </a:extLst>
          </p:cNvPr>
          <p:cNvCxnSpPr>
            <a:cxnSpLocks/>
            <a:stCxn id="49" idx="1"/>
            <a:endCxn id="51" idx="0"/>
          </p:cNvCxnSpPr>
          <p:nvPr/>
        </p:nvCxnSpPr>
        <p:spPr>
          <a:xfrm flipH="1">
            <a:off x="3190668" y="5765003"/>
            <a:ext cx="3174571" cy="503059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81FDB7EA-2D3A-4BB8-8D9F-F94D9AC2C7ED}"/>
              </a:ext>
            </a:extLst>
          </p:cNvPr>
          <p:cNvSpPr/>
          <p:nvPr/>
        </p:nvSpPr>
        <p:spPr>
          <a:xfrm>
            <a:off x="7364841" y="6277820"/>
            <a:ext cx="662907" cy="4176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r>
              <a:rPr lang="nb-NO" sz="800" dirty="0">
                <a:solidFill>
                  <a:prstClr val="white"/>
                </a:solidFill>
                <a:latin typeface="Calibri" panose="020F0502020204030204"/>
              </a:rPr>
              <a:t>WP 5</a:t>
            </a:r>
            <a:r>
              <a:rPr lang="en-US" sz="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800" dirty="0" err="1">
                <a:solidFill>
                  <a:prstClr val="white"/>
                </a:solidFill>
                <a:latin typeface="Calibri" panose="020F0502020204030204"/>
              </a:rPr>
              <a:t>Managem</a:t>
            </a:r>
            <a:r>
              <a:rPr lang="en-US" sz="800" dirty="0">
                <a:solidFill>
                  <a:prstClr val="white"/>
                </a:solidFill>
                <a:latin typeface="Calibri" panose="020F0502020204030204"/>
              </a:rPr>
              <a:t>.</a:t>
            </a:r>
            <a:endParaRPr lang="nb-NO" sz="8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BF6355F-24FB-4E19-AAEC-E64C03B50639}"/>
              </a:ext>
            </a:extLst>
          </p:cNvPr>
          <p:cNvSpPr/>
          <p:nvPr/>
        </p:nvSpPr>
        <p:spPr>
          <a:xfrm>
            <a:off x="6596653" y="6268061"/>
            <a:ext cx="662907" cy="4176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r>
              <a:rPr lang="nb-NO" sz="800" dirty="0">
                <a:solidFill>
                  <a:prstClr val="white"/>
                </a:solidFill>
                <a:latin typeface="Calibri" panose="020F0502020204030204"/>
              </a:rPr>
              <a:t>WP 4</a:t>
            </a:r>
            <a:r>
              <a:rPr lang="en-US" sz="800" dirty="0">
                <a:solidFill>
                  <a:prstClr val="white"/>
                </a:solidFill>
                <a:latin typeface="Calibri" panose="020F0502020204030204"/>
              </a:rPr>
              <a:t> Domo of comp. </a:t>
            </a:r>
            <a:r>
              <a:rPr lang="en-US" sz="800" dirty="0" err="1">
                <a:solidFill>
                  <a:prstClr val="white"/>
                </a:solidFill>
                <a:latin typeface="Calibri" panose="020F0502020204030204"/>
              </a:rPr>
              <a:t>func</a:t>
            </a:r>
            <a:endParaRPr lang="nb-NO" sz="8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DDF657C-0544-4BCA-890C-D7D7A8D2F5FD}"/>
              </a:ext>
            </a:extLst>
          </p:cNvPr>
          <p:cNvSpPr/>
          <p:nvPr/>
        </p:nvSpPr>
        <p:spPr>
          <a:xfrm>
            <a:off x="5830344" y="6268061"/>
            <a:ext cx="662907" cy="4176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r>
              <a:rPr lang="nb-NO" sz="800" dirty="0">
                <a:solidFill>
                  <a:prstClr val="white"/>
                </a:solidFill>
                <a:latin typeface="Calibri" panose="020F0502020204030204"/>
              </a:rPr>
              <a:t>WP 3</a:t>
            </a:r>
            <a:r>
              <a:rPr lang="en-US" sz="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800" dirty="0" err="1">
                <a:solidFill>
                  <a:prstClr val="white"/>
                </a:solidFill>
                <a:latin typeface="Calibri" panose="020F0502020204030204"/>
              </a:rPr>
              <a:t>Tunabled</a:t>
            </a:r>
            <a:r>
              <a:rPr lang="en-US" sz="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800" dirty="0" err="1">
                <a:solidFill>
                  <a:prstClr val="white"/>
                </a:solidFill>
                <a:latin typeface="Calibri" panose="020F0502020204030204"/>
              </a:rPr>
              <a:t>cpled</a:t>
            </a:r>
            <a:r>
              <a:rPr lang="en-US" sz="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800" dirty="0" err="1">
                <a:solidFill>
                  <a:prstClr val="white"/>
                </a:solidFill>
                <a:latin typeface="Calibri" panose="020F0502020204030204"/>
              </a:rPr>
              <a:t>ense</a:t>
            </a:r>
            <a:endParaRPr lang="nb-NO" sz="8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B7CAB275-5F68-455F-A620-21D40CC47FD7}"/>
              </a:ext>
            </a:extLst>
          </p:cNvPr>
          <p:cNvSpPr/>
          <p:nvPr/>
        </p:nvSpPr>
        <p:spPr>
          <a:xfrm>
            <a:off x="8127269" y="6282577"/>
            <a:ext cx="662907" cy="4176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r>
              <a:rPr lang="nb-NO" sz="800" dirty="0">
                <a:solidFill>
                  <a:prstClr val="white"/>
                </a:solidFill>
                <a:latin typeface="Calibri" panose="020F0502020204030204"/>
              </a:rPr>
              <a:t>WP 6</a:t>
            </a:r>
            <a:r>
              <a:rPr lang="en-US" sz="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800" dirty="0" err="1">
                <a:solidFill>
                  <a:prstClr val="white"/>
                </a:solidFill>
                <a:latin typeface="Calibri" panose="020F0502020204030204"/>
              </a:rPr>
              <a:t>Dissemin</a:t>
            </a:r>
            <a:r>
              <a:rPr lang="en-US" sz="800" dirty="0">
                <a:solidFill>
                  <a:prstClr val="white"/>
                </a:solidFill>
                <a:latin typeface="Calibri" panose="020F0502020204030204"/>
              </a:rPr>
              <a:t>.</a:t>
            </a:r>
            <a:endParaRPr lang="nb-NO" sz="8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C83D3D19-9B03-498A-9B7F-DDAA151FA44A}"/>
              </a:ext>
            </a:extLst>
          </p:cNvPr>
          <p:cNvSpPr/>
          <p:nvPr/>
        </p:nvSpPr>
        <p:spPr>
          <a:xfrm>
            <a:off x="7666721" y="5573373"/>
            <a:ext cx="999603" cy="4354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r>
              <a:rPr lang="nb-NO" sz="800" dirty="0">
                <a:solidFill>
                  <a:prstClr val="white"/>
                </a:solidFill>
                <a:latin typeface="Calibri" panose="020F0502020204030204"/>
              </a:rPr>
              <a:t>905264101</a:t>
            </a:r>
          </a:p>
          <a:p>
            <a:pPr algn="ctr" defTabSz="914377"/>
            <a:r>
              <a:rPr lang="nb-NO" sz="800" dirty="0">
                <a:solidFill>
                  <a:prstClr val="white"/>
                </a:solidFill>
                <a:latin typeface="Calibri" panose="020F0502020204030204"/>
                <a:cs typeface="Calibri"/>
              </a:rPr>
              <a:t>Kursdel </a:t>
            </a:r>
            <a:r>
              <a:rPr lang="nb-NO" sz="800" dirty="0" err="1">
                <a:solidFill>
                  <a:prstClr val="white"/>
                </a:solidFill>
                <a:latin typeface="Calibri" panose="020F0502020204030204"/>
                <a:cs typeface="Calibri"/>
              </a:rPr>
              <a:t>PhD</a:t>
            </a:r>
            <a:endParaRPr lang="nb-NO" sz="800" dirty="0">
              <a:solidFill>
                <a:prstClr val="white"/>
              </a:solidFill>
              <a:latin typeface="Calibri" panose="020F0502020204030204"/>
              <a:cs typeface="Calibri"/>
            </a:endParaRPr>
          </a:p>
          <a:p>
            <a:pPr algn="ctr" defTabSz="914377"/>
            <a:r>
              <a:rPr lang="nb-NO" sz="800" dirty="0">
                <a:solidFill>
                  <a:prstClr val="white"/>
                </a:solidFill>
                <a:latin typeface="Calibri" panose="020F0502020204030204"/>
                <a:cs typeface="Calibri"/>
              </a:rPr>
              <a:t>63350501</a:t>
            </a:r>
            <a:endParaRPr lang="en-US" sz="800" dirty="0">
              <a:solidFill>
                <a:prstClr val="white"/>
              </a:solidFill>
              <a:latin typeface="Calibri" panose="020F0502020204030204"/>
              <a:cs typeface="Calibri"/>
            </a:endParaRP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3B53A365-1E75-4B78-8CB2-2439F944F845}"/>
              </a:ext>
            </a:extLst>
          </p:cNvPr>
          <p:cNvCxnSpPr/>
          <p:nvPr/>
        </p:nvCxnSpPr>
        <p:spPr>
          <a:xfrm>
            <a:off x="8889698" y="6156358"/>
            <a:ext cx="942367" cy="60658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ECA6B7EB-D8A7-45ED-870A-4E5E2A11D62E}"/>
              </a:ext>
            </a:extLst>
          </p:cNvPr>
          <p:cNvCxnSpPr>
            <a:cxnSpLocks/>
          </p:cNvCxnSpPr>
          <p:nvPr/>
        </p:nvCxnSpPr>
        <p:spPr>
          <a:xfrm flipV="1">
            <a:off x="8897339" y="6211055"/>
            <a:ext cx="820663" cy="55188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>
            <a:extLst>
              <a:ext uri="{FF2B5EF4-FFF2-40B4-BE49-F238E27FC236}">
                <a16:creationId xmlns:a16="http://schemas.microsoft.com/office/drawing/2014/main" id="{D0F39F92-254D-4DB8-A097-BBF1931F4278}"/>
              </a:ext>
            </a:extLst>
          </p:cNvPr>
          <p:cNvSpPr/>
          <p:nvPr/>
        </p:nvSpPr>
        <p:spPr>
          <a:xfrm>
            <a:off x="7025301" y="5101575"/>
            <a:ext cx="890343" cy="3263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nb-NO" sz="800" dirty="0">
                <a:solidFill>
                  <a:prstClr val="white"/>
                </a:solidFill>
                <a:latin typeface="Calibri" panose="020F0502020204030204"/>
              </a:rPr>
              <a:t>905264*</a:t>
            </a:r>
          </a:p>
          <a:p>
            <a:pPr algn="ctr" defTabSz="914377"/>
            <a:r>
              <a:rPr lang="nb-NO" sz="800" dirty="0" err="1">
                <a:solidFill>
                  <a:prstClr val="white"/>
                </a:solidFill>
                <a:latin typeface="Calibri" panose="020F0502020204030204"/>
              </a:rPr>
              <a:t>SpinENGINE</a:t>
            </a:r>
            <a:endParaRPr lang="nb-NO" sz="800" dirty="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F73D1F56-5E90-47DB-8E49-60B7D0D1966F}"/>
              </a:ext>
            </a:extLst>
          </p:cNvPr>
          <p:cNvCxnSpPr>
            <a:cxnSpLocks/>
            <a:stCxn id="67" idx="2"/>
            <a:endCxn id="60" idx="0"/>
          </p:cNvCxnSpPr>
          <p:nvPr/>
        </p:nvCxnSpPr>
        <p:spPr>
          <a:xfrm>
            <a:off x="7470471" y="5427963"/>
            <a:ext cx="696052" cy="1454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E50A555E-9C62-47C8-A518-3765BA677993}"/>
              </a:ext>
            </a:extLst>
          </p:cNvPr>
          <p:cNvCxnSpPr>
            <a:cxnSpLocks/>
            <a:stCxn id="67" idx="2"/>
            <a:endCxn id="49" idx="0"/>
          </p:cNvCxnSpPr>
          <p:nvPr/>
        </p:nvCxnSpPr>
        <p:spPr>
          <a:xfrm flipH="1">
            <a:off x="6865042" y="5427963"/>
            <a:ext cx="605431" cy="1193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FE5AE60B-7D50-4EE0-A04D-02839BF5A327}"/>
              </a:ext>
            </a:extLst>
          </p:cNvPr>
          <p:cNvSpPr txBox="1"/>
          <p:nvPr/>
        </p:nvSpPr>
        <p:spPr>
          <a:xfrm>
            <a:off x="419685" y="5402305"/>
            <a:ext cx="21634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nb-NO" b="1" dirty="0">
                <a:solidFill>
                  <a:prstClr val="black"/>
                </a:solidFill>
                <a:latin typeface="Calibri" panose="020F0502020204030204"/>
              </a:rPr>
              <a:t>Alternativ 3 </a:t>
            </a:r>
            <a:r>
              <a:rPr lang="nb-NO" dirty="0">
                <a:solidFill>
                  <a:prstClr val="black"/>
                </a:solidFill>
                <a:latin typeface="Calibri" panose="020F0502020204030204"/>
              </a:rPr>
              <a:t>: Bruke fristilt koststed – men eget delprosjekt for kursdel (100% EF)</a:t>
            </a:r>
            <a:endParaRPr lang="nb-NO" sz="1200" b="1" i="1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88413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10" grpId="0" animBg="1"/>
      <p:bldP spid="11" grpId="0" animBg="1"/>
      <p:bldP spid="13" grpId="0" animBg="1"/>
      <p:bldP spid="14" grpId="0" animBg="1"/>
      <p:bldP spid="17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8" grpId="0" animBg="1"/>
      <p:bldP spid="29" grpId="0" animBg="1"/>
      <p:bldP spid="30" grpId="0" animBg="1"/>
      <p:bldP spid="32" grpId="0" animBg="1"/>
      <p:bldP spid="34" grpId="0" animBg="1"/>
      <p:bldP spid="36" grpId="0" animBg="1"/>
      <p:bldP spid="37" grpId="0" animBg="1"/>
      <p:bldP spid="38" grpId="0" animBg="1"/>
      <p:bldP spid="39" grpId="0" animBg="1"/>
      <p:bldP spid="46" grpId="0" animBg="1"/>
      <p:bldP spid="47" grpId="0" animBg="1"/>
      <p:bldP spid="48" grpId="0" animBg="1"/>
      <p:bldP spid="49" grpId="0" animBg="1"/>
      <p:bldP spid="51" grpId="0" animBg="1"/>
      <p:bldP spid="53" grpId="0" animBg="1"/>
      <p:bldP spid="54" grpId="0" animBg="1"/>
      <p:bldP spid="55" grpId="0" animBg="1"/>
      <p:bldP spid="56" grpId="0" animBg="1"/>
      <p:bldP spid="60" grpId="0" animBg="1"/>
      <p:bldP spid="67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1D857-5D49-43C9-AE37-8920A79B1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Datakonverteringsark - arbeidskrevende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089664-F2CB-498A-9467-03D46E7F0F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/>
              <a:t>Faste data – bygger på prosjektstrukturen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3D943A-C4BC-44F3-AFCB-0ED42261D4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779" y="2561936"/>
            <a:ext cx="6058746" cy="5430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11FF3A2-9165-4C2E-84D1-85AD75C676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399" y="3554236"/>
            <a:ext cx="10972221" cy="57402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3DE495E-A966-48C7-B066-C19AE97D1F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50" y="4001294"/>
            <a:ext cx="851450" cy="33798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7040542-0970-4905-A64C-143C17AB7E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2019" y="4221037"/>
            <a:ext cx="10515601" cy="64883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A6675D5-EC29-42B4-8831-2746D7E9FD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350" y="5877751"/>
            <a:ext cx="912213" cy="26937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0767762-1954-4623-BE1B-A0CAE90E3E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7563" y="5332406"/>
            <a:ext cx="11030057" cy="54534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1EF26AB-3F1C-47DE-BC8A-B101C6D87B8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32019" y="5975224"/>
            <a:ext cx="10515601" cy="64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960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12686-6BF8-4B8A-A8A8-8AF83F2A0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6084"/>
            <a:ext cx="10515600" cy="795922"/>
          </a:xfrm>
        </p:spPr>
        <p:txBody>
          <a:bodyPr/>
          <a:lstStyle/>
          <a:p>
            <a:r>
              <a:rPr lang="nb-NO"/>
              <a:t>Avveining vedr. Fristilt </a:t>
            </a:r>
            <a:r>
              <a:rPr lang="nb-NO" err="1"/>
              <a:t>ksted</a:t>
            </a:r>
            <a:r>
              <a:rPr lang="nb-NO"/>
              <a:t> – hva får man?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033F2A-8280-478E-A194-633C837691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6227"/>
            <a:ext cx="4901872" cy="4667250"/>
          </a:xfrm>
          <a:ln>
            <a:solidFill>
              <a:schemeClr val="accent1"/>
            </a:solidFill>
          </a:ln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nb-NO" b="1"/>
              <a:t>Hvis fristilt </a:t>
            </a:r>
            <a:r>
              <a:rPr lang="nb-NO" b="1" err="1"/>
              <a:t>ksted</a:t>
            </a:r>
            <a:endParaRPr lang="nb-NO" b="1"/>
          </a:p>
          <a:p>
            <a:pPr defTabSz="625475">
              <a:buFontTx/>
              <a:buChar char="-"/>
            </a:pPr>
            <a:r>
              <a:rPr lang="nb-NO"/>
              <a:t>Færre delprosjekter</a:t>
            </a:r>
          </a:p>
          <a:p>
            <a:pPr lvl="1" defTabSz="625475">
              <a:buFontTx/>
              <a:buChar char="-"/>
            </a:pPr>
            <a:r>
              <a:rPr lang="nb-NO"/>
              <a:t>Det er uansett transaksjonens sted (utøvende sted) som benyttes i både budsjett og regnskap for tilordning (sted)</a:t>
            </a:r>
          </a:p>
          <a:p>
            <a:pPr defTabSz="625475">
              <a:buFontTx/>
              <a:buChar char="-"/>
            </a:pPr>
            <a:r>
              <a:rPr lang="nb-NO"/>
              <a:t>Mulighet for automatisk </a:t>
            </a:r>
            <a:r>
              <a:rPr lang="nb-NO" err="1"/>
              <a:t>omkontering</a:t>
            </a:r>
            <a:r>
              <a:rPr lang="nb-NO"/>
              <a:t> (omveltning) ved flere finansieringskilder</a:t>
            </a:r>
          </a:p>
          <a:p>
            <a:pPr defTabSz="625475">
              <a:buFontTx/>
              <a:buChar char="-"/>
            </a:pPr>
            <a:r>
              <a:rPr lang="nb-NO"/>
              <a:t>Må manuelt justere egen-finansiering ved avtaler om skjevdelt egenfinansieringsandel</a:t>
            </a:r>
          </a:p>
          <a:p>
            <a:pPr marL="0" indent="0" defTabSz="625475">
              <a:buNone/>
            </a:pPr>
            <a:endParaRPr lang="nb-NO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DDA28D5-28A5-43B6-9BD9-A989139D9BF1}"/>
              </a:ext>
            </a:extLst>
          </p:cNvPr>
          <p:cNvSpPr txBox="1">
            <a:spLocks/>
          </p:cNvSpPr>
          <p:nvPr/>
        </p:nvSpPr>
        <p:spPr>
          <a:xfrm>
            <a:off x="6164179" y="1296227"/>
            <a:ext cx="4901872" cy="466725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b-NO" b="1"/>
              <a:t>Hvis delprosjekt pr koststed</a:t>
            </a:r>
          </a:p>
          <a:p>
            <a:pPr defTabSz="625475">
              <a:buFontTx/>
              <a:buChar char="-"/>
            </a:pPr>
            <a:r>
              <a:rPr lang="nb-NO"/>
              <a:t>Mulighet for ulik egenfinansieringsandel for koststedene</a:t>
            </a:r>
          </a:p>
          <a:p>
            <a:pPr lvl="1" defTabSz="625475">
              <a:buFontTx/>
              <a:buChar char="-"/>
            </a:pPr>
            <a:r>
              <a:rPr lang="nb-NO"/>
              <a:t>Og overskridelser hos et koststed kan isoleres til dette stedet</a:t>
            </a:r>
          </a:p>
          <a:p>
            <a:pPr defTabSz="625475">
              <a:buFontTx/>
              <a:buChar char="-"/>
            </a:pPr>
            <a:r>
              <a:rPr lang="nb-NO"/>
              <a:t>Mulighet for delprosjektledere på hvert koststed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68100BF-824F-4A1F-902D-19C2A21AF725}"/>
              </a:ext>
            </a:extLst>
          </p:cNvPr>
          <p:cNvSpPr txBox="1">
            <a:spLocks/>
          </p:cNvSpPr>
          <p:nvPr/>
        </p:nvSpPr>
        <p:spPr>
          <a:xfrm>
            <a:off x="1002631" y="6057461"/>
            <a:ext cx="9765632" cy="43959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25475">
              <a:buFont typeface="Arial" panose="020B0604020202020204" pitchFamily="34" charset="0"/>
              <a:buNone/>
            </a:pPr>
            <a:r>
              <a:rPr lang="nb-NO"/>
              <a:t>Uansett – kostnader godkjennes av BDM på koststed på transaksjonen*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D1532DB-968C-4C65-8FB4-8BE958FC2BD3}"/>
              </a:ext>
            </a:extLst>
          </p:cNvPr>
          <p:cNvSpPr txBox="1">
            <a:spLocks/>
          </p:cNvSpPr>
          <p:nvPr/>
        </p:nvSpPr>
        <p:spPr>
          <a:xfrm>
            <a:off x="1002631" y="6541916"/>
            <a:ext cx="9765632" cy="26465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25475">
              <a:buFont typeface="Arial" panose="020B0604020202020204" pitchFamily="34" charset="0"/>
              <a:buNone/>
            </a:pPr>
            <a:r>
              <a:rPr lang="nb-NO" sz="800"/>
              <a:t>*) Det vil være mulig å tildele BDM på prosjekt til prosjektleder. Da vil hen kunne godkjenne alle prosjektets kostnader – uavhengig av transaksjonens sted. Dette vil gjelde uansett om fristilt </a:t>
            </a:r>
            <a:r>
              <a:rPr lang="nb-NO" sz="800" err="1"/>
              <a:t>ksted</a:t>
            </a:r>
            <a:r>
              <a:rPr lang="nb-NO" sz="800"/>
              <a:t> benyttes eller ikke. NTNU har foreløpig ingen konkrete planer om å tildele BDM til prosjektledere</a:t>
            </a:r>
          </a:p>
        </p:txBody>
      </p:sp>
    </p:spTree>
    <p:extLst>
      <p:ext uri="{BB962C8B-B14F-4D97-AF65-F5344CB8AC3E}">
        <p14:creationId xmlns:p14="http://schemas.microsoft.com/office/powerpoint/2010/main" val="177826855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Rett linje 51"/>
          <p:cNvCxnSpPr/>
          <p:nvPr/>
        </p:nvCxnSpPr>
        <p:spPr>
          <a:xfrm>
            <a:off x="9250690" y="1384751"/>
            <a:ext cx="161" cy="5409338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Rett linje 53"/>
          <p:cNvCxnSpPr/>
          <p:nvPr/>
        </p:nvCxnSpPr>
        <p:spPr>
          <a:xfrm>
            <a:off x="2614524" y="1364509"/>
            <a:ext cx="161" cy="54093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Rett linje 54"/>
          <p:cNvCxnSpPr/>
          <p:nvPr/>
        </p:nvCxnSpPr>
        <p:spPr>
          <a:xfrm>
            <a:off x="4669275" y="1334244"/>
            <a:ext cx="161" cy="5409338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Rett linje 55"/>
          <p:cNvCxnSpPr/>
          <p:nvPr/>
        </p:nvCxnSpPr>
        <p:spPr>
          <a:xfrm>
            <a:off x="6944709" y="1357004"/>
            <a:ext cx="161" cy="5409338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Rett linje 57"/>
          <p:cNvCxnSpPr/>
          <p:nvPr/>
        </p:nvCxnSpPr>
        <p:spPr>
          <a:xfrm>
            <a:off x="11961089" y="1335300"/>
            <a:ext cx="161" cy="5409338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566CF7BB-10BC-AD4D-A83D-09E2CE2A646B}"/>
              </a:ext>
            </a:extLst>
          </p:cNvPr>
          <p:cNvSpPr txBox="1"/>
          <p:nvPr/>
        </p:nvSpPr>
        <p:spPr>
          <a:xfrm>
            <a:off x="967059" y="-51609"/>
            <a:ext cx="1025793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err="1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Fase</a:t>
            </a:r>
            <a:r>
              <a:rPr lang="en-US" sz="3000" b="1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 2: TRINNVIS INNFØRING BOTT ØKONOMIMODELL</a:t>
            </a:r>
          </a:p>
        </p:txBody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40752904-C967-3E42-A16B-9B8439A297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3160" y="495707"/>
            <a:ext cx="1186621" cy="1354176"/>
          </a:xfrm>
          <a:custGeom>
            <a:avLst/>
            <a:gdLst>
              <a:gd name="T0" fmla="*/ 339 w 1903"/>
              <a:gd name="T1" fmla="*/ 338 h 2176"/>
              <a:gd name="T2" fmla="*/ 339 w 1903"/>
              <a:gd name="T3" fmla="*/ 338 h 2176"/>
              <a:gd name="T4" fmla="*/ 1564 w 1903"/>
              <a:gd name="T5" fmla="*/ 338 h 2176"/>
              <a:gd name="T6" fmla="*/ 1564 w 1903"/>
              <a:gd name="T7" fmla="*/ 338 h 2176"/>
              <a:gd name="T8" fmla="*/ 1564 w 1903"/>
              <a:gd name="T9" fmla="*/ 1562 h 2176"/>
              <a:gd name="T10" fmla="*/ 951 w 1903"/>
              <a:gd name="T11" fmla="*/ 2175 h 2176"/>
              <a:gd name="T12" fmla="*/ 339 w 1903"/>
              <a:gd name="T13" fmla="*/ 1562 h 2176"/>
              <a:gd name="T14" fmla="*/ 339 w 1903"/>
              <a:gd name="T15" fmla="*/ 1562 h 2176"/>
              <a:gd name="T16" fmla="*/ 339 w 1903"/>
              <a:gd name="T17" fmla="*/ 338 h 2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03" h="2176">
                <a:moveTo>
                  <a:pt x="339" y="338"/>
                </a:moveTo>
                <a:lnTo>
                  <a:pt x="339" y="338"/>
                </a:lnTo>
                <a:cubicBezTo>
                  <a:pt x="677" y="0"/>
                  <a:pt x="1225" y="0"/>
                  <a:pt x="1564" y="338"/>
                </a:cubicBezTo>
                <a:lnTo>
                  <a:pt x="1564" y="338"/>
                </a:lnTo>
                <a:cubicBezTo>
                  <a:pt x="1902" y="676"/>
                  <a:pt x="1902" y="1224"/>
                  <a:pt x="1564" y="1562"/>
                </a:cubicBezTo>
                <a:lnTo>
                  <a:pt x="951" y="2175"/>
                </a:lnTo>
                <a:lnTo>
                  <a:pt x="339" y="1562"/>
                </a:lnTo>
                <a:lnTo>
                  <a:pt x="339" y="1562"/>
                </a:lnTo>
                <a:cubicBezTo>
                  <a:pt x="0" y="1224"/>
                  <a:pt x="0" y="676"/>
                  <a:pt x="339" y="338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>
              <a:latin typeface="Lato Light" panose="020F0502020204030203" pitchFamily="34" charset="0"/>
            </a:endParaRPr>
          </a:p>
        </p:txBody>
      </p:sp>
      <p:sp>
        <p:nvSpPr>
          <p:cNvPr id="7" name="Freeform 71">
            <a:extLst>
              <a:ext uri="{FF2B5EF4-FFF2-40B4-BE49-F238E27FC236}">
                <a16:creationId xmlns:a16="http://schemas.microsoft.com/office/drawing/2014/main" id="{293D606E-0CB6-0040-B8DD-4AC30C160A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8910" y="495707"/>
            <a:ext cx="1186621" cy="1354176"/>
          </a:xfrm>
          <a:custGeom>
            <a:avLst/>
            <a:gdLst>
              <a:gd name="T0" fmla="*/ 338 w 1903"/>
              <a:gd name="T1" fmla="*/ 338 h 2176"/>
              <a:gd name="T2" fmla="*/ 338 w 1903"/>
              <a:gd name="T3" fmla="*/ 338 h 2176"/>
              <a:gd name="T4" fmla="*/ 1564 w 1903"/>
              <a:gd name="T5" fmla="*/ 338 h 2176"/>
              <a:gd name="T6" fmla="*/ 1564 w 1903"/>
              <a:gd name="T7" fmla="*/ 338 h 2176"/>
              <a:gd name="T8" fmla="*/ 1564 w 1903"/>
              <a:gd name="T9" fmla="*/ 1562 h 2176"/>
              <a:gd name="T10" fmla="*/ 951 w 1903"/>
              <a:gd name="T11" fmla="*/ 2175 h 2176"/>
              <a:gd name="T12" fmla="*/ 338 w 1903"/>
              <a:gd name="T13" fmla="*/ 1562 h 2176"/>
              <a:gd name="T14" fmla="*/ 338 w 1903"/>
              <a:gd name="T15" fmla="*/ 1562 h 2176"/>
              <a:gd name="T16" fmla="*/ 338 w 1903"/>
              <a:gd name="T17" fmla="*/ 338 h 2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03" h="2176">
                <a:moveTo>
                  <a:pt x="338" y="338"/>
                </a:moveTo>
                <a:lnTo>
                  <a:pt x="338" y="338"/>
                </a:lnTo>
                <a:cubicBezTo>
                  <a:pt x="677" y="0"/>
                  <a:pt x="1226" y="0"/>
                  <a:pt x="1564" y="338"/>
                </a:cubicBezTo>
                <a:lnTo>
                  <a:pt x="1564" y="338"/>
                </a:lnTo>
                <a:cubicBezTo>
                  <a:pt x="1902" y="676"/>
                  <a:pt x="1902" y="1224"/>
                  <a:pt x="1564" y="1562"/>
                </a:cubicBezTo>
                <a:lnTo>
                  <a:pt x="951" y="2175"/>
                </a:lnTo>
                <a:lnTo>
                  <a:pt x="338" y="1562"/>
                </a:lnTo>
                <a:lnTo>
                  <a:pt x="338" y="1562"/>
                </a:lnTo>
                <a:cubicBezTo>
                  <a:pt x="0" y="1224"/>
                  <a:pt x="0" y="676"/>
                  <a:pt x="338" y="338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>
              <a:latin typeface="Lato Light" panose="020F0502020204030203" pitchFamily="34" charset="0"/>
            </a:endParaRPr>
          </a:p>
        </p:txBody>
      </p:sp>
      <p:sp>
        <p:nvSpPr>
          <p:cNvPr id="9" name="Freeform 139">
            <a:extLst>
              <a:ext uri="{FF2B5EF4-FFF2-40B4-BE49-F238E27FC236}">
                <a16:creationId xmlns:a16="http://schemas.microsoft.com/office/drawing/2014/main" id="{2ED9781A-3652-6948-A67B-E371D64048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1515" y="495707"/>
            <a:ext cx="1183874" cy="1354176"/>
          </a:xfrm>
          <a:custGeom>
            <a:avLst/>
            <a:gdLst>
              <a:gd name="T0" fmla="*/ 338 w 1902"/>
              <a:gd name="T1" fmla="*/ 338 h 2176"/>
              <a:gd name="T2" fmla="*/ 338 w 1902"/>
              <a:gd name="T3" fmla="*/ 338 h 2176"/>
              <a:gd name="T4" fmla="*/ 1563 w 1902"/>
              <a:gd name="T5" fmla="*/ 338 h 2176"/>
              <a:gd name="T6" fmla="*/ 1563 w 1902"/>
              <a:gd name="T7" fmla="*/ 338 h 2176"/>
              <a:gd name="T8" fmla="*/ 1563 w 1902"/>
              <a:gd name="T9" fmla="*/ 1562 h 2176"/>
              <a:gd name="T10" fmla="*/ 950 w 1902"/>
              <a:gd name="T11" fmla="*/ 2175 h 2176"/>
              <a:gd name="T12" fmla="*/ 338 w 1902"/>
              <a:gd name="T13" fmla="*/ 1562 h 2176"/>
              <a:gd name="T14" fmla="*/ 338 w 1902"/>
              <a:gd name="T15" fmla="*/ 1562 h 2176"/>
              <a:gd name="T16" fmla="*/ 338 w 1902"/>
              <a:gd name="T17" fmla="*/ 338 h 2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02" h="2176">
                <a:moveTo>
                  <a:pt x="338" y="338"/>
                </a:moveTo>
                <a:lnTo>
                  <a:pt x="338" y="338"/>
                </a:lnTo>
                <a:cubicBezTo>
                  <a:pt x="676" y="0"/>
                  <a:pt x="1224" y="0"/>
                  <a:pt x="1563" y="338"/>
                </a:cubicBezTo>
                <a:lnTo>
                  <a:pt x="1563" y="338"/>
                </a:lnTo>
                <a:cubicBezTo>
                  <a:pt x="1901" y="676"/>
                  <a:pt x="1901" y="1224"/>
                  <a:pt x="1563" y="1562"/>
                </a:cubicBezTo>
                <a:lnTo>
                  <a:pt x="950" y="2175"/>
                </a:lnTo>
                <a:lnTo>
                  <a:pt x="338" y="1562"/>
                </a:lnTo>
                <a:lnTo>
                  <a:pt x="338" y="1562"/>
                </a:lnTo>
                <a:cubicBezTo>
                  <a:pt x="0" y="1224"/>
                  <a:pt x="0" y="676"/>
                  <a:pt x="338" y="338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>
              <a:latin typeface="Lato Light" panose="020F0502020204030203" pitchFamily="34" charset="0"/>
            </a:endParaRPr>
          </a:p>
        </p:txBody>
      </p:sp>
      <p:sp>
        <p:nvSpPr>
          <p:cNvPr id="11" name="Freeform 207">
            <a:extLst>
              <a:ext uri="{FF2B5EF4-FFF2-40B4-BE49-F238E27FC236}">
                <a16:creationId xmlns:a16="http://schemas.microsoft.com/office/drawing/2014/main" id="{1B71C3A1-0776-F546-B89C-F13C50B179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4386" y="495707"/>
            <a:ext cx="1183876" cy="1354176"/>
          </a:xfrm>
          <a:custGeom>
            <a:avLst/>
            <a:gdLst>
              <a:gd name="T0" fmla="*/ 338 w 1902"/>
              <a:gd name="T1" fmla="*/ 338 h 2176"/>
              <a:gd name="T2" fmla="*/ 338 w 1902"/>
              <a:gd name="T3" fmla="*/ 338 h 2176"/>
              <a:gd name="T4" fmla="*/ 1563 w 1902"/>
              <a:gd name="T5" fmla="*/ 338 h 2176"/>
              <a:gd name="T6" fmla="*/ 1563 w 1902"/>
              <a:gd name="T7" fmla="*/ 338 h 2176"/>
              <a:gd name="T8" fmla="*/ 1563 w 1902"/>
              <a:gd name="T9" fmla="*/ 1562 h 2176"/>
              <a:gd name="T10" fmla="*/ 950 w 1902"/>
              <a:gd name="T11" fmla="*/ 2175 h 2176"/>
              <a:gd name="T12" fmla="*/ 338 w 1902"/>
              <a:gd name="T13" fmla="*/ 1562 h 2176"/>
              <a:gd name="T14" fmla="*/ 338 w 1902"/>
              <a:gd name="T15" fmla="*/ 1562 h 2176"/>
              <a:gd name="T16" fmla="*/ 338 w 1902"/>
              <a:gd name="T17" fmla="*/ 338 h 2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02" h="2176">
                <a:moveTo>
                  <a:pt x="338" y="338"/>
                </a:moveTo>
                <a:lnTo>
                  <a:pt x="338" y="338"/>
                </a:lnTo>
                <a:cubicBezTo>
                  <a:pt x="676" y="0"/>
                  <a:pt x="1225" y="0"/>
                  <a:pt x="1563" y="338"/>
                </a:cubicBezTo>
                <a:lnTo>
                  <a:pt x="1563" y="338"/>
                </a:lnTo>
                <a:cubicBezTo>
                  <a:pt x="1901" y="676"/>
                  <a:pt x="1901" y="1224"/>
                  <a:pt x="1563" y="1562"/>
                </a:cubicBezTo>
                <a:lnTo>
                  <a:pt x="950" y="2175"/>
                </a:lnTo>
                <a:lnTo>
                  <a:pt x="338" y="1562"/>
                </a:lnTo>
                <a:lnTo>
                  <a:pt x="338" y="1562"/>
                </a:lnTo>
                <a:cubicBezTo>
                  <a:pt x="0" y="1224"/>
                  <a:pt x="0" y="676"/>
                  <a:pt x="338" y="338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>
              <a:latin typeface="Lato Light" panose="020F0502020204030203" pitchFamily="34" charset="0"/>
            </a:endParaRPr>
          </a:p>
        </p:txBody>
      </p:sp>
      <p:sp>
        <p:nvSpPr>
          <p:cNvPr id="17" name="Freeform 207">
            <a:extLst>
              <a:ext uri="{FF2B5EF4-FFF2-40B4-BE49-F238E27FC236}">
                <a16:creationId xmlns:a16="http://schemas.microsoft.com/office/drawing/2014/main" id="{841F330F-BC36-594C-8AF2-CD8C766A8A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14965" y="554230"/>
            <a:ext cx="1183876" cy="1354176"/>
          </a:xfrm>
          <a:custGeom>
            <a:avLst/>
            <a:gdLst>
              <a:gd name="T0" fmla="*/ 338 w 1902"/>
              <a:gd name="T1" fmla="*/ 338 h 2176"/>
              <a:gd name="T2" fmla="*/ 338 w 1902"/>
              <a:gd name="T3" fmla="*/ 338 h 2176"/>
              <a:gd name="T4" fmla="*/ 1563 w 1902"/>
              <a:gd name="T5" fmla="*/ 338 h 2176"/>
              <a:gd name="T6" fmla="*/ 1563 w 1902"/>
              <a:gd name="T7" fmla="*/ 338 h 2176"/>
              <a:gd name="T8" fmla="*/ 1563 w 1902"/>
              <a:gd name="T9" fmla="*/ 1562 h 2176"/>
              <a:gd name="T10" fmla="*/ 950 w 1902"/>
              <a:gd name="T11" fmla="*/ 2175 h 2176"/>
              <a:gd name="T12" fmla="*/ 338 w 1902"/>
              <a:gd name="T13" fmla="*/ 1562 h 2176"/>
              <a:gd name="T14" fmla="*/ 338 w 1902"/>
              <a:gd name="T15" fmla="*/ 1562 h 2176"/>
              <a:gd name="T16" fmla="*/ 338 w 1902"/>
              <a:gd name="T17" fmla="*/ 338 h 2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02" h="2176">
                <a:moveTo>
                  <a:pt x="338" y="338"/>
                </a:moveTo>
                <a:lnTo>
                  <a:pt x="338" y="338"/>
                </a:lnTo>
                <a:cubicBezTo>
                  <a:pt x="676" y="0"/>
                  <a:pt x="1225" y="0"/>
                  <a:pt x="1563" y="338"/>
                </a:cubicBezTo>
                <a:lnTo>
                  <a:pt x="1563" y="338"/>
                </a:lnTo>
                <a:cubicBezTo>
                  <a:pt x="1901" y="676"/>
                  <a:pt x="1901" y="1224"/>
                  <a:pt x="1563" y="1562"/>
                </a:cubicBezTo>
                <a:lnTo>
                  <a:pt x="950" y="2175"/>
                </a:lnTo>
                <a:lnTo>
                  <a:pt x="338" y="1562"/>
                </a:lnTo>
                <a:lnTo>
                  <a:pt x="338" y="1562"/>
                </a:lnTo>
                <a:cubicBezTo>
                  <a:pt x="0" y="1224"/>
                  <a:pt x="0" y="676"/>
                  <a:pt x="338" y="338"/>
                </a:cubicBezTo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>
              <a:latin typeface="Lato Light" panose="020F0502020204030203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EF9B096-0F05-D148-ABFA-CA1C8550BBB0}"/>
              </a:ext>
            </a:extLst>
          </p:cNvPr>
          <p:cNvSpPr txBox="1"/>
          <p:nvPr/>
        </p:nvSpPr>
        <p:spPr>
          <a:xfrm>
            <a:off x="4764584" y="2888928"/>
            <a:ext cx="2092239" cy="1061829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b="1" err="1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Milepæl</a:t>
            </a:r>
            <a:r>
              <a:rPr lang="en-US" b="1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 3</a:t>
            </a:r>
          </a:p>
          <a:p>
            <a:pPr algn="ctr"/>
            <a:r>
              <a:rPr lang="en-US" sz="1200" b="1" err="1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Frister</a:t>
            </a:r>
            <a:r>
              <a:rPr lang="en-US" sz="1200" b="1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: </a:t>
            </a:r>
            <a:br>
              <a:rPr lang="en-US" sz="1200" b="1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</a:br>
            <a:r>
              <a:rPr lang="en-US" sz="1200" b="1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BFV: 20.9 BOA: 20.10</a:t>
            </a:r>
          </a:p>
          <a:p>
            <a:pPr algn="ctr"/>
            <a:r>
              <a:rPr lang="en-US" sz="1050" err="1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Alle</a:t>
            </a:r>
            <a:r>
              <a:rPr lang="en-US" sz="105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 </a:t>
            </a:r>
            <a:r>
              <a:rPr lang="en-US" sz="1050" err="1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eksisterende</a:t>
            </a:r>
            <a:r>
              <a:rPr lang="en-US" sz="105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 </a:t>
            </a:r>
            <a:r>
              <a:rPr lang="en-US" sz="1050" err="1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prosjekt</a:t>
            </a:r>
            <a:r>
              <a:rPr lang="en-US" sz="105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 </a:t>
            </a:r>
            <a:r>
              <a:rPr lang="en-US" sz="1050" err="1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på</a:t>
            </a:r>
            <a:r>
              <a:rPr lang="en-US" sz="105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 </a:t>
            </a:r>
            <a:br>
              <a:rPr lang="en-US" sz="105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</a:br>
            <a:r>
              <a:rPr lang="en-US" sz="105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BFV og BOA </a:t>
            </a:r>
            <a:r>
              <a:rPr lang="en-US" sz="1050" err="1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er</a:t>
            </a:r>
            <a:r>
              <a:rPr lang="en-US" sz="105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 </a:t>
            </a:r>
            <a:r>
              <a:rPr lang="en-US" sz="1050" err="1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ferdig</a:t>
            </a:r>
            <a:r>
              <a:rPr lang="en-US" sz="105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 </a:t>
            </a:r>
            <a:r>
              <a:rPr lang="en-US" sz="1050" err="1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konvertert</a:t>
            </a:r>
            <a:endParaRPr lang="en-US" sz="1000">
              <a:solidFill>
                <a:schemeClr val="tx2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A2B861B-385A-B74B-A10D-E9FECEF727ED}"/>
              </a:ext>
            </a:extLst>
          </p:cNvPr>
          <p:cNvSpPr txBox="1"/>
          <p:nvPr/>
        </p:nvSpPr>
        <p:spPr>
          <a:xfrm>
            <a:off x="7239593" y="2846125"/>
            <a:ext cx="1887055" cy="900246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b="1" err="1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Milepæl</a:t>
            </a:r>
            <a:r>
              <a:rPr lang="en-US" b="1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 4</a:t>
            </a:r>
          </a:p>
          <a:p>
            <a:pPr algn="ctr"/>
            <a:r>
              <a:rPr lang="en-US" sz="1200" b="1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Frist: </a:t>
            </a:r>
            <a:r>
              <a:rPr lang="en-US" sz="1200" b="1" err="1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Ikke</a:t>
            </a:r>
            <a:r>
              <a:rPr lang="en-US" sz="1200" b="1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 </a:t>
            </a:r>
            <a:r>
              <a:rPr lang="en-US" sz="1200" b="1" err="1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fastsatt</a:t>
            </a:r>
            <a:endParaRPr lang="en-US" sz="1200" b="1">
              <a:solidFill>
                <a:schemeClr val="tx2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  <a:p>
            <a:pPr algn="ctr"/>
            <a:r>
              <a:rPr lang="en-US" sz="1200" b="1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 </a:t>
            </a:r>
            <a:r>
              <a:rPr lang="en-US" sz="1050" err="1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Årsbudsjett</a:t>
            </a:r>
            <a:r>
              <a:rPr lang="en-US" sz="105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 BFV for 2022 </a:t>
            </a:r>
            <a:br>
              <a:rPr lang="en-US" sz="105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</a:br>
            <a:r>
              <a:rPr lang="en-US" sz="1050" err="1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er</a:t>
            </a:r>
            <a:r>
              <a:rPr lang="en-US" sz="105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 </a:t>
            </a:r>
            <a:r>
              <a:rPr lang="en-US" sz="1050" err="1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levert</a:t>
            </a:r>
            <a:r>
              <a:rPr lang="en-US" sz="105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 i </a:t>
            </a:r>
            <a:r>
              <a:rPr lang="en-US" sz="1050" err="1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ny</a:t>
            </a:r>
            <a:r>
              <a:rPr lang="en-US" sz="105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 </a:t>
            </a:r>
            <a:r>
              <a:rPr lang="en-US" sz="1050" err="1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økonomimodell</a:t>
            </a:r>
            <a:endParaRPr lang="en-US" sz="1050">
              <a:solidFill>
                <a:schemeClr val="tx2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8CFBF5B3-DAEC-1045-9BB1-975FE7F18B24}"/>
              </a:ext>
            </a:extLst>
          </p:cNvPr>
          <p:cNvSpPr txBox="1">
            <a:spLocks/>
          </p:cNvSpPr>
          <p:nvPr/>
        </p:nvSpPr>
        <p:spPr>
          <a:xfrm>
            <a:off x="762000" y="2043620"/>
            <a:ext cx="1648939" cy="474617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>
                <a:latin typeface="Poppins" pitchFamily="2" charset="77"/>
                <a:ea typeface="League Spartan" charset="0"/>
                <a:cs typeface="Poppins" pitchFamily="2" charset="77"/>
              </a:rPr>
              <a:t>OPPLÆRING I </a:t>
            </a:r>
            <a:br>
              <a:rPr lang="en-US" sz="1200" b="1">
                <a:latin typeface="Poppins" pitchFamily="2" charset="77"/>
                <a:ea typeface="League Spartan" charset="0"/>
                <a:cs typeface="Poppins" pitchFamily="2" charset="77"/>
              </a:rPr>
            </a:br>
            <a:r>
              <a:rPr lang="en-US" sz="1200" b="1">
                <a:latin typeface="Poppins" pitchFamily="2" charset="77"/>
                <a:ea typeface="League Spartan" charset="0"/>
                <a:cs typeface="Poppins" pitchFamily="2" charset="77"/>
              </a:rPr>
              <a:t>ØKONOMIMODELL</a:t>
            </a: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37C0503D-3C1B-0F4A-9873-D6364FA07F88}"/>
              </a:ext>
            </a:extLst>
          </p:cNvPr>
          <p:cNvSpPr txBox="1">
            <a:spLocks/>
          </p:cNvSpPr>
          <p:nvPr/>
        </p:nvSpPr>
        <p:spPr>
          <a:xfrm>
            <a:off x="2851854" y="1932821"/>
            <a:ext cx="1648939" cy="696216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>
                <a:latin typeface="Poppins" pitchFamily="2" charset="77"/>
                <a:ea typeface="League Spartan" charset="0"/>
                <a:cs typeface="Poppins" pitchFamily="2" charset="77"/>
              </a:rPr>
              <a:t>BESTEMME </a:t>
            </a:r>
            <a:br>
              <a:rPr lang="en-US" sz="1200" b="1">
                <a:latin typeface="Poppins" pitchFamily="2" charset="77"/>
                <a:ea typeface="League Spartan" charset="0"/>
                <a:cs typeface="Poppins" pitchFamily="2" charset="77"/>
              </a:rPr>
            </a:br>
            <a:r>
              <a:rPr lang="en-US" sz="1200" b="1">
                <a:latin typeface="Poppins" pitchFamily="2" charset="77"/>
                <a:ea typeface="League Spartan" charset="0"/>
                <a:cs typeface="Poppins" pitchFamily="2" charset="77"/>
              </a:rPr>
              <a:t>PROSJEKTSTRUKTUR</a:t>
            </a:r>
            <a:br>
              <a:rPr lang="en-US" sz="1200" b="1">
                <a:latin typeface="Poppins" pitchFamily="2" charset="77"/>
                <a:ea typeface="League Spartan" charset="0"/>
                <a:cs typeface="Poppins" pitchFamily="2" charset="77"/>
              </a:rPr>
            </a:br>
            <a:r>
              <a:rPr lang="en-US" sz="1200" b="1">
                <a:latin typeface="Poppins" pitchFamily="2" charset="77"/>
                <a:ea typeface="League Spartan" charset="0"/>
                <a:cs typeface="Poppins" pitchFamily="2" charset="77"/>
              </a:rPr>
              <a:t> FOR ØKONOMISTYRING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E689D179-5AAC-FE47-8295-6612534147D0}"/>
              </a:ext>
            </a:extLst>
          </p:cNvPr>
          <p:cNvSpPr txBox="1">
            <a:spLocks/>
          </p:cNvSpPr>
          <p:nvPr/>
        </p:nvSpPr>
        <p:spPr>
          <a:xfrm>
            <a:off x="4986237" y="1932821"/>
            <a:ext cx="1648939" cy="696216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>
                <a:latin typeface="Poppins" pitchFamily="2" charset="77"/>
                <a:ea typeface="League Spartan" charset="0"/>
                <a:cs typeface="Poppins" pitchFamily="2" charset="77"/>
              </a:rPr>
              <a:t>KONVERTERING AV </a:t>
            </a:r>
            <a:br>
              <a:rPr lang="en-US" sz="1200" b="1">
                <a:latin typeface="Poppins" pitchFamily="2" charset="77"/>
                <a:ea typeface="League Spartan" charset="0"/>
                <a:cs typeface="Poppins" pitchFamily="2" charset="77"/>
              </a:rPr>
            </a:br>
            <a:r>
              <a:rPr lang="en-US" sz="1200" b="1">
                <a:latin typeface="Poppins" pitchFamily="2" charset="77"/>
                <a:ea typeface="League Spartan" charset="0"/>
                <a:cs typeface="Poppins" pitchFamily="2" charset="77"/>
              </a:rPr>
              <a:t>EKSISTERENDE </a:t>
            </a:r>
            <a:br>
              <a:rPr lang="en-US" sz="1200" b="1">
                <a:latin typeface="Poppins" pitchFamily="2" charset="77"/>
                <a:ea typeface="League Spartan" charset="0"/>
                <a:cs typeface="Poppins" pitchFamily="2" charset="77"/>
              </a:rPr>
            </a:br>
            <a:r>
              <a:rPr lang="en-US" sz="1200" b="1">
                <a:latin typeface="Poppins" pitchFamily="2" charset="77"/>
                <a:ea typeface="League Spartan" charset="0"/>
                <a:cs typeface="Poppins" pitchFamily="2" charset="77"/>
              </a:rPr>
              <a:t>PROSJEKTER</a:t>
            </a: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C018CE84-EB17-DE42-BF78-9BE2513687D9}"/>
              </a:ext>
            </a:extLst>
          </p:cNvPr>
          <p:cNvSpPr txBox="1">
            <a:spLocks/>
          </p:cNvSpPr>
          <p:nvPr/>
        </p:nvSpPr>
        <p:spPr>
          <a:xfrm>
            <a:off x="7191853" y="1932821"/>
            <a:ext cx="1648939" cy="696216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>
                <a:latin typeface="Poppins" pitchFamily="2" charset="77"/>
                <a:ea typeface="League Spartan" charset="0"/>
                <a:cs typeface="Poppins" pitchFamily="2" charset="77"/>
              </a:rPr>
              <a:t>LEGGE BUDSJETT MED </a:t>
            </a:r>
            <a:br>
              <a:rPr lang="en-US" sz="1200" b="1">
                <a:latin typeface="Poppins" pitchFamily="2" charset="77"/>
                <a:ea typeface="League Spartan" charset="0"/>
                <a:cs typeface="Poppins" pitchFamily="2" charset="77"/>
              </a:rPr>
            </a:br>
            <a:r>
              <a:rPr lang="en-US" sz="1200" b="1">
                <a:latin typeface="Poppins" pitchFamily="2" charset="77"/>
                <a:ea typeface="League Spartan" charset="0"/>
                <a:cs typeface="Poppins" pitchFamily="2" charset="77"/>
              </a:rPr>
              <a:t>NY ØKONOMIMODELL </a:t>
            </a:r>
            <a:br>
              <a:rPr lang="en-US" sz="1200" b="1">
                <a:latin typeface="Poppins" pitchFamily="2" charset="77"/>
                <a:ea typeface="League Spartan" charset="0"/>
                <a:cs typeface="Poppins" pitchFamily="2" charset="77"/>
              </a:rPr>
            </a:br>
            <a:r>
              <a:rPr lang="en-US" sz="1200" b="1">
                <a:latin typeface="Poppins" pitchFamily="2" charset="77"/>
                <a:ea typeface="League Spartan" charset="0"/>
                <a:cs typeface="Poppins" pitchFamily="2" charset="77"/>
              </a:rPr>
              <a:t>I BEVISST PLAN</a:t>
            </a: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959BA52F-5E97-4749-BDB8-176FB9BD5FA3}"/>
              </a:ext>
            </a:extLst>
          </p:cNvPr>
          <p:cNvSpPr txBox="1">
            <a:spLocks/>
          </p:cNvSpPr>
          <p:nvPr/>
        </p:nvSpPr>
        <p:spPr>
          <a:xfrm>
            <a:off x="9781061" y="1870048"/>
            <a:ext cx="1733277" cy="821763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200" b="1">
                <a:latin typeface="Poppins" pitchFamily="2" charset="77"/>
                <a:ea typeface="League Spartan" charset="0"/>
                <a:cs typeface="Poppins" pitchFamily="2" charset="77"/>
              </a:rPr>
              <a:t>BUDSJETT OG REGNSKAP </a:t>
            </a:r>
          </a:p>
          <a:p>
            <a:pPr>
              <a:lnSpc>
                <a:spcPct val="100000"/>
              </a:lnSpc>
            </a:pPr>
            <a:r>
              <a:rPr lang="en-US" sz="1200" b="1">
                <a:latin typeface="Poppins" pitchFamily="2" charset="77"/>
                <a:ea typeface="League Spartan" charset="0"/>
                <a:cs typeface="Poppins" pitchFamily="2" charset="77"/>
              </a:rPr>
              <a:t>I BEVISST INNSIKT OG PLAN MED NY ØKONOMIMODELL</a:t>
            </a:r>
          </a:p>
        </p:txBody>
      </p:sp>
      <p:sp>
        <p:nvSpPr>
          <p:cNvPr id="28" name="Freeform 1053">
            <a:extLst>
              <a:ext uri="{FF2B5EF4-FFF2-40B4-BE49-F238E27FC236}">
                <a16:creationId xmlns:a16="http://schemas.microsoft.com/office/drawing/2014/main" id="{AA88CB9A-FA38-2048-8473-3A066EABBF4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753591" y="863704"/>
            <a:ext cx="525463" cy="527050"/>
          </a:xfrm>
          <a:custGeom>
            <a:avLst/>
            <a:gdLst>
              <a:gd name="T0" fmla="*/ 50512908 w 290150"/>
              <a:gd name="T1" fmla="*/ 112216769 h 290153"/>
              <a:gd name="T2" fmla="*/ 71643929 w 290150"/>
              <a:gd name="T3" fmla="*/ 112216769 h 290153"/>
              <a:gd name="T4" fmla="*/ 72851536 w 290150"/>
              <a:gd name="T5" fmla="*/ 104874323 h 290153"/>
              <a:gd name="T6" fmla="*/ 73303909 w 290150"/>
              <a:gd name="T7" fmla="*/ 125807186 h 290153"/>
              <a:gd name="T8" fmla="*/ 47041501 w 290150"/>
              <a:gd name="T9" fmla="*/ 112216769 h 290153"/>
              <a:gd name="T10" fmla="*/ 60928191 w 290150"/>
              <a:gd name="T11" fmla="*/ 92618361 h 290153"/>
              <a:gd name="T12" fmla="*/ 65299099 w 290150"/>
              <a:gd name="T13" fmla="*/ 96900809 h 290153"/>
              <a:gd name="T14" fmla="*/ 69067784 w 290150"/>
              <a:gd name="T15" fmla="*/ 96900809 h 290153"/>
              <a:gd name="T16" fmla="*/ 60928191 w 290150"/>
              <a:gd name="T17" fmla="*/ 88794158 h 290153"/>
              <a:gd name="T18" fmla="*/ 97925242 w 290150"/>
              <a:gd name="T19" fmla="*/ 95540301 h 290153"/>
              <a:gd name="T20" fmla="*/ 119137542 w 290150"/>
              <a:gd name="T21" fmla="*/ 95540301 h 290153"/>
              <a:gd name="T22" fmla="*/ 120521184 w 290150"/>
              <a:gd name="T23" fmla="*/ 88354753 h 290153"/>
              <a:gd name="T24" fmla="*/ 120982084 w 290150"/>
              <a:gd name="T25" fmla="*/ 109287812 h 290153"/>
              <a:gd name="T26" fmla="*/ 94083017 w 290150"/>
              <a:gd name="T27" fmla="*/ 95540301 h 290153"/>
              <a:gd name="T28" fmla="*/ 5225161 w 290150"/>
              <a:gd name="T29" fmla="*/ 88198331 h 290153"/>
              <a:gd name="T30" fmla="*/ 3841671 w 290150"/>
              <a:gd name="T31" fmla="*/ 105538387 h 290153"/>
              <a:gd name="T32" fmla="*/ 23210418 w 290150"/>
              <a:gd name="T33" fmla="*/ 90854292 h 290153"/>
              <a:gd name="T34" fmla="*/ 28743105 w 290150"/>
              <a:gd name="T35" fmla="*/ 95540301 h 290153"/>
              <a:gd name="T36" fmla="*/ 1843151 w 290150"/>
              <a:gd name="T37" fmla="*/ 109287812 h 290153"/>
              <a:gd name="T38" fmla="*/ 2613370 w 290150"/>
              <a:gd name="T39" fmla="*/ 88354753 h 290153"/>
              <a:gd name="T40" fmla="*/ 103749164 w 290150"/>
              <a:gd name="T41" fmla="*/ 80534003 h 290153"/>
              <a:gd name="T42" fmla="*/ 108120542 w 290150"/>
              <a:gd name="T43" fmla="*/ 76170591 h 290153"/>
              <a:gd name="T44" fmla="*/ 14113170 w 290150"/>
              <a:gd name="T45" fmla="*/ 84897974 h 290153"/>
              <a:gd name="T46" fmla="*/ 108120542 w 290150"/>
              <a:gd name="T47" fmla="*/ 72274450 h 290153"/>
              <a:gd name="T48" fmla="*/ 100131720 w 290150"/>
              <a:gd name="T49" fmla="*/ 80534003 h 290153"/>
              <a:gd name="T50" fmla="*/ 22026811 w 290150"/>
              <a:gd name="T51" fmla="*/ 80534003 h 290153"/>
              <a:gd name="T52" fmla="*/ 14113170 w 290150"/>
              <a:gd name="T53" fmla="*/ 72274450 h 290153"/>
              <a:gd name="T54" fmla="*/ 63008703 w 290150"/>
              <a:gd name="T55" fmla="*/ 80412125 h 290153"/>
              <a:gd name="T56" fmla="*/ 59137589 w 290150"/>
              <a:gd name="T57" fmla="*/ 62603942 h 290153"/>
              <a:gd name="T58" fmla="*/ 80256690 w 290150"/>
              <a:gd name="T59" fmla="*/ 57099948 h 290153"/>
              <a:gd name="T60" fmla="*/ 93931211 w 290150"/>
              <a:gd name="T61" fmla="*/ 80409045 h 290153"/>
              <a:gd name="T62" fmla="*/ 76610144 w 290150"/>
              <a:gd name="T63" fmla="*/ 80409045 h 290153"/>
              <a:gd name="T64" fmla="*/ 43722759 w 290150"/>
              <a:gd name="T65" fmla="*/ 55066252 h 290153"/>
              <a:gd name="T66" fmla="*/ 43722759 w 290150"/>
              <a:gd name="T67" fmla="*/ 82442127 h 290153"/>
              <a:gd name="T68" fmla="*/ 30048198 w 290150"/>
              <a:gd name="T69" fmla="*/ 78531644 h 290153"/>
              <a:gd name="T70" fmla="*/ 43722759 w 290150"/>
              <a:gd name="T71" fmla="*/ 55066252 h 290153"/>
              <a:gd name="T72" fmla="*/ 63252607 w 290150"/>
              <a:gd name="T73" fmla="*/ 25159684 h 290153"/>
              <a:gd name="T74" fmla="*/ 72601980 w 290150"/>
              <a:gd name="T75" fmla="*/ 29060761 h 290153"/>
              <a:gd name="T76" fmla="*/ 61566426 w 290150"/>
              <a:gd name="T77" fmla="*/ 40455101 h 290153"/>
              <a:gd name="T78" fmla="*/ 50225094 w 290150"/>
              <a:gd name="T79" fmla="*/ 29060761 h 290153"/>
              <a:gd name="T80" fmla="*/ 59574112 w 290150"/>
              <a:gd name="T81" fmla="*/ 25159684 h 290153"/>
              <a:gd name="T82" fmla="*/ 61230865 w 290150"/>
              <a:gd name="T83" fmla="*/ 3765819 h 290153"/>
              <a:gd name="T84" fmla="*/ 84052482 w 290150"/>
              <a:gd name="T85" fmla="*/ 27296629 h 290153"/>
              <a:gd name="T86" fmla="*/ 87881874 w 290150"/>
              <a:gd name="T87" fmla="*/ 27296629 h 290153"/>
              <a:gd name="T88" fmla="*/ 61230865 w 290150"/>
              <a:gd name="T89" fmla="*/ 0 h 29015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290150" h="290153">
                <a:moveTo>
                  <a:pt x="122891" y="241515"/>
                </a:moveTo>
                <a:cubicBezTo>
                  <a:pt x="124674" y="242596"/>
                  <a:pt x="125030" y="245478"/>
                  <a:pt x="123604" y="247639"/>
                </a:cubicBezTo>
                <a:cubicBezTo>
                  <a:pt x="121108" y="250882"/>
                  <a:pt x="119325" y="254485"/>
                  <a:pt x="119325" y="258808"/>
                </a:cubicBezTo>
                <a:lnTo>
                  <a:pt x="119325" y="281506"/>
                </a:lnTo>
                <a:lnTo>
                  <a:pt x="169243" y="281506"/>
                </a:lnTo>
                <a:lnTo>
                  <a:pt x="169243" y="258808"/>
                </a:lnTo>
                <a:cubicBezTo>
                  <a:pt x="169243" y="254485"/>
                  <a:pt x="167460" y="250882"/>
                  <a:pt x="164964" y="247639"/>
                </a:cubicBezTo>
                <a:cubicBezTo>
                  <a:pt x="163538" y="245478"/>
                  <a:pt x="163894" y="242596"/>
                  <a:pt x="166034" y="241515"/>
                </a:cubicBezTo>
                <a:cubicBezTo>
                  <a:pt x="167460" y="239713"/>
                  <a:pt x="170312" y="239713"/>
                  <a:pt x="172095" y="241875"/>
                </a:cubicBezTo>
                <a:cubicBezTo>
                  <a:pt x="175660" y="246919"/>
                  <a:pt x="177443" y="252683"/>
                  <a:pt x="177443" y="258808"/>
                </a:cubicBezTo>
                <a:lnTo>
                  <a:pt x="177443" y="285469"/>
                </a:lnTo>
                <a:cubicBezTo>
                  <a:pt x="177443" y="288352"/>
                  <a:pt x="175660" y="290153"/>
                  <a:pt x="173165" y="290153"/>
                </a:cubicBezTo>
                <a:lnTo>
                  <a:pt x="115047" y="290153"/>
                </a:lnTo>
                <a:cubicBezTo>
                  <a:pt x="112908" y="290153"/>
                  <a:pt x="111125" y="288352"/>
                  <a:pt x="111125" y="285469"/>
                </a:cubicBezTo>
                <a:lnTo>
                  <a:pt x="111125" y="258808"/>
                </a:lnTo>
                <a:cubicBezTo>
                  <a:pt x="111125" y="252683"/>
                  <a:pt x="112908" y="246919"/>
                  <a:pt x="116830" y="241875"/>
                </a:cubicBezTo>
                <a:cubicBezTo>
                  <a:pt x="118256" y="239713"/>
                  <a:pt x="121108" y="239713"/>
                  <a:pt x="122891" y="241515"/>
                </a:cubicBezTo>
                <a:close/>
                <a:moveTo>
                  <a:pt x="143929" y="213608"/>
                </a:moveTo>
                <a:cubicBezTo>
                  <a:pt x="138944" y="213608"/>
                  <a:pt x="134315" y="218194"/>
                  <a:pt x="134315" y="223485"/>
                </a:cubicBezTo>
                <a:cubicBezTo>
                  <a:pt x="134315" y="229483"/>
                  <a:pt x="138944" y="234069"/>
                  <a:pt x="143929" y="234069"/>
                </a:cubicBezTo>
                <a:cubicBezTo>
                  <a:pt x="149626" y="234069"/>
                  <a:pt x="154255" y="229483"/>
                  <a:pt x="154255" y="223485"/>
                </a:cubicBezTo>
                <a:cubicBezTo>
                  <a:pt x="154255" y="218194"/>
                  <a:pt x="149626" y="213608"/>
                  <a:pt x="143929" y="213608"/>
                </a:cubicBezTo>
                <a:close/>
                <a:moveTo>
                  <a:pt x="143929" y="204788"/>
                </a:moveTo>
                <a:cubicBezTo>
                  <a:pt x="154611" y="204788"/>
                  <a:pt x="163157" y="213608"/>
                  <a:pt x="163157" y="223485"/>
                </a:cubicBezTo>
                <a:cubicBezTo>
                  <a:pt x="163157" y="234069"/>
                  <a:pt x="154611" y="242535"/>
                  <a:pt x="143929" y="242535"/>
                </a:cubicBezTo>
                <a:cubicBezTo>
                  <a:pt x="133959" y="242535"/>
                  <a:pt x="125413" y="234069"/>
                  <a:pt x="125413" y="223485"/>
                </a:cubicBezTo>
                <a:cubicBezTo>
                  <a:pt x="125413" y="213608"/>
                  <a:pt x="133959" y="204788"/>
                  <a:pt x="143929" y="204788"/>
                </a:cubicBezTo>
                <a:close/>
                <a:moveTo>
                  <a:pt x="234596" y="203415"/>
                </a:moveTo>
                <a:cubicBezTo>
                  <a:pt x="236411" y="204856"/>
                  <a:pt x="236411" y="207378"/>
                  <a:pt x="235322" y="209539"/>
                </a:cubicBezTo>
                <a:cubicBezTo>
                  <a:pt x="232417" y="212782"/>
                  <a:pt x="231328" y="216385"/>
                  <a:pt x="231328" y="220348"/>
                </a:cubicBezTo>
                <a:lnTo>
                  <a:pt x="231328" y="243406"/>
                </a:lnTo>
                <a:lnTo>
                  <a:pt x="281436" y="243406"/>
                </a:lnTo>
                <a:lnTo>
                  <a:pt x="281436" y="220348"/>
                </a:lnTo>
                <a:cubicBezTo>
                  <a:pt x="281436" y="216385"/>
                  <a:pt x="279983" y="212782"/>
                  <a:pt x="277079" y="209539"/>
                </a:cubicBezTo>
                <a:cubicBezTo>
                  <a:pt x="275989" y="207378"/>
                  <a:pt x="276352" y="204856"/>
                  <a:pt x="278168" y="203415"/>
                </a:cubicBezTo>
                <a:cubicBezTo>
                  <a:pt x="279983" y="201613"/>
                  <a:pt x="282525" y="201974"/>
                  <a:pt x="284704" y="203775"/>
                </a:cubicBezTo>
                <a:cubicBezTo>
                  <a:pt x="288335" y="208459"/>
                  <a:pt x="290150" y="214223"/>
                  <a:pt x="290150" y="220348"/>
                </a:cubicBezTo>
                <a:lnTo>
                  <a:pt x="290150" y="247730"/>
                </a:lnTo>
                <a:cubicBezTo>
                  <a:pt x="290150" y="250252"/>
                  <a:pt x="288335" y="252053"/>
                  <a:pt x="285793" y="252053"/>
                </a:cubicBezTo>
                <a:lnTo>
                  <a:pt x="226607" y="252053"/>
                </a:lnTo>
                <a:cubicBezTo>
                  <a:pt x="224066" y="252053"/>
                  <a:pt x="222250" y="250252"/>
                  <a:pt x="222250" y="247730"/>
                </a:cubicBezTo>
                <a:lnTo>
                  <a:pt x="222250" y="220348"/>
                </a:lnTo>
                <a:cubicBezTo>
                  <a:pt x="222250" y="214223"/>
                  <a:pt x="224066" y="208459"/>
                  <a:pt x="228423" y="203775"/>
                </a:cubicBezTo>
                <a:cubicBezTo>
                  <a:pt x="229875" y="201974"/>
                  <a:pt x="232417" y="201613"/>
                  <a:pt x="234596" y="203415"/>
                </a:cubicBezTo>
                <a:close/>
                <a:moveTo>
                  <a:pt x="12345" y="203415"/>
                </a:moveTo>
                <a:cubicBezTo>
                  <a:pt x="13798" y="204856"/>
                  <a:pt x="14161" y="207378"/>
                  <a:pt x="12708" y="209539"/>
                </a:cubicBezTo>
                <a:cubicBezTo>
                  <a:pt x="10167" y="212782"/>
                  <a:pt x="9077" y="216385"/>
                  <a:pt x="9077" y="220348"/>
                </a:cubicBezTo>
                <a:lnTo>
                  <a:pt x="9077" y="243406"/>
                </a:lnTo>
                <a:lnTo>
                  <a:pt x="59185" y="243406"/>
                </a:lnTo>
                <a:lnTo>
                  <a:pt x="59185" y="220348"/>
                </a:lnTo>
                <a:cubicBezTo>
                  <a:pt x="59185" y="216385"/>
                  <a:pt x="57733" y="212782"/>
                  <a:pt x="54828" y="209539"/>
                </a:cubicBezTo>
                <a:cubicBezTo>
                  <a:pt x="53739" y="207378"/>
                  <a:pt x="53739" y="204856"/>
                  <a:pt x="55917" y="203415"/>
                </a:cubicBezTo>
                <a:cubicBezTo>
                  <a:pt x="57733" y="201613"/>
                  <a:pt x="60275" y="201974"/>
                  <a:pt x="62090" y="203775"/>
                </a:cubicBezTo>
                <a:cubicBezTo>
                  <a:pt x="66084" y="208459"/>
                  <a:pt x="67900" y="214223"/>
                  <a:pt x="67900" y="220348"/>
                </a:cubicBezTo>
                <a:lnTo>
                  <a:pt x="67900" y="247730"/>
                </a:lnTo>
                <a:cubicBezTo>
                  <a:pt x="67900" y="250252"/>
                  <a:pt x="66084" y="252053"/>
                  <a:pt x="63542" y="252053"/>
                </a:cubicBezTo>
                <a:lnTo>
                  <a:pt x="4357" y="252053"/>
                </a:lnTo>
                <a:cubicBezTo>
                  <a:pt x="1815" y="252053"/>
                  <a:pt x="0" y="250252"/>
                  <a:pt x="0" y="247730"/>
                </a:cubicBezTo>
                <a:lnTo>
                  <a:pt x="0" y="220348"/>
                </a:lnTo>
                <a:cubicBezTo>
                  <a:pt x="0" y="214223"/>
                  <a:pt x="2178" y="208459"/>
                  <a:pt x="6172" y="203775"/>
                </a:cubicBezTo>
                <a:cubicBezTo>
                  <a:pt x="7625" y="201974"/>
                  <a:pt x="10167" y="201613"/>
                  <a:pt x="12345" y="203415"/>
                </a:cubicBezTo>
                <a:close/>
                <a:moveTo>
                  <a:pt x="255410" y="175674"/>
                </a:moveTo>
                <a:cubicBezTo>
                  <a:pt x="249713" y="175674"/>
                  <a:pt x="245084" y="179987"/>
                  <a:pt x="245084" y="185738"/>
                </a:cubicBezTo>
                <a:cubicBezTo>
                  <a:pt x="245084" y="191130"/>
                  <a:pt x="249713" y="195802"/>
                  <a:pt x="255410" y="195802"/>
                </a:cubicBezTo>
                <a:cubicBezTo>
                  <a:pt x="260751" y="195802"/>
                  <a:pt x="265380" y="191130"/>
                  <a:pt x="265380" y="185738"/>
                </a:cubicBezTo>
                <a:cubicBezTo>
                  <a:pt x="265380" y="179987"/>
                  <a:pt x="260751" y="175674"/>
                  <a:pt x="255410" y="175674"/>
                </a:cubicBezTo>
                <a:close/>
                <a:moveTo>
                  <a:pt x="33338" y="175674"/>
                </a:moveTo>
                <a:cubicBezTo>
                  <a:pt x="27693" y="175674"/>
                  <a:pt x="23107" y="179987"/>
                  <a:pt x="23107" y="185738"/>
                </a:cubicBezTo>
                <a:cubicBezTo>
                  <a:pt x="23107" y="191130"/>
                  <a:pt x="27693" y="195802"/>
                  <a:pt x="33338" y="195802"/>
                </a:cubicBezTo>
                <a:cubicBezTo>
                  <a:pt x="38629" y="195802"/>
                  <a:pt x="43216" y="191130"/>
                  <a:pt x="43216" y="185738"/>
                </a:cubicBezTo>
                <a:cubicBezTo>
                  <a:pt x="43216" y="179987"/>
                  <a:pt x="38629" y="175674"/>
                  <a:pt x="33338" y="175674"/>
                </a:cubicBezTo>
                <a:close/>
                <a:moveTo>
                  <a:pt x="255410" y="166688"/>
                </a:moveTo>
                <a:cubicBezTo>
                  <a:pt x="265736" y="166688"/>
                  <a:pt x="274282" y="175315"/>
                  <a:pt x="274282" y="185738"/>
                </a:cubicBezTo>
                <a:cubicBezTo>
                  <a:pt x="274282" y="196521"/>
                  <a:pt x="265736" y="204429"/>
                  <a:pt x="255410" y="204429"/>
                </a:cubicBezTo>
                <a:cubicBezTo>
                  <a:pt x="244728" y="204429"/>
                  <a:pt x="236538" y="196521"/>
                  <a:pt x="236538" y="185738"/>
                </a:cubicBezTo>
                <a:cubicBezTo>
                  <a:pt x="236538" y="175315"/>
                  <a:pt x="244728" y="166688"/>
                  <a:pt x="255410" y="166688"/>
                </a:cubicBezTo>
                <a:close/>
                <a:moveTo>
                  <a:pt x="33338" y="166688"/>
                </a:moveTo>
                <a:cubicBezTo>
                  <a:pt x="43568" y="166688"/>
                  <a:pt x="52035" y="175315"/>
                  <a:pt x="52035" y="185738"/>
                </a:cubicBezTo>
                <a:cubicBezTo>
                  <a:pt x="52035" y="196521"/>
                  <a:pt x="43568" y="204429"/>
                  <a:pt x="33338" y="204429"/>
                </a:cubicBezTo>
                <a:cubicBezTo>
                  <a:pt x="22754" y="204429"/>
                  <a:pt x="14288" y="196521"/>
                  <a:pt x="14288" y="185738"/>
                </a:cubicBezTo>
                <a:cubicBezTo>
                  <a:pt x="14288" y="175315"/>
                  <a:pt x="22754" y="166688"/>
                  <a:pt x="33338" y="166688"/>
                </a:cubicBezTo>
                <a:close/>
                <a:moveTo>
                  <a:pt x="143891" y="139700"/>
                </a:moveTo>
                <a:cubicBezTo>
                  <a:pt x="146939" y="139700"/>
                  <a:pt x="148844" y="141862"/>
                  <a:pt x="148844" y="144384"/>
                </a:cubicBezTo>
                <a:lnTo>
                  <a:pt x="148844" y="185456"/>
                </a:lnTo>
                <a:cubicBezTo>
                  <a:pt x="148844" y="187978"/>
                  <a:pt x="146939" y="190140"/>
                  <a:pt x="143891" y="190140"/>
                </a:cubicBezTo>
                <a:cubicBezTo>
                  <a:pt x="141605" y="190140"/>
                  <a:pt x="139700" y="187978"/>
                  <a:pt x="139700" y="185456"/>
                </a:cubicBezTo>
                <a:lnTo>
                  <a:pt x="139700" y="144384"/>
                </a:lnTo>
                <a:cubicBezTo>
                  <a:pt x="139700" y="141862"/>
                  <a:pt x="141605" y="139700"/>
                  <a:pt x="143891" y="139700"/>
                </a:cubicBezTo>
                <a:close/>
                <a:moveTo>
                  <a:pt x="185282" y="127000"/>
                </a:moveTo>
                <a:cubicBezTo>
                  <a:pt x="188154" y="127000"/>
                  <a:pt x="189589" y="128804"/>
                  <a:pt x="189589" y="131691"/>
                </a:cubicBezTo>
                <a:lnTo>
                  <a:pt x="189589" y="181120"/>
                </a:lnTo>
                <a:lnTo>
                  <a:pt x="217225" y="181120"/>
                </a:lnTo>
                <a:cubicBezTo>
                  <a:pt x="219738" y="181120"/>
                  <a:pt x="221891" y="182924"/>
                  <a:pt x="221891" y="185449"/>
                </a:cubicBezTo>
                <a:cubicBezTo>
                  <a:pt x="221891" y="187975"/>
                  <a:pt x="219738" y="190139"/>
                  <a:pt x="217225" y="190139"/>
                </a:cubicBezTo>
                <a:lnTo>
                  <a:pt x="185282" y="190139"/>
                </a:lnTo>
                <a:cubicBezTo>
                  <a:pt x="182770" y="190139"/>
                  <a:pt x="180975" y="187975"/>
                  <a:pt x="180975" y="185449"/>
                </a:cubicBezTo>
                <a:lnTo>
                  <a:pt x="180975" y="131691"/>
                </a:lnTo>
                <a:cubicBezTo>
                  <a:pt x="180975" y="128804"/>
                  <a:pt x="182770" y="127000"/>
                  <a:pt x="185282" y="127000"/>
                </a:cubicBezTo>
                <a:close/>
                <a:moveTo>
                  <a:pt x="103284" y="127000"/>
                </a:moveTo>
                <a:cubicBezTo>
                  <a:pt x="105796" y="127000"/>
                  <a:pt x="107591" y="128804"/>
                  <a:pt x="107591" y="131691"/>
                </a:cubicBezTo>
                <a:lnTo>
                  <a:pt x="107591" y="185449"/>
                </a:lnTo>
                <a:cubicBezTo>
                  <a:pt x="107591" y="187975"/>
                  <a:pt x="105796" y="190139"/>
                  <a:pt x="103284" y="190139"/>
                </a:cubicBezTo>
                <a:lnTo>
                  <a:pt x="70982" y="190139"/>
                </a:lnTo>
                <a:cubicBezTo>
                  <a:pt x="68828" y="190139"/>
                  <a:pt x="66675" y="187975"/>
                  <a:pt x="66675" y="185449"/>
                </a:cubicBezTo>
                <a:cubicBezTo>
                  <a:pt x="66675" y="182924"/>
                  <a:pt x="68828" y="181120"/>
                  <a:pt x="70982" y="181120"/>
                </a:cubicBezTo>
                <a:lnTo>
                  <a:pt x="98977" y="181120"/>
                </a:lnTo>
                <a:lnTo>
                  <a:pt x="98977" y="131691"/>
                </a:lnTo>
                <a:cubicBezTo>
                  <a:pt x="98977" y="128804"/>
                  <a:pt x="101130" y="127000"/>
                  <a:pt x="103284" y="127000"/>
                </a:cubicBezTo>
                <a:close/>
                <a:moveTo>
                  <a:pt x="145437" y="31750"/>
                </a:moveTo>
                <a:cubicBezTo>
                  <a:pt x="147610" y="31750"/>
                  <a:pt x="149420" y="33550"/>
                  <a:pt x="149420" y="36429"/>
                </a:cubicBezTo>
                <a:lnTo>
                  <a:pt x="149420" y="58027"/>
                </a:lnTo>
                <a:lnTo>
                  <a:pt x="171506" y="58027"/>
                </a:lnTo>
                <a:cubicBezTo>
                  <a:pt x="174040" y="58027"/>
                  <a:pt x="175851" y="60546"/>
                  <a:pt x="175851" y="62346"/>
                </a:cubicBezTo>
                <a:cubicBezTo>
                  <a:pt x="175851" y="65226"/>
                  <a:pt x="174040" y="67026"/>
                  <a:pt x="171506" y="67026"/>
                </a:cubicBezTo>
                <a:lnTo>
                  <a:pt x="149420" y="67026"/>
                </a:lnTo>
                <a:lnTo>
                  <a:pt x="149420" y="88983"/>
                </a:lnTo>
                <a:cubicBezTo>
                  <a:pt x="149420" y="91503"/>
                  <a:pt x="147610" y="93303"/>
                  <a:pt x="145437" y="93303"/>
                </a:cubicBezTo>
                <a:cubicBezTo>
                  <a:pt x="142541" y="93303"/>
                  <a:pt x="140730" y="91503"/>
                  <a:pt x="140730" y="88983"/>
                </a:cubicBezTo>
                <a:lnTo>
                  <a:pt x="140730" y="67026"/>
                </a:lnTo>
                <a:lnTo>
                  <a:pt x="118645" y="67026"/>
                </a:lnTo>
                <a:cubicBezTo>
                  <a:pt x="116110" y="67026"/>
                  <a:pt x="114300" y="65226"/>
                  <a:pt x="114300" y="62346"/>
                </a:cubicBezTo>
                <a:cubicBezTo>
                  <a:pt x="114300" y="60546"/>
                  <a:pt x="116110" y="58027"/>
                  <a:pt x="118645" y="58027"/>
                </a:cubicBezTo>
                <a:lnTo>
                  <a:pt x="140730" y="58027"/>
                </a:lnTo>
                <a:lnTo>
                  <a:pt x="140730" y="36429"/>
                </a:lnTo>
                <a:cubicBezTo>
                  <a:pt x="140730" y="33550"/>
                  <a:pt x="142541" y="31750"/>
                  <a:pt x="145437" y="31750"/>
                </a:cubicBezTo>
                <a:close/>
                <a:moveTo>
                  <a:pt x="144644" y="8684"/>
                </a:moveTo>
                <a:cubicBezTo>
                  <a:pt x="114251" y="8684"/>
                  <a:pt x="89647" y="33288"/>
                  <a:pt x="89647" y="62957"/>
                </a:cubicBezTo>
                <a:cubicBezTo>
                  <a:pt x="89647" y="93350"/>
                  <a:pt x="114251" y="117954"/>
                  <a:pt x="144644" y="117954"/>
                </a:cubicBezTo>
                <a:cubicBezTo>
                  <a:pt x="174313" y="117954"/>
                  <a:pt x="198556" y="93350"/>
                  <a:pt x="198556" y="62957"/>
                </a:cubicBezTo>
                <a:cubicBezTo>
                  <a:pt x="198556" y="33288"/>
                  <a:pt x="174313" y="8684"/>
                  <a:pt x="144644" y="8684"/>
                </a:cubicBezTo>
                <a:close/>
                <a:moveTo>
                  <a:pt x="144644" y="0"/>
                </a:moveTo>
                <a:cubicBezTo>
                  <a:pt x="179379" y="0"/>
                  <a:pt x="207601" y="28222"/>
                  <a:pt x="207601" y="62957"/>
                </a:cubicBezTo>
                <a:cubicBezTo>
                  <a:pt x="207601" y="98416"/>
                  <a:pt x="179379" y="126638"/>
                  <a:pt x="144644" y="126638"/>
                </a:cubicBezTo>
                <a:cubicBezTo>
                  <a:pt x="109185" y="126638"/>
                  <a:pt x="80963" y="98416"/>
                  <a:pt x="80963" y="62957"/>
                </a:cubicBezTo>
                <a:cubicBezTo>
                  <a:pt x="80963" y="28222"/>
                  <a:pt x="109185" y="0"/>
                  <a:pt x="1446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900">
              <a:latin typeface="Lato Light" panose="020F0502020204030203" pitchFamily="34" charset="0"/>
            </a:endParaRPr>
          </a:p>
        </p:txBody>
      </p:sp>
      <p:sp>
        <p:nvSpPr>
          <p:cNvPr id="29" name="Freeform 1061">
            <a:extLst>
              <a:ext uri="{FF2B5EF4-FFF2-40B4-BE49-F238E27FC236}">
                <a16:creationId xmlns:a16="http://schemas.microsoft.com/office/drawing/2014/main" id="{F9450158-56F9-9C48-888A-D3260D604AE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545593" y="841755"/>
            <a:ext cx="530225" cy="527050"/>
          </a:xfrm>
          <a:custGeom>
            <a:avLst/>
            <a:gdLst>
              <a:gd name="T0" fmla="*/ 6381463 w 291074"/>
              <a:gd name="T1" fmla="*/ 118260728 h 290436"/>
              <a:gd name="T2" fmla="*/ 117329382 w 291074"/>
              <a:gd name="T3" fmla="*/ 103178766 h 290436"/>
              <a:gd name="T4" fmla="*/ 127248536 w 291074"/>
              <a:gd name="T5" fmla="*/ 112881339 h 290436"/>
              <a:gd name="T6" fmla="*/ 99326893 w 291074"/>
              <a:gd name="T7" fmla="*/ 104121746 h 290436"/>
              <a:gd name="T8" fmla="*/ 111246539 w 291074"/>
              <a:gd name="T9" fmla="*/ 100893816 h 290436"/>
              <a:gd name="T10" fmla="*/ 20587701 w 291074"/>
              <a:gd name="T11" fmla="*/ 99970716 h 290436"/>
              <a:gd name="T12" fmla="*/ 25976383 w 291074"/>
              <a:gd name="T13" fmla="*/ 104888675 h 290436"/>
              <a:gd name="T14" fmla="*/ 112063241 w 291074"/>
              <a:gd name="T15" fmla="*/ 74148473 h 290436"/>
              <a:gd name="T16" fmla="*/ 114185614 w 291074"/>
              <a:gd name="T17" fmla="*/ 98279943 h 290436"/>
              <a:gd name="T18" fmla="*/ 127575500 w 291074"/>
              <a:gd name="T19" fmla="*/ 120873984 h 290436"/>
              <a:gd name="T20" fmla="*/ 103735349 w 291074"/>
              <a:gd name="T21" fmla="*/ 108269985 h 290436"/>
              <a:gd name="T22" fmla="*/ 82018180 w 291074"/>
              <a:gd name="T23" fmla="*/ 109960490 h 290436"/>
              <a:gd name="T24" fmla="*/ 84794463 w 291074"/>
              <a:gd name="T25" fmla="*/ 107195892 h 290436"/>
              <a:gd name="T26" fmla="*/ 114185614 w 291074"/>
              <a:gd name="T27" fmla="*/ 87367490 h 290436"/>
              <a:gd name="T28" fmla="*/ 19118593 w 291074"/>
              <a:gd name="T29" fmla="*/ 74148473 h 290436"/>
              <a:gd name="T30" fmla="*/ 16832540 w 291074"/>
              <a:gd name="T31" fmla="*/ 87367490 h 290436"/>
              <a:gd name="T32" fmla="*/ 46550735 w 291074"/>
              <a:gd name="T33" fmla="*/ 107195892 h 290436"/>
              <a:gd name="T34" fmla="*/ 49326661 w 291074"/>
              <a:gd name="T35" fmla="*/ 109960490 h 290436"/>
              <a:gd name="T36" fmla="*/ 27609146 w 291074"/>
              <a:gd name="T37" fmla="*/ 108269985 h 290436"/>
              <a:gd name="T38" fmla="*/ 3605544 w 291074"/>
              <a:gd name="T39" fmla="*/ 120873984 h 290436"/>
              <a:gd name="T40" fmla="*/ 16342408 w 291074"/>
              <a:gd name="T41" fmla="*/ 99663363 h 290436"/>
              <a:gd name="T42" fmla="*/ 15362259 w 291074"/>
              <a:gd name="T43" fmla="*/ 77684115 h 290436"/>
              <a:gd name="T44" fmla="*/ 103517169 w 291074"/>
              <a:gd name="T45" fmla="*/ 64213815 h 290436"/>
              <a:gd name="T46" fmla="*/ 90254916 w 291074"/>
              <a:gd name="T47" fmla="*/ 89822304 h 290436"/>
              <a:gd name="T48" fmla="*/ 40765357 w 291074"/>
              <a:gd name="T49" fmla="*/ 89822304 h 290436"/>
              <a:gd name="T50" fmla="*/ 27503865 w 291074"/>
              <a:gd name="T51" fmla="*/ 64213815 h 290436"/>
              <a:gd name="T52" fmla="*/ 93167027 w 291074"/>
              <a:gd name="T53" fmla="*/ 37532648 h 290436"/>
              <a:gd name="T54" fmla="*/ 37854342 w 291074"/>
              <a:gd name="T55" fmla="*/ 37532648 h 290436"/>
              <a:gd name="T56" fmla="*/ 67451366 w 291074"/>
              <a:gd name="T57" fmla="*/ 26338658 h 290436"/>
              <a:gd name="T58" fmla="*/ 67451366 w 291074"/>
              <a:gd name="T59" fmla="*/ 26338658 h 290436"/>
              <a:gd name="T60" fmla="*/ 63569847 w 291074"/>
              <a:gd name="T61" fmla="*/ 60534775 h 290436"/>
              <a:gd name="T62" fmla="*/ 65510590 w 291074"/>
              <a:gd name="T63" fmla="*/ 102396416 h 290436"/>
              <a:gd name="T64" fmla="*/ 105347701 w 291074"/>
              <a:gd name="T65" fmla="*/ 19545095 h 290436"/>
              <a:gd name="T66" fmla="*/ 111024396 w 291074"/>
              <a:gd name="T67" fmla="*/ 23400513 h 290436"/>
              <a:gd name="T68" fmla="*/ 22546907 w 291074"/>
              <a:gd name="T69" fmla="*/ 21445794 h 290436"/>
              <a:gd name="T70" fmla="*/ 31854966 w 291074"/>
              <a:gd name="T71" fmla="*/ 20209379 h 290436"/>
              <a:gd name="T72" fmla="*/ 111835813 w 291074"/>
              <a:gd name="T73" fmla="*/ 7210767 h 290436"/>
              <a:gd name="T74" fmla="*/ 124489747 w 291074"/>
              <a:gd name="T75" fmla="*/ 6133343 h 290436"/>
              <a:gd name="T76" fmla="*/ 6381463 w 291074"/>
              <a:gd name="T77" fmla="*/ 5976613 h 290436"/>
              <a:gd name="T78" fmla="*/ 18954381 w 291074"/>
              <a:gd name="T79" fmla="*/ 7057561 h 290436"/>
              <a:gd name="T80" fmla="*/ 126274243 w 291074"/>
              <a:gd name="T81" fmla="*/ 20779408 h 290436"/>
              <a:gd name="T82" fmla="*/ 114106565 w 291074"/>
              <a:gd name="T83" fmla="*/ 30799944 h 290436"/>
              <a:gd name="T84" fmla="*/ 110375232 w 291074"/>
              <a:gd name="T85" fmla="*/ 50841781 h 290436"/>
              <a:gd name="T86" fmla="*/ 113944458 w 291074"/>
              <a:gd name="T87" fmla="*/ 37274747 h 290436"/>
              <a:gd name="T88" fmla="*/ 84744057 w 291074"/>
              <a:gd name="T89" fmla="*/ 17233676 h 290436"/>
              <a:gd name="T90" fmla="*/ 77930966 w 291074"/>
              <a:gd name="T91" fmla="*/ 18157288 h 290436"/>
              <a:gd name="T92" fmla="*/ 103562180 w 291074"/>
              <a:gd name="T93" fmla="*/ 16153871 h 290436"/>
              <a:gd name="T94" fmla="*/ 118649116 w 291074"/>
              <a:gd name="T95" fmla="*/ 120409 h 290436"/>
              <a:gd name="T96" fmla="*/ 27445716 w 291074"/>
              <a:gd name="T97" fmla="*/ 16031862 h 290436"/>
              <a:gd name="T98" fmla="*/ 53082351 w 291074"/>
              <a:gd name="T99" fmla="*/ 18042582 h 290436"/>
              <a:gd name="T100" fmla="*/ 46550735 w 291074"/>
              <a:gd name="T101" fmla="*/ 17114714 h 290436"/>
              <a:gd name="T102" fmla="*/ 16832540 w 291074"/>
              <a:gd name="T103" fmla="*/ 37226834 h 290436"/>
              <a:gd name="T104" fmla="*/ 20587701 w 291074"/>
              <a:gd name="T105" fmla="*/ 50841697 h 290436"/>
              <a:gd name="T106" fmla="*/ 16832540 w 291074"/>
              <a:gd name="T107" fmla="*/ 30728957 h 290436"/>
              <a:gd name="T108" fmla="*/ 4585657 w 291074"/>
              <a:gd name="T109" fmla="*/ 20673549 h 2904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291074" h="290436">
                <a:moveTo>
                  <a:pt x="31551" y="241515"/>
                </a:moveTo>
                <a:cubicBezTo>
                  <a:pt x="26841" y="241515"/>
                  <a:pt x="21406" y="243674"/>
                  <a:pt x="16334" y="248710"/>
                </a:cubicBezTo>
                <a:cubicBezTo>
                  <a:pt x="11986" y="253386"/>
                  <a:pt x="9088" y="258781"/>
                  <a:pt x="8726" y="264177"/>
                </a:cubicBezTo>
                <a:cubicBezTo>
                  <a:pt x="8726" y="268493"/>
                  <a:pt x="10899" y="273170"/>
                  <a:pt x="14160" y="276767"/>
                </a:cubicBezTo>
                <a:cubicBezTo>
                  <a:pt x="21769" y="284321"/>
                  <a:pt x="33000" y="283601"/>
                  <a:pt x="42058" y="274249"/>
                </a:cubicBezTo>
                <a:cubicBezTo>
                  <a:pt x="51478" y="264896"/>
                  <a:pt x="52204" y="255184"/>
                  <a:pt x="43870" y="246911"/>
                </a:cubicBezTo>
                <a:cubicBezTo>
                  <a:pt x="40247" y="243314"/>
                  <a:pt x="36261" y="241515"/>
                  <a:pt x="31551" y="241515"/>
                </a:cubicBezTo>
                <a:close/>
                <a:moveTo>
                  <a:pt x="260338" y="241470"/>
                </a:moveTo>
                <a:cubicBezTo>
                  <a:pt x="255718" y="241156"/>
                  <a:pt x="251189" y="242954"/>
                  <a:pt x="247204" y="246911"/>
                </a:cubicBezTo>
                <a:cubicBezTo>
                  <a:pt x="238871" y="255184"/>
                  <a:pt x="239595" y="264896"/>
                  <a:pt x="248653" y="274249"/>
                </a:cubicBezTo>
                <a:cubicBezTo>
                  <a:pt x="258073" y="283601"/>
                  <a:pt x="269305" y="284321"/>
                  <a:pt x="276913" y="276767"/>
                </a:cubicBezTo>
                <a:cubicBezTo>
                  <a:pt x="280899" y="273170"/>
                  <a:pt x="282348" y="268493"/>
                  <a:pt x="282348" y="264177"/>
                </a:cubicBezTo>
                <a:cubicBezTo>
                  <a:pt x="281986" y="258781"/>
                  <a:pt x="279450" y="253386"/>
                  <a:pt x="274015" y="248710"/>
                </a:cubicBezTo>
                <a:cubicBezTo>
                  <a:pt x="269667" y="244213"/>
                  <a:pt x="264957" y="241785"/>
                  <a:pt x="260338" y="241470"/>
                </a:cubicBezTo>
                <a:close/>
                <a:moveTo>
                  <a:pt x="243943" y="220652"/>
                </a:moveTo>
                <a:cubicBezTo>
                  <a:pt x="232349" y="223530"/>
                  <a:pt x="223291" y="231803"/>
                  <a:pt x="220393" y="243674"/>
                </a:cubicBezTo>
                <a:cubicBezTo>
                  <a:pt x="225103" y="242595"/>
                  <a:pt x="229451" y="242954"/>
                  <a:pt x="234523" y="245472"/>
                </a:cubicBezTo>
                <a:lnTo>
                  <a:pt x="236334" y="246551"/>
                </a:lnTo>
                <a:cubicBezTo>
                  <a:pt x="237784" y="244753"/>
                  <a:pt x="238871" y="242595"/>
                  <a:pt x="241045" y="240796"/>
                </a:cubicBezTo>
                <a:cubicBezTo>
                  <a:pt x="242494" y="238997"/>
                  <a:pt x="244668" y="237199"/>
                  <a:pt x="246842" y="236120"/>
                </a:cubicBezTo>
                <a:lnTo>
                  <a:pt x="245392" y="233602"/>
                </a:lnTo>
                <a:cubicBezTo>
                  <a:pt x="243581" y="229645"/>
                  <a:pt x="242494" y="224609"/>
                  <a:pt x="243943" y="220652"/>
                </a:cubicBezTo>
                <a:close/>
                <a:moveTo>
                  <a:pt x="47131" y="220652"/>
                </a:moveTo>
                <a:cubicBezTo>
                  <a:pt x="48580" y="224609"/>
                  <a:pt x="47493" y="229645"/>
                  <a:pt x="45681" y="233962"/>
                </a:cubicBezTo>
                <a:lnTo>
                  <a:pt x="44232" y="236120"/>
                </a:lnTo>
                <a:cubicBezTo>
                  <a:pt x="46406" y="237199"/>
                  <a:pt x="48580" y="238997"/>
                  <a:pt x="50029" y="240796"/>
                </a:cubicBezTo>
                <a:cubicBezTo>
                  <a:pt x="52204" y="242595"/>
                  <a:pt x="53290" y="244753"/>
                  <a:pt x="54740" y="246551"/>
                </a:cubicBezTo>
                <a:lnTo>
                  <a:pt x="57638" y="245472"/>
                </a:lnTo>
                <a:cubicBezTo>
                  <a:pt x="61624" y="242954"/>
                  <a:pt x="65971" y="242595"/>
                  <a:pt x="70681" y="243674"/>
                </a:cubicBezTo>
                <a:cubicBezTo>
                  <a:pt x="67783" y="231803"/>
                  <a:pt x="59087" y="223530"/>
                  <a:pt x="47131" y="220652"/>
                </a:cubicBezTo>
                <a:close/>
                <a:moveTo>
                  <a:pt x="242494" y="173531"/>
                </a:moveTo>
                <a:cubicBezTo>
                  <a:pt x="244305" y="171732"/>
                  <a:pt x="247204" y="171732"/>
                  <a:pt x="248653" y="173531"/>
                </a:cubicBezTo>
                <a:lnTo>
                  <a:pt x="257349" y="181804"/>
                </a:lnTo>
                <a:cubicBezTo>
                  <a:pt x="265319" y="189718"/>
                  <a:pt x="266406" y="201588"/>
                  <a:pt x="260609" y="209501"/>
                </a:cubicBezTo>
                <a:lnTo>
                  <a:pt x="253725" y="219214"/>
                </a:lnTo>
                <a:cubicBezTo>
                  <a:pt x="251552" y="222091"/>
                  <a:pt x="251552" y="226408"/>
                  <a:pt x="253363" y="230005"/>
                </a:cubicBezTo>
                <a:lnTo>
                  <a:pt x="254812" y="233242"/>
                </a:lnTo>
                <a:cubicBezTo>
                  <a:pt x="263508" y="231444"/>
                  <a:pt x="272928" y="234321"/>
                  <a:pt x="280899" y="242595"/>
                </a:cubicBezTo>
                <a:cubicBezTo>
                  <a:pt x="287420" y="249069"/>
                  <a:pt x="290681" y="256263"/>
                  <a:pt x="291044" y="263817"/>
                </a:cubicBezTo>
                <a:cubicBezTo>
                  <a:pt x="291406" y="270652"/>
                  <a:pt x="288507" y="277486"/>
                  <a:pt x="283073" y="282882"/>
                </a:cubicBezTo>
                <a:cubicBezTo>
                  <a:pt x="278363" y="287918"/>
                  <a:pt x="272203" y="290436"/>
                  <a:pt x="264595" y="290436"/>
                </a:cubicBezTo>
                <a:cubicBezTo>
                  <a:pt x="257711" y="290436"/>
                  <a:pt x="250102" y="287918"/>
                  <a:pt x="242494" y="280364"/>
                </a:cubicBezTo>
                <a:cubicBezTo>
                  <a:pt x="234885" y="272450"/>
                  <a:pt x="231624" y="263458"/>
                  <a:pt x="232711" y="254825"/>
                </a:cubicBezTo>
                <a:lnTo>
                  <a:pt x="230175" y="253386"/>
                </a:lnTo>
                <a:cubicBezTo>
                  <a:pt x="226190" y="251587"/>
                  <a:pt x="222204" y="251587"/>
                  <a:pt x="219306" y="253386"/>
                </a:cubicBezTo>
                <a:lnTo>
                  <a:pt x="209523" y="260580"/>
                </a:lnTo>
                <a:cubicBezTo>
                  <a:pt x="206263" y="262738"/>
                  <a:pt x="201915" y="263817"/>
                  <a:pt x="198292" y="263817"/>
                </a:cubicBezTo>
                <a:cubicBezTo>
                  <a:pt x="192132" y="263817"/>
                  <a:pt x="186335" y="261659"/>
                  <a:pt x="181988" y="257342"/>
                </a:cubicBezTo>
                <a:lnTo>
                  <a:pt x="172930" y="248710"/>
                </a:lnTo>
                <a:cubicBezTo>
                  <a:pt x="171118" y="246911"/>
                  <a:pt x="171118" y="244033"/>
                  <a:pt x="172930" y="242595"/>
                </a:cubicBezTo>
                <a:cubicBezTo>
                  <a:pt x="174741" y="240796"/>
                  <a:pt x="178002" y="240796"/>
                  <a:pt x="179451" y="242595"/>
                </a:cubicBezTo>
                <a:lnTo>
                  <a:pt x="188147" y="250868"/>
                </a:lnTo>
                <a:cubicBezTo>
                  <a:pt x="192495" y="255544"/>
                  <a:pt x="199741" y="256263"/>
                  <a:pt x="204089" y="253386"/>
                </a:cubicBezTo>
                <a:lnTo>
                  <a:pt x="210610" y="248710"/>
                </a:lnTo>
                <a:cubicBezTo>
                  <a:pt x="211697" y="228206"/>
                  <a:pt x="228364" y="212019"/>
                  <a:pt x="248653" y="210940"/>
                </a:cubicBezTo>
                <a:lnTo>
                  <a:pt x="253363" y="204466"/>
                </a:lnTo>
                <a:cubicBezTo>
                  <a:pt x="256986" y="199789"/>
                  <a:pt x="255899" y="192955"/>
                  <a:pt x="251189" y="187919"/>
                </a:cubicBezTo>
                <a:lnTo>
                  <a:pt x="242494" y="180006"/>
                </a:lnTo>
                <a:cubicBezTo>
                  <a:pt x="240682" y="178207"/>
                  <a:pt x="240682" y="175329"/>
                  <a:pt x="242494" y="173531"/>
                </a:cubicBezTo>
                <a:close/>
                <a:moveTo>
                  <a:pt x="42421" y="173531"/>
                </a:moveTo>
                <a:cubicBezTo>
                  <a:pt x="43870" y="171732"/>
                  <a:pt x="46768" y="171732"/>
                  <a:pt x="48580" y="173531"/>
                </a:cubicBezTo>
                <a:cubicBezTo>
                  <a:pt x="50029" y="175329"/>
                  <a:pt x="50029" y="178207"/>
                  <a:pt x="48580" y="180006"/>
                </a:cubicBezTo>
                <a:lnTo>
                  <a:pt x="40247" y="187919"/>
                </a:lnTo>
                <a:cubicBezTo>
                  <a:pt x="35537" y="192955"/>
                  <a:pt x="34087" y="199789"/>
                  <a:pt x="37348" y="204466"/>
                </a:cubicBezTo>
                <a:lnTo>
                  <a:pt x="42058" y="210940"/>
                </a:lnTo>
                <a:cubicBezTo>
                  <a:pt x="62711" y="212019"/>
                  <a:pt x="79377" y="228206"/>
                  <a:pt x="80464" y="248710"/>
                </a:cubicBezTo>
                <a:lnTo>
                  <a:pt x="86986" y="253386"/>
                </a:lnTo>
                <a:cubicBezTo>
                  <a:pt x="91696" y="256263"/>
                  <a:pt x="98580" y="255544"/>
                  <a:pt x="103290" y="250868"/>
                </a:cubicBezTo>
                <a:lnTo>
                  <a:pt x="111623" y="242595"/>
                </a:lnTo>
                <a:cubicBezTo>
                  <a:pt x="113434" y="240796"/>
                  <a:pt x="115970" y="240796"/>
                  <a:pt x="117782" y="242595"/>
                </a:cubicBezTo>
                <a:cubicBezTo>
                  <a:pt x="119956" y="244033"/>
                  <a:pt x="119956" y="246911"/>
                  <a:pt x="117782" y="248710"/>
                </a:cubicBezTo>
                <a:lnTo>
                  <a:pt x="109449" y="257342"/>
                </a:lnTo>
                <a:cubicBezTo>
                  <a:pt x="104739" y="261659"/>
                  <a:pt x="98942" y="263817"/>
                  <a:pt x="93145" y="263817"/>
                </a:cubicBezTo>
                <a:cubicBezTo>
                  <a:pt x="89159" y="263817"/>
                  <a:pt x="85536" y="262738"/>
                  <a:pt x="82275" y="260580"/>
                </a:cubicBezTo>
                <a:lnTo>
                  <a:pt x="71768" y="253386"/>
                </a:lnTo>
                <a:cubicBezTo>
                  <a:pt x="68870" y="251587"/>
                  <a:pt x="64884" y="251227"/>
                  <a:pt x="61261" y="253386"/>
                </a:cubicBezTo>
                <a:lnTo>
                  <a:pt x="58001" y="254825"/>
                </a:lnTo>
                <a:cubicBezTo>
                  <a:pt x="59450" y="263458"/>
                  <a:pt x="56551" y="272450"/>
                  <a:pt x="48580" y="280364"/>
                </a:cubicBezTo>
                <a:cubicBezTo>
                  <a:pt x="40971" y="287918"/>
                  <a:pt x="33363" y="290436"/>
                  <a:pt x="26479" y="290436"/>
                </a:cubicBezTo>
                <a:cubicBezTo>
                  <a:pt x="18870" y="290436"/>
                  <a:pt x="12349" y="287918"/>
                  <a:pt x="8001" y="282882"/>
                </a:cubicBezTo>
                <a:cubicBezTo>
                  <a:pt x="2566" y="277486"/>
                  <a:pt x="-332" y="270652"/>
                  <a:pt x="30" y="263817"/>
                </a:cubicBezTo>
                <a:cubicBezTo>
                  <a:pt x="30" y="256263"/>
                  <a:pt x="3653" y="249069"/>
                  <a:pt x="10175" y="242595"/>
                </a:cubicBezTo>
                <a:cubicBezTo>
                  <a:pt x="17059" y="236120"/>
                  <a:pt x="24305" y="232882"/>
                  <a:pt x="31551" y="232882"/>
                </a:cubicBezTo>
                <a:cubicBezTo>
                  <a:pt x="33363" y="232882"/>
                  <a:pt x="34450" y="232882"/>
                  <a:pt x="36261" y="233242"/>
                </a:cubicBezTo>
                <a:lnTo>
                  <a:pt x="37348" y="230364"/>
                </a:lnTo>
                <a:cubicBezTo>
                  <a:pt x="39522" y="226408"/>
                  <a:pt x="39522" y="222091"/>
                  <a:pt x="37348" y="219214"/>
                </a:cubicBezTo>
                <a:lnTo>
                  <a:pt x="30464" y="209501"/>
                </a:lnTo>
                <a:cubicBezTo>
                  <a:pt x="24667" y="201588"/>
                  <a:pt x="25754" y="189718"/>
                  <a:pt x="34087" y="181804"/>
                </a:cubicBezTo>
                <a:lnTo>
                  <a:pt x="42421" y="173531"/>
                </a:lnTo>
                <a:close/>
                <a:moveTo>
                  <a:pt x="183399" y="150280"/>
                </a:moveTo>
                <a:cubicBezTo>
                  <a:pt x="184834" y="171094"/>
                  <a:pt x="192729" y="189755"/>
                  <a:pt x="206725" y="204109"/>
                </a:cubicBezTo>
                <a:cubicBezTo>
                  <a:pt x="220362" y="190114"/>
                  <a:pt x="228974" y="171453"/>
                  <a:pt x="229692" y="150280"/>
                </a:cubicBezTo>
                <a:lnTo>
                  <a:pt x="183399" y="150280"/>
                </a:lnTo>
                <a:close/>
                <a:moveTo>
                  <a:pt x="149666" y="150280"/>
                </a:moveTo>
                <a:lnTo>
                  <a:pt x="149666" y="230665"/>
                </a:lnTo>
                <a:cubicBezTo>
                  <a:pt x="169045" y="229588"/>
                  <a:pt x="186629" y="222052"/>
                  <a:pt x="200265" y="210210"/>
                </a:cubicBezTo>
                <a:cubicBezTo>
                  <a:pt x="184834" y="194061"/>
                  <a:pt x="175863" y="172888"/>
                  <a:pt x="174786" y="150280"/>
                </a:cubicBezTo>
                <a:lnTo>
                  <a:pt x="149666" y="150280"/>
                </a:lnTo>
                <a:close/>
                <a:moveTo>
                  <a:pt x="115574" y="150280"/>
                </a:moveTo>
                <a:cubicBezTo>
                  <a:pt x="114857" y="172888"/>
                  <a:pt x="105885" y="194061"/>
                  <a:pt x="90454" y="210210"/>
                </a:cubicBezTo>
                <a:cubicBezTo>
                  <a:pt x="104450" y="222052"/>
                  <a:pt x="121316" y="229588"/>
                  <a:pt x="141054" y="230665"/>
                </a:cubicBezTo>
                <a:lnTo>
                  <a:pt x="141054" y="150280"/>
                </a:lnTo>
                <a:lnTo>
                  <a:pt x="115574" y="150280"/>
                </a:lnTo>
                <a:close/>
                <a:moveTo>
                  <a:pt x="61028" y="150280"/>
                </a:moveTo>
                <a:cubicBezTo>
                  <a:pt x="62104" y="171453"/>
                  <a:pt x="70717" y="190114"/>
                  <a:pt x="83995" y="204109"/>
                </a:cubicBezTo>
                <a:cubicBezTo>
                  <a:pt x="97990" y="189755"/>
                  <a:pt x="105885" y="171094"/>
                  <a:pt x="107321" y="150280"/>
                </a:cubicBezTo>
                <a:lnTo>
                  <a:pt x="61028" y="150280"/>
                </a:lnTo>
                <a:close/>
                <a:moveTo>
                  <a:pt x="206725" y="87839"/>
                </a:moveTo>
                <a:cubicBezTo>
                  <a:pt x="192729" y="102911"/>
                  <a:pt x="184834" y="121571"/>
                  <a:pt x="183399" y="141668"/>
                </a:cubicBezTo>
                <a:lnTo>
                  <a:pt x="229692" y="141668"/>
                </a:lnTo>
                <a:cubicBezTo>
                  <a:pt x="228974" y="120854"/>
                  <a:pt x="220362" y="101834"/>
                  <a:pt x="206725" y="87839"/>
                </a:cubicBezTo>
                <a:close/>
                <a:moveTo>
                  <a:pt x="83995" y="87839"/>
                </a:moveTo>
                <a:cubicBezTo>
                  <a:pt x="70717" y="101834"/>
                  <a:pt x="62104" y="120854"/>
                  <a:pt x="61028" y="141668"/>
                </a:cubicBezTo>
                <a:lnTo>
                  <a:pt x="107321" y="141668"/>
                </a:lnTo>
                <a:cubicBezTo>
                  <a:pt x="105885" y="121571"/>
                  <a:pt x="97990" y="102911"/>
                  <a:pt x="83995" y="87839"/>
                </a:cubicBezTo>
                <a:close/>
                <a:moveTo>
                  <a:pt x="149666" y="61642"/>
                </a:moveTo>
                <a:lnTo>
                  <a:pt x="149666" y="141668"/>
                </a:lnTo>
                <a:lnTo>
                  <a:pt x="174786" y="141668"/>
                </a:lnTo>
                <a:cubicBezTo>
                  <a:pt x="175863" y="119059"/>
                  <a:pt x="184834" y="98245"/>
                  <a:pt x="200265" y="82097"/>
                </a:cubicBezTo>
                <a:cubicBezTo>
                  <a:pt x="186629" y="69896"/>
                  <a:pt x="169045" y="62718"/>
                  <a:pt x="149666" y="61642"/>
                </a:cubicBezTo>
                <a:close/>
                <a:moveTo>
                  <a:pt x="141054" y="61642"/>
                </a:moveTo>
                <a:cubicBezTo>
                  <a:pt x="121316" y="62718"/>
                  <a:pt x="104450" y="69896"/>
                  <a:pt x="90454" y="82097"/>
                </a:cubicBezTo>
                <a:cubicBezTo>
                  <a:pt x="105885" y="98245"/>
                  <a:pt x="114857" y="119059"/>
                  <a:pt x="115574" y="141668"/>
                </a:cubicBezTo>
                <a:lnTo>
                  <a:pt x="141054" y="141668"/>
                </a:lnTo>
                <a:lnTo>
                  <a:pt x="141054" y="61642"/>
                </a:lnTo>
                <a:close/>
                <a:moveTo>
                  <a:pt x="145360" y="52670"/>
                </a:moveTo>
                <a:cubicBezTo>
                  <a:pt x="197036" y="52670"/>
                  <a:pt x="239022" y="94657"/>
                  <a:pt x="239022" y="146333"/>
                </a:cubicBezTo>
                <a:cubicBezTo>
                  <a:pt x="239022" y="197650"/>
                  <a:pt x="197036" y="239636"/>
                  <a:pt x="145360" y="239636"/>
                </a:cubicBezTo>
                <a:cubicBezTo>
                  <a:pt x="93684" y="239636"/>
                  <a:pt x="52056" y="197650"/>
                  <a:pt x="52056" y="146333"/>
                </a:cubicBezTo>
                <a:cubicBezTo>
                  <a:pt x="52056" y="94657"/>
                  <a:pt x="93684" y="52670"/>
                  <a:pt x="145360" y="52670"/>
                </a:cubicBezTo>
                <a:close/>
                <a:moveTo>
                  <a:pt x="235910" y="44660"/>
                </a:moveTo>
                <a:lnTo>
                  <a:pt x="233751" y="45742"/>
                </a:lnTo>
                <a:cubicBezTo>
                  <a:pt x="229071" y="47907"/>
                  <a:pt x="224752" y="48268"/>
                  <a:pt x="220072" y="47546"/>
                </a:cubicBezTo>
                <a:cubicBezTo>
                  <a:pt x="222952" y="59092"/>
                  <a:pt x="231951" y="67751"/>
                  <a:pt x="243469" y="70638"/>
                </a:cubicBezTo>
                <a:cubicBezTo>
                  <a:pt x="242030" y="66308"/>
                  <a:pt x="243110" y="61257"/>
                  <a:pt x="245269" y="56927"/>
                </a:cubicBezTo>
                <a:lnTo>
                  <a:pt x="246349" y="54763"/>
                </a:lnTo>
                <a:cubicBezTo>
                  <a:pt x="244189" y="53680"/>
                  <a:pt x="242030" y="52237"/>
                  <a:pt x="240590" y="50433"/>
                </a:cubicBezTo>
                <a:cubicBezTo>
                  <a:pt x="238430" y="48629"/>
                  <a:pt x="237350" y="46825"/>
                  <a:pt x="235910" y="44660"/>
                </a:cubicBezTo>
                <a:close/>
                <a:moveTo>
                  <a:pt x="54740" y="44398"/>
                </a:moveTo>
                <a:cubicBezTo>
                  <a:pt x="53290" y="46570"/>
                  <a:pt x="52204" y="48381"/>
                  <a:pt x="50029" y="50191"/>
                </a:cubicBezTo>
                <a:cubicBezTo>
                  <a:pt x="48580" y="52001"/>
                  <a:pt x="46406" y="53450"/>
                  <a:pt x="44232" y="54536"/>
                </a:cubicBezTo>
                <a:lnTo>
                  <a:pt x="45681" y="57071"/>
                </a:lnTo>
                <a:cubicBezTo>
                  <a:pt x="47493" y="61053"/>
                  <a:pt x="48580" y="66122"/>
                  <a:pt x="47131" y="70467"/>
                </a:cubicBezTo>
                <a:cubicBezTo>
                  <a:pt x="59087" y="67570"/>
                  <a:pt x="67783" y="58881"/>
                  <a:pt x="70681" y="47295"/>
                </a:cubicBezTo>
                <a:cubicBezTo>
                  <a:pt x="65971" y="48019"/>
                  <a:pt x="61624" y="47657"/>
                  <a:pt x="56914" y="45122"/>
                </a:cubicBezTo>
                <a:lnTo>
                  <a:pt x="54740" y="44398"/>
                </a:lnTo>
                <a:close/>
                <a:moveTo>
                  <a:pt x="263627" y="9302"/>
                </a:moveTo>
                <a:cubicBezTo>
                  <a:pt x="258948" y="9662"/>
                  <a:pt x="253188" y="11827"/>
                  <a:pt x="248149" y="16878"/>
                </a:cubicBezTo>
                <a:cubicBezTo>
                  <a:pt x="243829" y="21930"/>
                  <a:pt x="240950" y="26620"/>
                  <a:pt x="240950" y="32032"/>
                </a:cubicBezTo>
                <a:cubicBezTo>
                  <a:pt x="240950" y="36001"/>
                  <a:pt x="243110" y="40691"/>
                  <a:pt x="246709" y="44299"/>
                </a:cubicBezTo>
                <a:cubicBezTo>
                  <a:pt x="254628" y="52237"/>
                  <a:pt x="264707" y="51515"/>
                  <a:pt x="273346" y="42495"/>
                </a:cubicBezTo>
                <a:cubicBezTo>
                  <a:pt x="283425" y="33114"/>
                  <a:pt x="284145" y="22290"/>
                  <a:pt x="276226" y="14353"/>
                </a:cubicBezTo>
                <a:cubicBezTo>
                  <a:pt x="272626" y="11106"/>
                  <a:pt x="268666" y="9302"/>
                  <a:pt x="264707" y="9302"/>
                </a:cubicBezTo>
                <a:cubicBezTo>
                  <a:pt x="263987" y="9302"/>
                  <a:pt x="263987" y="9302"/>
                  <a:pt x="263627" y="9302"/>
                </a:cubicBezTo>
                <a:close/>
                <a:moveTo>
                  <a:pt x="26479" y="8916"/>
                </a:moveTo>
                <a:cubicBezTo>
                  <a:pt x="21769" y="8916"/>
                  <a:pt x="17783" y="10364"/>
                  <a:pt x="14160" y="13985"/>
                </a:cubicBezTo>
                <a:cubicBezTo>
                  <a:pt x="10899" y="17605"/>
                  <a:pt x="8726" y="21950"/>
                  <a:pt x="8726" y="26657"/>
                </a:cubicBezTo>
                <a:cubicBezTo>
                  <a:pt x="9088" y="31726"/>
                  <a:pt x="11986" y="37157"/>
                  <a:pt x="16334" y="42226"/>
                </a:cubicBezTo>
                <a:cubicBezTo>
                  <a:pt x="25754" y="51277"/>
                  <a:pt x="35899" y="52001"/>
                  <a:pt x="43870" y="44036"/>
                </a:cubicBezTo>
                <a:cubicBezTo>
                  <a:pt x="52204" y="35709"/>
                  <a:pt x="51478" y="25933"/>
                  <a:pt x="42058" y="16519"/>
                </a:cubicBezTo>
                <a:cubicBezTo>
                  <a:pt x="36986" y="11088"/>
                  <a:pt x="31551" y="8916"/>
                  <a:pt x="26479" y="8916"/>
                </a:cubicBezTo>
                <a:close/>
                <a:moveTo>
                  <a:pt x="263267" y="282"/>
                </a:moveTo>
                <a:cubicBezTo>
                  <a:pt x="270826" y="282"/>
                  <a:pt x="277305" y="3168"/>
                  <a:pt x="282345" y="8219"/>
                </a:cubicBezTo>
                <a:cubicBezTo>
                  <a:pt x="291704" y="17600"/>
                  <a:pt x="294583" y="34197"/>
                  <a:pt x="280185" y="48629"/>
                </a:cubicBezTo>
                <a:cubicBezTo>
                  <a:pt x="273346" y="55123"/>
                  <a:pt x="266147" y="58371"/>
                  <a:pt x="258948" y="58371"/>
                </a:cubicBezTo>
                <a:cubicBezTo>
                  <a:pt x="257148" y="58371"/>
                  <a:pt x="256068" y="58371"/>
                  <a:pt x="254268" y="58010"/>
                </a:cubicBezTo>
                <a:lnTo>
                  <a:pt x="253188" y="60896"/>
                </a:lnTo>
                <a:cubicBezTo>
                  <a:pt x="251029" y="65226"/>
                  <a:pt x="251029" y="69194"/>
                  <a:pt x="253188" y="72081"/>
                </a:cubicBezTo>
                <a:lnTo>
                  <a:pt x="260027" y="81822"/>
                </a:lnTo>
                <a:cubicBezTo>
                  <a:pt x="266147" y="90121"/>
                  <a:pt x="264707" y="101305"/>
                  <a:pt x="256788" y="109604"/>
                </a:cubicBezTo>
                <a:lnTo>
                  <a:pt x="248149" y="117902"/>
                </a:lnTo>
                <a:cubicBezTo>
                  <a:pt x="247429" y="118624"/>
                  <a:pt x="246349" y="118984"/>
                  <a:pt x="244909" y="118984"/>
                </a:cubicBezTo>
                <a:cubicBezTo>
                  <a:pt x="244189" y="118984"/>
                  <a:pt x="243110" y="118624"/>
                  <a:pt x="242030" y="117902"/>
                </a:cubicBezTo>
                <a:cubicBezTo>
                  <a:pt x="240230" y="116098"/>
                  <a:pt x="240230" y="113572"/>
                  <a:pt x="242030" y="111769"/>
                </a:cubicBezTo>
                <a:lnTo>
                  <a:pt x="250669" y="103109"/>
                </a:lnTo>
                <a:cubicBezTo>
                  <a:pt x="255348" y="98419"/>
                  <a:pt x="256428" y="91564"/>
                  <a:pt x="252828" y="87234"/>
                </a:cubicBezTo>
                <a:lnTo>
                  <a:pt x="248149" y="80740"/>
                </a:lnTo>
                <a:cubicBezTo>
                  <a:pt x="227991" y="79297"/>
                  <a:pt x="211433" y="63061"/>
                  <a:pt x="210353" y="42495"/>
                </a:cubicBezTo>
                <a:lnTo>
                  <a:pt x="203874" y="37805"/>
                </a:lnTo>
                <a:cubicBezTo>
                  <a:pt x="199555" y="34557"/>
                  <a:pt x="192356" y="35640"/>
                  <a:pt x="188036" y="40330"/>
                </a:cubicBezTo>
                <a:lnTo>
                  <a:pt x="179397" y="48629"/>
                </a:lnTo>
                <a:cubicBezTo>
                  <a:pt x="178677" y="49711"/>
                  <a:pt x="177238" y="50072"/>
                  <a:pt x="176158" y="50072"/>
                </a:cubicBezTo>
                <a:cubicBezTo>
                  <a:pt x="175438" y="50072"/>
                  <a:pt x="173998" y="49711"/>
                  <a:pt x="172918" y="48629"/>
                </a:cubicBezTo>
                <a:cubicBezTo>
                  <a:pt x="171118" y="47185"/>
                  <a:pt x="171118" y="44299"/>
                  <a:pt x="172918" y="42495"/>
                </a:cubicBezTo>
                <a:lnTo>
                  <a:pt x="181917" y="34197"/>
                </a:lnTo>
                <a:cubicBezTo>
                  <a:pt x="189116" y="26259"/>
                  <a:pt x="200995" y="24816"/>
                  <a:pt x="209274" y="30228"/>
                </a:cubicBezTo>
                <a:lnTo>
                  <a:pt x="218992" y="37805"/>
                </a:lnTo>
                <a:cubicBezTo>
                  <a:pt x="221872" y="39609"/>
                  <a:pt x="225832" y="39609"/>
                  <a:pt x="229791" y="37805"/>
                </a:cubicBezTo>
                <a:lnTo>
                  <a:pt x="232311" y="36361"/>
                </a:lnTo>
                <a:cubicBezTo>
                  <a:pt x="232311" y="34918"/>
                  <a:pt x="231951" y="33114"/>
                  <a:pt x="231951" y="32032"/>
                </a:cubicBezTo>
                <a:cubicBezTo>
                  <a:pt x="231951" y="24094"/>
                  <a:pt x="235550" y="17239"/>
                  <a:pt x="242030" y="10745"/>
                </a:cubicBezTo>
                <a:cubicBezTo>
                  <a:pt x="248509" y="4251"/>
                  <a:pt x="256068" y="643"/>
                  <a:pt x="263267" y="282"/>
                </a:cubicBezTo>
                <a:close/>
                <a:moveTo>
                  <a:pt x="26253" y="0"/>
                </a:moveTo>
                <a:cubicBezTo>
                  <a:pt x="33363" y="-45"/>
                  <a:pt x="41153" y="2942"/>
                  <a:pt x="48580" y="10364"/>
                </a:cubicBezTo>
                <a:cubicBezTo>
                  <a:pt x="56551" y="18692"/>
                  <a:pt x="59450" y="27743"/>
                  <a:pt x="58001" y="36071"/>
                </a:cubicBezTo>
                <a:lnTo>
                  <a:pt x="60899" y="37519"/>
                </a:lnTo>
                <a:cubicBezTo>
                  <a:pt x="64884" y="39329"/>
                  <a:pt x="68870" y="39329"/>
                  <a:pt x="71768" y="37519"/>
                </a:cubicBezTo>
                <a:lnTo>
                  <a:pt x="82275" y="29916"/>
                </a:lnTo>
                <a:cubicBezTo>
                  <a:pt x="89884" y="24485"/>
                  <a:pt x="101840" y="25933"/>
                  <a:pt x="109449" y="33898"/>
                </a:cubicBezTo>
                <a:lnTo>
                  <a:pt x="117782" y="42226"/>
                </a:lnTo>
                <a:cubicBezTo>
                  <a:pt x="119956" y="44036"/>
                  <a:pt x="119956" y="46932"/>
                  <a:pt x="117782" y="48381"/>
                </a:cubicBezTo>
                <a:cubicBezTo>
                  <a:pt x="117057" y="49467"/>
                  <a:pt x="115970" y="49829"/>
                  <a:pt x="114884" y="49829"/>
                </a:cubicBezTo>
                <a:cubicBezTo>
                  <a:pt x="113797" y="49829"/>
                  <a:pt x="112710" y="49467"/>
                  <a:pt x="111623" y="48381"/>
                </a:cubicBezTo>
                <a:lnTo>
                  <a:pt x="103290" y="40053"/>
                </a:lnTo>
                <a:cubicBezTo>
                  <a:pt x="98580" y="35347"/>
                  <a:pt x="91696" y="34260"/>
                  <a:pt x="86986" y="37519"/>
                </a:cubicBezTo>
                <a:lnTo>
                  <a:pt x="80464" y="42226"/>
                </a:lnTo>
                <a:cubicBezTo>
                  <a:pt x="79377" y="62864"/>
                  <a:pt x="62711" y="79156"/>
                  <a:pt x="42058" y="80605"/>
                </a:cubicBezTo>
                <a:lnTo>
                  <a:pt x="37348" y="87122"/>
                </a:lnTo>
                <a:cubicBezTo>
                  <a:pt x="34087" y="91467"/>
                  <a:pt x="35537" y="98346"/>
                  <a:pt x="40247" y="103052"/>
                </a:cubicBezTo>
                <a:lnTo>
                  <a:pt x="48580" y="111742"/>
                </a:lnTo>
                <a:cubicBezTo>
                  <a:pt x="50029" y="113552"/>
                  <a:pt x="50029" y="116087"/>
                  <a:pt x="48580" y="117897"/>
                </a:cubicBezTo>
                <a:cubicBezTo>
                  <a:pt x="47493" y="118621"/>
                  <a:pt x="46768" y="118983"/>
                  <a:pt x="45681" y="118983"/>
                </a:cubicBezTo>
                <a:cubicBezTo>
                  <a:pt x="44232" y="118983"/>
                  <a:pt x="43145" y="118621"/>
                  <a:pt x="42421" y="117897"/>
                </a:cubicBezTo>
                <a:lnTo>
                  <a:pt x="34087" y="109570"/>
                </a:lnTo>
                <a:cubicBezTo>
                  <a:pt x="25754" y="101242"/>
                  <a:pt x="24667" y="90018"/>
                  <a:pt x="30464" y="81691"/>
                </a:cubicBezTo>
                <a:lnTo>
                  <a:pt x="37348" y="71915"/>
                </a:lnTo>
                <a:cubicBezTo>
                  <a:pt x="39522" y="69019"/>
                  <a:pt x="39522" y="65036"/>
                  <a:pt x="37348" y="60691"/>
                </a:cubicBezTo>
                <a:lnTo>
                  <a:pt x="36261" y="57795"/>
                </a:lnTo>
                <a:cubicBezTo>
                  <a:pt x="34450" y="58157"/>
                  <a:pt x="33363" y="58157"/>
                  <a:pt x="31551" y="58157"/>
                </a:cubicBezTo>
                <a:cubicBezTo>
                  <a:pt x="24667" y="58157"/>
                  <a:pt x="17059" y="54898"/>
                  <a:pt x="10175" y="48381"/>
                </a:cubicBezTo>
                <a:cubicBezTo>
                  <a:pt x="3653" y="41864"/>
                  <a:pt x="30" y="34622"/>
                  <a:pt x="30" y="27019"/>
                </a:cubicBezTo>
                <a:cubicBezTo>
                  <a:pt x="-332" y="19778"/>
                  <a:pt x="2566" y="13261"/>
                  <a:pt x="8001" y="7830"/>
                </a:cubicBezTo>
                <a:cubicBezTo>
                  <a:pt x="12711" y="3123"/>
                  <a:pt x="19142" y="46"/>
                  <a:pt x="2625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900">
              <a:latin typeface="Lato Light" panose="020F0502020204030203" pitchFamily="34" charset="0"/>
            </a:endParaRPr>
          </a:p>
        </p:txBody>
      </p:sp>
      <p:sp>
        <p:nvSpPr>
          <p:cNvPr id="30" name="Freeform 1059">
            <a:extLst>
              <a:ext uri="{FF2B5EF4-FFF2-40B4-BE49-F238E27FC236}">
                <a16:creationId xmlns:a16="http://schemas.microsoft.com/office/drawing/2014/main" id="{0CEA3C14-EEC6-AC4C-AF5E-B793A9FB490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340418" y="900278"/>
            <a:ext cx="530225" cy="527050"/>
          </a:xfrm>
          <a:custGeom>
            <a:avLst/>
            <a:gdLst>
              <a:gd name="T0" fmla="*/ 89779237 w 291737"/>
              <a:gd name="T1" fmla="*/ 109284772 h 290153"/>
              <a:gd name="T2" fmla="*/ 102871663 w 291737"/>
              <a:gd name="T3" fmla="*/ 104718570 h 290153"/>
              <a:gd name="T4" fmla="*/ 123273045 w 291737"/>
              <a:gd name="T5" fmla="*/ 122214270 h 290153"/>
              <a:gd name="T6" fmla="*/ 124538682 w 291737"/>
              <a:gd name="T7" fmla="*/ 105031042 h 290153"/>
              <a:gd name="T8" fmla="*/ 99391902 w 291737"/>
              <a:gd name="T9" fmla="*/ 125807186 h 290153"/>
              <a:gd name="T10" fmla="*/ 102871663 w 291737"/>
              <a:gd name="T11" fmla="*/ 104718570 h 290153"/>
              <a:gd name="T12" fmla="*/ 3931849 w 291737"/>
              <a:gd name="T13" fmla="*/ 122214270 h 290153"/>
              <a:gd name="T14" fmla="*/ 24383897 w 291737"/>
              <a:gd name="T15" fmla="*/ 104718570 h 290153"/>
              <a:gd name="T16" fmla="*/ 27686387 w 291737"/>
              <a:gd name="T17" fmla="*/ 125807186 h 290153"/>
              <a:gd name="T18" fmla="*/ 2675210 w 291737"/>
              <a:gd name="T19" fmla="*/ 105031042 h 290153"/>
              <a:gd name="T20" fmla="*/ 111858698 w 291737"/>
              <a:gd name="T21" fmla="*/ 101300184 h 290153"/>
              <a:gd name="T22" fmla="*/ 10672229 w 291737"/>
              <a:gd name="T23" fmla="*/ 96976848 h 290153"/>
              <a:gd name="T24" fmla="*/ 111858698 w 291737"/>
              <a:gd name="T25" fmla="*/ 88794158 h 290153"/>
              <a:gd name="T26" fmla="*/ 111858698 w 291737"/>
              <a:gd name="T27" fmla="*/ 88794158 h 290153"/>
              <a:gd name="T28" fmla="*/ 6915088 w 291737"/>
              <a:gd name="T29" fmla="*/ 96976848 h 290153"/>
              <a:gd name="T30" fmla="*/ 99462300 w 291737"/>
              <a:gd name="T31" fmla="*/ 96153616 h 290153"/>
              <a:gd name="T32" fmla="*/ 82229262 w 291737"/>
              <a:gd name="T33" fmla="*/ 84875441 h 290153"/>
              <a:gd name="T34" fmla="*/ 44678279 w 291737"/>
              <a:gd name="T35" fmla="*/ 84875441 h 290153"/>
              <a:gd name="T36" fmla="*/ 27764580 w 291737"/>
              <a:gd name="T37" fmla="*/ 96153616 h 290153"/>
              <a:gd name="T38" fmla="*/ 52334178 w 291737"/>
              <a:gd name="T39" fmla="*/ 68852146 h 290153"/>
              <a:gd name="T40" fmla="*/ 72313118 w 291737"/>
              <a:gd name="T41" fmla="*/ 64165631 h 290153"/>
              <a:gd name="T42" fmla="*/ 77976585 w 291737"/>
              <a:gd name="T43" fmla="*/ 80724467 h 290153"/>
              <a:gd name="T44" fmla="*/ 48401249 w 291737"/>
              <a:gd name="T45" fmla="*/ 68852146 h 290153"/>
              <a:gd name="T46" fmla="*/ 59193458 w 291737"/>
              <a:gd name="T47" fmla="*/ 54222035 h 290153"/>
              <a:gd name="T48" fmla="*/ 63536008 w 291737"/>
              <a:gd name="T49" fmla="*/ 46117364 h 290153"/>
              <a:gd name="T50" fmla="*/ 63536008 w 291737"/>
              <a:gd name="T51" fmla="*/ 46117364 h 290153"/>
              <a:gd name="T52" fmla="*/ 111765453 w 291737"/>
              <a:gd name="T53" fmla="*/ 83819484 h 290153"/>
              <a:gd name="T54" fmla="*/ 15051580 w 291737"/>
              <a:gd name="T55" fmla="*/ 41987648 h 290153"/>
              <a:gd name="T56" fmla="*/ 13138120 w 291737"/>
              <a:gd name="T57" fmla="*/ 82102572 h 290153"/>
              <a:gd name="T58" fmla="*/ 91709610 w 291737"/>
              <a:gd name="T59" fmla="*/ 35208138 h 290153"/>
              <a:gd name="T60" fmla="*/ 77223386 w 291737"/>
              <a:gd name="T61" fmla="*/ 49457136 h 290153"/>
              <a:gd name="T62" fmla="*/ 37911938 w 291737"/>
              <a:gd name="T63" fmla="*/ 35208138 h 290153"/>
              <a:gd name="T64" fmla="*/ 46976875 w 291737"/>
              <a:gd name="T65" fmla="*/ 49457136 h 290153"/>
              <a:gd name="T66" fmla="*/ 89779237 w 291737"/>
              <a:gd name="T67" fmla="*/ 16518775 h 290153"/>
              <a:gd name="T68" fmla="*/ 34572388 w 291737"/>
              <a:gd name="T69" fmla="*/ 18502114 h 290153"/>
              <a:gd name="T70" fmla="*/ 101289900 w 291737"/>
              <a:gd name="T71" fmla="*/ 23421996 h 290153"/>
              <a:gd name="T72" fmla="*/ 121533257 w 291737"/>
              <a:gd name="T73" fmla="*/ 18424099 h 290153"/>
              <a:gd name="T74" fmla="*/ 127068263 w 291737"/>
              <a:gd name="T75" fmla="*/ 35139610 h 290153"/>
              <a:gd name="T76" fmla="*/ 97494406 w 291737"/>
              <a:gd name="T77" fmla="*/ 23421996 h 290153"/>
              <a:gd name="T78" fmla="*/ 5662450 w 291737"/>
              <a:gd name="T79" fmla="*/ 18424099 h 290153"/>
              <a:gd name="T80" fmla="*/ 25641957 w 291737"/>
              <a:gd name="T81" fmla="*/ 23421996 h 290153"/>
              <a:gd name="T82" fmla="*/ 29575230 w 291737"/>
              <a:gd name="T83" fmla="*/ 23421996 h 290153"/>
              <a:gd name="T84" fmla="*/ 0 w 291737"/>
              <a:gd name="T85" fmla="*/ 35139610 h 290153"/>
              <a:gd name="T86" fmla="*/ 111858698 w 291737"/>
              <a:gd name="T87" fmla="*/ 3859771 h 290153"/>
              <a:gd name="T88" fmla="*/ 111858698 w 291737"/>
              <a:gd name="T89" fmla="*/ 3859771 h 290153"/>
              <a:gd name="T90" fmla="*/ 19439297 w 291737"/>
              <a:gd name="T91" fmla="*/ 8182036 h 290153"/>
              <a:gd name="T92" fmla="*/ 111858698 w 291737"/>
              <a:gd name="T93" fmla="*/ 16365797 h 290153"/>
              <a:gd name="T94" fmla="*/ 23352569 w 291737"/>
              <a:gd name="T95" fmla="*/ 8182036 h 290153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291737" h="290153">
                <a:moveTo>
                  <a:pt x="83671" y="242888"/>
                </a:moveTo>
                <a:lnTo>
                  <a:pt x="206125" y="242888"/>
                </a:lnTo>
                <a:cubicBezTo>
                  <a:pt x="208631" y="242888"/>
                  <a:pt x="210779" y="245086"/>
                  <a:pt x="210779" y="247651"/>
                </a:cubicBezTo>
                <a:cubicBezTo>
                  <a:pt x="210779" y="250215"/>
                  <a:pt x="208631" y="252047"/>
                  <a:pt x="206125" y="252047"/>
                </a:cubicBezTo>
                <a:lnTo>
                  <a:pt x="83671" y="252047"/>
                </a:lnTo>
                <a:cubicBezTo>
                  <a:pt x="81523" y="252047"/>
                  <a:pt x="79375" y="250215"/>
                  <a:pt x="79375" y="247651"/>
                </a:cubicBezTo>
                <a:cubicBezTo>
                  <a:pt x="79375" y="245086"/>
                  <a:pt x="81523" y="242888"/>
                  <a:pt x="83671" y="242888"/>
                </a:cubicBezTo>
                <a:close/>
                <a:moveTo>
                  <a:pt x="236183" y="241515"/>
                </a:moveTo>
                <a:cubicBezTo>
                  <a:pt x="237998" y="242956"/>
                  <a:pt x="238361" y="245838"/>
                  <a:pt x="236546" y="248000"/>
                </a:cubicBezTo>
                <a:cubicBezTo>
                  <a:pt x="233641" y="250882"/>
                  <a:pt x="232552" y="254845"/>
                  <a:pt x="232552" y="258808"/>
                </a:cubicBezTo>
                <a:lnTo>
                  <a:pt x="232552" y="281866"/>
                </a:lnTo>
                <a:lnTo>
                  <a:pt x="283023" y="281866"/>
                </a:lnTo>
                <a:lnTo>
                  <a:pt x="283023" y="258808"/>
                </a:lnTo>
                <a:cubicBezTo>
                  <a:pt x="283023" y="254845"/>
                  <a:pt x="281570" y="250882"/>
                  <a:pt x="279029" y="248000"/>
                </a:cubicBezTo>
                <a:cubicBezTo>
                  <a:pt x="277213" y="245838"/>
                  <a:pt x="277939" y="242956"/>
                  <a:pt x="279392" y="241515"/>
                </a:cubicBezTo>
                <a:cubicBezTo>
                  <a:pt x="281570" y="239713"/>
                  <a:pt x="284475" y="240074"/>
                  <a:pt x="285928" y="242235"/>
                </a:cubicBezTo>
                <a:cubicBezTo>
                  <a:pt x="289559" y="246559"/>
                  <a:pt x="291737" y="252683"/>
                  <a:pt x="291737" y="258808"/>
                </a:cubicBezTo>
                <a:lnTo>
                  <a:pt x="291737" y="285830"/>
                </a:lnTo>
                <a:cubicBezTo>
                  <a:pt x="291737" y="288712"/>
                  <a:pt x="289922" y="290153"/>
                  <a:pt x="287743" y="290153"/>
                </a:cubicBezTo>
                <a:lnTo>
                  <a:pt x="228194" y="290153"/>
                </a:lnTo>
                <a:cubicBezTo>
                  <a:pt x="226016" y="290153"/>
                  <a:pt x="223837" y="288712"/>
                  <a:pt x="223837" y="285830"/>
                </a:cubicBezTo>
                <a:lnTo>
                  <a:pt x="223837" y="258808"/>
                </a:lnTo>
                <a:cubicBezTo>
                  <a:pt x="223837" y="252683"/>
                  <a:pt x="226016" y="246559"/>
                  <a:pt x="229647" y="242235"/>
                </a:cubicBezTo>
                <a:cubicBezTo>
                  <a:pt x="231462" y="240074"/>
                  <a:pt x="234367" y="239713"/>
                  <a:pt x="236183" y="241515"/>
                </a:cubicBezTo>
                <a:close/>
                <a:moveTo>
                  <a:pt x="12280" y="241515"/>
                </a:moveTo>
                <a:cubicBezTo>
                  <a:pt x="14447" y="242956"/>
                  <a:pt x="14808" y="245838"/>
                  <a:pt x="13002" y="248000"/>
                </a:cubicBezTo>
                <a:cubicBezTo>
                  <a:pt x="10835" y="250882"/>
                  <a:pt x="9029" y="254845"/>
                  <a:pt x="9029" y="258808"/>
                </a:cubicBezTo>
                <a:lnTo>
                  <a:pt x="9029" y="281866"/>
                </a:lnTo>
                <a:lnTo>
                  <a:pt x="59232" y="281866"/>
                </a:lnTo>
                <a:lnTo>
                  <a:pt x="59232" y="258808"/>
                </a:lnTo>
                <a:cubicBezTo>
                  <a:pt x="59232" y="254845"/>
                  <a:pt x="57788" y="250882"/>
                  <a:pt x="55259" y="248000"/>
                </a:cubicBezTo>
                <a:cubicBezTo>
                  <a:pt x="53454" y="245838"/>
                  <a:pt x="54176" y="242956"/>
                  <a:pt x="55982" y="241515"/>
                </a:cubicBezTo>
                <a:cubicBezTo>
                  <a:pt x="57788" y="239713"/>
                  <a:pt x="60677" y="240074"/>
                  <a:pt x="61761" y="242235"/>
                </a:cubicBezTo>
                <a:cubicBezTo>
                  <a:pt x="65734" y="246559"/>
                  <a:pt x="67901" y="252683"/>
                  <a:pt x="67901" y="258808"/>
                </a:cubicBezTo>
                <a:lnTo>
                  <a:pt x="67901" y="285830"/>
                </a:lnTo>
                <a:cubicBezTo>
                  <a:pt x="67901" y="288712"/>
                  <a:pt x="65734" y="290153"/>
                  <a:pt x="63566" y="290153"/>
                </a:cubicBezTo>
                <a:lnTo>
                  <a:pt x="4695" y="290153"/>
                </a:lnTo>
                <a:cubicBezTo>
                  <a:pt x="2528" y="290153"/>
                  <a:pt x="0" y="288712"/>
                  <a:pt x="0" y="285830"/>
                </a:cubicBezTo>
                <a:lnTo>
                  <a:pt x="0" y="258808"/>
                </a:lnTo>
                <a:cubicBezTo>
                  <a:pt x="0" y="252683"/>
                  <a:pt x="2528" y="246559"/>
                  <a:pt x="6140" y="242235"/>
                </a:cubicBezTo>
                <a:cubicBezTo>
                  <a:pt x="7946" y="240074"/>
                  <a:pt x="10835" y="239713"/>
                  <a:pt x="12280" y="241515"/>
                </a:cubicBezTo>
                <a:close/>
                <a:moveTo>
                  <a:pt x="256816" y="213690"/>
                </a:moveTo>
                <a:cubicBezTo>
                  <a:pt x="251065" y="213690"/>
                  <a:pt x="246752" y="217963"/>
                  <a:pt x="246752" y="223660"/>
                </a:cubicBezTo>
                <a:cubicBezTo>
                  <a:pt x="246752" y="229357"/>
                  <a:pt x="251065" y="233630"/>
                  <a:pt x="256816" y="233630"/>
                </a:cubicBezTo>
                <a:cubicBezTo>
                  <a:pt x="262926" y="233630"/>
                  <a:pt x="267599" y="229357"/>
                  <a:pt x="267599" y="223660"/>
                </a:cubicBezTo>
                <a:cubicBezTo>
                  <a:pt x="267599" y="217963"/>
                  <a:pt x="262926" y="213690"/>
                  <a:pt x="256816" y="213690"/>
                </a:cubicBezTo>
                <a:close/>
                <a:moveTo>
                  <a:pt x="34565" y="213690"/>
                </a:moveTo>
                <a:cubicBezTo>
                  <a:pt x="29174" y="213690"/>
                  <a:pt x="24501" y="217963"/>
                  <a:pt x="24501" y="223660"/>
                </a:cubicBezTo>
                <a:cubicBezTo>
                  <a:pt x="24501" y="229357"/>
                  <a:pt x="29174" y="233630"/>
                  <a:pt x="34565" y="233630"/>
                </a:cubicBezTo>
                <a:cubicBezTo>
                  <a:pt x="40316" y="233630"/>
                  <a:pt x="44629" y="229357"/>
                  <a:pt x="44629" y="223660"/>
                </a:cubicBezTo>
                <a:cubicBezTo>
                  <a:pt x="44629" y="217963"/>
                  <a:pt x="40316" y="213690"/>
                  <a:pt x="34565" y="213690"/>
                </a:cubicBezTo>
                <a:close/>
                <a:moveTo>
                  <a:pt x="256816" y="204788"/>
                </a:moveTo>
                <a:cubicBezTo>
                  <a:pt x="267599" y="204788"/>
                  <a:pt x="275866" y="213334"/>
                  <a:pt x="275866" y="223660"/>
                </a:cubicBezTo>
                <a:cubicBezTo>
                  <a:pt x="275866" y="234342"/>
                  <a:pt x="267599" y="242532"/>
                  <a:pt x="256816" y="242532"/>
                </a:cubicBezTo>
                <a:cubicBezTo>
                  <a:pt x="246752" y="242532"/>
                  <a:pt x="238125" y="234342"/>
                  <a:pt x="238125" y="223660"/>
                </a:cubicBezTo>
                <a:cubicBezTo>
                  <a:pt x="238125" y="213334"/>
                  <a:pt x="246752" y="204788"/>
                  <a:pt x="256816" y="204788"/>
                </a:cubicBezTo>
                <a:close/>
                <a:moveTo>
                  <a:pt x="34565" y="204788"/>
                </a:moveTo>
                <a:cubicBezTo>
                  <a:pt x="45348" y="204788"/>
                  <a:pt x="53615" y="213334"/>
                  <a:pt x="53615" y="223660"/>
                </a:cubicBezTo>
                <a:cubicBezTo>
                  <a:pt x="53615" y="234342"/>
                  <a:pt x="45348" y="242532"/>
                  <a:pt x="34565" y="242532"/>
                </a:cubicBezTo>
                <a:cubicBezTo>
                  <a:pt x="24142" y="242532"/>
                  <a:pt x="15875" y="234342"/>
                  <a:pt x="15875" y="223660"/>
                </a:cubicBezTo>
                <a:cubicBezTo>
                  <a:pt x="15875" y="213334"/>
                  <a:pt x="24142" y="204788"/>
                  <a:pt x="34565" y="204788"/>
                </a:cubicBezTo>
                <a:close/>
                <a:moveTo>
                  <a:pt x="188791" y="189157"/>
                </a:moveTo>
                <a:cubicBezTo>
                  <a:pt x="190622" y="187325"/>
                  <a:pt x="193553" y="187325"/>
                  <a:pt x="195385" y="189157"/>
                </a:cubicBezTo>
                <a:lnTo>
                  <a:pt x="228356" y="221762"/>
                </a:lnTo>
                <a:cubicBezTo>
                  <a:pt x="229821" y="223960"/>
                  <a:pt x="229821" y="226891"/>
                  <a:pt x="228356" y="228356"/>
                </a:cubicBezTo>
                <a:cubicBezTo>
                  <a:pt x="226890" y="229089"/>
                  <a:pt x="226157" y="229822"/>
                  <a:pt x="225058" y="229822"/>
                </a:cubicBezTo>
                <a:cubicBezTo>
                  <a:pt x="223593" y="229822"/>
                  <a:pt x="222860" y="229089"/>
                  <a:pt x="222128" y="228356"/>
                </a:cubicBezTo>
                <a:lnTo>
                  <a:pt x="188791" y="195751"/>
                </a:lnTo>
                <a:cubicBezTo>
                  <a:pt x="187325" y="193553"/>
                  <a:pt x="187325" y="190622"/>
                  <a:pt x="188791" y="189157"/>
                </a:cubicBezTo>
                <a:close/>
                <a:moveTo>
                  <a:pt x="96349" y="189157"/>
                </a:moveTo>
                <a:cubicBezTo>
                  <a:pt x="98180" y="187325"/>
                  <a:pt x="100745" y="187325"/>
                  <a:pt x="102577" y="189157"/>
                </a:cubicBezTo>
                <a:cubicBezTo>
                  <a:pt x="104408" y="190622"/>
                  <a:pt x="104408" y="193553"/>
                  <a:pt x="102577" y="195751"/>
                </a:cubicBezTo>
                <a:lnTo>
                  <a:pt x="69971" y="228356"/>
                </a:lnTo>
                <a:cubicBezTo>
                  <a:pt x="68872" y="229089"/>
                  <a:pt x="67773" y="229822"/>
                  <a:pt x="66674" y="229822"/>
                </a:cubicBezTo>
                <a:cubicBezTo>
                  <a:pt x="65575" y="229822"/>
                  <a:pt x="64476" y="229089"/>
                  <a:pt x="63744" y="228356"/>
                </a:cubicBezTo>
                <a:cubicBezTo>
                  <a:pt x="61912" y="226891"/>
                  <a:pt x="61912" y="223960"/>
                  <a:pt x="63744" y="221762"/>
                </a:cubicBezTo>
                <a:lnTo>
                  <a:pt x="96349" y="189157"/>
                </a:lnTo>
                <a:close/>
                <a:moveTo>
                  <a:pt x="123405" y="141862"/>
                </a:moveTo>
                <a:cubicBezTo>
                  <a:pt x="125572" y="142943"/>
                  <a:pt x="125572" y="145825"/>
                  <a:pt x="123766" y="147987"/>
                </a:cubicBezTo>
                <a:cubicBezTo>
                  <a:pt x="121599" y="150509"/>
                  <a:pt x="120154" y="154832"/>
                  <a:pt x="120154" y="158795"/>
                </a:cubicBezTo>
                <a:lnTo>
                  <a:pt x="120154" y="181493"/>
                </a:lnTo>
                <a:lnTo>
                  <a:pt x="169996" y="181493"/>
                </a:lnTo>
                <a:lnTo>
                  <a:pt x="169996" y="158795"/>
                </a:lnTo>
                <a:cubicBezTo>
                  <a:pt x="169996" y="154832"/>
                  <a:pt x="168913" y="150509"/>
                  <a:pt x="166023" y="147987"/>
                </a:cubicBezTo>
                <a:cubicBezTo>
                  <a:pt x="164217" y="145825"/>
                  <a:pt x="164940" y="142943"/>
                  <a:pt x="166746" y="141862"/>
                </a:cubicBezTo>
                <a:cubicBezTo>
                  <a:pt x="168552" y="140061"/>
                  <a:pt x="171802" y="140421"/>
                  <a:pt x="172886" y="142222"/>
                </a:cubicBezTo>
                <a:cubicBezTo>
                  <a:pt x="176498" y="146546"/>
                  <a:pt x="179026" y="152670"/>
                  <a:pt x="179026" y="158795"/>
                </a:cubicBezTo>
                <a:lnTo>
                  <a:pt x="179026" y="186177"/>
                </a:lnTo>
                <a:cubicBezTo>
                  <a:pt x="179026" y="188699"/>
                  <a:pt x="176859" y="190140"/>
                  <a:pt x="174691" y="190140"/>
                </a:cubicBezTo>
                <a:lnTo>
                  <a:pt x="115820" y="190140"/>
                </a:lnTo>
                <a:cubicBezTo>
                  <a:pt x="113292" y="190140"/>
                  <a:pt x="111125" y="188699"/>
                  <a:pt x="111125" y="186177"/>
                </a:cubicBezTo>
                <a:lnTo>
                  <a:pt x="111125" y="158795"/>
                </a:lnTo>
                <a:cubicBezTo>
                  <a:pt x="111125" y="152670"/>
                  <a:pt x="113292" y="146546"/>
                  <a:pt x="117265" y="142222"/>
                </a:cubicBezTo>
                <a:cubicBezTo>
                  <a:pt x="118709" y="140421"/>
                  <a:pt x="121599" y="139700"/>
                  <a:pt x="123405" y="141862"/>
                </a:cubicBezTo>
                <a:close/>
                <a:moveTo>
                  <a:pt x="145872" y="114990"/>
                </a:moveTo>
                <a:cubicBezTo>
                  <a:pt x="140175" y="114990"/>
                  <a:pt x="135902" y="119662"/>
                  <a:pt x="135902" y="125054"/>
                </a:cubicBezTo>
                <a:cubicBezTo>
                  <a:pt x="135902" y="130805"/>
                  <a:pt x="140175" y="135118"/>
                  <a:pt x="145872" y="135118"/>
                </a:cubicBezTo>
                <a:cubicBezTo>
                  <a:pt x="151569" y="135118"/>
                  <a:pt x="155842" y="130805"/>
                  <a:pt x="155842" y="125054"/>
                </a:cubicBezTo>
                <a:cubicBezTo>
                  <a:pt x="155842" y="119662"/>
                  <a:pt x="151569" y="114990"/>
                  <a:pt x="145872" y="114990"/>
                </a:cubicBezTo>
                <a:close/>
                <a:moveTo>
                  <a:pt x="145872" y="106363"/>
                </a:moveTo>
                <a:cubicBezTo>
                  <a:pt x="156554" y="106363"/>
                  <a:pt x="164744" y="114271"/>
                  <a:pt x="164744" y="125054"/>
                </a:cubicBezTo>
                <a:cubicBezTo>
                  <a:pt x="164744" y="135477"/>
                  <a:pt x="156554" y="144104"/>
                  <a:pt x="145872" y="144104"/>
                </a:cubicBezTo>
                <a:cubicBezTo>
                  <a:pt x="135546" y="144104"/>
                  <a:pt x="127000" y="135477"/>
                  <a:pt x="127000" y="125054"/>
                </a:cubicBezTo>
                <a:cubicBezTo>
                  <a:pt x="127000" y="114271"/>
                  <a:pt x="135546" y="106363"/>
                  <a:pt x="145872" y="106363"/>
                </a:cubicBezTo>
                <a:close/>
                <a:moveTo>
                  <a:pt x="256603" y="96838"/>
                </a:moveTo>
                <a:cubicBezTo>
                  <a:pt x="259270" y="96838"/>
                  <a:pt x="261556" y="98998"/>
                  <a:pt x="261556" y="101158"/>
                </a:cubicBezTo>
                <a:lnTo>
                  <a:pt x="261556" y="189355"/>
                </a:lnTo>
                <a:cubicBezTo>
                  <a:pt x="261556" y="191875"/>
                  <a:pt x="259270" y="193315"/>
                  <a:pt x="256603" y="193315"/>
                </a:cubicBezTo>
                <a:cubicBezTo>
                  <a:pt x="254317" y="193315"/>
                  <a:pt x="252412" y="191875"/>
                  <a:pt x="252412" y="189355"/>
                </a:cubicBezTo>
                <a:lnTo>
                  <a:pt x="252412" y="101158"/>
                </a:lnTo>
                <a:cubicBezTo>
                  <a:pt x="252412" y="98998"/>
                  <a:pt x="254317" y="96838"/>
                  <a:pt x="256603" y="96838"/>
                </a:cubicBezTo>
                <a:close/>
                <a:moveTo>
                  <a:pt x="34558" y="96838"/>
                </a:moveTo>
                <a:cubicBezTo>
                  <a:pt x="37122" y="96838"/>
                  <a:pt x="39320" y="98998"/>
                  <a:pt x="39320" y="101158"/>
                </a:cubicBezTo>
                <a:lnTo>
                  <a:pt x="39320" y="189355"/>
                </a:lnTo>
                <a:cubicBezTo>
                  <a:pt x="39320" y="191875"/>
                  <a:pt x="37122" y="193315"/>
                  <a:pt x="34558" y="193315"/>
                </a:cubicBezTo>
                <a:cubicBezTo>
                  <a:pt x="31993" y="193315"/>
                  <a:pt x="30162" y="191875"/>
                  <a:pt x="30162" y="189355"/>
                </a:cubicBezTo>
                <a:lnTo>
                  <a:pt x="30162" y="101158"/>
                </a:lnTo>
                <a:cubicBezTo>
                  <a:pt x="30162" y="98998"/>
                  <a:pt x="31993" y="96838"/>
                  <a:pt x="34558" y="96838"/>
                </a:cubicBezTo>
                <a:close/>
                <a:moveTo>
                  <a:pt x="204410" y="81201"/>
                </a:moveTo>
                <a:cubicBezTo>
                  <a:pt x="206218" y="79375"/>
                  <a:pt x="208387" y="79375"/>
                  <a:pt x="210556" y="81201"/>
                </a:cubicBezTo>
                <a:cubicBezTo>
                  <a:pt x="212364" y="82661"/>
                  <a:pt x="212364" y="85582"/>
                  <a:pt x="210556" y="87408"/>
                </a:cubicBezTo>
                <a:lnTo>
                  <a:pt x="184166" y="114063"/>
                </a:lnTo>
                <a:cubicBezTo>
                  <a:pt x="183081" y="114793"/>
                  <a:pt x="181996" y="115523"/>
                  <a:pt x="180912" y="115523"/>
                </a:cubicBezTo>
                <a:cubicBezTo>
                  <a:pt x="179466" y="115523"/>
                  <a:pt x="178743" y="114793"/>
                  <a:pt x="177297" y="114063"/>
                </a:cubicBezTo>
                <a:cubicBezTo>
                  <a:pt x="176212" y="112602"/>
                  <a:pt x="176212" y="109681"/>
                  <a:pt x="177297" y="107855"/>
                </a:cubicBezTo>
                <a:lnTo>
                  <a:pt x="204410" y="81201"/>
                </a:lnTo>
                <a:close/>
                <a:moveTo>
                  <a:pt x="80835" y="81201"/>
                </a:moveTo>
                <a:cubicBezTo>
                  <a:pt x="82661" y="79375"/>
                  <a:pt x="85947" y="79375"/>
                  <a:pt x="87042" y="81201"/>
                </a:cubicBezTo>
                <a:lnTo>
                  <a:pt x="114061" y="107855"/>
                </a:lnTo>
                <a:cubicBezTo>
                  <a:pt x="115522" y="109681"/>
                  <a:pt x="115522" y="112602"/>
                  <a:pt x="114061" y="114063"/>
                </a:cubicBezTo>
                <a:cubicBezTo>
                  <a:pt x="113331" y="114793"/>
                  <a:pt x="111870" y="115523"/>
                  <a:pt x="111140" y="115523"/>
                </a:cubicBezTo>
                <a:cubicBezTo>
                  <a:pt x="109680" y="115523"/>
                  <a:pt x="108584" y="114793"/>
                  <a:pt x="107854" y="114063"/>
                </a:cubicBezTo>
                <a:lnTo>
                  <a:pt x="80835" y="87408"/>
                </a:lnTo>
                <a:cubicBezTo>
                  <a:pt x="79375" y="85582"/>
                  <a:pt x="79375" y="82661"/>
                  <a:pt x="80835" y="81201"/>
                </a:cubicBezTo>
                <a:close/>
                <a:moveTo>
                  <a:pt x="83671" y="38100"/>
                </a:moveTo>
                <a:lnTo>
                  <a:pt x="206125" y="38100"/>
                </a:lnTo>
                <a:cubicBezTo>
                  <a:pt x="208631" y="38100"/>
                  <a:pt x="210779" y="40386"/>
                  <a:pt x="210779" y="42672"/>
                </a:cubicBezTo>
                <a:cubicBezTo>
                  <a:pt x="210779" y="45339"/>
                  <a:pt x="208631" y="47244"/>
                  <a:pt x="206125" y="47244"/>
                </a:cubicBezTo>
                <a:lnTo>
                  <a:pt x="83671" y="47244"/>
                </a:lnTo>
                <a:cubicBezTo>
                  <a:pt x="81523" y="47244"/>
                  <a:pt x="79375" y="45339"/>
                  <a:pt x="79375" y="42672"/>
                </a:cubicBezTo>
                <a:cubicBezTo>
                  <a:pt x="79375" y="40386"/>
                  <a:pt x="81523" y="38100"/>
                  <a:pt x="83671" y="38100"/>
                </a:cubicBezTo>
                <a:close/>
                <a:moveTo>
                  <a:pt x="236183" y="36366"/>
                </a:moveTo>
                <a:cubicBezTo>
                  <a:pt x="237998" y="38167"/>
                  <a:pt x="238361" y="41050"/>
                  <a:pt x="236546" y="42491"/>
                </a:cubicBezTo>
                <a:cubicBezTo>
                  <a:pt x="233641" y="45733"/>
                  <a:pt x="232552" y="50057"/>
                  <a:pt x="232552" y="54020"/>
                </a:cubicBezTo>
                <a:lnTo>
                  <a:pt x="232552" y="76718"/>
                </a:lnTo>
                <a:lnTo>
                  <a:pt x="283023" y="76718"/>
                </a:lnTo>
                <a:lnTo>
                  <a:pt x="283023" y="54020"/>
                </a:lnTo>
                <a:cubicBezTo>
                  <a:pt x="283023" y="50057"/>
                  <a:pt x="281570" y="45733"/>
                  <a:pt x="279029" y="42491"/>
                </a:cubicBezTo>
                <a:cubicBezTo>
                  <a:pt x="277213" y="41050"/>
                  <a:pt x="277939" y="38167"/>
                  <a:pt x="279392" y="36366"/>
                </a:cubicBezTo>
                <a:cubicBezTo>
                  <a:pt x="281570" y="34925"/>
                  <a:pt x="284475" y="35285"/>
                  <a:pt x="285928" y="37447"/>
                </a:cubicBezTo>
                <a:cubicBezTo>
                  <a:pt x="289559" y="41770"/>
                  <a:pt x="291737" y="47895"/>
                  <a:pt x="291737" y="54020"/>
                </a:cubicBezTo>
                <a:lnTo>
                  <a:pt x="291737" y="81042"/>
                </a:lnTo>
                <a:cubicBezTo>
                  <a:pt x="291737" y="83924"/>
                  <a:pt x="289922" y="85365"/>
                  <a:pt x="287743" y="85365"/>
                </a:cubicBezTo>
                <a:lnTo>
                  <a:pt x="228194" y="85365"/>
                </a:lnTo>
                <a:cubicBezTo>
                  <a:pt x="226016" y="85365"/>
                  <a:pt x="223837" y="83924"/>
                  <a:pt x="223837" y="81042"/>
                </a:cubicBezTo>
                <a:lnTo>
                  <a:pt x="223837" y="54020"/>
                </a:lnTo>
                <a:cubicBezTo>
                  <a:pt x="223837" y="47895"/>
                  <a:pt x="226016" y="41770"/>
                  <a:pt x="229647" y="37447"/>
                </a:cubicBezTo>
                <a:cubicBezTo>
                  <a:pt x="231462" y="35285"/>
                  <a:pt x="234367" y="34925"/>
                  <a:pt x="236183" y="36366"/>
                </a:cubicBezTo>
                <a:close/>
                <a:moveTo>
                  <a:pt x="12280" y="36366"/>
                </a:moveTo>
                <a:cubicBezTo>
                  <a:pt x="14447" y="38167"/>
                  <a:pt x="14808" y="41050"/>
                  <a:pt x="13002" y="42491"/>
                </a:cubicBezTo>
                <a:cubicBezTo>
                  <a:pt x="10835" y="45733"/>
                  <a:pt x="9029" y="50057"/>
                  <a:pt x="9029" y="54020"/>
                </a:cubicBezTo>
                <a:lnTo>
                  <a:pt x="9029" y="76718"/>
                </a:lnTo>
                <a:lnTo>
                  <a:pt x="58871" y="76718"/>
                </a:lnTo>
                <a:lnTo>
                  <a:pt x="58871" y="54020"/>
                </a:lnTo>
                <a:cubicBezTo>
                  <a:pt x="58871" y="50057"/>
                  <a:pt x="57788" y="45733"/>
                  <a:pt x="55259" y="42491"/>
                </a:cubicBezTo>
                <a:cubicBezTo>
                  <a:pt x="53454" y="41050"/>
                  <a:pt x="54176" y="38167"/>
                  <a:pt x="55982" y="36366"/>
                </a:cubicBezTo>
                <a:cubicBezTo>
                  <a:pt x="57788" y="34925"/>
                  <a:pt x="60677" y="35285"/>
                  <a:pt x="61761" y="37447"/>
                </a:cubicBezTo>
                <a:cubicBezTo>
                  <a:pt x="65734" y="41770"/>
                  <a:pt x="67901" y="47895"/>
                  <a:pt x="67901" y="54020"/>
                </a:cubicBezTo>
                <a:lnTo>
                  <a:pt x="67901" y="81042"/>
                </a:lnTo>
                <a:cubicBezTo>
                  <a:pt x="67901" y="83924"/>
                  <a:pt x="65734" y="85365"/>
                  <a:pt x="63566" y="85365"/>
                </a:cubicBezTo>
                <a:lnTo>
                  <a:pt x="4695" y="85365"/>
                </a:lnTo>
                <a:cubicBezTo>
                  <a:pt x="2528" y="85365"/>
                  <a:pt x="0" y="83924"/>
                  <a:pt x="0" y="81042"/>
                </a:cubicBezTo>
                <a:lnTo>
                  <a:pt x="0" y="54020"/>
                </a:lnTo>
                <a:cubicBezTo>
                  <a:pt x="0" y="47895"/>
                  <a:pt x="2528" y="41770"/>
                  <a:pt x="6140" y="37447"/>
                </a:cubicBezTo>
                <a:cubicBezTo>
                  <a:pt x="7946" y="35285"/>
                  <a:pt x="10835" y="34925"/>
                  <a:pt x="12280" y="36366"/>
                </a:cubicBezTo>
                <a:close/>
                <a:moveTo>
                  <a:pt x="256816" y="8902"/>
                </a:moveTo>
                <a:cubicBezTo>
                  <a:pt x="251065" y="8902"/>
                  <a:pt x="246752" y="13175"/>
                  <a:pt x="246752" y="18872"/>
                </a:cubicBezTo>
                <a:cubicBezTo>
                  <a:pt x="246752" y="24569"/>
                  <a:pt x="251065" y="29198"/>
                  <a:pt x="256816" y="29198"/>
                </a:cubicBezTo>
                <a:cubicBezTo>
                  <a:pt x="262926" y="29198"/>
                  <a:pt x="267599" y="24569"/>
                  <a:pt x="267599" y="18872"/>
                </a:cubicBezTo>
                <a:cubicBezTo>
                  <a:pt x="267599" y="13175"/>
                  <a:pt x="262926" y="8902"/>
                  <a:pt x="256816" y="8902"/>
                </a:cubicBezTo>
                <a:close/>
                <a:moveTo>
                  <a:pt x="34565" y="8902"/>
                </a:moveTo>
                <a:cubicBezTo>
                  <a:pt x="29174" y="8902"/>
                  <a:pt x="24501" y="13175"/>
                  <a:pt x="24501" y="18872"/>
                </a:cubicBezTo>
                <a:cubicBezTo>
                  <a:pt x="24501" y="24569"/>
                  <a:pt x="29174" y="29198"/>
                  <a:pt x="34565" y="29198"/>
                </a:cubicBezTo>
                <a:cubicBezTo>
                  <a:pt x="40316" y="29198"/>
                  <a:pt x="44629" y="24569"/>
                  <a:pt x="44629" y="18872"/>
                </a:cubicBezTo>
                <a:cubicBezTo>
                  <a:pt x="44629" y="13175"/>
                  <a:pt x="40316" y="8902"/>
                  <a:pt x="34565" y="8902"/>
                </a:cubicBezTo>
                <a:close/>
                <a:moveTo>
                  <a:pt x="256816" y="0"/>
                </a:moveTo>
                <a:cubicBezTo>
                  <a:pt x="267599" y="0"/>
                  <a:pt x="275866" y="8189"/>
                  <a:pt x="275866" y="18872"/>
                </a:cubicBezTo>
                <a:cubicBezTo>
                  <a:pt x="275866" y="29198"/>
                  <a:pt x="267599" y="37744"/>
                  <a:pt x="256816" y="37744"/>
                </a:cubicBezTo>
                <a:cubicBezTo>
                  <a:pt x="246752" y="37744"/>
                  <a:pt x="238125" y="29198"/>
                  <a:pt x="238125" y="18872"/>
                </a:cubicBezTo>
                <a:cubicBezTo>
                  <a:pt x="238125" y="8189"/>
                  <a:pt x="246752" y="0"/>
                  <a:pt x="256816" y="0"/>
                </a:cubicBezTo>
                <a:close/>
                <a:moveTo>
                  <a:pt x="34565" y="0"/>
                </a:moveTo>
                <a:cubicBezTo>
                  <a:pt x="45348" y="0"/>
                  <a:pt x="53615" y="8189"/>
                  <a:pt x="53615" y="18872"/>
                </a:cubicBezTo>
                <a:cubicBezTo>
                  <a:pt x="53615" y="29198"/>
                  <a:pt x="45348" y="37744"/>
                  <a:pt x="34565" y="37744"/>
                </a:cubicBezTo>
                <a:cubicBezTo>
                  <a:pt x="24142" y="37744"/>
                  <a:pt x="15875" y="29198"/>
                  <a:pt x="15875" y="18872"/>
                </a:cubicBezTo>
                <a:cubicBezTo>
                  <a:pt x="15875" y="8189"/>
                  <a:pt x="24142" y="0"/>
                  <a:pt x="3456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900">
              <a:latin typeface="Lato Light" panose="020F0502020204030203" pitchFamily="34" charset="0"/>
            </a:endParaRPr>
          </a:p>
        </p:txBody>
      </p:sp>
      <p:sp>
        <p:nvSpPr>
          <p:cNvPr id="32" name="Freeform 1021">
            <a:extLst>
              <a:ext uri="{FF2B5EF4-FFF2-40B4-BE49-F238E27FC236}">
                <a16:creationId xmlns:a16="http://schemas.microsoft.com/office/drawing/2014/main" id="{5718FFF6-E1E5-0F4C-B677-FF958BD52D7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413195" y="841755"/>
            <a:ext cx="526257" cy="527050"/>
          </a:xfrm>
          <a:custGeom>
            <a:avLst/>
            <a:gdLst>
              <a:gd name="T0" fmla="*/ 69401580 w 290150"/>
              <a:gd name="T1" fmla="*/ 121905821 h 290152"/>
              <a:gd name="T2" fmla="*/ 101735209 w 290150"/>
              <a:gd name="T3" fmla="*/ 104566787 h 290152"/>
              <a:gd name="T4" fmla="*/ 122048015 w 290150"/>
              <a:gd name="T5" fmla="*/ 121907862 h 290152"/>
              <a:gd name="T6" fmla="*/ 123308159 w 290150"/>
              <a:gd name="T7" fmla="*/ 104878861 h 290152"/>
              <a:gd name="T8" fmla="*/ 98428740 w 290150"/>
              <a:gd name="T9" fmla="*/ 125812788 h 290152"/>
              <a:gd name="T10" fmla="*/ 101735209 w 290150"/>
              <a:gd name="T11" fmla="*/ 104566787 h 290152"/>
              <a:gd name="T12" fmla="*/ 3711393 w 290150"/>
              <a:gd name="T13" fmla="*/ 121907862 h 290152"/>
              <a:gd name="T14" fmla="*/ 23657262 w 290150"/>
              <a:gd name="T15" fmla="*/ 104566787 h 290152"/>
              <a:gd name="T16" fmla="*/ 26904877 w 290150"/>
              <a:gd name="T17" fmla="*/ 125812788 h 290152"/>
              <a:gd name="T18" fmla="*/ 2629532 w 290150"/>
              <a:gd name="T19" fmla="*/ 104878861 h 290152"/>
              <a:gd name="T20" fmla="*/ 80814075 w 290150"/>
              <a:gd name="T21" fmla="*/ 110495926 h 290152"/>
              <a:gd name="T22" fmla="*/ 106318684 w 290150"/>
              <a:gd name="T23" fmla="*/ 97058230 h 290152"/>
              <a:gd name="T24" fmla="*/ 14300614 w 290150"/>
              <a:gd name="T25" fmla="*/ 92538574 h 290152"/>
              <a:gd name="T26" fmla="*/ 14300614 w 290150"/>
              <a:gd name="T27" fmla="*/ 92538574 h 290152"/>
              <a:gd name="T28" fmla="*/ 102577386 w 290150"/>
              <a:gd name="T29" fmla="*/ 97058230 h 290152"/>
              <a:gd name="T30" fmla="*/ 14300614 w 290150"/>
              <a:gd name="T31" fmla="*/ 105162994 h 290152"/>
              <a:gd name="T32" fmla="*/ 57207559 w 290150"/>
              <a:gd name="T33" fmla="*/ 99086212 h 290152"/>
              <a:gd name="T34" fmla="*/ 76124319 w 290150"/>
              <a:gd name="T35" fmla="*/ 71108083 h 290152"/>
              <a:gd name="T36" fmla="*/ 80032537 w 290150"/>
              <a:gd name="T37" fmla="*/ 74859260 h 290152"/>
              <a:gd name="T38" fmla="*/ 49547474 w 290150"/>
              <a:gd name="T39" fmla="*/ 78766754 h 290152"/>
              <a:gd name="T40" fmla="*/ 7803059 w 290150"/>
              <a:gd name="T41" fmla="*/ 43366069 h 290152"/>
              <a:gd name="T42" fmla="*/ 8874038 w 290150"/>
              <a:gd name="T43" fmla="*/ 85731906 h 290152"/>
              <a:gd name="T44" fmla="*/ 0 w 290150"/>
              <a:gd name="T45" fmla="*/ 51338760 h 290152"/>
              <a:gd name="T46" fmla="*/ 121572332 w 290150"/>
              <a:gd name="T47" fmla="*/ 75808223 h 290152"/>
              <a:gd name="T48" fmla="*/ 117848892 w 290150"/>
              <a:gd name="T49" fmla="*/ 74564562 h 290152"/>
              <a:gd name="T50" fmla="*/ 87807546 w 290150"/>
              <a:gd name="T51" fmla="*/ 58917106 h 290152"/>
              <a:gd name="T52" fmla="*/ 62460013 w 290150"/>
              <a:gd name="T53" fmla="*/ 41082802 h 290152"/>
              <a:gd name="T54" fmla="*/ 29224563 w 290150"/>
              <a:gd name="T55" fmla="*/ 62824121 h 290152"/>
              <a:gd name="T56" fmla="*/ 53456051 w 290150"/>
              <a:gd name="T57" fmla="*/ 82518084 h 290152"/>
              <a:gd name="T58" fmla="*/ 57207559 w 290150"/>
              <a:gd name="T59" fmla="*/ 74859260 h 290152"/>
              <a:gd name="T60" fmla="*/ 76124319 w 290150"/>
              <a:gd name="T61" fmla="*/ 67356844 h 290152"/>
              <a:gd name="T62" fmla="*/ 72372353 w 290150"/>
              <a:gd name="T63" fmla="*/ 99086212 h 290152"/>
              <a:gd name="T64" fmla="*/ 62835889 w 290150"/>
              <a:gd name="T65" fmla="*/ 29220374 h 290152"/>
              <a:gd name="T66" fmla="*/ 84722256 w 290150"/>
              <a:gd name="T67" fmla="*/ 101430210 h 290152"/>
              <a:gd name="T68" fmla="*/ 78938244 w 290150"/>
              <a:gd name="T69" fmla="*/ 116279211 h 290152"/>
              <a:gd name="T70" fmla="*/ 47203090 w 290150"/>
              <a:gd name="T71" fmla="*/ 114246758 h 290152"/>
              <a:gd name="T72" fmla="*/ 36415736 w 290150"/>
              <a:gd name="T73" fmla="*/ 89238866 h 290152"/>
              <a:gd name="T74" fmla="*/ 102050172 w 290150"/>
              <a:gd name="T75" fmla="*/ 18424697 h 290152"/>
              <a:gd name="T76" fmla="*/ 122048015 w 290150"/>
              <a:gd name="T77" fmla="*/ 23268009 h 290152"/>
              <a:gd name="T78" fmla="*/ 125826538 w 290150"/>
              <a:gd name="T79" fmla="*/ 23268009 h 290152"/>
              <a:gd name="T80" fmla="*/ 96381088 w 290150"/>
              <a:gd name="T81" fmla="*/ 35140894 h 290152"/>
              <a:gd name="T82" fmla="*/ 5103055 w 290150"/>
              <a:gd name="T83" fmla="*/ 15925338 h 290152"/>
              <a:gd name="T84" fmla="*/ 25048641 w 290150"/>
              <a:gd name="T85" fmla="*/ 33265548 h 290152"/>
              <a:gd name="T86" fmla="*/ 26285795 w 290150"/>
              <a:gd name="T87" fmla="*/ 16080347 h 290152"/>
              <a:gd name="T88" fmla="*/ 1854307 w 290150"/>
              <a:gd name="T89" fmla="*/ 37015182 h 290152"/>
              <a:gd name="T90" fmla="*/ 5103055 w 290150"/>
              <a:gd name="T91" fmla="*/ 15925338 h 290152"/>
              <a:gd name="T92" fmla="*/ 115203078 w 290150"/>
              <a:gd name="T93" fmla="*/ 8183128 h 290152"/>
              <a:gd name="T94" fmla="*/ 14300614 w 290150"/>
              <a:gd name="T95" fmla="*/ 12660410 h 290152"/>
              <a:gd name="T96" fmla="*/ 85475857 w 290150"/>
              <a:gd name="T97" fmla="*/ 7107584 h 290152"/>
              <a:gd name="T98" fmla="*/ 83908002 w 290150"/>
              <a:gd name="T99" fmla="*/ 10353978 h 290152"/>
              <a:gd name="T100" fmla="*/ 31389377 w 290150"/>
              <a:gd name="T101" fmla="*/ 11435744 h 290152"/>
              <a:gd name="T102" fmla="*/ 110839091 w 290150"/>
              <a:gd name="T103" fmla="*/ 16366151 h 290152"/>
              <a:gd name="T104" fmla="*/ 22561810 w 290150"/>
              <a:gd name="T105" fmla="*/ 8183128 h 290152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290150" h="290152">
                <a:moveTo>
                  <a:pt x="117499" y="263478"/>
                </a:moveTo>
                <a:lnTo>
                  <a:pt x="117499" y="268164"/>
                </a:lnTo>
                <a:cubicBezTo>
                  <a:pt x="117499" y="275373"/>
                  <a:pt x="123627" y="281140"/>
                  <a:pt x="130837" y="281140"/>
                </a:cubicBezTo>
                <a:lnTo>
                  <a:pt x="160037" y="281140"/>
                </a:lnTo>
                <a:cubicBezTo>
                  <a:pt x="167247" y="281140"/>
                  <a:pt x="173015" y="275373"/>
                  <a:pt x="173015" y="268164"/>
                </a:cubicBezTo>
                <a:lnTo>
                  <a:pt x="173015" y="263478"/>
                </a:lnTo>
                <a:lnTo>
                  <a:pt x="117499" y="263478"/>
                </a:lnTo>
                <a:close/>
                <a:moveTo>
                  <a:pt x="234596" y="241153"/>
                </a:moveTo>
                <a:cubicBezTo>
                  <a:pt x="236774" y="242955"/>
                  <a:pt x="236774" y="245477"/>
                  <a:pt x="235322" y="247278"/>
                </a:cubicBezTo>
                <a:cubicBezTo>
                  <a:pt x="232417" y="250521"/>
                  <a:pt x="231328" y="254124"/>
                  <a:pt x="231328" y="258447"/>
                </a:cubicBezTo>
                <a:lnTo>
                  <a:pt x="231328" y="281145"/>
                </a:lnTo>
                <a:lnTo>
                  <a:pt x="281436" y="281145"/>
                </a:lnTo>
                <a:lnTo>
                  <a:pt x="281436" y="258447"/>
                </a:lnTo>
                <a:cubicBezTo>
                  <a:pt x="281436" y="254124"/>
                  <a:pt x="279983" y="250521"/>
                  <a:pt x="277442" y="247278"/>
                </a:cubicBezTo>
                <a:cubicBezTo>
                  <a:pt x="275626" y="245477"/>
                  <a:pt x="275989" y="242955"/>
                  <a:pt x="278168" y="241153"/>
                </a:cubicBezTo>
                <a:cubicBezTo>
                  <a:pt x="279983" y="239712"/>
                  <a:pt x="282525" y="239712"/>
                  <a:pt x="284341" y="241874"/>
                </a:cubicBezTo>
                <a:cubicBezTo>
                  <a:pt x="287972" y="246558"/>
                  <a:pt x="290150" y="252322"/>
                  <a:pt x="290150" y="258447"/>
                </a:cubicBezTo>
                <a:lnTo>
                  <a:pt x="290150" y="285829"/>
                </a:lnTo>
                <a:cubicBezTo>
                  <a:pt x="290150" y="287990"/>
                  <a:pt x="288335" y="290152"/>
                  <a:pt x="285793" y="290152"/>
                </a:cubicBezTo>
                <a:lnTo>
                  <a:pt x="226971" y="290152"/>
                </a:lnTo>
                <a:cubicBezTo>
                  <a:pt x="224429" y="290152"/>
                  <a:pt x="222250" y="287990"/>
                  <a:pt x="222250" y="285829"/>
                </a:cubicBezTo>
                <a:lnTo>
                  <a:pt x="222250" y="258447"/>
                </a:lnTo>
                <a:cubicBezTo>
                  <a:pt x="222250" y="252322"/>
                  <a:pt x="224429" y="246558"/>
                  <a:pt x="228423" y="241874"/>
                </a:cubicBezTo>
                <a:cubicBezTo>
                  <a:pt x="229875" y="239712"/>
                  <a:pt x="232780" y="239712"/>
                  <a:pt x="234596" y="241153"/>
                </a:cubicBezTo>
                <a:close/>
                <a:moveTo>
                  <a:pt x="11766" y="241153"/>
                </a:moveTo>
                <a:cubicBezTo>
                  <a:pt x="13905" y="242955"/>
                  <a:pt x="14262" y="245477"/>
                  <a:pt x="12479" y="247278"/>
                </a:cubicBezTo>
                <a:cubicBezTo>
                  <a:pt x="9983" y="250521"/>
                  <a:pt x="8557" y="254124"/>
                  <a:pt x="8557" y="258447"/>
                </a:cubicBezTo>
                <a:lnTo>
                  <a:pt x="8557" y="281145"/>
                </a:lnTo>
                <a:lnTo>
                  <a:pt x="57761" y="281145"/>
                </a:lnTo>
                <a:lnTo>
                  <a:pt x="57761" y="258447"/>
                </a:lnTo>
                <a:cubicBezTo>
                  <a:pt x="57761" y="254124"/>
                  <a:pt x="56335" y="250521"/>
                  <a:pt x="53839" y="247278"/>
                </a:cubicBezTo>
                <a:cubicBezTo>
                  <a:pt x="52413" y="245477"/>
                  <a:pt x="52413" y="242955"/>
                  <a:pt x="54552" y="241153"/>
                </a:cubicBezTo>
                <a:cubicBezTo>
                  <a:pt x="56335" y="239712"/>
                  <a:pt x="59188" y="239712"/>
                  <a:pt x="60614" y="241874"/>
                </a:cubicBezTo>
                <a:cubicBezTo>
                  <a:pt x="64179" y="246558"/>
                  <a:pt x="66319" y="252322"/>
                  <a:pt x="66319" y="258447"/>
                </a:cubicBezTo>
                <a:lnTo>
                  <a:pt x="66319" y="285829"/>
                </a:lnTo>
                <a:cubicBezTo>
                  <a:pt x="66319" y="287990"/>
                  <a:pt x="64536" y="290152"/>
                  <a:pt x="62040" y="290152"/>
                </a:cubicBezTo>
                <a:lnTo>
                  <a:pt x="4278" y="290152"/>
                </a:lnTo>
                <a:cubicBezTo>
                  <a:pt x="1783" y="290152"/>
                  <a:pt x="0" y="287990"/>
                  <a:pt x="0" y="285829"/>
                </a:cubicBezTo>
                <a:lnTo>
                  <a:pt x="0" y="258447"/>
                </a:lnTo>
                <a:cubicBezTo>
                  <a:pt x="0" y="252322"/>
                  <a:pt x="2139" y="246558"/>
                  <a:pt x="6061" y="241874"/>
                </a:cubicBezTo>
                <a:cubicBezTo>
                  <a:pt x="7487" y="239712"/>
                  <a:pt x="9983" y="239712"/>
                  <a:pt x="11766" y="241153"/>
                </a:cubicBezTo>
                <a:close/>
                <a:moveTo>
                  <a:pt x="104160" y="237525"/>
                </a:moveTo>
                <a:lnTo>
                  <a:pt x="104160" y="254827"/>
                </a:lnTo>
                <a:lnTo>
                  <a:pt x="186353" y="254827"/>
                </a:lnTo>
                <a:lnTo>
                  <a:pt x="186353" y="237525"/>
                </a:lnTo>
                <a:lnTo>
                  <a:pt x="104160" y="237525"/>
                </a:lnTo>
                <a:close/>
                <a:moveTo>
                  <a:pt x="255588" y="213414"/>
                </a:moveTo>
                <a:cubicBezTo>
                  <a:pt x="249837" y="213414"/>
                  <a:pt x="245165" y="218086"/>
                  <a:pt x="245165" y="223837"/>
                </a:cubicBezTo>
                <a:cubicBezTo>
                  <a:pt x="245165" y="229229"/>
                  <a:pt x="249837" y="233901"/>
                  <a:pt x="255588" y="233901"/>
                </a:cubicBezTo>
                <a:cubicBezTo>
                  <a:pt x="260980" y="233901"/>
                  <a:pt x="265652" y="229229"/>
                  <a:pt x="265652" y="223837"/>
                </a:cubicBezTo>
                <a:cubicBezTo>
                  <a:pt x="265652" y="218086"/>
                  <a:pt x="260980" y="213414"/>
                  <a:pt x="255588" y="213414"/>
                </a:cubicBezTo>
                <a:close/>
                <a:moveTo>
                  <a:pt x="32978" y="213414"/>
                </a:moveTo>
                <a:cubicBezTo>
                  <a:pt x="27587" y="213414"/>
                  <a:pt x="22914" y="218086"/>
                  <a:pt x="22914" y="223837"/>
                </a:cubicBezTo>
                <a:cubicBezTo>
                  <a:pt x="22914" y="229229"/>
                  <a:pt x="27587" y="233901"/>
                  <a:pt x="32978" y="233901"/>
                </a:cubicBezTo>
                <a:cubicBezTo>
                  <a:pt x="38729" y="233901"/>
                  <a:pt x="43402" y="229229"/>
                  <a:pt x="43402" y="223837"/>
                </a:cubicBezTo>
                <a:cubicBezTo>
                  <a:pt x="43402" y="218086"/>
                  <a:pt x="38729" y="213414"/>
                  <a:pt x="32978" y="213414"/>
                </a:cubicBezTo>
                <a:close/>
                <a:moveTo>
                  <a:pt x="255588" y="204787"/>
                </a:moveTo>
                <a:cubicBezTo>
                  <a:pt x="266012" y="204787"/>
                  <a:pt x="274279" y="213414"/>
                  <a:pt x="274279" y="223837"/>
                </a:cubicBezTo>
                <a:cubicBezTo>
                  <a:pt x="274279" y="234261"/>
                  <a:pt x="266012" y="242528"/>
                  <a:pt x="255588" y="242528"/>
                </a:cubicBezTo>
                <a:cubicBezTo>
                  <a:pt x="245165" y="242528"/>
                  <a:pt x="236538" y="234261"/>
                  <a:pt x="236538" y="223837"/>
                </a:cubicBezTo>
                <a:cubicBezTo>
                  <a:pt x="236538" y="213414"/>
                  <a:pt x="245165" y="204787"/>
                  <a:pt x="255588" y="204787"/>
                </a:cubicBezTo>
                <a:close/>
                <a:moveTo>
                  <a:pt x="32978" y="204787"/>
                </a:moveTo>
                <a:cubicBezTo>
                  <a:pt x="43402" y="204787"/>
                  <a:pt x="52028" y="213414"/>
                  <a:pt x="52028" y="223837"/>
                </a:cubicBezTo>
                <a:cubicBezTo>
                  <a:pt x="52028" y="234261"/>
                  <a:pt x="43402" y="242528"/>
                  <a:pt x="32978" y="242528"/>
                </a:cubicBezTo>
                <a:cubicBezTo>
                  <a:pt x="22555" y="242528"/>
                  <a:pt x="14288" y="234261"/>
                  <a:pt x="14288" y="223837"/>
                </a:cubicBezTo>
                <a:cubicBezTo>
                  <a:pt x="14288" y="213414"/>
                  <a:pt x="22555" y="204787"/>
                  <a:pt x="32978" y="204787"/>
                </a:cubicBezTo>
                <a:close/>
                <a:moveTo>
                  <a:pt x="131918" y="190305"/>
                </a:moveTo>
                <a:lnTo>
                  <a:pt x="131918" y="228513"/>
                </a:lnTo>
                <a:lnTo>
                  <a:pt x="158235" y="228513"/>
                </a:lnTo>
                <a:lnTo>
                  <a:pt x="158235" y="190305"/>
                </a:lnTo>
                <a:lnTo>
                  <a:pt x="131918" y="190305"/>
                </a:lnTo>
                <a:close/>
                <a:moveTo>
                  <a:pt x="175538" y="163991"/>
                </a:moveTo>
                <a:cubicBezTo>
                  <a:pt x="171212" y="163991"/>
                  <a:pt x="166886" y="168317"/>
                  <a:pt x="166886" y="172642"/>
                </a:cubicBezTo>
                <a:lnTo>
                  <a:pt x="166886" y="181654"/>
                </a:lnTo>
                <a:lnTo>
                  <a:pt x="175538" y="181654"/>
                </a:lnTo>
                <a:cubicBezTo>
                  <a:pt x="180585" y="181654"/>
                  <a:pt x="184551" y="177689"/>
                  <a:pt x="184551" y="172642"/>
                </a:cubicBezTo>
                <a:cubicBezTo>
                  <a:pt x="184551" y="168317"/>
                  <a:pt x="180585" y="163991"/>
                  <a:pt x="175538" y="163991"/>
                </a:cubicBezTo>
                <a:close/>
                <a:moveTo>
                  <a:pt x="114254" y="163991"/>
                </a:moveTo>
                <a:cubicBezTo>
                  <a:pt x="109568" y="163991"/>
                  <a:pt x="105602" y="168317"/>
                  <a:pt x="105602" y="172642"/>
                </a:cubicBezTo>
                <a:cubicBezTo>
                  <a:pt x="105602" y="177689"/>
                  <a:pt x="109568" y="181654"/>
                  <a:pt x="114254" y="181654"/>
                </a:cubicBezTo>
                <a:lnTo>
                  <a:pt x="123267" y="181654"/>
                </a:lnTo>
                <a:lnTo>
                  <a:pt x="123267" y="172642"/>
                </a:lnTo>
                <a:cubicBezTo>
                  <a:pt x="123267" y="168317"/>
                  <a:pt x="119301" y="163991"/>
                  <a:pt x="114254" y="163991"/>
                </a:cubicBezTo>
                <a:close/>
                <a:moveTo>
                  <a:pt x="17991" y="100012"/>
                </a:moveTo>
                <a:lnTo>
                  <a:pt x="25047" y="125249"/>
                </a:lnTo>
                <a:lnTo>
                  <a:pt x="16580" y="123086"/>
                </a:lnTo>
                <a:cubicBezTo>
                  <a:pt x="12700" y="146160"/>
                  <a:pt x="14816" y="169955"/>
                  <a:pt x="22930" y="191948"/>
                </a:cubicBezTo>
                <a:cubicBezTo>
                  <a:pt x="23636" y="194471"/>
                  <a:pt x="22578" y="196995"/>
                  <a:pt x="20461" y="197716"/>
                </a:cubicBezTo>
                <a:cubicBezTo>
                  <a:pt x="19755" y="198077"/>
                  <a:pt x="19403" y="198077"/>
                  <a:pt x="18697" y="198077"/>
                </a:cubicBezTo>
                <a:cubicBezTo>
                  <a:pt x="17286" y="198077"/>
                  <a:pt x="15522" y="196995"/>
                  <a:pt x="14816" y="195192"/>
                </a:cubicBezTo>
                <a:cubicBezTo>
                  <a:pt x="5997" y="171397"/>
                  <a:pt x="3880" y="145800"/>
                  <a:pt x="8114" y="120923"/>
                </a:cubicBezTo>
                <a:lnTo>
                  <a:pt x="0" y="118399"/>
                </a:lnTo>
                <a:lnTo>
                  <a:pt x="17991" y="100012"/>
                </a:lnTo>
                <a:close/>
                <a:moveTo>
                  <a:pt x="270322" y="95609"/>
                </a:moveTo>
                <a:cubicBezTo>
                  <a:pt x="272469" y="95250"/>
                  <a:pt x="274615" y="95967"/>
                  <a:pt x="275689" y="98476"/>
                </a:cubicBezTo>
                <a:cubicBezTo>
                  <a:pt x="284275" y="123211"/>
                  <a:pt x="285706" y="149020"/>
                  <a:pt x="280339" y="174830"/>
                </a:cubicBezTo>
                <a:lnTo>
                  <a:pt x="288568" y="176980"/>
                </a:lnTo>
                <a:lnTo>
                  <a:pt x="269249" y="194904"/>
                </a:lnTo>
                <a:lnTo>
                  <a:pt x="263525" y="169453"/>
                </a:lnTo>
                <a:lnTo>
                  <a:pt x="271753" y="171962"/>
                </a:lnTo>
                <a:cubicBezTo>
                  <a:pt x="276762" y="148662"/>
                  <a:pt x="275331" y="124286"/>
                  <a:pt x="267460" y="101344"/>
                </a:cubicBezTo>
                <a:cubicBezTo>
                  <a:pt x="266745" y="99193"/>
                  <a:pt x="267818" y="96326"/>
                  <a:pt x="270322" y="95609"/>
                </a:cubicBezTo>
                <a:close/>
                <a:moveTo>
                  <a:pt x="144030" y="85725"/>
                </a:moveTo>
                <a:cubicBezTo>
                  <a:pt x="173615" y="85725"/>
                  <a:pt x="197788" y="107012"/>
                  <a:pt x="202479" y="135875"/>
                </a:cubicBezTo>
                <a:cubicBezTo>
                  <a:pt x="202839" y="138401"/>
                  <a:pt x="201396" y="140205"/>
                  <a:pt x="198871" y="140926"/>
                </a:cubicBezTo>
                <a:cubicBezTo>
                  <a:pt x="198510" y="140926"/>
                  <a:pt x="198149" y="140926"/>
                  <a:pt x="198149" y="140926"/>
                </a:cubicBezTo>
                <a:cubicBezTo>
                  <a:pt x="195984" y="140926"/>
                  <a:pt x="194180" y="139483"/>
                  <a:pt x="193820" y="137319"/>
                </a:cubicBezTo>
                <a:cubicBezTo>
                  <a:pt x="190212" y="112785"/>
                  <a:pt x="168925" y="94745"/>
                  <a:pt x="144030" y="94745"/>
                </a:cubicBezTo>
                <a:cubicBezTo>
                  <a:pt x="141865" y="94745"/>
                  <a:pt x="139700" y="92580"/>
                  <a:pt x="139700" y="90416"/>
                </a:cubicBezTo>
                <a:cubicBezTo>
                  <a:pt x="139700" y="87890"/>
                  <a:pt x="141865" y="85725"/>
                  <a:pt x="144030" y="85725"/>
                </a:cubicBezTo>
                <a:close/>
                <a:moveTo>
                  <a:pt x="144896" y="67388"/>
                </a:moveTo>
                <a:cubicBezTo>
                  <a:pt x="102358" y="67388"/>
                  <a:pt x="67390" y="102353"/>
                  <a:pt x="67390" y="144887"/>
                </a:cubicBezTo>
                <a:cubicBezTo>
                  <a:pt x="67390" y="165433"/>
                  <a:pt x="75681" y="184898"/>
                  <a:pt x="89741" y="199677"/>
                </a:cubicBezTo>
                <a:cubicBezTo>
                  <a:pt x="97672" y="207607"/>
                  <a:pt x="102718" y="217700"/>
                  <a:pt x="103800" y="228513"/>
                </a:cubicBezTo>
                <a:lnTo>
                  <a:pt x="123267" y="228513"/>
                </a:lnTo>
                <a:lnTo>
                  <a:pt x="123267" y="190305"/>
                </a:lnTo>
                <a:lnTo>
                  <a:pt x="114254" y="190305"/>
                </a:lnTo>
                <a:cubicBezTo>
                  <a:pt x="104881" y="190305"/>
                  <a:pt x="96590" y="182375"/>
                  <a:pt x="96590" y="172642"/>
                </a:cubicBezTo>
                <a:cubicBezTo>
                  <a:pt x="96590" y="163270"/>
                  <a:pt x="104881" y="155340"/>
                  <a:pt x="114254" y="155340"/>
                </a:cubicBezTo>
                <a:cubicBezTo>
                  <a:pt x="123988" y="155340"/>
                  <a:pt x="131918" y="163270"/>
                  <a:pt x="131918" y="172642"/>
                </a:cubicBezTo>
                <a:lnTo>
                  <a:pt x="131918" y="181654"/>
                </a:lnTo>
                <a:lnTo>
                  <a:pt x="158235" y="181654"/>
                </a:lnTo>
                <a:lnTo>
                  <a:pt x="158235" y="172642"/>
                </a:lnTo>
                <a:cubicBezTo>
                  <a:pt x="158235" y="163270"/>
                  <a:pt x="166165" y="155340"/>
                  <a:pt x="175538" y="155340"/>
                </a:cubicBezTo>
                <a:cubicBezTo>
                  <a:pt x="185272" y="155340"/>
                  <a:pt x="193202" y="163270"/>
                  <a:pt x="193202" y="172642"/>
                </a:cubicBezTo>
                <a:cubicBezTo>
                  <a:pt x="193202" y="182375"/>
                  <a:pt x="185272" y="190305"/>
                  <a:pt x="175538" y="190305"/>
                </a:cubicBezTo>
                <a:lnTo>
                  <a:pt x="166886" y="190305"/>
                </a:lnTo>
                <a:lnTo>
                  <a:pt x="166886" y="228513"/>
                </a:lnTo>
                <a:lnTo>
                  <a:pt x="187074" y="228513"/>
                </a:lnTo>
                <a:cubicBezTo>
                  <a:pt x="187795" y="217339"/>
                  <a:pt x="192842" y="207246"/>
                  <a:pt x="200412" y="199316"/>
                </a:cubicBezTo>
                <a:cubicBezTo>
                  <a:pt x="214832" y="184537"/>
                  <a:pt x="222402" y="165433"/>
                  <a:pt x="222402" y="144887"/>
                </a:cubicBezTo>
                <a:cubicBezTo>
                  <a:pt x="222402" y="102353"/>
                  <a:pt x="187795" y="67388"/>
                  <a:pt x="144896" y="67388"/>
                </a:cubicBezTo>
                <a:close/>
                <a:moveTo>
                  <a:pt x="144896" y="58737"/>
                </a:moveTo>
                <a:cubicBezTo>
                  <a:pt x="192481" y="58737"/>
                  <a:pt x="231415" y="97306"/>
                  <a:pt x="231415" y="144887"/>
                </a:cubicBezTo>
                <a:cubicBezTo>
                  <a:pt x="231415" y="167596"/>
                  <a:pt x="222763" y="189223"/>
                  <a:pt x="206901" y="205444"/>
                </a:cubicBezTo>
                <a:cubicBezTo>
                  <a:pt x="199331" y="213014"/>
                  <a:pt x="195365" y="223106"/>
                  <a:pt x="195365" y="233920"/>
                </a:cubicBezTo>
                <a:lnTo>
                  <a:pt x="195365" y="254827"/>
                </a:lnTo>
                <a:cubicBezTo>
                  <a:pt x="195365" y="259513"/>
                  <a:pt x="191400" y="263478"/>
                  <a:pt x="186353" y="263478"/>
                </a:cubicBezTo>
                <a:lnTo>
                  <a:pt x="182027" y="263478"/>
                </a:lnTo>
                <a:lnTo>
                  <a:pt x="182027" y="268164"/>
                </a:lnTo>
                <a:cubicBezTo>
                  <a:pt x="182027" y="280059"/>
                  <a:pt x="171933" y="290152"/>
                  <a:pt x="160037" y="290152"/>
                </a:cubicBezTo>
                <a:lnTo>
                  <a:pt x="130837" y="290152"/>
                </a:lnTo>
                <a:cubicBezTo>
                  <a:pt x="118580" y="290152"/>
                  <a:pt x="108847" y="280059"/>
                  <a:pt x="108847" y="268164"/>
                </a:cubicBezTo>
                <a:lnTo>
                  <a:pt x="108847" y="263478"/>
                </a:lnTo>
                <a:lnTo>
                  <a:pt x="104521" y="263478"/>
                </a:lnTo>
                <a:cubicBezTo>
                  <a:pt x="99474" y="263478"/>
                  <a:pt x="95509" y="259513"/>
                  <a:pt x="95509" y="254827"/>
                </a:cubicBezTo>
                <a:lnTo>
                  <a:pt x="95509" y="234641"/>
                </a:lnTo>
                <a:cubicBezTo>
                  <a:pt x="95509" y="223467"/>
                  <a:pt x="91543" y="213374"/>
                  <a:pt x="83973" y="205804"/>
                </a:cubicBezTo>
                <a:cubicBezTo>
                  <a:pt x="67751" y="189584"/>
                  <a:pt x="58738" y="167956"/>
                  <a:pt x="58738" y="144887"/>
                </a:cubicBezTo>
                <a:cubicBezTo>
                  <a:pt x="58738" y="97306"/>
                  <a:pt x="97672" y="58737"/>
                  <a:pt x="144896" y="58737"/>
                </a:cubicBezTo>
                <a:close/>
                <a:moveTo>
                  <a:pt x="234596" y="36726"/>
                </a:moveTo>
                <a:cubicBezTo>
                  <a:pt x="236774" y="38167"/>
                  <a:pt x="236774" y="40689"/>
                  <a:pt x="235322" y="42491"/>
                </a:cubicBezTo>
                <a:cubicBezTo>
                  <a:pt x="232417" y="45733"/>
                  <a:pt x="231328" y="49696"/>
                  <a:pt x="231328" y="53660"/>
                </a:cubicBezTo>
                <a:lnTo>
                  <a:pt x="231328" y="76718"/>
                </a:lnTo>
                <a:lnTo>
                  <a:pt x="281436" y="76718"/>
                </a:lnTo>
                <a:lnTo>
                  <a:pt x="281436" y="53660"/>
                </a:lnTo>
                <a:cubicBezTo>
                  <a:pt x="281436" y="49696"/>
                  <a:pt x="279983" y="45733"/>
                  <a:pt x="277442" y="42491"/>
                </a:cubicBezTo>
                <a:cubicBezTo>
                  <a:pt x="275626" y="40689"/>
                  <a:pt x="275989" y="38167"/>
                  <a:pt x="278168" y="36726"/>
                </a:cubicBezTo>
                <a:cubicBezTo>
                  <a:pt x="279983" y="34925"/>
                  <a:pt x="282525" y="35285"/>
                  <a:pt x="284341" y="37086"/>
                </a:cubicBezTo>
                <a:cubicBezTo>
                  <a:pt x="287972" y="41770"/>
                  <a:pt x="290150" y="47895"/>
                  <a:pt x="290150" y="53660"/>
                </a:cubicBezTo>
                <a:lnTo>
                  <a:pt x="290150" y="81042"/>
                </a:lnTo>
                <a:cubicBezTo>
                  <a:pt x="290150" y="83203"/>
                  <a:pt x="288335" y="85365"/>
                  <a:pt x="285793" y="85365"/>
                </a:cubicBezTo>
                <a:lnTo>
                  <a:pt x="226971" y="85365"/>
                </a:lnTo>
                <a:cubicBezTo>
                  <a:pt x="224429" y="85365"/>
                  <a:pt x="222250" y="83203"/>
                  <a:pt x="222250" y="81042"/>
                </a:cubicBezTo>
                <a:lnTo>
                  <a:pt x="222250" y="53660"/>
                </a:lnTo>
                <a:cubicBezTo>
                  <a:pt x="222250" y="47895"/>
                  <a:pt x="224429" y="41770"/>
                  <a:pt x="228423" y="37086"/>
                </a:cubicBezTo>
                <a:cubicBezTo>
                  <a:pt x="229875" y="35285"/>
                  <a:pt x="232780" y="34925"/>
                  <a:pt x="234596" y="36726"/>
                </a:cubicBezTo>
                <a:close/>
                <a:moveTo>
                  <a:pt x="11766" y="36726"/>
                </a:moveTo>
                <a:cubicBezTo>
                  <a:pt x="13905" y="38167"/>
                  <a:pt x="14262" y="40689"/>
                  <a:pt x="12479" y="42491"/>
                </a:cubicBezTo>
                <a:cubicBezTo>
                  <a:pt x="9983" y="45733"/>
                  <a:pt x="8557" y="49696"/>
                  <a:pt x="8557" y="53660"/>
                </a:cubicBezTo>
                <a:lnTo>
                  <a:pt x="8557" y="76718"/>
                </a:lnTo>
                <a:lnTo>
                  <a:pt x="57761" y="76718"/>
                </a:lnTo>
                <a:lnTo>
                  <a:pt x="57761" y="53660"/>
                </a:lnTo>
                <a:cubicBezTo>
                  <a:pt x="57761" y="49696"/>
                  <a:pt x="56335" y="45733"/>
                  <a:pt x="53839" y="42491"/>
                </a:cubicBezTo>
                <a:cubicBezTo>
                  <a:pt x="52413" y="40689"/>
                  <a:pt x="52413" y="38167"/>
                  <a:pt x="54552" y="36726"/>
                </a:cubicBezTo>
                <a:cubicBezTo>
                  <a:pt x="56335" y="34925"/>
                  <a:pt x="59188" y="35285"/>
                  <a:pt x="60614" y="37086"/>
                </a:cubicBezTo>
                <a:cubicBezTo>
                  <a:pt x="64179" y="41770"/>
                  <a:pt x="66319" y="47895"/>
                  <a:pt x="66319" y="53660"/>
                </a:cubicBezTo>
                <a:lnTo>
                  <a:pt x="66319" y="81042"/>
                </a:lnTo>
                <a:cubicBezTo>
                  <a:pt x="66319" y="83203"/>
                  <a:pt x="64536" y="85365"/>
                  <a:pt x="62040" y="85365"/>
                </a:cubicBezTo>
                <a:lnTo>
                  <a:pt x="4278" y="85365"/>
                </a:lnTo>
                <a:cubicBezTo>
                  <a:pt x="1783" y="85365"/>
                  <a:pt x="0" y="83203"/>
                  <a:pt x="0" y="81042"/>
                </a:cubicBezTo>
                <a:lnTo>
                  <a:pt x="0" y="53660"/>
                </a:lnTo>
                <a:cubicBezTo>
                  <a:pt x="0" y="47895"/>
                  <a:pt x="2139" y="41770"/>
                  <a:pt x="6061" y="37086"/>
                </a:cubicBezTo>
                <a:cubicBezTo>
                  <a:pt x="7487" y="35285"/>
                  <a:pt x="9983" y="34925"/>
                  <a:pt x="11766" y="36726"/>
                </a:cubicBezTo>
                <a:close/>
                <a:moveTo>
                  <a:pt x="255588" y="8902"/>
                </a:moveTo>
                <a:cubicBezTo>
                  <a:pt x="249837" y="8902"/>
                  <a:pt x="245165" y="13531"/>
                  <a:pt x="245165" y="18872"/>
                </a:cubicBezTo>
                <a:cubicBezTo>
                  <a:pt x="245165" y="24569"/>
                  <a:pt x="249837" y="29198"/>
                  <a:pt x="255588" y="29198"/>
                </a:cubicBezTo>
                <a:cubicBezTo>
                  <a:pt x="260980" y="29198"/>
                  <a:pt x="265652" y="24569"/>
                  <a:pt x="265652" y="18872"/>
                </a:cubicBezTo>
                <a:cubicBezTo>
                  <a:pt x="265652" y="13531"/>
                  <a:pt x="260980" y="8902"/>
                  <a:pt x="255588" y="8902"/>
                </a:cubicBezTo>
                <a:close/>
                <a:moveTo>
                  <a:pt x="32978" y="8902"/>
                </a:moveTo>
                <a:cubicBezTo>
                  <a:pt x="27587" y="8902"/>
                  <a:pt x="22914" y="13531"/>
                  <a:pt x="22914" y="18872"/>
                </a:cubicBezTo>
                <a:cubicBezTo>
                  <a:pt x="22914" y="24569"/>
                  <a:pt x="27587" y="29198"/>
                  <a:pt x="32978" y="29198"/>
                </a:cubicBezTo>
                <a:cubicBezTo>
                  <a:pt x="38729" y="29198"/>
                  <a:pt x="43402" y="24569"/>
                  <a:pt x="43402" y="18872"/>
                </a:cubicBezTo>
                <a:cubicBezTo>
                  <a:pt x="43402" y="13531"/>
                  <a:pt x="38729" y="8902"/>
                  <a:pt x="32978" y="8902"/>
                </a:cubicBezTo>
                <a:close/>
                <a:moveTo>
                  <a:pt x="133521" y="6815"/>
                </a:moveTo>
                <a:cubicBezTo>
                  <a:pt x="154896" y="5078"/>
                  <a:pt x="176676" y="8197"/>
                  <a:pt x="197102" y="16393"/>
                </a:cubicBezTo>
                <a:lnTo>
                  <a:pt x="201078" y="8553"/>
                </a:lnTo>
                <a:lnTo>
                  <a:pt x="215539" y="30292"/>
                </a:lnTo>
                <a:lnTo>
                  <a:pt x="189149" y="31717"/>
                </a:lnTo>
                <a:lnTo>
                  <a:pt x="193487" y="23877"/>
                </a:lnTo>
                <a:cubicBezTo>
                  <a:pt x="155167" y="9266"/>
                  <a:pt x="112147" y="12829"/>
                  <a:pt x="77080" y="33856"/>
                </a:cubicBezTo>
                <a:cubicBezTo>
                  <a:pt x="76357" y="34212"/>
                  <a:pt x="75634" y="34568"/>
                  <a:pt x="74911" y="34568"/>
                </a:cubicBezTo>
                <a:cubicBezTo>
                  <a:pt x="73465" y="34568"/>
                  <a:pt x="72019" y="33856"/>
                  <a:pt x="70935" y="32430"/>
                </a:cubicBezTo>
                <a:cubicBezTo>
                  <a:pt x="69850" y="30292"/>
                  <a:pt x="70212" y="27441"/>
                  <a:pt x="72381" y="26372"/>
                </a:cubicBezTo>
                <a:cubicBezTo>
                  <a:pt x="91179" y="15146"/>
                  <a:pt x="112147" y="8553"/>
                  <a:pt x="133521" y="6815"/>
                </a:cubicBezTo>
                <a:close/>
                <a:moveTo>
                  <a:pt x="255588" y="0"/>
                </a:moveTo>
                <a:cubicBezTo>
                  <a:pt x="266012" y="0"/>
                  <a:pt x="274279" y="8546"/>
                  <a:pt x="274279" y="18872"/>
                </a:cubicBezTo>
                <a:cubicBezTo>
                  <a:pt x="274279" y="29198"/>
                  <a:pt x="266012" y="37744"/>
                  <a:pt x="255588" y="37744"/>
                </a:cubicBezTo>
                <a:cubicBezTo>
                  <a:pt x="245165" y="37744"/>
                  <a:pt x="236538" y="29198"/>
                  <a:pt x="236538" y="18872"/>
                </a:cubicBezTo>
                <a:cubicBezTo>
                  <a:pt x="236538" y="8546"/>
                  <a:pt x="245165" y="0"/>
                  <a:pt x="255588" y="0"/>
                </a:cubicBezTo>
                <a:close/>
                <a:moveTo>
                  <a:pt x="32978" y="0"/>
                </a:moveTo>
                <a:cubicBezTo>
                  <a:pt x="43402" y="0"/>
                  <a:pt x="52028" y="8546"/>
                  <a:pt x="52028" y="18872"/>
                </a:cubicBezTo>
                <a:cubicBezTo>
                  <a:pt x="52028" y="29198"/>
                  <a:pt x="43402" y="37744"/>
                  <a:pt x="32978" y="37744"/>
                </a:cubicBezTo>
                <a:cubicBezTo>
                  <a:pt x="22555" y="37744"/>
                  <a:pt x="14288" y="29198"/>
                  <a:pt x="14288" y="18872"/>
                </a:cubicBezTo>
                <a:cubicBezTo>
                  <a:pt x="14288" y="8546"/>
                  <a:pt x="22555" y="0"/>
                  <a:pt x="3297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900">
              <a:latin typeface="Lato Light" panose="020F0502020204030203" pitchFamily="34" charset="0"/>
            </a:endParaRPr>
          </a:p>
        </p:txBody>
      </p:sp>
      <p:sp>
        <p:nvSpPr>
          <p:cNvPr id="33" name="Freeform 1031">
            <a:extLst>
              <a:ext uri="{FF2B5EF4-FFF2-40B4-BE49-F238E27FC236}">
                <a16:creationId xmlns:a16="http://schemas.microsoft.com/office/drawing/2014/main" id="{3B3DF43B-B699-FA42-B171-FBC838C61FD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320563" y="838977"/>
            <a:ext cx="531813" cy="532607"/>
          </a:xfrm>
          <a:custGeom>
            <a:avLst/>
            <a:gdLst>
              <a:gd name="T0" fmla="*/ 68774937 w 293328"/>
              <a:gd name="T1" fmla="*/ 119643747 h 293328"/>
              <a:gd name="T2" fmla="*/ 77985361 w 293328"/>
              <a:gd name="T3" fmla="*/ 119643747 h 293328"/>
              <a:gd name="T4" fmla="*/ 79828350 w 293328"/>
              <a:gd name="T5" fmla="*/ 88042880 h 293328"/>
              <a:gd name="T6" fmla="*/ 81670393 w 293328"/>
              <a:gd name="T7" fmla="*/ 119643747 h 293328"/>
              <a:gd name="T8" fmla="*/ 90880933 w 293328"/>
              <a:gd name="T9" fmla="*/ 119643747 h 293328"/>
              <a:gd name="T10" fmla="*/ 68774937 w 293328"/>
              <a:gd name="T11" fmla="*/ 83169438 h 293328"/>
              <a:gd name="T12" fmla="*/ 81769808 w 293328"/>
              <a:gd name="T13" fmla="*/ 72036662 h 293328"/>
              <a:gd name="T14" fmla="*/ 77869883 w 293328"/>
              <a:gd name="T15" fmla="*/ 72036662 h 293328"/>
              <a:gd name="T16" fmla="*/ 79820244 w 293328"/>
              <a:gd name="T17" fmla="*/ 61024530 h 293328"/>
              <a:gd name="T18" fmla="*/ 79820244 w 293328"/>
              <a:gd name="T19" fmla="*/ 65025693 h 293328"/>
              <a:gd name="T20" fmla="*/ 79820244 w 293328"/>
              <a:gd name="T21" fmla="*/ 61024530 h 293328"/>
              <a:gd name="T22" fmla="*/ 81769808 w 293328"/>
              <a:gd name="T23" fmla="*/ 53313538 h 293328"/>
              <a:gd name="T24" fmla="*/ 77869883 w 293328"/>
              <a:gd name="T25" fmla="*/ 53313538 h 293328"/>
              <a:gd name="T26" fmla="*/ 41142411 w 293328"/>
              <a:gd name="T27" fmla="*/ 25155529 h 293328"/>
              <a:gd name="T28" fmla="*/ 65551253 w 293328"/>
              <a:gd name="T29" fmla="*/ 55026678 h 293328"/>
              <a:gd name="T30" fmla="*/ 68774937 w 293328"/>
              <a:gd name="T31" fmla="*/ 79238482 h 293328"/>
              <a:gd name="T32" fmla="*/ 90880933 w 293328"/>
              <a:gd name="T33" fmla="*/ 56284742 h 293328"/>
              <a:gd name="T34" fmla="*/ 94719662 w 293328"/>
              <a:gd name="T35" fmla="*/ 56284742 h 293328"/>
              <a:gd name="T36" fmla="*/ 97943104 w 293328"/>
              <a:gd name="T37" fmla="*/ 84898726 h 293328"/>
              <a:gd name="T38" fmla="*/ 101166843 w 293328"/>
              <a:gd name="T39" fmla="*/ 54555247 h 293328"/>
              <a:gd name="T40" fmla="*/ 71077972 w 293328"/>
              <a:gd name="T41" fmla="*/ 46065160 h 293328"/>
              <a:gd name="T42" fmla="*/ 45594413 w 293328"/>
              <a:gd name="T43" fmla="*/ 25155529 h 293328"/>
              <a:gd name="T44" fmla="*/ 79900704 w 293328"/>
              <a:gd name="T45" fmla="*/ 19856664 h 293328"/>
              <a:gd name="T46" fmla="*/ 79900704 w 293328"/>
              <a:gd name="T47" fmla="*/ 34077248 h 293328"/>
              <a:gd name="T48" fmla="*/ 79900704 w 293328"/>
              <a:gd name="T49" fmla="*/ 19856664 h 293328"/>
              <a:gd name="T50" fmla="*/ 90582629 w 293328"/>
              <a:gd name="T51" fmla="*/ 26889373 h 293328"/>
              <a:gd name="T52" fmla="*/ 69066944 w 293328"/>
              <a:gd name="T53" fmla="*/ 26889373 h 293328"/>
              <a:gd name="T54" fmla="*/ 1841582 w 293328"/>
              <a:gd name="T55" fmla="*/ 0 h 293328"/>
              <a:gd name="T56" fmla="*/ 125114871 w 293328"/>
              <a:gd name="T57" fmla="*/ 2044476 h 293328"/>
              <a:gd name="T58" fmla="*/ 117592766 w 293328"/>
              <a:gd name="T59" fmla="*/ 3930422 h 293328"/>
              <a:gd name="T60" fmla="*/ 115597421 w 293328"/>
              <a:gd name="T61" fmla="*/ 73735681 h 293328"/>
              <a:gd name="T62" fmla="*/ 105004974 w 293328"/>
              <a:gd name="T63" fmla="*/ 81754117 h 293328"/>
              <a:gd name="T64" fmla="*/ 94719662 w 293328"/>
              <a:gd name="T65" fmla="*/ 88042880 h 293328"/>
              <a:gd name="T66" fmla="*/ 86275502 w 293328"/>
              <a:gd name="T67" fmla="*/ 128133161 h 293328"/>
              <a:gd name="T68" fmla="*/ 73380249 w 293328"/>
              <a:gd name="T69" fmla="*/ 128133161 h 293328"/>
              <a:gd name="T70" fmla="*/ 64937487 w 293328"/>
              <a:gd name="T71" fmla="*/ 62730148 h 293328"/>
              <a:gd name="T72" fmla="*/ 38379011 w 293328"/>
              <a:gd name="T73" fmla="*/ 32544374 h 293328"/>
              <a:gd name="T74" fmla="*/ 48357047 w 293328"/>
              <a:gd name="T75" fmla="*/ 22325141 h 293328"/>
              <a:gd name="T76" fmla="*/ 71077972 w 293328"/>
              <a:gd name="T77" fmla="*/ 42134862 h 293328"/>
              <a:gd name="T78" fmla="*/ 105004974 w 293328"/>
              <a:gd name="T79" fmla="*/ 54555247 h 293328"/>
              <a:gd name="T80" fmla="*/ 113755352 w 293328"/>
              <a:gd name="T81" fmla="*/ 69962757 h 293328"/>
              <a:gd name="T82" fmla="*/ 11360453 w 293328"/>
              <a:gd name="T83" fmla="*/ 3930422 h 293328"/>
              <a:gd name="T84" fmla="*/ 59103376 w 293328"/>
              <a:gd name="T85" fmla="*/ 69962757 h 293328"/>
              <a:gd name="T86" fmla="*/ 59103376 w 293328"/>
              <a:gd name="T87" fmla="*/ 73735681 h 293328"/>
              <a:gd name="T88" fmla="*/ 7522971 w 293328"/>
              <a:gd name="T89" fmla="*/ 71849273 h 293328"/>
              <a:gd name="T90" fmla="*/ 1841582 w 293328"/>
              <a:gd name="T91" fmla="*/ 3930422 h 293328"/>
              <a:gd name="T92" fmla="*/ 1841582 w 293328"/>
              <a:gd name="T93" fmla="*/ 0 h 293328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93328" h="293328">
                <a:moveTo>
                  <a:pt x="161240" y="190394"/>
                </a:moveTo>
                <a:lnTo>
                  <a:pt x="161240" y="273893"/>
                </a:lnTo>
                <a:cubicBezTo>
                  <a:pt x="161240" y="279652"/>
                  <a:pt x="165919" y="284690"/>
                  <a:pt x="172038" y="284690"/>
                </a:cubicBezTo>
                <a:cubicBezTo>
                  <a:pt x="177796" y="284690"/>
                  <a:pt x="182835" y="279652"/>
                  <a:pt x="182835" y="273893"/>
                </a:cubicBezTo>
                <a:lnTo>
                  <a:pt x="182835" y="205870"/>
                </a:lnTo>
                <a:cubicBezTo>
                  <a:pt x="182835" y="203350"/>
                  <a:pt x="184635" y="201551"/>
                  <a:pt x="187154" y="201551"/>
                </a:cubicBezTo>
                <a:cubicBezTo>
                  <a:pt x="189674" y="201551"/>
                  <a:pt x="191473" y="203350"/>
                  <a:pt x="191473" y="205870"/>
                </a:cubicBezTo>
                <a:lnTo>
                  <a:pt x="191473" y="273893"/>
                </a:lnTo>
                <a:cubicBezTo>
                  <a:pt x="191473" y="279652"/>
                  <a:pt x="196512" y="284690"/>
                  <a:pt x="202270" y="284690"/>
                </a:cubicBezTo>
                <a:cubicBezTo>
                  <a:pt x="208389" y="284690"/>
                  <a:pt x="213068" y="279652"/>
                  <a:pt x="213068" y="273893"/>
                </a:cubicBezTo>
                <a:lnTo>
                  <a:pt x="213068" y="190394"/>
                </a:lnTo>
                <a:lnTo>
                  <a:pt x="161240" y="190394"/>
                </a:lnTo>
                <a:close/>
                <a:moveTo>
                  <a:pt x="187135" y="160338"/>
                </a:moveTo>
                <a:cubicBezTo>
                  <a:pt x="189802" y="160338"/>
                  <a:pt x="191707" y="162624"/>
                  <a:pt x="191707" y="164910"/>
                </a:cubicBezTo>
                <a:cubicBezTo>
                  <a:pt x="191707" y="167577"/>
                  <a:pt x="189802" y="169482"/>
                  <a:pt x="187135" y="169482"/>
                </a:cubicBezTo>
                <a:cubicBezTo>
                  <a:pt x="184468" y="169482"/>
                  <a:pt x="182563" y="167577"/>
                  <a:pt x="182563" y="164910"/>
                </a:cubicBezTo>
                <a:cubicBezTo>
                  <a:pt x="182563" y="162243"/>
                  <a:pt x="184468" y="160338"/>
                  <a:pt x="187135" y="160338"/>
                </a:cubicBezTo>
                <a:close/>
                <a:moveTo>
                  <a:pt x="187135" y="139700"/>
                </a:moveTo>
                <a:cubicBezTo>
                  <a:pt x="189802" y="139700"/>
                  <a:pt x="191707" y="141532"/>
                  <a:pt x="191707" y="144096"/>
                </a:cubicBezTo>
                <a:cubicBezTo>
                  <a:pt x="191707" y="146661"/>
                  <a:pt x="189802" y="148859"/>
                  <a:pt x="187135" y="148859"/>
                </a:cubicBezTo>
                <a:cubicBezTo>
                  <a:pt x="184468" y="148859"/>
                  <a:pt x="182563" y="146661"/>
                  <a:pt x="182563" y="144096"/>
                </a:cubicBezTo>
                <a:cubicBezTo>
                  <a:pt x="182563" y="141532"/>
                  <a:pt x="184468" y="139700"/>
                  <a:pt x="187135" y="139700"/>
                </a:cubicBezTo>
                <a:close/>
                <a:moveTo>
                  <a:pt x="187135" y="117475"/>
                </a:moveTo>
                <a:cubicBezTo>
                  <a:pt x="189802" y="117475"/>
                  <a:pt x="191707" y="119761"/>
                  <a:pt x="191707" y="122047"/>
                </a:cubicBezTo>
                <a:cubicBezTo>
                  <a:pt x="191707" y="124714"/>
                  <a:pt x="189802" y="126619"/>
                  <a:pt x="187135" y="126619"/>
                </a:cubicBezTo>
                <a:cubicBezTo>
                  <a:pt x="184468" y="126619"/>
                  <a:pt x="182563" y="124714"/>
                  <a:pt x="182563" y="122047"/>
                </a:cubicBezTo>
                <a:cubicBezTo>
                  <a:pt x="182563" y="119761"/>
                  <a:pt x="184468" y="117475"/>
                  <a:pt x="187135" y="117475"/>
                </a:cubicBezTo>
                <a:close/>
                <a:moveTo>
                  <a:pt x="96456" y="57586"/>
                </a:moveTo>
                <a:cubicBezTo>
                  <a:pt x="93577" y="60465"/>
                  <a:pt x="93577" y="65144"/>
                  <a:pt x="96456" y="68023"/>
                </a:cubicBezTo>
                <a:lnTo>
                  <a:pt x="153682" y="125969"/>
                </a:lnTo>
                <a:cubicBezTo>
                  <a:pt x="158361" y="130648"/>
                  <a:pt x="161240" y="136767"/>
                  <a:pt x="161240" y="143605"/>
                </a:cubicBezTo>
                <a:lnTo>
                  <a:pt x="161240" y="181396"/>
                </a:lnTo>
                <a:lnTo>
                  <a:pt x="213068" y="181396"/>
                </a:lnTo>
                <a:lnTo>
                  <a:pt x="213068" y="128849"/>
                </a:lnTo>
                <a:cubicBezTo>
                  <a:pt x="213068" y="126329"/>
                  <a:pt x="215227" y="124530"/>
                  <a:pt x="217387" y="124530"/>
                </a:cubicBezTo>
                <a:cubicBezTo>
                  <a:pt x="219906" y="124530"/>
                  <a:pt x="222066" y="126329"/>
                  <a:pt x="222066" y="128849"/>
                </a:cubicBezTo>
                <a:lnTo>
                  <a:pt x="222066" y="187154"/>
                </a:lnTo>
                <a:cubicBezTo>
                  <a:pt x="222066" y="191113"/>
                  <a:pt x="225305" y="194353"/>
                  <a:pt x="229624" y="194353"/>
                </a:cubicBezTo>
                <a:cubicBezTo>
                  <a:pt x="233943" y="194353"/>
                  <a:pt x="237182" y="191113"/>
                  <a:pt x="237182" y="187154"/>
                </a:cubicBezTo>
                <a:lnTo>
                  <a:pt x="237182" y="124890"/>
                </a:lnTo>
                <a:cubicBezTo>
                  <a:pt x="237182" y="114092"/>
                  <a:pt x="228184" y="105454"/>
                  <a:pt x="217387" y="105454"/>
                </a:cubicBezTo>
                <a:lnTo>
                  <a:pt x="166639" y="105454"/>
                </a:lnTo>
                <a:cubicBezTo>
                  <a:pt x="159081" y="105454"/>
                  <a:pt x="151883" y="102575"/>
                  <a:pt x="146124" y="96816"/>
                </a:cubicBezTo>
                <a:lnTo>
                  <a:pt x="106894" y="57586"/>
                </a:lnTo>
                <a:cubicBezTo>
                  <a:pt x="104014" y="54706"/>
                  <a:pt x="98976" y="54706"/>
                  <a:pt x="96456" y="57586"/>
                </a:cubicBezTo>
                <a:close/>
                <a:moveTo>
                  <a:pt x="187325" y="45456"/>
                </a:moveTo>
                <a:cubicBezTo>
                  <a:pt x="178381" y="45456"/>
                  <a:pt x="170869" y="52611"/>
                  <a:pt x="170869" y="61555"/>
                </a:cubicBezTo>
                <a:cubicBezTo>
                  <a:pt x="170869" y="70856"/>
                  <a:pt x="178381" y="78011"/>
                  <a:pt x="187325" y="78011"/>
                </a:cubicBezTo>
                <a:cubicBezTo>
                  <a:pt x="196269" y="78011"/>
                  <a:pt x="203781" y="70856"/>
                  <a:pt x="203781" y="61555"/>
                </a:cubicBezTo>
                <a:cubicBezTo>
                  <a:pt x="203781" y="52611"/>
                  <a:pt x="196269" y="45456"/>
                  <a:pt x="187325" y="45456"/>
                </a:cubicBezTo>
                <a:close/>
                <a:moveTo>
                  <a:pt x="187325" y="36513"/>
                </a:moveTo>
                <a:cubicBezTo>
                  <a:pt x="201277" y="36513"/>
                  <a:pt x="212367" y="47961"/>
                  <a:pt x="212367" y="61555"/>
                </a:cubicBezTo>
                <a:cubicBezTo>
                  <a:pt x="212367" y="75507"/>
                  <a:pt x="201277" y="86955"/>
                  <a:pt x="187325" y="86955"/>
                </a:cubicBezTo>
                <a:cubicBezTo>
                  <a:pt x="173373" y="86955"/>
                  <a:pt x="161925" y="75507"/>
                  <a:pt x="161925" y="61555"/>
                </a:cubicBezTo>
                <a:cubicBezTo>
                  <a:pt x="161925" y="47961"/>
                  <a:pt x="173373" y="36513"/>
                  <a:pt x="187325" y="36513"/>
                </a:cubicBezTo>
                <a:close/>
                <a:moveTo>
                  <a:pt x="4319" y="0"/>
                </a:moveTo>
                <a:lnTo>
                  <a:pt x="289009" y="0"/>
                </a:lnTo>
                <a:cubicBezTo>
                  <a:pt x="291529" y="0"/>
                  <a:pt x="293328" y="1799"/>
                  <a:pt x="293328" y="4679"/>
                </a:cubicBezTo>
                <a:cubicBezTo>
                  <a:pt x="293328" y="6838"/>
                  <a:pt x="291529" y="8998"/>
                  <a:pt x="289009" y="8998"/>
                </a:cubicBezTo>
                <a:lnTo>
                  <a:pt x="275692" y="8998"/>
                </a:lnTo>
                <a:lnTo>
                  <a:pt x="275692" y="164480"/>
                </a:lnTo>
                <a:cubicBezTo>
                  <a:pt x="275692" y="166999"/>
                  <a:pt x="273893" y="168799"/>
                  <a:pt x="271014" y="168799"/>
                </a:cubicBezTo>
                <a:lnTo>
                  <a:pt x="246180" y="168799"/>
                </a:lnTo>
                <a:lnTo>
                  <a:pt x="246180" y="187154"/>
                </a:lnTo>
                <a:cubicBezTo>
                  <a:pt x="246180" y="196152"/>
                  <a:pt x="238622" y="203710"/>
                  <a:pt x="229624" y="203710"/>
                </a:cubicBezTo>
                <a:cubicBezTo>
                  <a:pt x="226744" y="203710"/>
                  <a:pt x="224225" y="202631"/>
                  <a:pt x="222066" y="201551"/>
                </a:cubicBezTo>
                <a:lnTo>
                  <a:pt x="222066" y="273893"/>
                </a:lnTo>
                <a:cubicBezTo>
                  <a:pt x="222066" y="284690"/>
                  <a:pt x="213068" y="293328"/>
                  <a:pt x="202270" y="293328"/>
                </a:cubicBezTo>
                <a:cubicBezTo>
                  <a:pt x="196152" y="293328"/>
                  <a:pt x="190753" y="290449"/>
                  <a:pt x="187154" y="286130"/>
                </a:cubicBezTo>
                <a:cubicBezTo>
                  <a:pt x="183555" y="290449"/>
                  <a:pt x="178156" y="293328"/>
                  <a:pt x="172038" y="293328"/>
                </a:cubicBezTo>
                <a:cubicBezTo>
                  <a:pt x="161240" y="293328"/>
                  <a:pt x="152243" y="284690"/>
                  <a:pt x="152243" y="273893"/>
                </a:cubicBezTo>
                <a:lnTo>
                  <a:pt x="152243" y="143605"/>
                </a:lnTo>
                <a:cubicBezTo>
                  <a:pt x="152243" y="139286"/>
                  <a:pt x="150443" y="135327"/>
                  <a:pt x="147204" y="132088"/>
                </a:cubicBezTo>
                <a:lnTo>
                  <a:pt x="89978" y="74501"/>
                </a:lnTo>
                <a:cubicBezTo>
                  <a:pt x="83859" y="68023"/>
                  <a:pt x="83859" y="57586"/>
                  <a:pt x="89978" y="51107"/>
                </a:cubicBezTo>
                <a:cubicBezTo>
                  <a:pt x="96456" y="44989"/>
                  <a:pt x="106894" y="44989"/>
                  <a:pt x="113372" y="51107"/>
                </a:cubicBezTo>
                <a:lnTo>
                  <a:pt x="152603" y="90698"/>
                </a:lnTo>
                <a:cubicBezTo>
                  <a:pt x="156562" y="94297"/>
                  <a:pt x="161600" y="96456"/>
                  <a:pt x="166639" y="96456"/>
                </a:cubicBezTo>
                <a:lnTo>
                  <a:pt x="217387" y="96456"/>
                </a:lnTo>
                <a:cubicBezTo>
                  <a:pt x="233223" y="96456"/>
                  <a:pt x="246180" y="109053"/>
                  <a:pt x="246180" y="124890"/>
                </a:cubicBezTo>
                <a:lnTo>
                  <a:pt x="246180" y="160161"/>
                </a:lnTo>
                <a:lnTo>
                  <a:pt x="266695" y="160161"/>
                </a:lnTo>
                <a:lnTo>
                  <a:pt x="266695" y="8998"/>
                </a:lnTo>
                <a:lnTo>
                  <a:pt x="26633" y="8998"/>
                </a:lnTo>
                <a:lnTo>
                  <a:pt x="26633" y="160161"/>
                </a:lnTo>
                <a:lnTo>
                  <a:pt x="138566" y="160161"/>
                </a:lnTo>
                <a:cubicBezTo>
                  <a:pt x="141085" y="160161"/>
                  <a:pt x="143245" y="161961"/>
                  <a:pt x="143245" y="164480"/>
                </a:cubicBezTo>
                <a:cubicBezTo>
                  <a:pt x="143245" y="166999"/>
                  <a:pt x="141085" y="168799"/>
                  <a:pt x="138566" y="168799"/>
                </a:cubicBezTo>
                <a:lnTo>
                  <a:pt x="22314" y="168799"/>
                </a:lnTo>
                <a:cubicBezTo>
                  <a:pt x="19795" y="168799"/>
                  <a:pt x="17636" y="166999"/>
                  <a:pt x="17636" y="164480"/>
                </a:cubicBezTo>
                <a:lnTo>
                  <a:pt x="17636" y="8998"/>
                </a:lnTo>
                <a:lnTo>
                  <a:pt x="4319" y="8998"/>
                </a:lnTo>
                <a:cubicBezTo>
                  <a:pt x="1799" y="8998"/>
                  <a:pt x="0" y="6838"/>
                  <a:pt x="0" y="4679"/>
                </a:cubicBezTo>
                <a:cubicBezTo>
                  <a:pt x="0" y="1799"/>
                  <a:pt x="1799" y="0"/>
                  <a:pt x="431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900">
              <a:latin typeface="Lato Light" panose="020F0502020204030203" pitchFamily="34" charset="0"/>
            </a:endParaRPr>
          </a:p>
        </p:txBody>
      </p:sp>
      <p:sp>
        <p:nvSpPr>
          <p:cNvPr id="8" name="Femkant 7"/>
          <p:cNvSpPr/>
          <p:nvPr/>
        </p:nvSpPr>
        <p:spPr>
          <a:xfrm>
            <a:off x="64360" y="4404261"/>
            <a:ext cx="2686156" cy="63655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>
                <a:latin typeface="Poppins"/>
              </a:rPr>
              <a:t>Basiskurs i prosjektstrukturer og datainnsamlingsark </a:t>
            </a:r>
          </a:p>
        </p:txBody>
      </p:sp>
      <p:sp>
        <p:nvSpPr>
          <p:cNvPr id="35" name="Femkant 34"/>
          <p:cNvSpPr/>
          <p:nvPr/>
        </p:nvSpPr>
        <p:spPr>
          <a:xfrm>
            <a:off x="7823730" y="5570767"/>
            <a:ext cx="4382470" cy="557350"/>
          </a:xfrm>
          <a:prstGeom prst="homePlate">
            <a:avLst/>
          </a:prstGeom>
          <a:gradFill flip="none" rotWithShape="1">
            <a:gsLst>
              <a:gs pos="30000">
                <a:schemeClr val="accent4"/>
              </a:gs>
              <a:gs pos="67000">
                <a:srgbClr val="5B9BD5"/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>
                <a:latin typeface="Poppins"/>
              </a:rPr>
              <a:t>Ferdigstille årsbudsjett</a:t>
            </a:r>
          </a:p>
        </p:txBody>
      </p:sp>
      <p:sp>
        <p:nvSpPr>
          <p:cNvPr id="10" name="Pil høyre 9"/>
          <p:cNvSpPr/>
          <p:nvPr/>
        </p:nvSpPr>
        <p:spPr>
          <a:xfrm>
            <a:off x="64360" y="6185458"/>
            <a:ext cx="12141840" cy="529763"/>
          </a:xfrm>
          <a:prstGeom prst="rightArrow">
            <a:avLst>
              <a:gd name="adj1" fmla="val 100000"/>
              <a:gd name="adj2" fmla="val 53783"/>
            </a:avLst>
          </a:prstGeom>
          <a:solidFill>
            <a:schemeClr val="bg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600">
              <a:latin typeface="Poppins"/>
            </a:endParaRPr>
          </a:p>
        </p:txBody>
      </p:sp>
      <p:sp>
        <p:nvSpPr>
          <p:cNvPr id="13" name="TekstSylinder 12"/>
          <p:cNvSpPr txBox="1"/>
          <p:nvPr/>
        </p:nvSpPr>
        <p:spPr>
          <a:xfrm>
            <a:off x="-3671" y="6314683"/>
            <a:ext cx="8761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/>
              <a:t>21. juni</a:t>
            </a:r>
          </a:p>
        </p:txBody>
      </p:sp>
      <p:sp>
        <p:nvSpPr>
          <p:cNvPr id="36" name="TekstSylinder 35"/>
          <p:cNvSpPr txBox="1"/>
          <p:nvPr/>
        </p:nvSpPr>
        <p:spPr>
          <a:xfrm>
            <a:off x="2179781" y="6314684"/>
            <a:ext cx="8761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/>
              <a:t>28. juni</a:t>
            </a:r>
          </a:p>
        </p:txBody>
      </p:sp>
      <p:sp>
        <p:nvSpPr>
          <p:cNvPr id="37" name="TekstSylinder 36"/>
          <p:cNvSpPr txBox="1"/>
          <p:nvPr/>
        </p:nvSpPr>
        <p:spPr>
          <a:xfrm>
            <a:off x="4299583" y="6295936"/>
            <a:ext cx="8761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/>
              <a:t>3. </a:t>
            </a:r>
            <a:r>
              <a:rPr lang="nb-NO" sz="1200" err="1"/>
              <a:t>sep</a:t>
            </a:r>
            <a:endParaRPr lang="nb-NO" sz="1200"/>
          </a:p>
        </p:txBody>
      </p:sp>
      <p:sp>
        <p:nvSpPr>
          <p:cNvPr id="38" name="TekstSylinder 37"/>
          <p:cNvSpPr txBox="1"/>
          <p:nvPr/>
        </p:nvSpPr>
        <p:spPr>
          <a:xfrm>
            <a:off x="5293660" y="6306366"/>
            <a:ext cx="7110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/>
              <a:t>20. </a:t>
            </a:r>
            <a:r>
              <a:rPr lang="nb-NO" sz="1200" err="1"/>
              <a:t>sep</a:t>
            </a:r>
            <a:endParaRPr lang="nb-NO" sz="1200"/>
          </a:p>
        </p:txBody>
      </p:sp>
      <p:sp>
        <p:nvSpPr>
          <p:cNvPr id="39" name="TekstSylinder 38"/>
          <p:cNvSpPr txBox="1"/>
          <p:nvPr/>
        </p:nvSpPr>
        <p:spPr>
          <a:xfrm>
            <a:off x="6546024" y="6306365"/>
            <a:ext cx="8761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/>
              <a:t>20. </a:t>
            </a:r>
            <a:r>
              <a:rPr lang="nb-NO" sz="1200" err="1"/>
              <a:t>okt</a:t>
            </a:r>
            <a:endParaRPr lang="nb-NO" sz="1200"/>
          </a:p>
        </p:txBody>
      </p:sp>
      <p:sp>
        <p:nvSpPr>
          <p:cNvPr id="40" name="TekstSylinder 39"/>
          <p:cNvSpPr txBox="1"/>
          <p:nvPr/>
        </p:nvSpPr>
        <p:spPr>
          <a:xfrm>
            <a:off x="8255360" y="6232450"/>
            <a:ext cx="1484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/>
              <a:t>Budsjettfrist blir bestemt senere</a:t>
            </a:r>
          </a:p>
        </p:txBody>
      </p:sp>
      <p:sp>
        <p:nvSpPr>
          <p:cNvPr id="41" name="TekstSylinder 40"/>
          <p:cNvSpPr txBox="1"/>
          <p:nvPr/>
        </p:nvSpPr>
        <p:spPr>
          <a:xfrm>
            <a:off x="10221452" y="6306363"/>
            <a:ext cx="8761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/>
              <a:t>1. jan</a:t>
            </a:r>
          </a:p>
        </p:txBody>
      </p:sp>
      <p:sp>
        <p:nvSpPr>
          <p:cNvPr id="42" name="TextBox 17">
            <a:extLst>
              <a:ext uri="{FF2B5EF4-FFF2-40B4-BE49-F238E27FC236}">
                <a16:creationId xmlns:a16="http://schemas.microsoft.com/office/drawing/2014/main" id="{219185C5-7AA2-2F42-85D4-57CDBC84DE12}"/>
              </a:ext>
            </a:extLst>
          </p:cNvPr>
          <p:cNvSpPr txBox="1"/>
          <p:nvPr/>
        </p:nvSpPr>
        <p:spPr>
          <a:xfrm>
            <a:off x="832244" y="2901881"/>
            <a:ext cx="1592103" cy="1084912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b="1" err="1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Milepæl</a:t>
            </a:r>
            <a:r>
              <a:rPr lang="en-US" b="1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 1</a:t>
            </a:r>
          </a:p>
          <a:p>
            <a:pPr algn="ctr"/>
            <a:r>
              <a:rPr lang="en-US" sz="1200" b="1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Frist: 28.6</a:t>
            </a:r>
          </a:p>
          <a:p>
            <a:pPr algn="ctr"/>
            <a:r>
              <a:rPr lang="en-US" sz="1050" err="1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Basiskurs</a:t>
            </a:r>
            <a:r>
              <a:rPr lang="en-US" sz="105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 </a:t>
            </a:r>
            <a:r>
              <a:rPr lang="en-US" sz="1050" err="1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ferdig</a:t>
            </a:r>
            <a:r>
              <a:rPr lang="en-US" sz="105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 </a:t>
            </a:r>
            <a:r>
              <a:rPr lang="en-US" sz="1050" err="1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avholdt</a:t>
            </a:r>
            <a:endParaRPr lang="en-US" sz="1050">
              <a:solidFill>
                <a:schemeClr val="tx2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  <a:p>
            <a:pPr algn="ctr"/>
            <a:endParaRPr lang="en-US" sz="1200" b="1">
              <a:solidFill>
                <a:schemeClr val="tx2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  <a:p>
            <a:pPr algn="ctr"/>
            <a:r>
              <a:rPr lang="en-US" sz="1200" b="1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 </a:t>
            </a:r>
          </a:p>
        </p:txBody>
      </p:sp>
      <p:sp>
        <p:nvSpPr>
          <p:cNvPr id="43" name="TextBox 18">
            <a:extLst>
              <a:ext uri="{FF2B5EF4-FFF2-40B4-BE49-F238E27FC236}">
                <a16:creationId xmlns:a16="http://schemas.microsoft.com/office/drawing/2014/main" id="{0B64F306-65E4-CD4C-9FDB-544083200ED5}"/>
              </a:ext>
            </a:extLst>
          </p:cNvPr>
          <p:cNvSpPr txBox="1"/>
          <p:nvPr/>
        </p:nvSpPr>
        <p:spPr>
          <a:xfrm>
            <a:off x="2792907" y="2880153"/>
            <a:ext cx="1766830" cy="1123384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b="1" err="1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Milepæl</a:t>
            </a:r>
            <a:r>
              <a:rPr lang="en-US" b="1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 2</a:t>
            </a:r>
          </a:p>
          <a:p>
            <a:pPr algn="ctr"/>
            <a:r>
              <a:rPr lang="en-US" sz="1200" b="1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Frist: 3.9</a:t>
            </a:r>
          </a:p>
          <a:p>
            <a:pPr algn="ctr"/>
            <a:r>
              <a:rPr lang="en-US" sz="1050" err="1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Kvalitetssikring</a:t>
            </a:r>
            <a:r>
              <a:rPr lang="en-US" sz="105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 </a:t>
            </a:r>
            <a:r>
              <a:rPr lang="en-US" sz="1050" err="1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av</a:t>
            </a:r>
            <a:r>
              <a:rPr lang="en-US" sz="105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 </a:t>
            </a:r>
            <a:r>
              <a:rPr lang="en-US" sz="1050" err="1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oppsett</a:t>
            </a:r>
            <a:r>
              <a:rPr lang="en-US" sz="105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 </a:t>
            </a:r>
            <a:br>
              <a:rPr lang="en-US" sz="105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</a:br>
            <a:r>
              <a:rPr lang="en-US" sz="1050" err="1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av</a:t>
            </a:r>
            <a:r>
              <a:rPr lang="en-US" sz="105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 </a:t>
            </a:r>
            <a:r>
              <a:rPr lang="en-US" sz="1050" err="1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prosjektstruktur</a:t>
            </a:r>
            <a:r>
              <a:rPr lang="en-US" sz="105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 for </a:t>
            </a:r>
            <a:br>
              <a:rPr lang="en-US" sz="105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</a:br>
            <a:r>
              <a:rPr lang="en-US" sz="105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BFV og BOA </a:t>
            </a:r>
            <a:r>
              <a:rPr lang="en-US" sz="1050" err="1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er</a:t>
            </a:r>
            <a:r>
              <a:rPr lang="en-US" sz="105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 </a:t>
            </a:r>
            <a:r>
              <a:rPr lang="en-US" sz="1050" err="1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ferdig</a:t>
            </a:r>
            <a:r>
              <a:rPr lang="en-US" sz="140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 </a:t>
            </a:r>
          </a:p>
        </p:txBody>
      </p:sp>
      <p:cxnSp>
        <p:nvCxnSpPr>
          <p:cNvPr id="51" name="Rett linje 50"/>
          <p:cNvCxnSpPr/>
          <p:nvPr/>
        </p:nvCxnSpPr>
        <p:spPr>
          <a:xfrm>
            <a:off x="6947864" y="1358060"/>
            <a:ext cx="161" cy="5409338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emkant 30"/>
          <p:cNvSpPr/>
          <p:nvPr/>
        </p:nvSpPr>
        <p:spPr>
          <a:xfrm>
            <a:off x="277977" y="5083675"/>
            <a:ext cx="4384659" cy="529957"/>
          </a:xfrm>
          <a:prstGeom prst="homePlat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>
                <a:latin typeface="Poppins"/>
              </a:rPr>
              <a:t>Fakultet/institutt bestemmer prosjektstrukturer for BFV og BOA. Samtidig fortsetter arbeidet med datainnsamlingsarket</a:t>
            </a:r>
          </a:p>
        </p:txBody>
      </p:sp>
      <p:sp>
        <p:nvSpPr>
          <p:cNvPr id="34" name="Femkant 33"/>
          <p:cNvSpPr/>
          <p:nvPr/>
        </p:nvSpPr>
        <p:spPr>
          <a:xfrm>
            <a:off x="277977" y="5649111"/>
            <a:ext cx="6637366" cy="497328"/>
          </a:xfrm>
          <a:prstGeom prst="homePlat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>
                <a:latin typeface="Poppins"/>
              </a:rPr>
              <a:t>Fakultet/institutt jobber med å konvertere eksisterende prosjekter og legger inn i datainnsamlingsarket</a:t>
            </a:r>
          </a:p>
        </p:txBody>
      </p:sp>
      <p:sp>
        <p:nvSpPr>
          <p:cNvPr id="59" name="TekstSylinder 58"/>
          <p:cNvSpPr txBox="1"/>
          <p:nvPr/>
        </p:nvSpPr>
        <p:spPr>
          <a:xfrm>
            <a:off x="59795" y="4002055"/>
            <a:ext cx="2197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>
                <a:solidFill>
                  <a:schemeClr val="tx1">
                    <a:lumMod val="65000"/>
                    <a:lumOff val="35000"/>
                  </a:schemeClr>
                </a:solidFill>
                <a:latin typeface="Poppins"/>
              </a:rPr>
              <a:t>TIDSLINJE</a:t>
            </a:r>
            <a:r>
              <a:rPr lang="nb-NO">
                <a:solidFill>
                  <a:schemeClr val="tx1">
                    <a:lumMod val="65000"/>
                    <a:lumOff val="35000"/>
                  </a:schemeClr>
                </a:solidFill>
                <a:latin typeface="Poppins"/>
              </a:rPr>
              <a:t>:</a:t>
            </a:r>
          </a:p>
        </p:txBody>
      </p:sp>
      <p:sp>
        <p:nvSpPr>
          <p:cNvPr id="61" name="TextBox 20">
            <a:extLst>
              <a:ext uri="{FF2B5EF4-FFF2-40B4-BE49-F238E27FC236}">
                <a16:creationId xmlns:a16="http://schemas.microsoft.com/office/drawing/2014/main" id="{DA2B861B-385A-B74B-A10D-E9FECEF727ED}"/>
              </a:ext>
            </a:extLst>
          </p:cNvPr>
          <p:cNvSpPr txBox="1"/>
          <p:nvPr/>
        </p:nvSpPr>
        <p:spPr>
          <a:xfrm>
            <a:off x="10109742" y="2970417"/>
            <a:ext cx="833883" cy="646331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b="1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DRIFT</a:t>
            </a:r>
          </a:p>
          <a:p>
            <a:pPr algn="ctr"/>
            <a:r>
              <a:rPr lang="en-US" b="1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1. jan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61202D8-406C-42C4-9909-DD988DE4FF73}"/>
              </a:ext>
            </a:extLst>
          </p:cNvPr>
          <p:cNvSpPr/>
          <p:nvPr/>
        </p:nvSpPr>
        <p:spPr>
          <a:xfrm>
            <a:off x="7117552" y="403058"/>
            <a:ext cx="5100680" cy="639103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34201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17298-3196-483D-9A96-21CC08EC2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089" y="251962"/>
            <a:ext cx="10515600" cy="934286"/>
          </a:xfrm>
        </p:spPr>
        <p:txBody>
          <a:bodyPr/>
          <a:lstStyle/>
          <a:p>
            <a:r>
              <a:rPr lang="nb-NO"/>
              <a:t>BOA-aktivitet og egenfinansiering i BOTT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267FB76-E810-43A8-9F27-CC6EF8E41F95}"/>
              </a:ext>
            </a:extLst>
          </p:cNvPr>
          <p:cNvGraphicFramePr>
            <a:graphicFrameLocks noGrp="1"/>
          </p:cNvGraphicFramePr>
          <p:nvPr/>
        </p:nvGraphicFramePr>
        <p:xfrm>
          <a:off x="579521" y="3618432"/>
          <a:ext cx="10515600" cy="29554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99773">
                  <a:extLst>
                    <a:ext uri="{9D8B030D-6E8A-4147-A177-3AD203B41FA5}">
                      <a16:colId xmlns:a16="http://schemas.microsoft.com/office/drawing/2014/main" val="2800820162"/>
                    </a:ext>
                  </a:extLst>
                </a:gridCol>
                <a:gridCol w="2505903">
                  <a:extLst>
                    <a:ext uri="{9D8B030D-6E8A-4147-A177-3AD203B41FA5}">
                      <a16:colId xmlns:a16="http://schemas.microsoft.com/office/drawing/2014/main" val="1541694851"/>
                    </a:ext>
                  </a:extLst>
                </a:gridCol>
                <a:gridCol w="2669113">
                  <a:extLst>
                    <a:ext uri="{9D8B030D-6E8A-4147-A177-3AD203B41FA5}">
                      <a16:colId xmlns:a16="http://schemas.microsoft.com/office/drawing/2014/main" val="3685692342"/>
                    </a:ext>
                  </a:extLst>
                </a:gridCol>
                <a:gridCol w="3340811">
                  <a:extLst>
                    <a:ext uri="{9D8B030D-6E8A-4147-A177-3AD203B41FA5}">
                      <a16:colId xmlns:a16="http://schemas.microsoft.com/office/drawing/2014/main" val="2006241505"/>
                    </a:ext>
                  </a:extLst>
                </a:gridCol>
              </a:tblGrid>
              <a:tr h="933306">
                <a:tc>
                  <a:txBody>
                    <a:bodyPr/>
                    <a:lstStyle/>
                    <a:p>
                      <a:r>
                        <a:rPr lang="nb-NO" sz="1000">
                          <a:effectLst/>
                        </a:rPr>
                        <a:t> </a:t>
                      </a:r>
                      <a:endParaRPr lang="nb-N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634" marR="63634" marT="0" marB="0"/>
                </a:tc>
                <a:tc>
                  <a:txBody>
                    <a:bodyPr/>
                    <a:lstStyle/>
                    <a:p>
                      <a:r>
                        <a:rPr lang="nb-NO" sz="1000">
                          <a:effectLst/>
                        </a:rPr>
                        <a:t>Lønnspostering fra SAP (direkte på BOA-prosjekt)</a:t>
                      </a:r>
                    </a:p>
                    <a:p>
                      <a:r>
                        <a:rPr lang="nb-NO" sz="1000">
                          <a:effectLst/>
                        </a:rPr>
                        <a:t> </a:t>
                      </a:r>
                    </a:p>
                    <a:p>
                      <a:r>
                        <a:rPr lang="nb-NO" sz="1000" i="1">
                          <a:effectLst/>
                        </a:rPr>
                        <a:t>Indirekte kostnader (og egenfinansiering) </a:t>
                      </a:r>
                    </a:p>
                    <a:p>
                      <a:r>
                        <a:rPr lang="nb-NO" sz="1000">
                          <a:effectLst/>
                        </a:rPr>
                        <a:t> </a:t>
                      </a:r>
                    </a:p>
                    <a:p>
                      <a:r>
                        <a:rPr lang="nb-NO" sz="1000">
                          <a:effectLst/>
                        </a:rPr>
                        <a:t> </a:t>
                      </a:r>
                      <a:endParaRPr lang="nb-N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634" marR="63634" marT="0" marB="0"/>
                </a:tc>
                <a:tc>
                  <a:txBody>
                    <a:bodyPr/>
                    <a:lstStyle/>
                    <a:p>
                      <a:r>
                        <a:rPr lang="nb-NO" sz="1000">
                          <a:effectLst/>
                        </a:rPr>
                        <a:t>Frikjøp (lønnsoverføring BOA/BFV) </a:t>
                      </a:r>
                    </a:p>
                    <a:p>
                      <a:r>
                        <a:rPr lang="nb-NO" sz="1000">
                          <a:effectLst/>
                        </a:rPr>
                        <a:t> </a:t>
                      </a:r>
                    </a:p>
                    <a:p>
                      <a:r>
                        <a:rPr lang="nb-NO" sz="1000">
                          <a:effectLst/>
                        </a:rPr>
                        <a:t> </a:t>
                      </a:r>
                    </a:p>
                    <a:p>
                      <a:r>
                        <a:rPr lang="nb-NO" sz="1000" i="1">
                          <a:effectLst/>
                        </a:rPr>
                        <a:t>Lønnsoverføring fra BOA, Indirekte kostnader (og tilhørende egenfinansiering)</a:t>
                      </a:r>
                    </a:p>
                    <a:p>
                      <a:r>
                        <a:rPr lang="nb-NO" sz="1000">
                          <a:effectLst/>
                        </a:rPr>
                        <a:t> </a:t>
                      </a:r>
                      <a:endParaRPr lang="nb-N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634" marR="63634" marT="0" marB="0"/>
                </a:tc>
                <a:tc>
                  <a:txBody>
                    <a:bodyPr/>
                    <a:lstStyle/>
                    <a:p>
                      <a:r>
                        <a:rPr lang="nb-NO" sz="1000">
                          <a:effectLst/>
                        </a:rPr>
                        <a:t>Timeføring</a:t>
                      </a:r>
                    </a:p>
                    <a:p>
                      <a:r>
                        <a:rPr lang="nb-NO" sz="1000">
                          <a:effectLst/>
                        </a:rPr>
                        <a:t> </a:t>
                      </a:r>
                    </a:p>
                    <a:p>
                      <a:r>
                        <a:rPr lang="nb-NO" sz="1000">
                          <a:effectLst/>
                        </a:rPr>
                        <a:t> </a:t>
                      </a:r>
                    </a:p>
                    <a:p>
                      <a:r>
                        <a:rPr lang="nb-NO" sz="1000" i="1">
                          <a:effectLst/>
                        </a:rPr>
                        <a:t>Direkte timepris, Indirekte kostnader (og tilhørende egenfinansiering)</a:t>
                      </a:r>
                      <a:endParaRPr lang="nb-NO" sz="1000" i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634" marR="63634" marT="0" marB="0"/>
                </a:tc>
                <a:extLst>
                  <a:ext uri="{0D108BD9-81ED-4DB2-BD59-A6C34878D82A}">
                    <a16:rowId xmlns:a16="http://schemas.microsoft.com/office/drawing/2014/main" val="700404561"/>
                  </a:ext>
                </a:extLst>
              </a:tr>
              <a:tr h="622204">
                <a:tc>
                  <a:txBody>
                    <a:bodyPr/>
                    <a:lstStyle/>
                    <a:p>
                      <a:r>
                        <a:rPr lang="nb-NO" sz="1000">
                          <a:effectLst/>
                        </a:rPr>
                        <a:t>Hovedregel:</a:t>
                      </a:r>
                    </a:p>
                    <a:p>
                      <a:r>
                        <a:rPr lang="nb-NO" sz="1000">
                          <a:effectLst/>
                        </a:rPr>
                        <a:t>Koststed som benyttes på transaksjonen – både i BOA og BFV (avregningsprosjekt)</a:t>
                      </a:r>
                      <a:endParaRPr lang="nb-N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634" marR="63634" marT="0" marB="0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nb-NO" sz="1000">
                          <a:effectLst/>
                        </a:rPr>
                        <a:t> </a:t>
                      </a:r>
                    </a:p>
                    <a:p>
                      <a:pPr algn="ctr"/>
                      <a:r>
                        <a:rPr lang="nb-NO" sz="1000">
                          <a:effectLst/>
                        </a:rPr>
                        <a:t>Den ansattes organisatoriske koststed</a:t>
                      </a:r>
                      <a:endParaRPr lang="nb-N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634" marR="63634" marT="0" marB="0"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7855401"/>
                  </a:ext>
                </a:extLst>
              </a:tr>
              <a:tr h="1399959">
                <a:tc>
                  <a:txBody>
                    <a:bodyPr/>
                    <a:lstStyle/>
                    <a:p>
                      <a:r>
                        <a:rPr lang="nb-NO" sz="1000">
                          <a:effectLst/>
                        </a:rPr>
                        <a:t>Grunnlag for overstyring av koststed på transaksjonen</a:t>
                      </a:r>
                      <a:endParaRPr lang="nb-N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634" marR="63634" marT="0" marB="0"/>
                </a:tc>
                <a:tc>
                  <a:txBody>
                    <a:bodyPr/>
                    <a:lstStyle/>
                    <a:p>
                      <a:r>
                        <a:rPr lang="nb-NO" sz="1000">
                          <a:effectLst/>
                        </a:rPr>
                        <a:t>Koststed lønnskontering – registrert i SAP</a:t>
                      </a:r>
                      <a:endParaRPr lang="nb-N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634" marR="63634" marT="0" marB="0"/>
                </a:tc>
                <a:tc>
                  <a:txBody>
                    <a:bodyPr/>
                    <a:lstStyle/>
                    <a:p>
                      <a:r>
                        <a:rPr lang="nb-NO" sz="1000">
                          <a:effectLst/>
                        </a:rPr>
                        <a:t>Koststed som ressursen er budsjettert spesifikt på i Unit4 ERP (budsjett). Dvs. at noen har spesifikt overstyrt ressursens organisatoriske koststed i budsjetteringen.</a:t>
                      </a:r>
                    </a:p>
                    <a:p>
                      <a:r>
                        <a:rPr lang="nb-NO" sz="1000">
                          <a:effectLst/>
                        </a:rPr>
                        <a:t> </a:t>
                      </a:r>
                    </a:p>
                    <a:p>
                      <a:r>
                        <a:rPr lang="nb-NO" sz="1000" i="1">
                          <a:effectLst/>
                        </a:rPr>
                        <a:t>Kan jo være den «riktige» løsningen hvis lønnskonteringen for vedkommende i BFV er overstyrt i SAP. Men vil skape en risiko for avvik mellom sted for belastning og </a:t>
                      </a:r>
                      <a:r>
                        <a:rPr lang="nb-NO" sz="1000" i="1" err="1">
                          <a:effectLst/>
                        </a:rPr>
                        <a:t>godskrift</a:t>
                      </a:r>
                      <a:endParaRPr lang="nb-NO" sz="1000" i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634" marR="63634" marT="0" marB="0"/>
                </a:tc>
                <a:tc>
                  <a:txBody>
                    <a:bodyPr/>
                    <a:lstStyle/>
                    <a:p>
                      <a:r>
                        <a:rPr lang="nb-NO" sz="1000">
                          <a:effectLst/>
                        </a:rPr>
                        <a:t>I/A </a:t>
                      </a:r>
                    </a:p>
                    <a:p>
                      <a:r>
                        <a:rPr lang="nb-NO" sz="1000">
                          <a:effectLst/>
                        </a:rPr>
                        <a:t> </a:t>
                      </a:r>
                    </a:p>
                    <a:p>
                      <a:r>
                        <a:rPr lang="nb-NO" sz="1000">
                          <a:effectLst/>
                        </a:rPr>
                        <a:t>– blir alltid ført mot organisatorisk koststed</a:t>
                      </a:r>
                    </a:p>
                    <a:p>
                      <a:r>
                        <a:rPr lang="nb-NO" sz="1000">
                          <a:effectLst/>
                        </a:rPr>
                        <a:t> </a:t>
                      </a:r>
                    </a:p>
                    <a:p>
                      <a:r>
                        <a:rPr lang="nb-NO" sz="1000">
                          <a:effectLst/>
                        </a:rPr>
                        <a:t> </a:t>
                      </a:r>
                    </a:p>
                    <a:p>
                      <a:r>
                        <a:rPr lang="nb-NO" sz="1000" i="1">
                          <a:effectLst/>
                        </a:rPr>
                        <a:t>Vil altså kunne skape mismatch mellom belastning og </a:t>
                      </a:r>
                      <a:r>
                        <a:rPr lang="nb-NO" sz="1000" i="1" err="1">
                          <a:effectLst/>
                        </a:rPr>
                        <a:t>godskrift</a:t>
                      </a:r>
                      <a:endParaRPr lang="nb-NO" sz="1000" i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634" marR="63634" marT="0" marB="0"/>
                </a:tc>
                <a:extLst>
                  <a:ext uri="{0D108BD9-81ED-4DB2-BD59-A6C34878D82A}">
                    <a16:rowId xmlns:a16="http://schemas.microsoft.com/office/drawing/2014/main" val="2909302655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EA2AB46E-F35C-436D-AF0B-0C2E7197C0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521" y="283694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7AF4B28-E90E-4329-9307-2BCC0B74164F}"/>
              </a:ext>
            </a:extLst>
          </p:cNvPr>
          <p:cNvSpPr txBox="1">
            <a:spLocks/>
          </p:cNvSpPr>
          <p:nvPr/>
        </p:nvSpPr>
        <p:spPr>
          <a:xfrm>
            <a:off x="796089" y="1654912"/>
            <a:ext cx="10515600" cy="205432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2400" b="1" u="sng">
                <a:latin typeface="Calibri" panose="020F0502020204030204" pitchFamily="34" charset="0"/>
                <a:cs typeface="Calibri" panose="020F0502020204030204" pitchFamily="34" charset="0"/>
              </a:rPr>
              <a:t>Hovedregel:</a:t>
            </a:r>
            <a:r>
              <a:rPr lang="nb-NO" sz="24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nb-NO" sz="2000">
                <a:latin typeface="Calibri" panose="020F0502020204030204" pitchFamily="34" charset="0"/>
                <a:cs typeface="Calibri" panose="020F0502020204030204" pitchFamily="34" charset="0"/>
              </a:rPr>
              <a:t>Koststed på transaksjonen</a:t>
            </a:r>
            <a:r>
              <a:rPr lang="nb-NO" sz="2000" baseline="30000">
                <a:latin typeface="Calibri" panose="020F0502020204030204" pitchFamily="34" charset="0"/>
                <a:cs typeface="Calibri" panose="020F0502020204030204" pitchFamily="34" charset="0"/>
              </a:rPr>
              <a:t>1)</a:t>
            </a:r>
            <a:r>
              <a:rPr lang="nb-NO" sz="2000">
                <a:latin typeface="Calibri" panose="020F0502020204030204" pitchFamily="34" charset="0"/>
                <a:cs typeface="Calibri" panose="020F0502020204030204" pitchFamily="34" charset="0"/>
              </a:rPr>
              <a:t> bestemmer hvem som får BOA-inntekt/-aktivitet, hvem som dekker egenfinansiering osv.</a:t>
            </a:r>
          </a:p>
          <a:p>
            <a:endParaRPr lang="nb-NO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b-NO" sz="2000" b="1">
                <a:latin typeface="Calibri" panose="020F0502020204030204" pitchFamily="34" charset="0"/>
                <a:cs typeface="Calibri" panose="020F0502020204030204" pitchFamily="34" charset="0"/>
              </a:rPr>
              <a:t>Unntak:</a:t>
            </a:r>
            <a:r>
              <a:rPr lang="nb-NO" sz="20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b-NO" sz="1900">
                <a:latin typeface="Calibri" panose="020F0502020204030204" pitchFamily="34" charset="0"/>
                <a:cs typeface="Calibri" panose="020F0502020204030204" pitchFamily="34" charset="0"/>
              </a:rPr>
              <a:t>Egenfinansiering av leiestedsbruk dekkes av delprosjektets sted (slik som i dag)</a:t>
            </a:r>
            <a:endParaRPr lang="nb-NO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b-NO" sz="15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b-NO" sz="1500" baseline="30000">
                <a:latin typeface="Calibri" panose="020F0502020204030204" pitchFamily="34" charset="0"/>
                <a:cs typeface="Calibri" panose="020F0502020204030204" pitchFamily="34" charset="0"/>
              </a:rPr>
              <a:t>1)</a:t>
            </a:r>
            <a:r>
              <a:rPr lang="nb-NO" sz="2000" baseline="300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b-NO" sz="1500" b="1">
                <a:latin typeface="Calibri" panose="020F0502020204030204" pitchFamily="34" charset="0"/>
                <a:cs typeface="Calibri" panose="020F0502020204030204" pitchFamily="34" charset="0"/>
              </a:rPr>
              <a:t>Husk - </a:t>
            </a:r>
            <a:r>
              <a:rPr lang="nb-NO" sz="1500">
                <a:latin typeface="Calibri" panose="020F0502020204030204" pitchFamily="34" charset="0"/>
                <a:cs typeface="Calibri" panose="020F0502020204030204" pitchFamily="34" charset="0"/>
              </a:rPr>
              <a:t>budsjett er (</a:t>
            </a:r>
            <a:r>
              <a:rPr lang="nb-NO" sz="1500" err="1">
                <a:latin typeface="Calibri" panose="020F0502020204030204" pitchFamily="34" charset="0"/>
                <a:cs typeface="Calibri" panose="020F0502020204030204" pitchFamily="34" charset="0"/>
              </a:rPr>
              <a:t>systemmessig</a:t>
            </a:r>
            <a:r>
              <a:rPr lang="nb-NO" sz="1500">
                <a:latin typeface="Calibri" panose="020F0502020204030204" pitchFamily="34" charset="0"/>
                <a:cs typeface="Calibri" panose="020F0502020204030204" pitchFamily="34" charset="0"/>
              </a:rPr>
              <a:t>) også transaksjoner (dvs. utenom for leiestedsbruk spiller altså aldri delprosjektets eiersted noen rolle)</a:t>
            </a:r>
            <a:endParaRPr lang="nb-NO" sz="2000" baseline="30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b-NO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b-NO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b-NO" sz="2000">
                <a:latin typeface="Calibri" panose="020F0502020204030204" pitchFamily="34" charset="0"/>
                <a:cs typeface="Calibri" panose="020F0502020204030204" pitchFamily="34" charset="0"/>
              </a:rPr>
              <a:t>Fastsettelse av koststed for transaksjoner knyttet til personalkostnader skjer etter følgende regler:</a:t>
            </a:r>
          </a:p>
        </p:txBody>
      </p:sp>
    </p:spTree>
    <p:extLst>
      <p:ext uri="{BB962C8B-B14F-4D97-AF65-F5344CB8AC3E}">
        <p14:creationId xmlns:p14="http://schemas.microsoft.com/office/powerpoint/2010/main" val="3533767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lor Cover">
            <a:extLst>
              <a:ext uri="{FF2B5EF4-FFF2-40B4-BE49-F238E27FC236}">
                <a16:creationId xmlns:a16="http://schemas.microsoft.com/office/drawing/2014/main" id="{63C1F321-BB96-4700-B3CE-1A6156067F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FA1AD64-F15F-417D-956C-B2C211FC90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51" y="0"/>
            <a:ext cx="6064235" cy="6858000"/>
            <a:chOff x="651279" y="598259"/>
            <a:chExt cx="10889442" cy="5680742"/>
          </a:xfrm>
        </p:grpSpPr>
        <p:sp>
          <p:nvSpPr>
            <p:cNvPr id="13" name="Color">
              <a:extLst>
                <a:ext uri="{FF2B5EF4-FFF2-40B4-BE49-F238E27FC236}">
                  <a16:creationId xmlns:a16="http://schemas.microsoft.com/office/drawing/2014/main" id="{5F3C79B0-E0DE-407E-B550-3FDEB67B00F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A1A2DFA8-F321-4204-9B31-A3713BC6529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1738150-7ABE-4A99-BE97-49E404DAB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708" y="841664"/>
            <a:ext cx="4874661" cy="5156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kern="120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Kontostrengen</a:t>
            </a:r>
            <a:endParaRPr lang="en-US" sz="48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BFAA6-A3F1-4FA4-AEF2-4E03F622DC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4687" y="841664"/>
            <a:ext cx="4867605" cy="51568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400" kern="120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Utnytt</a:t>
            </a:r>
            <a:r>
              <a:rPr lang="en-US" sz="2400" err="1">
                <a:solidFill>
                  <a:schemeClr val="tx2"/>
                </a:solidFill>
              </a:rPr>
              <a:t>else</a:t>
            </a:r>
            <a:r>
              <a:rPr lang="en-US" sz="2400">
                <a:solidFill>
                  <a:schemeClr val="tx2"/>
                </a:solidFill>
              </a:rPr>
              <a:t> av </a:t>
            </a:r>
            <a:r>
              <a:rPr lang="en-US" sz="2400" err="1">
                <a:solidFill>
                  <a:schemeClr val="tx2"/>
                </a:solidFill>
              </a:rPr>
              <a:t>informasjon</a:t>
            </a:r>
            <a:r>
              <a:rPr lang="en-US" sz="2400">
                <a:solidFill>
                  <a:schemeClr val="tx2"/>
                </a:solidFill>
              </a:rPr>
              <a:t> </a:t>
            </a:r>
            <a:r>
              <a:rPr lang="en-US" sz="2400" err="1">
                <a:solidFill>
                  <a:schemeClr val="tx2"/>
                </a:solidFill>
              </a:rPr>
              <a:t>i</a:t>
            </a:r>
            <a:r>
              <a:rPr lang="en-US" sz="2400">
                <a:solidFill>
                  <a:schemeClr val="tx2"/>
                </a:solidFill>
              </a:rPr>
              <a:t> </a:t>
            </a:r>
            <a:r>
              <a:rPr lang="en-US" sz="2400" err="1">
                <a:solidFill>
                  <a:schemeClr val="tx2"/>
                </a:solidFill>
              </a:rPr>
              <a:t>kontostrengen</a:t>
            </a:r>
            <a:r>
              <a:rPr lang="en-US" sz="2400">
                <a:solidFill>
                  <a:schemeClr val="tx2"/>
                </a:solidFill>
              </a:rPr>
              <a:t/>
            </a:r>
            <a:br>
              <a:rPr lang="en-US" sz="2400">
                <a:solidFill>
                  <a:schemeClr val="tx2"/>
                </a:solidFill>
              </a:rPr>
            </a:br>
            <a:r>
              <a:rPr lang="en-US" sz="2400">
                <a:solidFill>
                  <a:schemeClr val="tx2"/>
                </a:solidFill>
              </a:rPr>
              <a:t>- </a:t>
            </a:r>
            <a:r>
              <a:rPr lang="en-US" sz="2400" err="1">
                <a:solidFill>
                  <a:schemeClr val="tx2"/>
                </a:solidFill>
              </a:rPr>
              <a:t>Unngå</a:t>
            </a:r>
            <a:r>
              <a:rPr lang="en-US" sz="2400">
                <a:solidFill>
                  <a:schemeClr val="tx2"/>
                </a:solidFill>
              </a:rPr>
              <a:t> </a:t>
            </a:r>
            <a:r>
              <a:rPr lang="en-US" sz="2400" err="1">
                <a:solidFill>
                  <a:schemeClr val="tx2"/>
                </a:solidFill>
              </a:rPr>
              <a:t>dublering</a:t>
            </a:r>
            <a:r>
              <a:rPr lang="en-US" sz="2400">
                <a:solidFill>
                  <a:schemeClr val="tx2"/>
                </a:solidFill>
              </a:rPr>
              <a:t> av </a:t>
            </a:r>
            <a:r>
              <a:rPr lang="en-US" sz="2400" err="1">
                <a:solidFill>
                  <a:schemeClr val="tx2"/>
                </a:solidFill>
              </a:rPr>
              <a:t>informasjon</a:t>
            </a:r>
            <a:r>
              <a:rPr lang="en-US" sz="2400">
                <a:solidFill>
                  <a:schemeClr val="tx2"/>
                </a:solidFill>
              </a:rPr>
              <a:t>!</a:t>
            </a:r>
            <a:endParaRPr lang="en-US" sz="2400" kern="120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F6E39F-AF9E-4594-9E22-E753C0DC6B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4353" y="2241970"/>
            <a:ext cx="5815667" cy="44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145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A4DAC-50A3-4658-BC62-87B4180C7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Viktig utgangspunkt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C02C20-0384-4A13-A375-CEEBC2822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/>
              <a:t>Budsjettering skjer ved bruk av kontostrengen</a:t>
            </a:r>
          </a:p>
          <a:p>
            <a:pPr lvl="1"/>
            <a:r>
              <a:rPr lang="nb-NO"/>
              <a:t>2 nye dimensjoner tilgjengelig for budsjettering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FB3D64-20B5-43F1-B99A-31DAB6A290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129" y="4446931"/>
            <a:ext cx="11672857" cy="897535"/>
          </a:xfrm>
          <a:prstGeom prst="rect">
            <a:avLst/>
          </a:prstGeom>
          <a:solidFill>
            <a:srgbClr val="FF0000"/>
          </a:solidFill>
          <a:ln w="19050"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1153C5-94D7-41C5-A09E-7036AA7D82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6342" y="3087916"/>
            <a:ext cx="7852606" cy="59556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6A11EBC-587E-466E-8EC1-B43E27F1F0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3384" y="3964770"/>
            <a:ext cx="794084" cy="37813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6DF7403-7503-4DA4-95D2-E1F395D367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2257" y="3981787"/>
            <a:ext cx="794085" cy="344103"/>
          </a:xfrm>
          <a:prstGeom prst="rect">
            <a:avLst/>
          </a:prstGeom>
        </p:spPr>
      </p:pic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AFA841E-E4EB-49C8-ADFE-582703205222}"/>
              </a:ext>
            </a:extLst>
          </p:cNvPr>
          <p:cNvCxnSpPr>
            <a:cxnSpLocks/>
            <a:stCxn id="20" idx="2"/>
          </p:cNvCxnSpPr>
          <p:nvPr/>
        </p:nvCxnSpPr>
        <p:spPr>
          <a:xfrm flipH="1">
            <a:off x="1849299" y="4325890"/>
            <a:ext cx="1" cy="1979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8B63923-4D19-4395-831C-8A99119D6FE0}"/>
              </a:ext>
            </a:extLst>
          </p:cNvPr>
          <p:cNvCxnSpPr>
            <a:cxnSpLocks/>
            <a:stCxn id="18" idx="2"/>
          </p:cNvCxnSpPr>
          <p:nvPr/>
        </p:nvCxnSpPr>
        <p:spPr>
          <a:xfrm>
            <a:off x="3040426" y="4342905"/>
            <a:ext cx="0" cy="1809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E7667B8-2607-4D02-823D-2511F38FAABD}"/>
              </a:ext>
            </a:extLst>
          </p:cNvPr>
          <p:cNvCxnSpPr>
            <a:cxnSpLocks/>
          </p:cNvCxnSpPr>
          <p:nvPr/>
        </p:nvCxnSpPr>
        <p:spPr>
          <a:xfrm>
            <a:off x="1556950" y="4096171"/>
            <a:ext cx="607012" cy="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5DD88FA-F47A-4338-9B07-F141188215EC}"/>
              </a:ext>
            </a:extLst>
          </p:cNvPr>
          <p:cNvCxnSpPr>
            <a:cxnSpLocks/>
          </p:cNvCxnSpPr>
          <p:nvPr/>
        </p:nvCxnSpPr>
        <p:spPr>
          <a:xfrm>
            <a:off x="2476947" y="4193005"/>
            <a:ext cx="0" cy="34441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6537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3A15A-68C3-4F11-A459-929A53433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808369" cy="1168901"/>
          </a:xfrm>
        </p:spPr>
        <p:txBody>
          <a:bodyPr/>
          <a:lstStyle/>
          <a:p>
            <a:r>
              <a:rPr lang="nb-NO"/>
              <a:t>Arbeidspakke i kontostrengen - konsekvens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E3E50A-D3D7-4FFA-B2EA-76C1271B26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93451"/>
          </a:xfrm>
        </p:spPr>
        <p:txBody>
          <a:bodyPr>
            <a:normAutofit fontScale="92500" lnSpcReduction="10000"/>
          </a:bodyPr>
          <a:lstStyle/>
          <a:p>
            <a:r>
              <a:rPr lang="nb-NO"/>
              <a:t>I Maconomy/OA har vi ikke arbeidspakke</a:t>
            </a:r>
          </a:p>
          <a:p>
            <a:pPr lvl="1"/>
            <a:r>
              <a:rPr lang="nb-NO"/>
              <a:t>Vi har laget egne delprosjekter for arbeidspakker</a:t>
            </a:r>
          </a:p>
          <a:p>
            <a:pPr lvl="1"/>
            <a:r>
              <a:rPr lang="nb-NO"/>
              <a:t>Hvis flere institutter jobber på 1 arbeidspakke har hver av disse instituttene gjerne egne delprosjekter for arbeidspakken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nb-NO"/>
              <a:t>Rapportering pr arbeidspakke må gjøres som summering av flere delprosjekter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nb-NO"/>
          </a:p>
          <a:p>
            <a:pPr lvl="2">
              <a:buFont typeface="Wingdings" panose="05000000000000000000" pitchFamily="2" charset="2"/>
              <a:buChar char="Ø"/>
            </a:pPr>
            <a:endParaRPr lang="nb-NO"/>
          </a:p>
          <a:p>
            <a:pPr lvl="2">
              <a:buFont typeface="Wingdings" panose="05000000000000000000" pitchFamily="2" charset="2"/>
              <a:buChar char="Ø"/>
            </a:pPr>
            <a:endParaRPr lang="nb-NO"/>
          </a:p>
          <a:p>
            <a:pPr lvl="2">
              <a:buFont typeface="Wingdings" panose="05000000000000000000" pitchFamily="2" charset="2"/>
              <a:buChar char="Ø"/>
            </a:pPr>
            <a:endParaRPr lang="nb-NO"/>
          </a:p>
          <a:p>
            <a:pPr lvl="2">
              <a:buFont typeface="Wingdings" panose="05000000000000000000" pitchFamily="2" charset="2"/>
              <a:buChar char="Ø"/>
            </a:pPr>
            <a:endParaRPr lang="nb-NO"/>
          </a:p>
          <a:p>
            <a:endParaRPr lang="nb-NO"/>
          </a:p>
          <a:p>
            <a:r>
              <a:rPr lang="nb-NO"/>
              <a:t>I BOTT -&gt; Kan velge delprosjekt (som tidligere) eller arbeidspakke (anbefaling)</a:t>
            </a:r>
          </a:p>
          <a:p>
            <a:pPr lvl="1"/>
            <a:r>
              <a:rPr lang="nb-NO"/>
              <a:t>MEN – gjør i hvert fall ikke begge deler!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BB04C4-EC90-4EDE-AAD8-626CE5B641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139" y="3718287"/>
            <a:ext cx="3905795" cy="130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7489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7030A0"/>
      </a:hlink>
      <a:folHlink>
        <a:srgbClr val="7030A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3865E2D6068FF4F9177B8D39939F081" ma:contentTypeVersion="2" ma:contentTypeDescription="Create a new document." ma:contentTypeScope="" ma:versionID="27c016aa6727662c5400fc20481af56a">
  <xsd:schema xmlns:xsd="http://www.w3.org/2001/XMLSchema" xmlns:xs="http://www.w3.org/2001/XMLSchema" xmlns:p="http://schemas.microsoft.com/office/2006/metadata/properties" xmlns:ns2="4dbf2689-7e86-44a3-abd1-0d84ed4bf17c" targetNamespace="http://schemas.microsoft.com/office/2006/metadata/properties" ma:root="true" ma:fieldsID="7e734d892ed5354bb2ac605d67e46867" ns2:_="">
    <xsd:import namespace="4dbf2689-7e86-44a3-abd1-0d84ed4bf17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bf2689-7e86-44a3-abd1-0d84ed4bf1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A78DD51-0B6B-4066-9951-14CD4A6CE260}">
  <ds:schemaRefs>
    <ds:schemaRef ds:uri="4dbf2689-7e86-44a3-abd1-0d84ed4bf17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F60C07AC-E350-492A-ADB2-33A7FC9B2FA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64F66B1-CF1D-4544-AA69-EF854680A443}">
  <ds:schemaRefs>
    <ds:schemaRef ds:uri="4dbf2689-7e86-44a3-abd1-0d84ed4bf17c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3836</Words>
  <Application>Microsoft Office PowerPoint</Application>
  <PresentationFormat>Widescreen</PresentationFormat>
  <Paragraphs>798</Paragraphs>
  <Slides>50</Slides>
  <Notes>2</Notes>
  <HiddenSlides>7</HiddenSlides>
  <MMClips>0</MMClips>
  <ScaleCrop>false</ScaleCrop>
  <HeadingPairs>
    <vt:vector size="6" baseType="variant">
      <vt:variant>
        <vt:lpstr>Brukte skrifter</vt:lpstr>
      </vt:variant>
      <vt:variant>
        <vt:i4>7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50</vt:i4>
      </vt:variant>
    </vt:vector>
  </HeadingPairs>
  <TitlesOfParts>
    <vt:vector size="58" baseType="lpstr">
      <vt:lpstr>Arial</vt:lpstr>
      <vt:lpstr>Calibri</vt:lpstr>
      <vt:lpstr>Calibri Light</vt:lpstr>
      <vt:lpstr>Lato Light</vt:lpstr>
      <vt:lpstr>League Spartan</vt:lpstr>
      <vt:lpstr>Poppins</vt:lpstr>
      <vt:lpstr>Wingdings</vt:lpstr>
      <vt:lpstr>Office Theme</vt:lpstr>
      <vt:lpstr>Innføring i BOTT økonomimodell Basiskurs 3b - BOA – mulighetene i ny løsning - Prosjektstruktur BOA – nye prosjekter 2022 - Prosjektstruktur BOA - konvertering</vt:lpstr>
      <vt:lpstr>“Fristilt koststed” </vt:lpstr>
      <vt:lpstr>«Fristilt ksted» - eller skille eiersted/utøvende sted</vt:lpstr>
      <vt:lpstr>«Fristilt ksted» - forts.</vt:lpstr>
      <vt:lpstr>Avveining vedr. Fristilt ksted – hva får man? </vt:lpstr>
      <vt:lpstr>BOA-aktivitet og egenfinansiering i BOTT</vt:lpstr>
      <vt:lpstr>Kontostrengen</vt:lpstr>
      <vt:lpstr>Viktig utgangspunkt</vt:lpstr>
      <vt:lpstr>Arbeidspakke i kontostrengen - konsekvens</vt:lpstr>
      <vt:lpstr>Ansattnummer i budsjett - konsekvens</vt:lpstr>
      <vt:lpstr>Oppfølging av ansatts BOA-arbeid vs. budsjett</vt:lpstr>
      <vt:lpstr>Sentral egenfinansiering i BOA prosjekt</vt:lpstr>
      <vt:lpstr>Ny løsning – eget delprosjekt på BOA</vt:lpstr>
      <vt:lpstr>Prosjektmodell BOA i BOTT økonomimodell</vt:lpstr>
      <vt:lpstr>BOTT økonomimodell</vt:lpstr>
      <vt:lpstr>BOTT økonomimodell</vt:lpstr>
      <vt:lpstr>Anbefalinger for prosjekter som skal opprettes etter 1.1.2022</vt:lpstr>
      <vt:lpstr>Prosjekt med 1 koststed og 1 finansiør</vt:lpstr>
      <vt:lpstr>Prosjekt med 1 koststed og 1 finansiør</vt:lpstr>
      <vt:lpstr>Prosjekt med 1 finansiør og flere koststeder</vt:lpstr>
      <vt:lpstr>Prosjekt med 1 finansiør og flere koststeder</vt:lpstr>
      <vt:lpstr>Arb.gruppens vurdering av fordeler og ulemper med å anbefale fravik fra fristilt koststed ved 1 finansiør</vt:lpstr>
      <vt:lpstr>Mulighet til å fravike anbefaling</vt:lpstr>
      <vt:lpstr>Prosjekt 1 koststed og 2 finansiører</vt:lpstr>
      <vt:lpstr>Regnskapsføring ved kostn.omveltning - eksempel</vt:lpstr>
      <vt:lpstr>PowerPoint-presentasjon</vt:lpstr>
      <vt:lpstr>PowerPoint-presentasjon</vt:lpstr>
      <vt:lpstr>Arb.gruppens vurdering av fordeler og ulemper med å anbefale fravik fra fristilt koststed ved flere  finansiører</vt:lpstr>
      <vt:lpstr>Gruppediskusjon:  Ny funksjonalitet BOA og anbefalt prosjektstruktur</vt:lpstr>
      <vt:lpstr>Konvertering av BOA-porteføljen</vt:lpstr>
      <vt:lpstr>Anbefalinger knyttet til konvertering BOA</vt:lpstr>
      <vt:lpstr>«Kontraktsbeløp» på delprosjekt</vt:lpstr>
      <vt:lpstr>Enkelt prosjekt – ingen «delprosjekt» i Maconomy</vt:lpstr>
      <vt:lpstr>PowerPoint-presentasjon</vt:lpstr>
      <vt:lpstr>Enkelt prosjekt – ingen «delprosjekt» i Maconomy (Prosjekt med 1 koststed og 2 finansiører)</vt:lpstr>
      <vt:lpstr>PowerPoint-presentasjon</vt:lpstr>
      <vt:lpstr>Forholdsvis enkelt prosjekt –  Ikke altfor detaljert inndeling i delprosjekter i Maconomy Eksempelvis – 1 delprosjekt pr koststed eller 1 delprosjekt pr arb.pakke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Senter (SFI, SFF osv) hvor NTNU ikke er koordinator  NTNU har hittil brukt «NFR via 3.part» på disse – dette er ofte en unøyaktighet som må rettes i forbindelse med konvertering</vt:lpstr>
      <vt:lpstr>PowerPoint-presentasjon</vt:lpstr>
      <vt:lpstr>Alt. for konvertering av senter via 3.part</vt:lpstr>
      <vt:lpstr>Alt. for konvertering av senter via 3.part – flere koststeder</vt:lpstr>
      <vt:lpstr>EU-prosjekt med WP og flere koststeder</vt:lpstr>
      <vt:lpstr>EU-prosjekt – bruk av arb.pakker i UBW</vt:lpstr>
      <vt:lpstr>Datakonverteringsark - arbeidskrevende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Økonomimodell BOTT</dc:title>
  <dc:creator>Terje Ruud</dc:creator>
  <cp:lastModifiedBy>Trude Wictoria Bersvendsen</cp:lastModifiedBy>
  <cp:revision>1</cp:revision>
  <dcterms:created xsi:type="dcterms:W3CDTF">2021-06-14T06:19:02Z</dcterms:created>
  <dcterms:modified xsi:type="dcterms:W3CDTF">2021-06-28T11:49:07Z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0x010100E3865E2D6068FF4F9177B8D39939F081</vt:lpwstr>
  </property>
</Properties>
</file>