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58" r:id="rId6"/>
    <p:sldId id="3605" r:id="rId7"/>
    <p:sldId id="257" r:id="rId8"/>
    <p:sldId id="3607" r:id="rId9"/>
    <p:sldId id="259" r:id="rId10"/>
    <p:sldId id="3613" r:id="rId11"/>
    <p:sldId id="3601" r:id="rId12"/>
    <p:sldId id="3599" r:id="rId13"/>
    <p:sldId id="3600" r:id="rId14"/>
    <p:sldId id="3612" r:id="rId15"/>
    <p:sldId id="3614" r:id="rId16"/>
    <p:sldId id="3609" r:id="rId17"/>
    <p:sldId id="3610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andlingsrommet" id="{413C6B5D-70E7-4127-BB3A-16A2E08B78ED}">
          <p14:sldIdLst/>
        </p14:section>
        <p14:section name="Bevilgning" id="{56F65146-5A5A-49EB-BF96-A145F933C339}">
          <p14:sldIdLst>
            <p14:sldId id="256"/>
            <p14:sldId id="258"/>
            <p14:sldId id="3605"/>
            <p14:sldId id="257"/>
            <p14:sldId id="3607"/>
            <p14:sldId id="259"/>
            <p14:sldId id="3613"/>
          </p14:sldIdLst>
        </p14:section>
        <p14:section name="Utviklingsbaner" id="{A9580CB2-6810-44BD-B519-0A4B55A5388A}">
          <p14:sldIdLst>
            <p14:sldId id="3601"/>
            <p14:sldId id="3599"/>
            <p14:sldId id="3600"/>
            <p14:sldId id="3612"/>
            <p14:sldId id="3614"/>
            <p14:sldId id="3609"/>
            <p14:sldId id="361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976" autoAdjust="0"/>
  </p:normalViewPr>
  <p:slideViewPr>
    <p:cSldViewPr snapToGrid="0">
      <p:cViewPr varScale="1">
        <p:scale>
          <a:sx n="131" d="100"/>
          <a:sy n="131" d="100"/>
        </p:scale>
        <p:origin x="370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A85C3-EBBA-4167-BF30-BEE0F95E5D90}" type="datetimeFigureOut">
              <a:rPr lang="nb-NO" smtClean="0"/>
              <a:t>21.09.2021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F0FA2-7860-4718-89C6-BB213DB0DD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755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3F0FA2-7860-4718-89C6-BB213DB0DDF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1294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3F0FA2-7860-4718-89C6-BB213DB0DDFC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1587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2F95FF-D32A-4544-90BC-428E38ABDDB1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7481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/>
              <a:t>Kunne si noe om forventet inntekt i årene som kommer</a:t>
            </a:r>
          </a:p>
          <a:p>
            <a:pPr marL="171450" indent="-171450">
              <a:buFontTx/>
              <a:buChar char="-"/>
            </a:pPr>
            <a:r>
              <a:rPr lang="nb-NO" dirty="0"/>
              <a:t>Samtidig få strategisk personalplan for 5 neste årene</a:t>
            </a:r>
          </a:p>
          <a:p>
            <a:pPr marL="171450" indent="-171450">
              <a:buFontTx/>
              <a:buChar char="-"/>
            </a:pPr>
            <a:r>
              <a:rPr lang="nb-NO" dirty="0"/>
              <a:t>Investeringsplan for de neste 5 årene.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9AFCF-AD2D-4269-AC68-0C293815B2F4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0499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C6AE8-A0EC-40D9-B838-962CCE878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9D997-4C22-468A-A307-FF342FE26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0A05A-F8AB-4DA3-B9B8-ED62ED2CD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58D80-174D-4BE9-B8FD-8D41A1D952AB}" type="datetimeFigureOut">
              <a:rPr lang="nb-NO" smtClean="0"/>
              <a:t>21.09.2021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71D5F-F7D1-4E6E-9EB0-1B59A203D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48AE5-F5BB-45EC-99BB-640969CFA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D0F0-BB63-401B-91AA-BA501DBB6E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3029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0AD1E-E305-4D7A-8C8F-52F5C4D30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9F41E6-B60E-437B-9FEF-6E134783D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26566-261D-4024-B606-908B5B4C0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58D80-174D-4BE9-B8FD-8D41A1D952AB}" type="datetimeFigureOut">
              <a:rPr lang="nb-NO" smtClean="0"/>
              <a:t>21.09.2021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7A48D-1AE4-4E79-BEF7-87CB15945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10522-64E8-45F2-87A7-2DDDD8CB9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D0F0-BB63-401B-91AA-BA501DBB6E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1823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DEE6F8-1DC5-472D-8E66-3993575905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5ED312-1AAA-4B35-8951-2422820168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F6A23-DD90-4CD4-9949-80B6A8D39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58D80-174D-4BE9-B8FD-8D41A1D952AB}" type="datetimeFigureOut">
              <a:rPr lang="nb-NO" smtClean="0"/>
              <a:t>21.09.2021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600AC-7C0B-4FCD-8265-C908E52F8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E57DE-32AC-44F7-83A4-99B87359F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D0F0-BB63-401B-91AA-BA501DBB6E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0250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5733" y="3073400"/>
            <a:ext cx="863600" cy="6985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5733" y="3073400"/>
            <a:ext cx="863600" cy="698500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4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DB00AE52-E9C6-4743-97C1-BA307B77B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40" y="274639"/>
            <a:ext cx="10972800" cy="64633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AD591F58-54D5-E14F-820C-12FC2A7C3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40" y="1053549"/>
            <a:ext cx="10972800" cy="536769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6638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2E144-AD55-4057-8B8D-110CA5E65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F4430-631B-4760-9C93-D809F6A00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8C06F-4EC3-4AC8-9ACD-BA4E35377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58D80-174D-4BE9-B8FD-8D41A1D952AB}" type="datetimeFigureOut">
              <a:rPr lang="nb-NO" smtClean="0"/>
              <a:t>21.09.2021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4261B-EDD8-4E24-90C1-6825446AF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DE0C7-1B91-4B44-89D7-661BBD98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D0F0-BB63-401B-91AA-BA501DBB6E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926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C712E-DA65-450D-ABC7-759354DAB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B2DAD-BE94-4B87-9F72-3A56C64DF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F65C6-7E7F-4A93-8CC5-D944197D1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58D80-174D-4BE9-B8FD-8D41A1D952AB}" type="datetimeFigureOut">
              <a:rPr lang="nb-NO" smtClean="0"/>
              <a:t>21.09.2021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77393-994E-4EAF-9594-606FE9697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128C5-CE31-4BD6-8FEE-6E011C2B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D0F0-BB63-401B-91AA-BA501DBB6E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7252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694BD-7F1D-479B-96EA-21731F1D6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F4884-847F-4EFF-8520-8DE85C5EF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45125A-12E6-464E-8AB3-2776418A9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968F87-99C4-42DB-BE51-83CA13C1E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58D80-174D-4BE9-B8FD-8D41A1D952AB}" type="datetimeFigureOut">
              <a:rPr lang="nb-NO" smtClean="0"/>
              <a:t>21.09.2021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40E69-0449-4FAB-9773-C343A5143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2F8FF4-5152-405A-A7BF-A7A0BC80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D0F0-BB63-401B-91AA-BA501DBB6E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406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81521-F017-4EEE-A63D-349644C69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EDCA0-EACF-4464-82C2-BA2D5AD31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33A54-B69B-4F65-832E-2A533155C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7B94E1-AFB3-464C-A656-78EDD32C4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216094-A544-457B-9C6A-5620E543EF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D7ECAF-A670-41DC-A634-EEB3901E5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58D80-174D-4BE9-B8FD-8D41A1D952AB}" type="datetimeFigureOut">
              <a:rPr lang="nb-NO" smtClean="0"/>
              <a:t>21.09.2021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81C5D-6628-47AF-8694-4E53F4D9B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188602-5921-4413-B642-DE2E2576A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D0F0-BB63-401B-91AA-BA501DBB6E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218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01B18-ED25-4D76-B008-C0232473D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9DA863-977E-444A-8CB1-5FD893785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58D80-174D-4BE9-B8FD-8D41A1D952AB}" type="datetimeFigureOut">
              <a:rPr lang="nb-NO" smtClean="0"/>
              <a:t>21.09.2021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8C776A-A07C-4856-99DB-D1142C632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F92714-49A8-42A2-9CE5-E1891D67B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D0F0-BB63-401B-91AA-BA501DBB6E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3243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DF66AD-A5FE-466D-8C2B-A402A2F9F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58D80-174D-4BE9-B8FD-8D41A1D952AB}" type="datetimeFigureOut">
              <a:rPr lang="nb-NO" smtClean="0"/>
              <a:t>21.09.2021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264C66-6E66-4756-BB0C-3519B97C7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88270-974B-4259-B5BE-B0E99A09C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D0F0-BB63-401B-91AA-BA501DBB6E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316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2C34B-FBA8-44F3-A75F-ECE428A42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9FCE8-8CDE-4619-9D82-9A385EEB2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346AB-D8B3-4DB4-A88A-773B257F3F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80D831-0AE6-4FF0-9DC0-3C1913B1B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58D80-174D-4BE9-B8FD-8D41A1D952AB}" type="datetimeFigureOut">
              <a:rPr lang="nb-NO" smtClean="0"/>
              <a:t>21.09.2021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81262-0E58-4BBB-B563-F50C112AC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4E0627-ED1B-4BB4-8D54-46619BA8B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D0F0-BB63-401B-91AA-BA501DBB6E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167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CA915-3FDA-4F4D-88D8-D2CC5608A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A3E85B-3C49-4591-A7FF-0D6C55908C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86E818-2C02-4BA9-8A5F-FBD00A4D6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E25B1F-C4F0-423A-AA40-9048B0C8B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58D80-174D-4BE9-B8FD-8D41A1D952AB}" type="datetimeFigureOut">
              <a:rPr lang="nb-NO" smtClean="0"/>
              <a:t>21.09.2021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A9BBE-DE75-43EA-B300-6FB1475E0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21137-9D26-48BA-8188-33E777283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D0F0-BB63-401B-91AA-BA501DBB6E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070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CA799C-6868-4ACA-80F8-5289B912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79F32-9573-47EF-A372-6F59DE7D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76839-BD6B-422B-85D5-0FDC8C350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58D80-174D-4BE9-B8FD-8D41A1D952AB}" type="datetimeFigureOut">
              <a:rPr lang="nb-NO" smtClean="0"/>
              <a:t>21.09.2021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64979-C468-458D-8999-EDEBDB6EC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863DE-5D9D-429D-8567-11037D7A1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2D0F0-BB63-401B-91AA-BA501DBB6E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706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DB25C-AEE6-48C1-A4D3-66AC5A903F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nb-NO" sz="5400" dirty="0"/>
            </a:br>
            <a:r>
              <a:rPr lang="nb-NO" sz="5400" dirty="0"/>
              <a:t>Fordeling av bevilgning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011B1-015C-472D-A7E7-85DBCEF9F9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Hvordan fordeles bevilgning til NTNU, fakultetene og instituttene?</a:t>
            </a:r>
          </a:p>
        </p:txBody>
      </p:sp>
    </p:spTree>
    <p:extLst>
      <p:ext uri="{BB962C8B-B14F-4D97-AF65-F5344CB8AC3E}">
        <p14:creationId xmlns:p14="http://schemas.microsoft.com/office/powerpoint/2010/main" val="3270703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0DE98-99BC-442B-913E-69883EB58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/>
              <a:t>Optimistisk, realistisk og pessimistisk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29466-6CA9-4473-9B5F-86FF3C31AF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/>
              <a:t>Utviklingsbanene for faglige ambisjoner skal gis i optimistisk, realistisk og pessimistisk scenario.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1600" b="1" dirty="0"/>
              <a:t>Optimistisk scenario: </a:t>
            </a:r>
            <a:r>
              <a:rPr lang="nb-NO" sz="1600" dirty="0"/>
              <a:t>beskriver hvordan utviklingsbanene vil se ut hvis man er optimistisk over fremtidig utvikling</a:t>
            </a:r>
          </a:p>
          <a:p>
            <a:pPr marL="0" indent="0">
              <a:buNone/>
            </a:pPr>
            <a:r>
              <a:rPr lang="nb-NO" sz="1600" b="1" dirty="0"/>
              <a:t>Realistisk scenario: </a:t>
            </a:r>
            <a:r>
              <a:rPr lang="nb-NO" sz="1600" dirty="0"/>
              <a:t>beskriver hvordan utviklingsbanene vil se ut hvis man er realistisk over fremtidig utvikling</a:t>
            </a:r>
          </a:p>
          <a:p>
            <a:pPr marL="0" indent="0">
              <a:buNone/>
            </a:pPr>
            <a:r>
              <a:rPr lang="nb-NO" sz="1600" b="1" dirty="0"/>
              <a:t>Pessimistisk scenario: </a:t>
            </a:r>
            <a:r>
              <a:rPr lang="nb-NO" sz="1600" dirty="0"/>
              <a:t>beskriver hvordan utviklingsbanene vil se ut hvis man er pessimistisk over fremtidig utvikling</a:t>
            </a:r>
          </a:p>
          <a:p>
            <a:pPr marL="0" indent="0">
              <a:buNone/>
            </a:pPr>
            <a:endParaRPr lang="nb-NO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382A89-1EFF-418E-9D7C-EA673B009911}"/>
              </a:ext>
            </a:extLst>
          </p:cNvPr>
          <p:cNvSpPr/>
          <p:nvPr/>
        </p:nvSpPr>
        <p:spPr>
          <a:xfrm>
            <a:off x="838200" y="2769833"/>
            <a:ext cx="5257798" cy="2379215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A34661-9AC3-4C72-86F6-B2464D13C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6994" y="3650297"/>
            <a:ext cx="2993602" cy="1599022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F2ECB35-95CB-48EB-9356-76D2F2BB3D32}"/>
              </a:ext>
            </a:extLst>
          </p:cNvPr>
          <p:cNvSpPr/>
          <p:nvPr/>
        </p:nvSpPr>
        <p:spPr>
          <a:xfrm>
            <a:off x="7661973" y="1825625"/>
            <a:ext cx="3900196" cy="1464085"/>
          </a:xfrm>
          <a:prstGeom prst="wedgeRoundRectCallout">
            <a:avLst/>
          </a:prstGeom>
          <a:solidFill>
            <a:srgbClr val="7DB02F"/>
          </a:solidFill>
          <a:ln>
            <a:solidFill>
              <a:srgbClr val="7DB0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i="1"/>
              <a:t>Hvilke ambisjoner har vi i vår strategi?</a:t>
            </a:r>
          </a:p>
          <a:p>
            <a:pPr algn="ctr"/>
            <a:endParaRPr lang="nb-NO" sz="1400" i="1"/>
          </a:p>
          <a:p>
            <a:pPr algn="ctr"/>
            <a:r>
              <a:rPr lang="nb-NO" sz="1100" i="1"/>
              <a:t>Hva er realistisk at vi klarer å oppnå?</a:t>
            </a:r>
          </a:p>
          <a:p>
            <a:pPr algn="ctr"/>
            <a:r>
              <a:rPr lang="nb-NO" sz="1100" i="1"/>
              <a:t>Hvis vi er veldig optimistisk, hva kan vi klare da?</a:t>
            </a:r>
          </a:p>
          <a:p>
            <a:pPr algn="ctr"/>
            <a:r>
              <a:rPr lang="nb-NO" sz="1100" i="1"/>
              <a:t>I «</a:t>
            </a:r>
            <a:r>
              <a:rPr lang="nb-NO" sz="1100" i="1" err="1"/>
              <a:t>worst</a:t>
            </a:r>
            <a:r>
              <a:rPr lang="nb-NO" sz="1100" i="1"/>
              <a:t> case»: hva skjer med utviklingen vår?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267F12-683C-404F-AE2A-623AFDDA24EA}"/>
              </a:ext>
            </a:extLst>
          </p:cNvPr>
          <p:cNvSpPr/>
          <p:nvPr/>
        </p:nvSpPr>
        <p:spPr>
          <a:xfrm>
            <a:off x="8930361" y="5302129"/>
            <a:ext cx="16668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400"/>
              <a:t>Instituttledergruppe</a:t>
            </a:r>
          </a:p>
        </p:txBody>
      </p:sp>
    </p:spTree>
    <p:extLst>
      <p:ext uri="{BB962C8B-B14F-4D97-AF65-F5344CB8AC3E}">
        <p14:creationId xmlns:p14="http://schemas.microsoft.com/office/powerpoint/2010/main" val="2758427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1D86C4-6A40-4523-A543-E3AD37493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Utvikling i bevilgning</a:t>
            </a:r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461EE0A6-57A5-46A3-8FBF-3C768DBABC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7837" y="1920081"/>
            <a:ext cx="8696325" cy="4162425"/>
          </a:xfrm>
        </p:spPr>
      </p:pic>
    </p:spTree>
    <p:extLst>
      <p:ext uri="{BB962C8B-B14F-4D97-AF65-F5344CB8AC3E}">
        <p14:creationId xmlns:p14="http://schemas.microsoft.com/office/powerpoint/2010/main" val="4269723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873EDD-E1B2-4AF9-8BA6-4B0DB90EE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Spørsmål om utviklingsbaner?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DFFACC4C-CEE5-4032-B6F2-B6686E5E94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0600" y="1825625"/>
            <a:ext cx="33108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14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A877A-2A39-47B1-8172-FE65BFF252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4400" dirty="0"/>
              <a:t>Utfordringer med dagens </a:t>
            </a:r>
            <a:r>
              <a:rPr lang="nb-NO" sz="4400" dirty="0" err="1"/>
              <a:t>VFM</a:t>
            </a:r>
            <a:endParaRPr lang="nb-NO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AEDD7-3709-4AB5-92BD-02B8D3187E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z="2400" dirty="0"/>
              <a:t>Revidering av modellen?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418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E54569-4F2A-4AC1-A689-1758FAAC6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Utfordringer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225A711-0A38-44C8-844C-26C27462A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 err="1"/>
              <a:t>Ex.phil</a:t>
            </a:r>
            <a:r>
              <a:rPr lang="nb-NO" dirty="0"/>
              <a:t> </a:t>
            </a:r>
          </a:p>
          <a:p>
            <a:r>
              <a:rPr lang="nb-NO" dirty="0"/>
              <a:t>Samspill BOA-</a:t>
            </a:r>
            <a:r>
              <a:rPr lang="nb-NO" dirty="0" err="1"/>
              <a:t>BFV</a:t>
            </a:r>
            <a:endParaRPr lang="nb-NO" dirty="0"/>
          </a:p>
          <a:p>
            <a:r>
              <a:rPr lang="nb-NO" dirty="0"/>
              <a:t>RSO på fakultet eller institutt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Revidering av </a:t>
            </a:r>
            <a:r>
              <a:rPr lang="nb-NO" dirty="0" err="1"/>
              <a:t>VFM</a:t>
            </a:r>
            <a:r>
              <a:rPr lang="nb-NO" dirty="0"/>
              <a:t> på nytt i 2022? (Ny </a:t>
            </a:r>
            <a:r>
              <a:rPr lang="nb-NO" dirty="0" err="1"/>
              <a:t>VFM</a:t>
            </a:r>
            <a:r>
              <a:rPr lang="nb-NO" dirty="0"/>
              <a:t> fra 2023)</a:t>
            </a:r>
            <a:endParaRPr lang="nb-NO" dirty="0">
              <a:cs typeface="Calibri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3B65764-616E-4A9C-893E-FC9CF0EFE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027" y="899883"/>
            <a:ext cx="176212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16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C748A-433E-4E7B-B261-C1DD663FE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022" y="295450"/>
            <a:ext cx="10515600" cy="1325563"/>
          </a:xfrm>
        </p:spPr>
        <p:txBody>
          <a:bodyPr/>
          <a:lstStyle/>
          <a:p>
            <a:r>
              <a:rPr lang="nb-NO" dirty="0"/>
              <a:t>Bevilgning er basert på flere komponenter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75F3A-0611-4AB6-A881-B824D9FC5B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2022" y="1621013"/>
            <a:ext cx="3410317" cy="42398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600" b="1" dirty="0"/>
              <a:t>KD tildeler bevilgning basert på:</a:t>
            </a:r>
          </a:p>
          <a:p>
            <a:pPr marL="0" indent="0">
              <a:buNone/>
            </a:pPr>
            <a:r>
              <a:rPr lang="nb-NO" sz="1600" dirty="0"/>
              <a:t>Basisbevilgning</a:t>
            </a:r>
          </a:p>
          <a:p>
            <a:pPr lvl="1"/>
            <a:r>
              <a:rPr lang="nb-NO" sz="1400" dirty="0"/>
              <a:t>Nye studieplasser</a:t>
            </a:r>
          </a:p>
          <a:p>
            <a:pPr lvl="1"/>
            <a:r>
              <a:rPr lang="nb-NO" sz="1400" dirty="0"/>
              <a:t>Andre øremerkede midler</a:t>
            </a:r>
          </a:p>
          <a:p>
            <a:pPr lvl="1"/>
            <a:r>
              <a:rPr lang="nb-NO" sz="1400" dirty="0"/>
              <a:t>Avbyråkratiserings- og effektiviseringstrekk (ABE)</a:t>
            </a:r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1600" dirty="0"/>
              <a:t>KDs resultatindikatorer</a:t>
            </a:r>
          </a:p>
          <a:p>
            <a:pPr marL="742950" lvl="1" indent="-285750"/>
            <a:r>
              <a:rPr lang="nb-NO" sz="1400" i="1" dirty="0"/>
              <a:t>Studiepoengproduksjon</a:t>
            </a:r>
          </a:p>
          <a:p>
            <a:pPr marL="742950" lvl="1" indent="-285750"/>
            <a:r>
              <a:rPr lang="nb-NO" sz="1400" i="1" dirty="0"/>
              <a:t>Kandidatproduksjon</a:t>
            </a:r>
          </a:p>
          <a:p>
            <a:pPr marL="742950" lvl="1" indent="-285750"/>
            <a:r>
              <a:rPr lang="nb-NO" sz="1400" i="1" dirty="0"/>
              <a:t>Utveksling</a:t>
            </a:r>
          </a:p>
          <a:p>
            <a:pPr marL="742950" lvl="1" indent="-285750"/>
            <a:r>
              <a:rPr lang="nb-NO" sz="1400" i="1" dirty="0"/>
              <a:t>Fullførte doktorgrader</a:t>
            </a:r>
          </a:p>
          <a:p>
            <a:pPr marL="742950" lvl="1" indent="-285750"/>
            <a:r>
              <a:rPr lang="nb-NO" sz="1400" i="1" dirty="0"/>
              <a:t>Publieringspoeng</a:t>
            </a:r>
          </a:p>
          <a:p>
            <a:pPr marL="742950" lvl="1" indent="-285750"/>
            <a:r>
              <a:rPr lang="nb-NO" sz="1400" i="1" dirty="0"/>
              <a:t>EU-aktivitet</a:t>
            </a:r>
          </a:p>
          <a:p>
            <a:pPr marL="742950" lvl="1" indent="-285750"/>
            <a:r>
              <a:rPr lang="nb-NO" sz="1400" i="1" dirty="0"/>
              <a:t>NFR-aktivitet</a:t>
            </a:r>
          </a:p>
          <a:p>
            <a:pPr marL="742950" lvl="1" indent="-285750"/>
            <a:r>
              <a:rPr lang="nb-NO" sz="1400" i="1" dirty="0"/>
              <a:t>Annen BOA-aktivitet</a:t>
            </a:r>
          </a:p>
        </p:txBody>
      </p:sp>
      <p:sp>
        <p:nvSpPr>
          <p:cNvPr id="8" name="Equals 7">
            <a:extLst>
              <a:ext uri="{FF2B5EF4-FFF2-40B4-BE49-F238E27FC236}">
                <a16:creationId xmlns:a16="http://schemas.microsoft.com/office/drawing/2014/main" id="{0722CAE6-C50E-4BF9-969D-218F1F35FA8D}"/>
              </a:ext>
            </a:extLst>
          </p:cNvPr>
          <p:cNvSpPr/>
          <p:nvPr/>
        </p:nvSpPr>
        <p:spPr>
          <a:xfrm>
            <a:off x="8989999" y="2934455"/>
            <a:ext cx="704173" cy="791405"/>
          </a:xfrm>
          <a:prstGeom prst="mathEqual">
            <a:avLst/>
          </a:prstGeom>
          <a:solidFill>
            <a:srgbClr val="ECECEC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1041C82-946B-4CC2-A64B-DF86AB0E9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84991" y="2416706"/>
            <a:ext cx="2074987" cy="180093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C06F5CE-E7A4-4E01-B022-CE0652A0C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24193" y="2416706"/>
            <a:ext cx="2074987" cy="180093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E0B3782-CF0C-4AA1-8D6E-9FE9903D6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4214" y="2429692"/>
            <a:ext cx="2074987" cy="1800932"/>
          </a:xfrm>
          <a:prstGeom prst="rect">
            <a:avLst/>
          </a:prstGeom>
        </p:spPr>
      </p:pic>
      <p:sp>
        <p:nvSpPr>
          <p:cNvPr id="12" name="Hexagon 11">
            <a:extLst>
              <a:ext uri="{FF2B5EF4-FFF2-40B4-BE49-F238E27FC236}">
                <a16:creationId xmlns:a16="http://schemas.microsoft.com/office/drawing/2014/main" id="{A9FF1846-8C92-46E2-9FB7-0F31726479A8}"/>
              </a:ext>
            </a:extLst>
          </p:cNvPr>
          <p:cNvSpPr/>
          <p:nvPr/>
        </p:nvSpPr>
        <p:spPr>
          <a:xfrm>
            <a:off x="4401779" y="2821578"/>
            <a:ext cx="1139685" cy="991189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96EF2494-8FAA-4BF5-8A2B-64CDC9A2FCDE}"/>
              </a:ext>
            </a:extLst>
          </p:cNvPr>
          <p:cNvSpPr/>
          <p:nvPr/>
        </p:nvSpPr>
        <p:spPr>
          <a:xfrm>
            <a:off x="7289264" y="2802724"/>
            <a:ext cx="1143445" cy="1028895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BCDA2D-76C7-4EA6-9128-E6D59E9A298A}"/>
              </a:ext>
            </a:extLst>
          </p:cNvPr>
          <p:cNvSpPr txBox="1"/>
          <p:nvPr/>
        </p:nvSpPr>
        <p:spPr>
          <a:xfrm>
            <a:off x="4529593" y="3176268"/>
            <a:ext cx="924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i="1" dirty="0"/>
              <a:t>Basis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A0A9DC-E0FD-4D23-B41F-586757E69EE4}"/>
              </a:ext>
            </a:extLst>
          </p:cNvPr>
          <p:cNvSpPr txBox="1"/>
          <p:nvPr/>
        </p:nvSpPr>
        <p:spPr>
          <a:xfrm>
            <a:off x="7335442" y="3068547"/>
            <a:ext cx="1143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i="1" dirty="0"/>
              <a:t>KDs resultat-indikatorer</a:t>
            </a:r>
          </a:p>
        </p:txBody>
      </p:sp>
      <p:sp>
        <p:nvSpPr>
          <p:cNvPr id="17" name="Plus Sign 16">
            <a:extLst>
              <a:ext uri="{FF2B5EF4-FFF2-40B4-BE49-F238E27FC236}">
                <a16:creationId xmlns:a16="http://schemas.microsoft.com/office/drawing/2014/main" id="{B568AE5D-5EBD-4159-9E45-9DCCF73CFEFC}"/>
              </a:ext>
            </a:extLst>
          </p:cNvPr>
          <p:cNvSpPr/>
          <p:nvPr/>
        </p:nvSpPr>
        <p:spPr>
          <a:xfrm>
            <a:off x="6029201" y="2886491"/>
            <a:ext cx="704173" cy="791405"/>
          </a:xfrm>
          <a:prstGeom prst="mathPlus">
            <a:avLst/>
          </a:prstGeom>
          <a:solidFill>
            <a:srgbClr val="ECECEC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8431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E541780-ACBF-46B7-BFE7-3CEE87D5082A}"/>
              </a:ext>
            </a:extLst>
          </p:cNvPr>
          <p:cNvSpPr/>
          <p:nvPr/>
        </p:nvSpPr>
        <p:spPr>
          <a:xfrm>
            <a:off x="6431550" y="1603012"/>
            <a:ext cx="5354637" cy="48898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45871A0-F087-490B-B7F5-CA51EA865747}"/>
              </a:ext>
            </a:extLst>
          </p:cNvPr>
          <p:cNvSpPr/>
          <p:nvPr/>
        </p:nvSpPr>
        <p:spPr>
          <a:xfrm>
            <a:off x="836612" y="1604237"/>
            <a:ext cx="5147945" cy="48898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EE5532-CE07-4239-87ED-94285BDC4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KDs resultatindikatorer gir ulik bevilgning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9C44F-C6F5-4C2F-B107-AD6F50E7E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5177" y="1359173"/>
            <a:ext cx="5157787" cy="823912"/>
          </a:xfrm>
        </p:spPr>
        <p:txBody>
          <a:bodyPr/>
          <a:lstStyle/>
          <a:p>
            <a:r>
              <a:rPr lang="nb-NO" dirty="0"/>
              <a:t>Åpen ramme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296526-5968-4A1A-9D33-D1E46A728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5177" y="2183085"/>
            <a:ext cx="5157787" cy="26717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/>
              <a:t>Sats for hver produserte enhet.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sz="2000" i="1" dirty="0"/>
              <a:t>Studiepoengproduksjon</a:t>
            </a:r>
          </a:p>
          <a:p>
            <a:r>
              <a:rPr lang="nb-NO" sz="2000" i="1" dirty="0"/>
              <a:t>Kandidatproduksjon</a:t>
            </a:r>
          </a:p>
          <a:p>
            <a:r>
              <a:rPr lang="nb-NO" sz="2000" i="1" dirty="0"/>
              <a:t>Utveksling</a:t>
            </a:r>
          </a:p>
          <a:p>
            <a:r>
              <a:rPr lang="nb-NO" sz="2000" i="1" dirty="0"/>
              <a:t>Fullførte doktorgrader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A8E75-5DD5-4F78-BE2F-5782FB3B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01244" y="1359173"/>
            <a:ext cx="5183188" cy="823912"/>
          </a:xfrm>
        </p:spPr>
        <p:txBody>
          <a:bodyPr/>
          <a:lstStyle/>
          <a:p>
            <a:r>
              <a:rPr lang="nb-NO" dirty="0"/>
              <a:t>Lukket ramme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D2171F-7979-4225-BA7C-1D3B1951F8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01244" y="2183085"/>
            <a:ext cx="4749665" cy="26717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/>
              <a:t>Fast ramme som fordeles andelsvis. 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sz="2000" i="1" dirty="0"/>
              <a:t>Publiseringspoeng</a:t>
            </a:r>
          </a:p>
          <a:p>
            <a:r>
              <a:rPr lang="nb-NO" sz="2000" i="1" dirty="0"/>
              <a:t>EU-aktivitet</a:t>
            </a:r>
          </a:p>
          <a:p>
            <a:r>
              <a:rPr lang="nb-NO" sz="2000" i="1" dirty="0"/>
              <a:t>NFR-aktivitet</a:t>
            </a:r>
          </a:p>
          <a:p>
            <a:r>
              <a:rPr lang="nb-NO" sz="2000" i="1" dirty="0"/>
              <a:t>Annen BOA-aktivitet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A28A42C-1053-4FAE-A99B-378AB967EAFC}"/>
              </a:ext>
            </a:extLst>
          </p:cNvPr>
          <p:cNvSpPr txBox="1">
            <a:spLocks/>
          </p:cNvSpPr>
          <p:nvPr/>
        </p:nvSpPr>
        <p:spPr>
          <a:xfrm>
            <a:off x="1145177" y="5056776"/>
            <a:ext cx="5157787" cy="1413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1800" dirty="0"/>
              <a:t>Eksempel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600" i="1" dirty="0"/>
              <a:t>Jo flere fullførte doktorgrader desto høyere bevilgning, uavhengig av hva andre. 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234548E-EF93-43E4-85C3-44FE61E9B7AE}"/>
              </a:ext>
            </a:extLst>
          </p:cNvPr>
          <p:cNvSpPr txBox="1">
            <a:spLocks/>
          </p:cNvSpPr>
          <p:nvPr/>
        </p:nvSpPr>
        <p:spPr>
          <a:xfrm>
            <a:off x="6611529" y="4967513"/>
            <a:ext cx="5157787" cy="14139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2600" dirty="0"/>
              <a:t>Eksempel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2300" i="1" dirty="0"/>
              <a:t>Jo høyere EU-aktivitet vil ikke nødvendigvis bety økt bevilgning.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2300" i="1" dirty="0"/>
              <a:t>Økt bevilgning avhenger av at man andelsvis øker mer enn andre UH-institusjoner i KDs bevilgningsmodell, og øker andelsvis mer enn andre fakulteter i RFM. </a:t>
            </a:r>
          </a:p>
        </p:txBody>
      </p:sp>
    </p:spTree>
    <p:extLst>
      <p:ext uri="{BB962C8B-B14F-4D97-AF65-F5344CB8AC3E}">
        <p14:creationId xmlns:p14="http://schemas.microsoft.com/office/powerpoint/2010/main" val="442985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6EF1A-1D6B-402E-B1DA-CEBF5CEF1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viderefordeles bevilgning?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39835-D6CF-490A-9FCF-8AE547E324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57763"/>
            <a:ext cx="10515600" cy="270556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dirty="0"/>
              <a:t>Bevilgning fra KD tildeles til NTNU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NTNU sentralt fordeler bevilgning til fakultetene via RFM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Fakultetene viderefordeler bevilgning til instituttene via VFM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Instituttene budsjetterer på ulike prosjekter.</a:t>
            </a:r>
          </a:p>
          <a:p>
            <a:pPr marL="514350" indent="-514350">
              <a:buFont typeface="+mj-lt"/>
              <a:buAutoNum type="arabicPeriod"/>
            </a:pPr>
            <a:endParaRPr lang="nb-NO" dirty="0"/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B599E619-6989-4B52-8F11-9B4F4A48A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8" y="4163332"/>
            <a:ext cx="9360427" cy="2520701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21D71802-1023-4173-8749-948F6A1A93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2" t="16669" r="21591" b="72297"/>
          <a:stretch/>
        </p:blipFill>
        <p:spPr>
          <a:xfrm>
            <a:off x="9264301" y="4550980"/>
            <a:ext cx="493987" cy="27812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C92B310-42F1-4AF8-AF7A-5276BF2AA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288" y="4163332"/>
            <a:ext cx="2498787" cy="198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955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862B1D2C-AF9F-4FEF-8C9A-2CE23B23E6AA}"/>
              </a:ext>
            </a:extLst>
          </p:cNvPr>
          <p:cNvSpPr/>
          <p:nvPr/>
        </p:nvSpPr>
        <p:spPr>
          <a:xfrm>
            <a:off x="3535680" y="5203933"/>
            <a:ext cx="8516983" cy="158312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6281215B-D7C8-44DB-A5DF-D0D3C3DAF13E}"/>
              </a:ext>
            </a:extLst>
          </p:cNvPr>
          <p:cNvSpPr/>
          <p:nvPr/>
        </p:nvSpPr>
        <p:spPr>
          <a:xfrm>
            <a:off x="3535679" y="1374672"/>
            <a:ext cx="8516983" cy="375782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3A5708-4DB5-4461-A3F9-45CA2752B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62" y="381012"/>
            <a:ext cx="10515600" cy="808982"/>
          </a:xfrm>
        </p:spPr>
        <p:txBody>
          <a:bodyPr>
            <a:normAutofit/>
          </a:bodyPr>
          <a:lstStyle/>
          <a:p>
            <a:r>
              <a:rPr lang="nb-NO" sz="4000" dirty="0"/>
              <a:t>Fordeling av bevilgning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8E8CAB-8814-4316-84D5-C7DABB00645D}"/>
              </a:ext>
            </a:extLst>
          </p:cNvPr>
          <p:cNvSpPr/>
          <p:nvPr/>
        </p:nvSpPr>
        <p:spPr>
          <a:xfrm>
            <a:off x="100762" y="2542254"/>
            <a:ext cx="2756264" cy="35148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nb-NO" sz="1400" b="1" dirty="0"/>
              <a:t>KD</a:t>
            </a:r>
            <a:r>
              <a:rPr lang="nb-NO" sz="1400" dirty="0"/>
              <a:t> </a:t>
            </a:r>
          </a:p>
          <a:p>
            <a:r>
              <a:rPr lang="nb-NO" sz="1200" dirty="0"/>
              <a:t>Tildeler rammebevilgning til NTNU basert på:</a:t>
            </a:r>
          </a:p>
          <a:p>
            <a:r>
              <a:rPr lang="nb-NO" sz="1200" dirty="0"/>
              <a:t>Basis som pris- og </a:t>
            </a:r>
            <a:r>
              <a:rPr lang="nb-NO" sz="1200" dirty="0" err="1"/>
              <a:t>lønnsjusteres</a:t>
            </a:r>
            <a:endParaRPr lang="nb-NO" sz="1200" dirty="0"/>
          </a:p>
          <a:p>
            <a:pPr marL="380979" indent="-228594">
              <a:buFont typeface="Arial" panose="020B0604020202020204" pitchFamily="34" charset="0"/>
              <a:buChar char="•"/>
            </a:pPr>
            <a:r>
              <a:rPr lang="nb-NO" sz="1200" dirty="0"/>
              <a:t>Nye studieplasser</a:t>
            </a:r>
          </a:p>
          <a:p>
            <a:pPr marL="380979" indent="-228594">
              <a:buFont typeface="Arial" panose="020B0604020202020204" pitchFamily="34" charset="0"/>
              <a:buChar char="•"/>
            </a:pPr>
            <a:r>
              <a:rPr lang="nb-NO" sz="1200" dirty="0"/>
              <a:t>Andre øremerkede midler</a:t>
            </a:r>
          </a:p>
          <a:p>
            <a:pPr marL="380979" indent="-228594">
              <a:buFont typeface="Arial" panose="020B0604020202020204" pitchFamily="34" charset="0"/>
              <a:buChar char="•"/>
            </a:pPr>
            <a:r>
              <a:rPr lang="nb-NO" sz="1200" dirty="0"/>
              <a:t>ABE-trekk</a:t>
            </a:r>
          </a:p>
          <a:p>
            <a:pPr marL="609585" lvl="1"/>
            <a:endParaRPr lang="nb-NO" sz="1200" dirty="0"/>
          </a:p>
          <a:p>
            <a:r>
              <a:rPr lang="nb-NO" sz="1200" dirty="0"/>
              <a:t>Produksjon av indikatorer</a:t>
            </a:r>
          </a:p>
          <a:p>
            <a:pPr marL="533375" indent="-380990">
              <a:buFont typeface="Arial" panose="020B0604020202020204" pitchFamily="34" charset="0"/>
              <a:buChar char="•"/>
            </a:pPr>
            <a:r>
              <a:rPr lang="nb-NO" sz="1200" dirty="0"/>
              <a:t>Studiepoengproduksjon</a:t>
            </a:r>
          </a:p>
          <a:p>
            <a:pPr marL="533375" indent="-380990">
              <a:buFont typeface="Arial" panose="020B0604020202020204" pitchFamily="34" charset="0"/>
              <a:buChar char="•"/>
            </a:pPr>
            <a:r>
              <a:rPr lang="nb-NO" sz="1200" dirty="0"/>
              <a:t>Kandidatproduksjon</a:t>
            </a:r>
          </a:p>
          <a:p>
            <a:pPr marL="533375" indent="-380990">
              <a:buFont typeface="Arial" panose="020B0604020202020204" pitchFamily="34" charset="0"/>
              <a:buChar char="•"/>
            </a:pPr>
            <a:r>
              <a:rPr lang="nb-NO" sz="1200" dirty="0"/>
              <a:t>Utveksling</a:t>
            </a:r>
          </a:p>
          <a:p>
            <a:pPr marL="533375" indent="-380990">
              <a:buFont typeface="Arial" panose="020B0604020202020204" pitchFamily="34" charset="0"/>
              <a:buChar char="•"/>
            </a:pPr>
            <a:r>
              <a:rPr lang="nb-NO" sz="1200" dirty="0"/>
              <a:t>Fullførte doktorgrader</a:t>
            </a:r>
          </a:p>
          <a:p>
            <a:pPr marL="533375" indent="-380990">
              <a:buFont typeface="Arial" panose="020B0604020202020204" pitchFamily="34" charset="0"/>
              <a:buChar char="•"/>
            </a:pPr>
            <a:r>
              <a:rPr lang="nb-NO" sz="1200" dirty="0"/>
              <a:t>Publiseringspoeng</a:t>
            </a:r>
          </a:p>
          <a:p>
            <a:pPr marL="533375" indent="-380990">
              <a:buFont typeface="Arial" panose="020B0604020202020204" pitchFamily="34" charset="0"/>
              <a:buChar char="•"/>
            </a:pPr>
            <a:r>
              <a:rPr lang="nb-NO" sz="1200" dirty="0"/>
              <a:t>EU-aktivitet</a:t>
            </a:r>
          </a:p>
          <a:p>
            <a:pPr marL="533375" indent="-380990">
              <a:buFont typeface="Arial" panose="020B0604020202020204" pitchFamily="34" charset="0"/>
              <a:buChar char="•"/>
            </a:pPr>
            <a:r>
              <a:rPr lang="nb-NO" sz="1200" dirty="0"/>
              <a:t>NFR-aktivitet</a:t>
            </a:r>
          </a:p>
          <a:p>
            <a:pPr marL="533375" indent="-380990">
              <a:buFont typeface="Arial" panose="020B0604020202020204" pitchFamily="34" charset="0"/>
              <a:buChar char="•"/>
            </a:pPr>
            <a:r>
              <a:rPr lang="nb-NO" sz="1200" dirty="0"/>
              <a:t>Annen BOA-aktivitet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8D6A3E-549C-4C65-9C1C-C34F8F368D3C}"/>
              </a:ext>
            </a:extLst>
          </p:cNvPr>
          <p:cNvSpPr txBox="1"/>
          <p:nvPr/>
        </p:nvSpPr>
        <p:spPr>
          <a:xfrm>
            <a:off x="3699588" y="1766127"/>
            <a:ext cx="2000714" cy="30889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nb-NO" sz="1200" b="1" dirty="0"/>
          </a:p>
          <a:p>
            <a:pPr algn="ctr"/>
            <a:r>
              <a:rPr lang="nb-NO" sz="1400" b="1" dirty="0"/>
              <a:t>NTNU</a:t>
            </a:r>
          </a:p>
          <a:p>
            <a:r>
              <a:rPr lang="nb-NO" sz="1200" dirty="0"/>
              <a:t>86 % viderefordeles som rammetildeling til fakultet og driftsenheter</a:t>
            </a:r>
          </a:p>
          <a:p>
            <a:endParaRPr lang="nb-NO" sz="1200" dirty="0"/>
          </a:p>
          <a:p>
            <a:pPr algn="ctr"/>
            <a:endParaRPr lang="nb-NO" sz="1200" dirty="0"/>
          </a:p>
          <a:p>
            <a:pPr algn="ctr"/>
            <a:endParaRPr lang="nb-NO" sz="1200" dirty="0"/>
          </a:p>
          <a:p>
            <a:pPr algn="ctr"/>
            <a:endParaRPr lang="nb-NO" sz="1200" dirty="0"/>
          </a:p>
          <a:p>
            <a:pPr algn="ctr"/>
            <a:endParaRPr lang="nb-NO" sz="1200" dirty="0"/>
          </a:p>
          <a:p>
            <a:pPr algn="ctr"/>
            <a:endParaRPr lang="nb-NO" sz="1200" dirty="0"/>
          </a:p>
          <a:p>
            <a:pPr algn="ctr"/>
            <a:endParaRPr lang="nb-NO" sz="1200" dirty="0"/>
          </a:p>
          <a:p>
            <a:pPr algn="ctr"/>
            <a:endParaRPr lang="nb-NO" sz="1200" dirty="0"/>
          </a:p>
          <a:p>
            <a:pPr algn="ctr"/>
            <a:endParaRPr lang="nb-NO" sz="1200" dirty="0"/>
          </a:p>
          <a:p>
            <a:pPr algn="ctr"/>
            <a:endParaRPr lang="nb-NO" sz="12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2454198-E3BD-4FA9-AD9E-FAB1ACF40D1E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2857026" y="3394310"/>
            <a:ext cx="842562" cy="9053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1F56EF7-E278-4F6B-91BE-7E9B03BD40F8}"/>
              </a:ext>
            </a:extLst>
          </p:cNvPr>
          <p:cNvSpPr txBox="1"/>
          <p:nvPr/>
        </p:nvSpPr>
        <p:spPr>
          <a:xfrm>
            <a:off x="5929294" y="1496160"/>
            <a:ext cx="2843276" cy="35148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1400" b="1" dirty="0"/>
              <a:t>Fakultetene</a:t>
            </a:r>
          </a:p>
          <a:p>
            <a:r>
              <a:rPr lang="nb-NO" sz="1200" dirty="0"/>
              <a:t>Fakulteter får rammetildeling </a:t>
            </a:r>
          </a:p>
          <a:p>
            <a:r>
              <a:rPr lang="nb-NO" sz="1200" dirty="0"/>
              <a:t> </a:t>
            </a:r>
          </a:p>
          <a:p>
            <a:r>
              <a:rPr lang="nb-NO" sz="1200" dirty="0"/>
              <a:t>Basis som pris- og </a:t>
            </a:r>
            <a:r>
              <a:rPr lang="nb-NO" sz="1200" dirty="0" err="1"/>
              <a:t>lønnsjusteres</a:t>
            </a:r>
            <a:endParaRPr lang="nb-NO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70 % Nye studieplasser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 err="1"/>
              <a:t>ABE</a:t>
            </a:r>
            <a:r>
              <a:rPr lang="nb-NO" sz="1200" dirty="0"/>
              <a:t>-trekk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Sentrale tillegg og trekk</a:t>
            </a:r>
          </a:p>
          <a:p>
            <a:endParaRPr lang="nb-NO" sz="1200" dirty="0"/>
          </a:p>
          <a:p>
            <a:r>
              <a:rPr lang="nb-NO" sz="1200" dirty="0"/>
              <a:t>Produksjon av resultatindikatorer </a:t>
            </a:r>
          </a:p>
          <a:p>
            <a:pPr marL="533375" indent="-380990">
              <a:buFont typeface="Arial" panose="020B0604020202020204" pitchFamily="34" charset="0"/>
              <a:buChar char="•"/>
            </a:pPr>
            <a:r>
              <a:rPr lang="nb-NO" sz="1200" dirty="0"/>
              <a:t>80 % Studiepoengproduksjon</a:t>
            </a:r>
          </a:p>
          <a:p>
            <a:pPr marL="533375" indent="-380990">
              <a:buFont typeface="Arial" panose="020B0604020202020204" pitchFamily="34" charset="0"/>
              <a:buChar char="•"/>
            </a:pPr>
            <a:r>
              <a:rPr lang="nb-NO" sz="1200" dirty="0"/>
              <a:t>35 % Kandidatproduksjon</a:t>
            </a:r>
          </a:p>
          <a:p>
            <a:pPr marL="533375" indent="-380990">
              <a:buFont typeface="Arial" panose="020B0604020202020204" pitchFamily="34" charset="0"/>
              <a:buChar char="•"/>
            </a:pPr>
            <a:r>
              <a:rPr lang="nb-NO" sz="1200" dirty="0"/>
              <a:t>70 % Utveksling</a:t>
            </a:r>
          </a:p>
          <a:p>
            <a:pPr marL="533375" indent="-380990">
              <a:buFont typeface="Arial" panose="020B0604020202020204" pitchFamily="34" charset="0"/>
              <a:buChar char="•"/>
            </a:pPr>
            <a:r>
              <a:rPr lang="nb-NO" sz="1200" dirty="0"/>
              <a:t>100 % Fullførte doktorgrader</a:t>
            </a:r>
          </a:p>
          <a:p>
            <a:pPr marL="533375" indent="-380990">
              <a:buFont typeface="Arial" panose="020B0604020202020204" pitchFamily="34" charset="0"/>
              <a:buChar char="•"/>
            </a:pPr>
            <a:r>
              <a:rPr lang="nb-NO" sz="1200" dirty="0"/>
              <a:t>100 % Publiseringspoeng</a:t>
            </a:r>
          </a:p>
          <a:p>
            <a:pPr marL="533375" indent="-380990">
              <a:buFont typeface="Arial" panose="020B0604020202020204" pitchFamily="34" charset="0"/>
              <a:buChar char="•"/>
            </a:pPr>
            <a:r>
              <a:rPr lang="nb-NO" sz="1200" dirty="0"/>
              <a:t>100 % EU-aktivitet</a:t>
            </a:r>
          </a:p>
          <a:p>
            <a:pPr marL="533375" indent="-380990">
              <a:buFont typeface="Arial" panose="020B0604020202020204" pitchFamily="34" charset="0"/>
              <a:buChar char="•"/>
            </a:pPr>
            <a:r>
              <a:rPr lang="nb-NO" sz="1200" dirty="0"/>
              <a:t>100 % NFR-aktivitet</a:t>
            </a:r>
          </a:p>
          <a:p>
            <a:pPr marL="533375" indent="-380990">
              <a:buFont typeface="Arial" panose="020B0604020202020204" pitchFamily="34" charset="0"/>
              <a:buChar char="•"/>
            </a:pPr>
            <a:r>
              <a:rPr lang="nb-NO" sz="1200" dirty="0"/>
              <a:t>100 % Annen BOA-aktivitet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49FC950-33A6-4846-ADC2-98BBCE9F045F}"/>
              </a:ext>
            </a:extLst>
          </p:cNvPr>
          <p:cNvSpPr txBox="1"/>
          <p:nvPr/>
        </p:nvSpPr>
        <p:spPr>
          <a:xfrm>
            <a:off x="9001562" y="1494232"/>
            <a:ext cx="2952213" cy="35463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sz="1400" b="1" dirty="0"/>
              <a:t>Instituttene</a:t>
            </a:r>
          </a:p>
          <a:p>
            <a:pPr algn="ctr"/>
            <a:r>
              <a:rPr lang="nb-NO" sz="1200" dirty="0"/>
              <a:t>Institutter får rammetildeling</a:t>
            </a:r>
          </a:p>
          <a:p>
            <a:pPr algn="ctr"/>
            <a:endParaRPr lang="nb-NO" sz="1200" dirty="0"/>
          </a:p>
          <a:p>
            <a:r>
              <a:rPr lang="nb-NO" sz="1200" dirty="0"/>
              <a:t>Basis som pris- og </a:t>
            </a:r>
            <a:r>
              <a:rPr lang="nb-NO" sz="1200" dirty="0" err="1"/>
              <a:t>lønnsjusteres</a:t>
            </a:r>
            <a:endParaRPr lang="nb-NO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Nye studieplasser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 err="1"/>
              <a:t>ABE</a:t>
            </a:r>
            <a:r>
              <a:rPr lang="nb-NO" sz="1200" dirty="0"/>
              <a:t>-trekk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Sentrale tillegg og trekk</a:t>
            </a:r>
          </a:p>
          <a:p>
            <a:endParaRPr lang="nb-NO" sz="1200" dirty="0"/>
          </a:p>
          <a:p>
            <a:r>
              <a:rPr lang="nb-NO" sz="1200" dirty="0"/>
              <a:t>Produksjon av resultatindikatorer </a:t>
            </a:r>
          </a:p>
          <a:p>
            <a:pPr marL="532765" indent="-380365">
              <a:buFont typeface="Arial" panose="020B0604020202020204" pitchFamily="34" charset="0"/>
              <a:buChar char="•"/>
            </a:pPr>
            <a:r>
              <a:rPr lang="nb-NO" sz="1200" dirty="0"/>
              <a:t>100 % Studiepoengproduksjon</a:t>
            </a:r>
            <a:endParaRPr lang="nb-NO" sz="1200" dirty="0">
              <a:cs typeface="Calibri" panose="020F0502020204030204"/>
            </a:endParaRPr>
          </a:p>
          <a:p>
            <a:pPr marL="532765" indent="-380365">
              <a:buFont typeface="Arial" panose="020B0604020202020204" pitchFamily="34" charset="0"/>
              <a:buChar char="•"/>
            </a:pPr>
            <a:r>
              <a:rPr lang="nb-NO" sz="1200" dirty="0"/>
              <a:t>100 % Kandidatproduksjon</a:t>
            </a:r>
            <a:endParaRPr lang="nb-NO" sz="1200" dirty="0">
              <a:cs typeface="Calibri" panose="020F0502020204030204"/>
            </a:endParaRPr>
          </a:p>
          <a:p>
            <a:pPr marL="532765" indent="-380365">
              <a:buFont typeface="Arial" panose="020B0604020202020204" pitchFamily="34" charset="0"/>
              <a:buChar char="•"/>
            </a:pPr>
            <a:r>
              <a:rPr lang="nb-NO" sz="1200" dirty="0"/>
              <a:t>100 % Utveksling</a:t>
            </a:r>
            <a:endParaRPr lang="nb-NO" sz="1200" dirty="0">
              <a:cs typeface="Calibri" panose="020F0502020204030204"/>
            </a:endParaRPr>
          </a:p>
          <a:p>
            <a:pPr marL="532765" indent="-380365">
              <a:buFont typeface="Arial" panose="020B0604020202020204" pitchFamily="34" charset="0"/>
              <a:buChar char="•"/>
            </a:pPr>
            <a:r>
              <a:rPr lang="nb-NO" sz="1200" dirty="0"/>
              <a:t>100 % Fullførte doktorgrader</a:t>
            </a:r>
            <a:endParaRPr lang="nb-NO" sz="1200" dirty="0">
              <a:cs typeface="Calibri" panose="020F0502020204030204"/>
            </a:endParaRPr>
          </a:p>
          <a:p>
            <a:pPr marL="532765" indent="-380365">
              <a:buFont typeface="Arial" panose="020B0604020202020204" pitchFamily="34" charset="0"/>
              <a:buChar char="•"/>
            </a:pPr>
            <a:r>
              <a:rPr lang="nb-NO" sz="1200" dirty="0"/>
              <a:t>100 % Publiseringspoeng</a:t>
            </a:r>
            <a:endParaRPr lang="nb-NO" sz="1200" dirty="0">
              <a:cs typeface="Calibri" panose="020F0502020204030204"/>
            </a:endParaRPr>
          </a:p>
          <a:p>
            <a:pPr marL="532765" indent="-380365">
              <a:buFont typeface="Arial" panose="020B0604020202020204" pitchFamily="34" charset="0"/>
              <a:buChar char="•"/>
            </a:pPr>
            <a:r>
              <a:rPr lang="nb-NO" sz="1200" dirty="0"/>
              <a:t>100 % EU-aktivitet</a:t>
            </a:r>
            <a:endParaRPr lang="nb-NO" sz="1200" dirty="0">
              <a:cs typeface="Calibri" panose="020F0502020204030204"/>
            </a:endParaRPr>
          </a:p>
          <a:p>
            <a:pPr marL="532765" indent="-380365">
              <a:buFont typeface="Arial" panose="020B0604020202020204" pitchFamily="34" charset="0"/>
              <a:buChar char="•"/>
            </a:pPr>
            <a:r>
              <a:rPr lang="nb-NO" sz="1200" dirty="0"/>
              <a:t>100 % NFR-aktivitet</a:t>
            </a:r>
            <a:endParaRPr lang="nb-NO" sz="1200" dirty="0">
              <a:cs typeface="Calibri" panose="020F0502020204030204"/>
            </a:endParaRPr>
          </a:p>
          <a:p>
            <a:pPr marL="532765" indent="-380365">
              <a:buFont typeface="Arial" panose="020B0604020202020204" pitchFamily="34" charset="0"/>
              <a:buChar char="•"/>
            </a:pPr>
            <a:r>
              <a:rPr lang="nb-NO" sz="1200" dirty="0"/>
              <a:t>100 % Annen BOA-aktivitet</a:t>
            </a:r>
            <a:endParaRPr lang="nb-NO" sz="1200" dirty="0">
              <a:cs typeface="Calibri" panose="020F0502020204030204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3D75CAB-66AC-4958-BCCF-6EB30EF40CFF}"/>
              </a:ext>
            </a:extLst>
          </p:cNvPr>
          <p:cNvCxnSpPr>
            <a:cxnSpLocks/>
            <a:stCxn id="19" idx="3"/>
            <a:endCxn id="39" idx="1"/>
          </p:cNvCxnSpPr>
          <p:nvPr/>
        </p:nvCxnSpPr>
        <p:spPr>
          <a:xfrm flipV="1">
            <a:off x="5700302" y="3253582"/>
            <a:ext cx="228992" cy="57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52761F0-DA9C-4095-8E55-878184A4A5C5}"/>
              </a:ext>
            </a:extLst>
          </p:cNvPr>
          <p:cNvCxnSpPr>
            <a:cxnSpLocks/>
            <a:stCxn id="39" idx="3"/>
            <a:endCxn id="40" idx="1"/>
          </p:cNvCxnSpPr>
          <p:nvPr/>
        </p:nvCxnSpPr>
        <p:spPr>
          <a:xfrm>
            <a:off x="8772570" y="3253582"/>
            <a:ext cx="228992" cy="138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C2372D89-3549-44FE-99E3-C57E94E7744F}"/>
              </a:ext>
            </a:extLst>
          </p:cNvPr>
          <p:cNvSpPr txBox="1"/>
          <p:nvPr/>
        </p:nvSpPr>
        <p:spPr>
          <a:xfrm>
            <a:off x="4986434" y="194717"/>
            <a:ext cx="1341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i="1" dirty="0"/>
              <a:t>KDs beregnings-modell</a:t>
            </a:r>
          </a:p>
          <a:p>
            <a:pPr algn="ctr"/>
            <a:r>
              <a:rPr lang="nb-NO" sz="1400" i="1" dirty="0"/>
              <a:t>Fra KD til NTNU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DFB2ECD-2E8C-41F6-9F4B-498A77928B84}"/>
              </a:ext>
            </a:extLst>
          </p:cNvPr>
          <p:cNvSpPr txBox="1"/>
          <p:nvPr/>
        </p:nvSpPr>
        <p:spPr>
          <a:xfrm>
            <a:off x="3699588" y="5634201"/>
            <a:ext cx="2117738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1200" dirty="0"/>
              <a:t>14 % av NTNUs rammebevilgning går til SO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Rekrutteringsstillinger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Andre SO-prosjekter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75FB3583-5B2F-464E-81D3-8BD52D509F56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2857026" y="4299676"/>
            <a:ext cx="842562" cy="17942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C4D43004-D2D6-407A-B532-5F1C0DECF263}"/>
              </a:ext>
            </a:extLst>
          </p:cNvPr>
          <p:cNvSpPr txBox="1"/>
          <p:nvPr/>
        </p:nvSpPr>
        <p:spPr>
          <a:xfrm>
            <a:off x="3927565" y="1341121"/>
            <a:ext cx="2117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RD – Ramme drift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9C08C2C2-8EEC-4638-9157-7C3C28A1B112}"/>
              </a:ext>
            </a:extLst>
          </p:cNvPr>
          <p:cNvSpPr txBox="1"/>
          <p:nvPr/>
        </p:nvSpPr>
        <p:spPr>
          <a:xfrm>
            <a:off x="3814346" y="5229054"/>
            <a:ext cx="2952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SO – Strategi og omstilling</a:t>
            </a:r>
          </a:p>
        </p:txBody>
      </p:sp>
      <p:pic>
        <p:nvPicPr>
          <p:cNvPr id="141" name="Picture 140" descr="A picture containing icon&#10;&#10;Description automatically generated">
            <a:extLst>
              <a:ext uri="{FF2B5EF4-FFF2-40B4-BE49-F238E27FC236}">
                <a16:creationId xmlns:a16="http://schemas.microsoft.com/office/drawing/2014/main" id="{FADC6D93-21C7-4E17-8829-ADBD32202F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35" t="13710" r="21328" b="72530"/>
          <a:stretch/>
        </p:blipFill>
        <p:spPr>
          <a:xfrm>
            <a:off x="6376768" y="440275"/>
            <a:ext cx="565040" cy="346841"/>
          </a:xfrm>
          <a:prstGeom prst="rect">
            <a:avLst/>
          </a:prstGeom>
        </p:spPr>
      </p:pic>
      <p:sp>
        <p:nvSpPr>
          <p:cNvPr id="142" name="TextBox 141">
            <a:extLst>
              <a:ext uri="{FF2B5EF4-FFF2-40B4-BE49-F238E27FC236}">
                <a16:creationId xmlns:a16="http://schemas.microsoft.com/office/drawing/2014/main" id="{59A71B02-1981-4529-9B51-16466DF64C62}"/>
              </a:ext>
            </a:extLst>
          </p:cNvPr>
          <p:cNvSpPr txBox="1"/>
          <p:nvPr/>
        </p:nvSpPr>
        <p:spPr>
          <a:xfrm>
            <a:off x="6941808" y="200267"/>
            <a:ext cx="1341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i="1" dirty="0"/>
              <a:t>RFM</a:t>
            </a:r>
          </a:p>
          <a:p>
            <a:pPr algn="ctr"/>
            <a:r>
              <a:rPr lang="nb-NO" sz="1400" i="1" dirty="0"/>
              <a:t>Fra NTNU sentralt til fakultetene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A535466A-ED27-4269-9DA4-82FBBE8DF5E2}"/>
              </a:ext>
            </a:extLst>
          </p:cNvPr>
          <p:cNvSpPr txBox="1"/>
          <p:nvPr/>
        </p:nvSpPr>
        <p:spPr>
          <a:xfrm>
            <a:off x="9380257" y="328347"/>
            <a:ext cx="1341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i="1" dirty="0"/>
              <a:t>VFM</a:t>
            </a:r>
          </a:p>
          <a:p>
            <a:pPr algn="ctr"/>
            <a:r>
              <a:rPr lang="nb-NO" sz="1400" i="1" dirty="0"/>
              <a:t>Fra fakultet til instituttene</a:t>
            </a:r>
          </a:p>
          <a:p>
            <a:pPr algn="ctr"/>
            <a:endParaRPr lang="nb-NO" sz="1400" i="1" dirty="0"/>
          </a:p>
        </p:txBody>
      </p:sp>
      <p:pic>
        <p:nvPicPr>
          <p:cNvPr id="145" name="Picture 144" descr="A picture containing icon&#10;&#10;Description automatically generated">
            <a:extLst>
              <a:ext uri="{FF2B5EF4-FFF2-40B4-BE49-F238E27FC236}">
                <a16:creationId xmlns:a16="http://schemas.microsoft.com/office/drawing/2014/main" id="{D0C25854-AA12-4FB4-B429-613CCBDF27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35" t="13710" r="21328" b="72530"/>
          <a:stretch/>
        </p:blipFill>
        <p:spPr>
          <a:xfrm>
            <a:off x="8549441" y="438662"/>
            <a:ext cx="565040" cy="346841"/>
          </a:xfrm>
          <a:prstGeom prst="rect">
            <a:avLst/>
          </a:prstGeom>
        </p:spPr>
      </p:pic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A75B48F2-470C-4FA7-9668-89C556026154}"/>
              </a:ext>
            </a:extLst>
          </p:cNvPr>
          <p:cNvSpPr/>
          <p:nvPr/>
        </p:nvSpPr>
        <p:spPr>
          <a:xfrm>
            <a:off x="4986434" y="70943"/>
            <a:ext cx="5870752" cy="11839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315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0" grpId="0" animBg="1"/>
      <p:bldP spid="19" grpId="0" animBg="1"/>
      <p:bldP spid="39" grpId="0" animBg="1"/>
      <p:bldP spid="40" grpId="0" animBg="1"/>
      <p:bldP spid="75" grpId="0"/>
      <p:bldP spid="98" grpId="0" animBg="1"/>
      <p:bldP spid="131" grpId="0"/>
      <p:bldP spid="132" grpId="0"/>
      <p:bldP spid="142" grpId="0"/>
      <p:bldP spid="143" grpId="0"/>
      <p:bldP spid="1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793FE6-9841-4159-AD87-748008E6F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504" y="274639"/>
            <a:ext cx="8763317" cy="646331"/>
          </a:xfrm>
        </p:spPr>
        <p:txBody>
          <a:bodyPr anchor="t">
            <a:normAutofit fontScale="90000"/>
          </a:bodyPr>
          <a:lstStyle/>
          <a:p>
            <a:r>
              <a:rPr lang="nb-NO" dirty="0"/>
              <a:t>Ny viderefordelingsmodell ved HF i 2019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FB2F90-9484-4CE1-8DF9-5E11AAD71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1505" y="1053549"/>
            <a:ext cx="8229600" cy="5367699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nb-NO" sz="2200" dirty="0"/>
              <a:t>Resultatbevilgning til instituttene (</a:t>
            </a:r>
            <a:r>
              <a:rPr lang="nb-NO" sz="2200" dirty="0" err="1"/>
              <a:t>RFM</a:t>
            </a:r>
            <a:r>
              <a:rPr lang="nb-NO" sz="2200" dirty="0"/>
              <a:t> =</a:t>
            </a:r>
            <a:r>
              <a:rPr lang="nb-NO" sz="2200" dirty="0" err="1"/>
              <a:t>VFM</a:t>
            </a:r>
            <a:r>
              <a:rPr lang="nb-NO" sz="2200" dirty="0"/>
              <a:t>)</a:t>
            </a:r>
          </a:p>
          <a:p>
            <a:pPr lvl="1">
              <a:lnSpc>
                <a:spcPct val="90000"/>
              </a:lnSpc>
            </a:pPr>
            <a:r>
              <a:rPr lang="nb-NO" sz="2200" dirty="0"/>
              <a:t>Kalibrere basis på nytt (beregning av nytt startpunkt)</a:t>
            </a:r>
          </a:p>
          <a:p>
            <a:pPr lvl="2">
              <a:lnSpc>
                <a:spcPct val="90000"/>
              </a:lnSpc>
            </a:pPr>
            <a:r>
              <a:rPr lang="nb-NO" sz="2200" dirty="0"/>
              <a:t>Dekke kostnader i fakultetsadministrasjon</a:t>
            </a:r>
          </a:p>
          <a:p>
            <a:pPr lvl="2">
              <a:lnSpc>
                <a:spcPct val="90000"/>
              </a:lnSpc>
            </a:pPr>
            <a:r>
              <a:rPr lang="nb-NO" sz="2200" dirty="0"/>
              <a:t>Ekstra basis for infrastruktur</a:t>
            </a:r>
          </a:p>
          <a:p>
            <a:pPr lvl="3">
              <a:lnSpc>
                <a:spcPct val="90000"/>
              </a:lnSpc>
            </a:pPr>
            <a:r>
              <a:rPr lang="nb-NO" sz="2200" dirty="0"/>
              <a:t>Studentarbeidsplasser</a:t>
            </a:r>
          </a:p>
          <a:p>
            <a:pPr lvl="3">
              <a:lnSpc>
                <a:spcPct val="90000"/>
              </a:lnSpc>
            </a:pPr>
            <a:r>
              <a:rPr lang="nb-NO" sz="2200" dirty="0"/>
              <a:t>Rom som benyttes både til kontor og undervisning</a:t>
            </a:r>
          </a:p>
          <a:p>
            <a:pPr lvl="3">
              <a:lnSpc>
                <a:spcPct val="90000"/>
              </a:lnSpc>
            </a:pPr>
            <a:r>
              <a:rPr lang="nb-NO" sz="2200" dirty="0"/>
              <a:t>Spesialareal</a:t>
            </a:r>
          </a:p>
          <a:p>
            <a:pPr lvl="3">
              <a:lnSpc>
                <a:spcPct val="90000"/>
              </a:lnSpc>
            </a:pPr>
            <a:r>
              <a:rPr lang="nb-NO" sz="2200" dirty="0"/>
              <a:t>Vedlikehold (IKM, </a:t>
            </a:r>
            <a:r>
              <a:rPr lang="nb-NO" sz="2200" dirty="0" err="1"/>
              <a:t>IMU</a:t>
            </a:r>
            <a:r>
              <a:rPr lang="nb-NO" sz="2200" dirty="0"/>
              <a:t> og ISL)</a:t>
            </a:r>
          </a:p>
          <a:p>
            <a:pPr lvl="3">
              <a:lnSpc>
                <a:spcPct val="90000"/>
              </a:lnSpc>
            </a:pPr>
            <a:r>
              <a:rPr lang="nb-NO" sz="2200" dirty="0"/>
              <a:t>Praktisk-estetiske fag på bachelornivå med lav finansieringskategori</a:t>
            </a:r>
          </a:p>
          <a:p>
            <a:pPr lvl="2"/>
            <a:r>
              <a:rPr lang="nb-NO" sz="2400" dirty="0"/>
              <a:t>Strategisk personalplan 2019</a:t>
            </a:r>
          </a:p>
          <a:p>
            <a:pPr lvl="2"/>
            <a:endParaRPr lang="nb-NO" sz="24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CC5CF86-4FA8-442D-9848-0A120015F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155" y="4289976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99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873EDD-E1B2-4AF9-8BA6-4B0DB90EE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Spørsmål om </a:t>
            </a:r>
            <a:r>
              <a:rPr lang="nb-NO" dirty="0" err="1"/>
              <a:t>VFM</a:t>
            </a:r>
            <a:r>
              <a:rPr lang="nb-NO" dirty="0"/>
              <a:t>?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DFFACC4C-CEE5-4032-B6F2-B6686E5E94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0600" y="1825625"/>
            <a:ext cx="33108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58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A877A-2A39-47B1-8172-FE65BFF252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4400" dirty="0"/>
              <a:t>Utviklingsbaner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AEDD7-3709-4AB5-92BD-02B8D3187E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z="2400" dirty="0"/>
              <a:t>Utvikling på resultatindikatorene i årene framover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98698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CBC72-2198-4EF0-A523-CEDC8D158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81" y="224415"/>
            <a:ext cx="10515600" cy="1151539"/>
          </a:xfrm>
        </p:spPr>
        <p:txBody>
          <a:bodyPr>
            <a:normAutofit/>
          </a:bodyPr>
          <a:lstStyle/>
          <a:p>
            <a:r>
              <a:rPr lang="nb-NO" sz="3200" dirty="0"/>
              <a:t>Utviklingsbaner gir våre planleggingsrammer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01DB33-B887-447A-8D6F-2CB319F21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09" y="1143733"/>
            <a:ext cx="4876281" cy="5187533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2FB63D-83BD-49D7-A3DD-609F5AC6BE8F}"/>
              </a:ext>
            </a:extLst>
          </p:cNvPr>
          <p:cNvSpPr txBox="1"/>
          <p:nvPr/>
        </p:nvSpPr>
        <p:spPr>
          <a:xfrm>
            <a:off x="6714200" y="4023307"/>
            <a:ext cx="52577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Utviklingsbaner – inntektsindikatorer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Leveransemodul av deres utviklingsbaner for faglige ambisjoner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Leveranse 2 ganger i året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Åpen kun deler av året i forbindelse med leveransene. </a:t>
            </a:r>
          </a:p>
          <a:p>
            <a:endParaRPr lang="nb-NO" sz="1600" dirty="0"/>
          </a:p>
          <a:p>
            <a:r>
              <a:rPr lang="nb-NO" sz="1600" dirty="0"/>
              <a:t>Leveranse av utviklingsbanene gir dine planleggingsrammer (inntektssiden av budsjettet).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På bakgrunn av de innmeldte utviklingsbanene kan man planlegge kostnadssiden i budsjettet.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D47AB74-8DB0-4F58-9C7C-D4C9C859F8A0}"/>
              </a:ext>
            </a:extLst>
          </p:cNvPr>
          <p:cNvSpPr/>
          <p:nvPr/>
        </p:nvSpPr>
        <p:spPr>
          <a:xfrm>
            <a:off x="6583571" y="3737500"/>
            <a:ext cx="5257798" cy="2664971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9BCA59-7503-4A03-A57F-E86B27689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7767" y="1521479"/>
            <a:ext cx="2993602" cy="1599022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1C7683CF-C3EF-41F3-9FCF-21F290DC34DB}"/>
              </a:ext>
            </a:extLst>
          </p:cNvPr>
          <p:cNvSpPr/>
          <p:nvPr/>
        </p:nvSpPr>
        <p:spPr>
          <a:xfrm>
            <a:off x="9270759" y="224414"/>
            <a:ext cx="2450978" cy="1151540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i="1" dirty="0">
                <a:solidFill>
                  <a:schemeClr val="tx1"/>
                </a:solidFill>
              </a:rPr>
              <a:t>Hvordan vil vårt institutt/fakultet utvikle oss i et 10-års perspektiv?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996203E-0084-46DB-9095-971316853037}"/>
              </a:ext>
            </a:extLst>
          </p:cNvPr>
          <p:cNvSpPr/>
          <p:nvPr/>
        </p:nvSpPr>
        <p:spPr>
          <a:xfrm>
            <a:off x="6830932" y="1531123"/>
            <a:ext cx="1925466" cy="1446550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9754F2-5F17-4CE1-8F46-7F0728D74D5F}"/>
              </a:ext>
            </a:extLst>
          </p:cNvPr>
          <p:cNvSpPr txBox="1"/>
          <p:nvPr/>
        </p:nvSpPr>
        <p:spPr>
          <a:xfrm>
            <a:off x="7045234" y="1531123"/>
            <a:ext cx="1645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Studiepoengproduksjon</a:t>
            </a:r>
          </a:p>
          <a:p>
            <a:r>
              <a:rPr lang="nb-NO" sz="1100" dirty="0"/>
              <a:t>Kandidatproduksjon</a:t>
            </a:r>
          </a:p>
          <a:p>
            <a:r>
              <a:rPr lang="nb-NO" sz="1100" dirty="0"/>
              <a:t>Utveksling</a:t>
            </a:r>
          </a:p>
          <a:p>
            <a:r>
              <a:rPr lang="nb-NO" sz="1100" dirty="0"/>
              <a:t>Fullførte doktorgrader</a:t>
            </a:r>
          </a:p>
          <a:p>
            <a:r>
              <a:rPr lang="nb-NO" sz="1100" dirty="0"/>
              <a:t>Publiseringspoeng</a:t>
            </a:r>
          </a:p>
          <a:p>
            <a:r>
              <a:rPr lang="nb-NO" sz="1100" dirty="0"/>
              <a:t>EU-aktivitet</a:t>
            </a:r>
          </a:p>
          <a:p>
            <a:r>
              <a:rPr lang="nb-NO" sz="1100" dirty="0"/>
              <a:t>NFR-aktivitet</a:t>
            </a:r>
          </a:p>
          <a:p>
            <a:r>
              <a:rPr lang="nb-NO" sz="1100" dirty="0"/>
              <a:t>Annen BOA-aktivitet</a:t>
            </a:r>
          </a:p>
        </p:txBody>
      </p:sp>
    </p:spTree>
    <p:extLst>
      <p:ext uri="{BB962C8B-B14F-4D97-AF65-F5344CB8AC3E}">
        <p14:creationId xmlns:p14="http://schemas.microsoft.com/office/powerpoint/2010/main" val="1271943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06C73C976D41F4DAF7081D3F9D2B934" ma:contentTypeVersion="2" ma:contentTypeDescription="Opprett et nytt dokument." ma:contentTypeScope="" ma:versionID="8cb00fe6548d3495aab0d95bd7428681">
  <xsd:schema xmlns:xsd="http://www.w3.org/2001/XMLSchema" xmlns:xs="http://www.w3.org/2001/XMLSchema" xmlns:p="http://schemas.microsoft.com/office/2006/metadata/properties" xmlns:ns2="1c12a844-5bd5-4548-9efa-170e0c9b4974" targetNamespace="http://schemas.microsoft.com/office/2006/metadata/properties" ma:root="true" ma:fieldsID="942b2ff2268dbc344402d04af779d567" ns2:_="">
    <xsd:import namespace="1c12a844-5bd5-4548-9efa-170e0c9b49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12a844-5bd5-4548-9efa-170e0c9b49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163C12-AE32-4F00-8F21-E5B93BBD32B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d9e9ab95-e12c-43f4-a21e-81c7f67a1901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A198A90-E7FD-427C-89D5-71F790F1B493}"/>
</file>

<file path=customXml/itemProps3.xml><?xml version="1.0" encoding="utf-8"?>
<ds:datastoreItem xmlns:ds="http://schemas.openxmlformats.org/officeDocument/2006/customXml" ds:itemID="{24687058-0D04-4471-8D4D-E95DA34667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666</Words>
  <Application>Microsoft Office PowerPoint</Application>
  <PresentationFormat>Widescreen</PresentationFormat>
  <Paragraphs>180</Paragraphs>
  <Slides>14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 Fordeling av bevilgning</vt:lpstr>
      <vt:lpstr>Bevilgning er basert på flere komponenter</vt:lpstr>
      <vt:lpstr>KDs resultatindikatorer gir ulik bevilgning</vt:lpstr>
      <vt:lpstr>Hvordan viderefordeles bevilgning?</vt:lpstr>
      <vt:lpstr>Fordeling av bevilgning</vt:lpstr>
      <vt:lpstr>Ny viderefordelingsmodell ved HF i 2019</vt:lpstr>
      <vt:lpstr>Spørsmål om VFM?</vt:lpstr>
      <vt:lpstr>Utviklingsbaner</vt:lpstr>
      <vt:lpstr>Utviklingsbaner gir våre planleggingsrammer</vt:lpstr>
      <vt:lpstr>Optimistisk, realistisk og pessimistisk scenario</vt:lpstr>
      <vt:lpstr>Utvikling i bevilgning</vt:lpstr>
      <vt:lpstr>Spørsmål om utviklingsbaner?</vt:lpstr>
      <vt:lpstr>Utfordringer med dagens VFM</vt:lpstr>
      <vt:lpstr>Utfordringer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Annette Ysland Ludvigsen</dc:creator>
  <cp:lastModifiedBy>Ståle Rønning</cp:lastModifiedBy>
  <cp:revision>8</cp:revision>
  <dcterms:created xsi:type="dcterms:W3CDTF">2021-07-11T17:21:28Z</dcterms:created>
  <dcterms:modified xsi:type="dcterms:W3CDTF">2021-09-21T07:27:50Z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0x010100106C73C976D41F4DAF7081D3F9D2B934</vt:lpwstr>
  </property>
</Properties>
</file>