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6"/>
  </p:notesMasterIdLst>
  <p:sldIdLst>
    <p:sldId id="777" r:id="rId5"/>
    <p:sldId id="256" r:id="rId6"/>
    <p:sldId id="778" r:id="rId7"/>
    <p:sldId id="278" r:id="rId8"/>
    <p:sldId id="283" r:id="rId9"/>
    <p:sldId id="767" r:id="rId10"/>
    <p:sldId id="277" r:id="rId11"/>
    <p:sldId id="270" r:id="rId12"/>
    <p:sldId id="263" r:id="rId13"/>
    <p:sldId id="269" r:id="rId14"/>
    <p:sldId id="768" r:id="rId15"/>
    <p:sldId id="770" r:id="rId16"/>
    <p:sldId id="258" r:id="rId17"/>
    <p:sldId id="260" r:id="rId18"/>
    <p:sldId id="261" r:id="rId19"/>
    <p:sldId id="262" r:id="rId20"/>
    <p:sldId id="769" r:id="rId21"/>
    <p:sldId id="689" r:id="rId22"/>
    <p:sldId id="765" r:id="rId23"/>
    <p:sldId id="703" r:id="rId24"/>
    <p:sldId id="779" r:id="rId25"/>
  </p:sldIdLst>
  <p:sldSz cx="9144000" cy="6858000" type="screen4x3"/>
  <p:notesSz cx="6858000" cy="9144000"/>
  <p:defaultText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BAC76"/>
    <a:srgbClr val="0D347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07"/>
    <p:restoredTop sz="96178" autoAdjust="0"/>
  </p:normalViewPr>
  <p:slideViewPr>
    <p:cSldViewPr snapToGrid="0">
      <p:cViewPr varScale="1">
        <p:scale>
          <a:sx n="50" d="100"/>
          <a:sy n="50" d="100"/>
        </p:scale>
        <p:origin x="1320" y="5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borre\Downloads\All%20(30).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b="1" u="sng" dirty="0">
                <a:solidFill>
                  <a:schemeClr val="accent1">
                    <a:lumMod val="50000"/>
                  </a:schemeClr>
                </a:solidFill>
              </a:rPr>
              <a:t>Bevilgning i RFM</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lotArea>
      <c:layout/>
      <c:barChart>
        <c:barDir val="col"/>
        <c:grouping val="stacked"/>
        <c:varyColors val="0"/>
        <c:ser>
          <c:idx val="0"/>
          <c:order val="0"/>
          <c:tx>
            <c:strRef>
              <c:f>All!$C$8</c:f>
              <c:strCache>
                <c:ptCount val="1"/>
                <c:pt idx="0">
                  <c:v>Basisbev</c:v>
                </c:pt>
              </c:strCache>
            </c:strRef>
          </c:tx>
          <c:spPr>
            <a:solidFill>
              <a:schemeClr val="accent1"/>
            </a:solidFill>
            <a:ln>
              <a:noFill/>
            </a:ln>
            <a:effectLst/>
          </c:spPr>
          <c:invertIfNegative val="0"/>
          <c:cat>
            <c:multiLvlStrRef>
              <c:f>All!$A$9:$B$26</c:f>
              <c:multiLvlStrCache>
                <c:ptCount val="9"/>
                <c:lvl>
                  <c:pt idx="0">
                    <c:v>2021</c:v>
                  </c:pt>
                  <c:pt idx="1">
                    <c:v>2021</c:v>
                  </c:pt>
                  <c:pt idx="2">
                    <c:v>2021</c:v>
                  </c:pt>
                  <c:pt idx="3">
                    <c:v>2021</c:v>
                  </c:pt>
                  <c:pt idx="4">
                    <c:v>2021</c:v>
                  </c:pt>
                  <c:pt idx="5">
                    <c:v>2021</c:v>
                  </c:pt>
                  <c:pt idx="6">
                    <c:v>2021</c:v>
                  </c:pt>
                  <c:pt idx="7">
                    <c:v>2021</c:v>
                  </c:pt>
                  <c:pt idx="8">
                    <c:v>2021</c:v>
                  </c:pt>
                </c:lvl>
                <c:lvl>
                  <c:pt idx="0">
                    <c:v>OK</c:v>
                  </c:pt>
                  <c:pt idx="1">
                    <c:v>VM</c:v>
                  </c:pt>
                  <c:pt idx="2">
                    <c:v>AD</c:v>
                  </c:pt>
                  <c:pt idx="3">
                    <c:v>HF</c:v>
                  </c:pt>
                  <c:pt idx="4">
                    <c:v>IE</c:v>
                  </c:pt>
                  <c:pt idx="5">
                    <c:v>IV</c:v>
                  </c:pt>
                  <c:pt idx="6">
                    <c:v>MH</c:v>
                  </c:pt>
                  <c:pt idx="7">
                    <c:v>NV</c:v>
                  </c:pt>
                  <c:pt idx="8">
                    <c:v>SU</c:v>
                  </c:pt>
                </c:lvl>
              </c:multiLvlStrCache>
            </c:multiLvlStrRef>
          </c:cat>
          <c:val>
            <c:numRef>
              <c:f>All!$C$9:$C$26</c:f>
              <c:numCache>
                <c:formatCode>#,##0_);\(#,##0\)</c:formatCode>
                <c:ptCount val="9"/>
                <c:pt idx="0">
                  <c:v>132844.32745917351</c:v>
                </c:pt>
                <c:pt idx="1">
                  <c:v>82636.508136862263</c:v>
                </c:pt>
                <c:pt idx="2">
                  <c:v>89840.430374052914</c:v>
                </c:pt>
                <c:pt idx="3">
                  <c:v>212170.89334956068</c:v>
                </c:pt>
                <c:pt idx="4">
                  <c:v>435139.17407502176</c:v>
                </c:pt>
                <c:pt idx="5">
                  <c:v>378511.82971548638</c:v>
                </c:pt>
                <c:pt idx="6">
                  <c:v>358008.87887047156</c:v>
                </c:pt>
                <c:pt idx="7">
                  <c:v>299557.09031010943</c:v>
                </c:pt>
                <c:pt idx="8">
                  <c:v>422987.54692902003</c:v>
                </c:pt>
              </c:numCache>
            </c:numRef>
          </c:val>
          <c:extLst>
            <c:ext xmlns:c16="http://schemas.microsoft.com/office/drawing/2014/chart" uri="{C3380CC4-5D6E-409C-BE32-E72D297353CC}">
              <c16:uniqueId val="{00000000-2F09-4699-8E9C-488F117F7E0E}"/>
            </c:ext>
          </c:extLst>
        </c:ser>
        <c:ser>
          <c:idx val="1"/>
          <c:order val="1"/>
          <c:tx>
            <c:strRef>
              <c:f>All!$D$8</c:f>
              <c:strCache>
                <c:ptCount val="1"/>
                <c:pt idx="0">
                  <c:v>Utdanningsinsentiv</c:v>
                </c:pt>
              </c:strCache>
            </c:strRef>
          </c:tx>
          <c:spPr>
            <a:solidFill>
              <a:schemeClr val="accent2"/>
            </a:solidFill>
            <a:ln>
              <a:noFill/>
            </a:ln>
            <a:effectLst/>
          </c:spPr>
          <c:invertIfNegative val="0"/>
          <c:cat>
            <c:multiLvlStrRef>
              <c:f>All!$A$9:$B$26</c:f>
              <c:multiLvlStrCache>
                <c:ptCount val="9"/>
                <c:lvl>
                  <c:pt idx="0">
                    <c:v>2021</c:v>
                  </c:pt>
                  <c:pt idx="1">
                    <c:v>2021</c:v>
                  </c:pt>
                  <c:pt idx="2">
                    <c:v>2021</c:v>
                  </c:pt>
                  <c:pt idx="3">
                    <c:v>2021</c:v>
                  </c:pt>
                  <c:pt idx="4">
                    <c:v>2021</c:v>
                  </c:pt>
                  <c:pt idx="5">
                    <c:v>2021</c:v>
                  </c:pt>
                  <c:pt idx="6">
                    <c:v>2021</c:v>
                  </c:pt>
                  <c:pt idx="7">
                    <c:v>2021</c:v>
                  </c:pt>
                  <c:pt idx="8">
                    <c:v>2021</c:v>
                  </c:pt>
                </c:lvl>
                <c:lvl>
                  <c:pt idx="0">
                    <c:v>OK</c:v>
                  </c:pt>
                  <c:pt idx="1">
                    <c:v>VM</c:v>
                  </c:pt>
                  <c:pt idx="2">
                    <c:v>AD</c:v>
                  </c:pt>
                  <c:pt idx="3">
                    <c:v>HF</c:v>
                  </c:pt>
                  <c:pt idx="4">
                    <c:v>IE</c:v>
                  </c:pt>
                  <c:pt idx="5">
                    <c:v>IV</c:v>
                  </c:pt>
                  <c:pt idx="6">
                    <c:v>MH</c:v>
                  </c:pt>
                  <c:pt idx="7">
                    <c:v>NV</c:v>
                  </c:pt>
                  <c:pt idx="8">
                    <c:v>SU</c:v>
                  </c:pt>
                </c:lvl>
              </c:multiLvlStrCache>
            </c:multiLvlStrRef>
          </c:cat>
          <c:val>
            <c:numRef>
              <c:f>All!$D$9:$D$26</c:f>
              <c:numCache>
                <c:formatCode>#,##0_);\(#,##0\)</c:formatCode>
                <c:ptCount val="9"/>
                <c:pt idx="0">
                  <c:v>116007.93666268002</c:v>
                </c:pt>
                <c:pt idx="1">
                  <c:v>0</c:v>
                </c:pt>
                <c:pt idx="2">
                  <c:v>76128.020686680014</c:v>
                </c:pt>
                <c:pt idx="3">
                  <c:v>113725.1551228</c:v>
                </c:pt>
                <c:pt idx="4">
                  <c:v>280493.53054644004</c:v>
                </c:pt>
                <c:pt idx="5">
                  <c:v>183708.72736708005</c:v>
                </c:pt>
                <c:pt idx="6">
                  <c:v>251313.86888972003</c:v>
                </c:pt>
                <c:pt idx="7">
                  <c:v>112115.03092927999</c:v>
                </c:pt>
                <c:pt idx="8">
                  <c:v>239569.03660244</c:v>
                </c:pt>
              </c:numCache>
            </c:numRef>
          </c:val>
          <c:extLst>
            <c:ext xmlns:c16="http://schemas.microsoft.com/office/drawing/2014/chart" uri="{C3380CC4-5D6E-409C-BE32-E72D297353CC}">
              <c16:uniqueId val="{00000001-2F09-4699-8E9C-488F117F7E0E}"/>
            </c:ext>
          </c:extLst>
        </c:ser>
        <c:ser>
          <c:idx val="2"/>
          <c:order val="2"/>
          <c:tx>
            <c:strRef>
              <c:f>All!$E$8</c:f>
              <c:strCache>
                <c:ptCount val="1"/>
                <c:pt idx="0">
                  <c:v>Forskningsinsentiv</c:v>
                </c:pt>
              </c:strCache>
            </c:strRef>
          </c:tx>
          <c:spPr>
            <a:solidFill>
              <a:schemeClr val="accent3"/>
            </a:solidFill>
            <a:ln>
              <a:noFill/>
            </a:ln>
            <a:effectLst/>
          </c:spPr>
          <c:invertIfNegative val="0"/>
          <c:cat>
            <c:multiLvlStrRef>
              <c:f>All!$A$9:$B$26</c:f>
              <c:multiLvlStrCache>
                <c:ptCount val="9"/>
                <c:lvl>
                  <c:pt idx="0">
                    <c:v>2021</c:v>
                  </c:pt>
                  <c:pt idx="1">
                    <c:v>2021</c:v>
                  </c:pt>
                  <c:pt idx="2">
                    <c:v>2021</c:v>
                  </c:pt>
                  <c:pt idx="3">
                    <c:v>2021</c:v>
                  </c:pt>
                  <c:pt idx="4">
                    <c:v>2021</c:v>
                  </c:pt>
                  <c:pt idx="5">
                    <c:v>2021</c:v>
                  </c:pt>
                  <c:pt idx="6">
                    <c:v>2021</c:v>
                  </c:pt>
                  <c:pt idx="7">
                    <c:v>2021</c:v>
                  </c:pt>
                  <c:pt idx="8">
                    <c:v>2021</c:v>
                  </c:pt>
                </c:lvl>
                <c:lvl>
                  <c:pt idx="0">
                    <c:v>OK</c:v>
                  </c:pt>
                  <c:pt idx="1">
                    <c:v>VM</c:v>
                  </c:pt>
                  <c:pt idx="2">
                    <c:v>AD</c:v>
                  </c:pt>
                  <c:pt idx="3">
                    <c:v>HF</c:v>
                  </c:pt>
                  <c:pt idx="4">
                    <c:v>IE</c:v>
                  </c:pt>
                  <c:pt idx="5">
                    <c:v>IV</c:v>
                  </c:pt>
                  <c:pt idx="6">
                    <c:v>MH</c:v>
                  </c:pt>
                  <c:pt idx="7">
                    <c:v>NV</c:v>
                  </c:pt>
                  <c:pt idx="8">
                    <c:v>SU</c:v>
                  </c:pt>
                </c:lvl>
              </c:multiLvlStrCache>
            </c:multiLvlStrRef>
          </c:cat>
          <c:val>
            <c:numRef>
              <c:f>All!$E$9:$E$26</c:f>
              <c:numCache>
                <c:formatCode>#,##0_);\(#,##0\)</c:formatCode>
                <c:ptCount val="9"/>
                <c:pt idx="0">
                  <c:v>21560.05110771989</c:v>
                </c:pt>
                <c:pt idx="1">
                  <c:v>12467.99308881773</c:v>
                </c:pt>
                <c:pt idx="2">
                  <c:v>15793.520450008175</c:v>
                </c:pt>
                <c:pt idx="3">
                  <c:v>28095.939690565905</c:v>
                </c:pt>
                <c:pt idx="4">
                  <c:v>93965.638240593835</c:v>
                </c:pt>
                <c:pt idx="5">
                  <c:v>173625.40572562022</c:v>
                </c:pt>
                <c:pt idx="6">
                  <c:v>131371.95067859325</c:v>
                </c:pt>
                <c:pt idx="7">
                  <c:v>130728.44376226788</c:v>
                </c:pt>
                <c:pt idx="8">
                  <c:v>43885.349095013116</c:v>
                </c:pt>
              </c:numCache>
            </c:numRef>
          </c:val>
          <c:extLst>
            <c:ext xmlns:c16="http://schemas.microsoft.com/office/drawing/2014/chart" uri="{C3380CC4-5D6E-409C-BE32-E72D297353CC}">
              <c16:uniqueId val="{00000002-2F09-4699-8E9C-488F117F7E0E}"/>
            </c:ext>
          </c:extLst>
        </c:ser>
        <c:dLbls>
          <c:showLegendKey val="0"/>
          <c:showVal val="0"/>
          <c:showCatName val="0"/>
          <c:showSerName val="0"/>
          <c:showPercent val="0"/>
          <c:showBubbleSize val="0"/>
        </c:dLbls>
        <c:gapWidth val="75"/>
        <c:overlap val="100"/>
        <c:axId val="406802480"/>
        <c:axId val="406803464"/>
      </c:barChart>
      <c:catAx>
        <c:axId val="4068024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406803464"/>
        <c:crosses val="autoZero"/>
        <c:auto val="1"/>
        <c:lblAlgn val="ctr"/>
        <c:lblOffset val="100"/>
        <c:noMultiLvlLbl val="0"/>
      </c:catAx>
      <c:valAx>
        <c:axId val="406803464"/>
        <c:scaling>
          <c:orientation val="minMax"/>
        </c:scaling>
        <c:delete val="0"/>
        <c:axPos val="l"/>
        <c:majorGridlines>
          <c:spPr>
            <a:ln w="9525" cap="flat" cmpd="sng" algn="ctr">
              <a:solidFill>
                <a:schemeClr val="tx1">
                  <a:lumMod val="15000"/>
                  <a:lumOff val="85000"/>
                </a:schemeClr>
              </a:solidFill>
              <a:round/>
            </a:ln>
            <a:effectLst/>
          </c:spPr>
        </c:majorGridlines>
        <c:numFmt formatCode="#,##0_);\(#,##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4068024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2B36B5-57E7-4DD2-9E08-1344A969506B}" type="datetimeFigureOut">
              <a:rPr lang="nb-NO" smtClean="0"/>
              <a:t>15.06.2021</a:t>
            </a:fld>
            <a:endParaRPr lang="nb-NO"/>
          </a:p>
        </p:txBody>
      </p:sp>
      <p:sp>
        <p:nvSpPr>
          <p:cNvPr id="4" name="Plassholder for lysbilde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850B24-07D5-432A-A835-BA64A458CB30}" type="slidenum">
              <a:rPr lang="nb-NO" smtClean="0"/>
              <a:t>‹#›</a:t>
            </a:fld>
            <a:endParaRPr lang="nb-NO"/>
          </a:p>
        </p:txBody>
      </p:sp>
    </p:spTree>
    <p:extLst>
      <p:ext uri="{BB962C8B-B14F-4D97-AF65-F5344CB8AC3E}">
        <p14:creationId xmlns:p14="http://schemas.microsoft.com/office/powerpoint/2010/main" val="8010141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fld id="{97850B24-07D5-432A-A835-BA64A458CB30}" type="slidenum">
              <a:rPr lang="nb-NO" smtClean="0"/>
              <a:t>2</a:t>
            </a:fld>
            <a:endParaRPr lang="nb-NO"/>
          </a:p>
        </p:txBody>
      </p:sp>
    </p:spTree>
    <p:extLst>
      <p:ext uri="{BB962C8B-B14F-4D97-AF65-F5344CB8AC3E}">
        <p14:creationId xmlns:p14="http://schemas.microsoft.com/office/powerpoint/2010/main" val="35041908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Intern viderefordeling av bevilgning 2,773  mill.</a:t>
            </a:r>
          </a:p>
          <a:p>
            <a:r>
              <a:rPr lang="nb-NO" dirty="0"/>
              <a:t>Dekanens handlingsrom på investeringer</a:t>
            </a:r>
          </a:p>
          <a:p>
            <a:endParaRPr lang="nb-NO" dirty="0"/>
          </a:p>
        </p:txBody>
      </p:sp>
      <p:sp>
        <p:nvSpPr>
          <p:cNvPr id="4" name="Plassholder for lysbildenummer 3"/>
          <p:cNvSpPr>
            <a:spLocks noGrp="1"/>
          </p:cNvSpPr>
          <p:nvPr>
            <p:ph type="sldNum" sz="quarter" idx="5"/>
          </p:nvPr>
        </p:nvSpPr>
        <p:spPr/>
        <p:txBody>
          <a:bodyPr/>
          <a:lstStyle/>
          <a:p>
            <a:fld id="{97850B24-07D5-432A-A835-BA64A458CB30}" type="slidenum">
              <a:rPr lang="nb-NO" smtClean="0"/>
              <a:t>10</a:t>
            </a:fld>
            <a:endParaRPr lang="nb-NO"/>
          </a:p>
        </p:txBody>
      </p:sp>
    </p:spTree>
    <p:extLst>
      <p:ext uri="{BB962C8B-B14F-4D97-AF65-F5344CB8AC3E}">
        <p14:creationId xmlns:p14="http://schemas.microsoft.com/office/powerpoint/2010/main" val="30353428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dirty="0">
                <a:solidFill>
                  <a:schemeClr val="tx1"/>
                </a:solidFill>
                <a:effectLst/>
                <a:latin typeface="+mn-lt"/>
                <a:ea typeface="+mn-ea"/>
                <a:cs typeface="+mn-cs"/>
              </a:rPr>
              <a:t>NTNU skal utvikle flere talenter og flere forskningsmiljøer på høyt internasjonalt nivå.</a:t>
            </a:r>
          </a:p>
          <a:p>
            <a:endParaRPr lang="nb-NO" dirty="0"/>
          </a:p>
          <a:p>
            <a:r>
              <a:rPr lang="nb-NO" sz="1200" kern="1200" dirty="0">
                <a:solidFill>
                  <a:schemeClr val="tx1"/>
                </a:solidFill>
                <a:effectLst/>
                <a:latin typeface="+mn-lt"/>
                <a:ea typeface="+mn-ea"/>
                <a:cs typeface="+mn-cs"/>
              </a:rPr>
              <a:t>NTNUs ambisiøse mål er at alle institutter innen 2025 skal ha fagmiljøer som er på et høyt internasjonalt nivå innen minst ett av NTNUs kjerneområder. NTNU skal heve den faglige kvaliteten gjennom å identifisere og videreutvikle talenter og miljøer, rekruttere målbevisst og sette flere forskningsmiljøer i stand til å nå et høyere nivå. </a:t>
            </a: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NTNU vil stimulere talenter og forskningsmiljøer slik at de kan hevde seg på konkurransearenaer basert på høy kvalitet. Dette innebærer å styrke rammebetingelsene for deltagelse i forskningsprogrammer og nasjonale og internasjonale nettverk. </a:t>
            </a: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Å utvikle talenter og fremragende forskningsmiljøer er en kontinuerlig prosess som krever langsiktige tiltak. Toppforskningsprogrammet er NTNUs fremste interne virkemiddel for dette. NTNU skal arbeide målrettet med rekruttering, kompetanseutvikling, utvikling av gode ledere og karrierepolitikk for yngre vitenskapelige ansatte. </a:t>
            </a:r>
          </a:p>
          <a:p>
            <a:r>
              <a:rPr lang="nb-NO" sz="1200" kern="1200" dirty="0">
                <a:solidFill>
                  <a:schemeClr val="tx1"/>
                </a:solidFill>
                <a:effectLst/>
                <a:latin typeface="+mn-lt"/>
                <a:ea typeface="+mn-ea"/>
                <a:cs typeface="+mn-cs"/>
              </a:rPr>
              <a:t> </a:t>
            </a:r>
          </a:p>
          <a:p>
            <a:r>
              <a:rPr lang="nb-NO" sz="1200" b="1" kern="1200" dirty="0">
                <a:solidFill>
                  <a:schemeClr val="tx1"/>
                </a:solidFill>
                <a:effectLst/>
                <a:latin typeface="+mn-lt"/>
                <a:ea typeface="+mn-ea"/>
                <a:cs typeface="+mn-cs"/>
              </a:rPr>
              <a:t>Vurdering av måloppnåelse: </a:t>
            </a:r>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Måloppnåelse innbefatter en kvalitativ vurdering av framdrift, indikatorer som suksess på nasjonale og internasjonale konkurransearenaer, inklusive ledelse av store konsortier, samt publisering og siteringer i anerkjente internasjonale tidsskrifter.</a:t>
            </a:r>
          </a:p>
          <a:p>
            <a:endParaRPr lang="nb-NO" dirty="0"/>
          </a:p>
        </p:txBody>
      </p:sp>
      <p:sp>
        <p:nvSpPr>
          <p:cNvPr id="4" name="Plassholder for lysbildenummer 3"/>
          <p:cNvSpPr>
            <a:spLocks noGrp="1"/>
          </p:cNvSpPr>
          <p:nvPr>
            <p:ph type="sldNum" sz="quarter" idx="10"/>
          </p:nvPr>
        </p:nvSpPr>
        <p:spPr/>
        <p:txBody>
          <a:bodyPr/>
          <a:lstStyle/>
          <a:p>
            <a:fld id="{F645A402-2E02-44A4-B000-B7D7A8D2BA72}" type="slidenum">
              <a:rPr lang="nb-NO" smtClean="0"/>
              <a:t>19</a:t>
            </a:fld>
            <a:endParaRPr lang="nb-NO"/>
          </a:p>
        </p:txBody>
      </p:sp>
    </p:spTree>
    <p:extLst>
      <p:ext uri="{BB962C8B-B14F-4D97-AF65-F5344CB8AC3E}">
        <p14:creationId xmlns:p14="http://schemas.microsoft.com/office/powerpoint/2010/main" val="34365974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Operasjonalisering av strategien handler om at vi blir mer og mer konkrete nedover i organisasjonen med hensyn på</a:t>
            </a:r>
          </a:p>
          <a:p>
            <a:r>
              <a:rPr lang="nb-NO" dirty="0"/>
              <a:t>	Hva er målene våre - 	</a:t>
            </a:r>
          </a:p>
          <a:p>
            <a:r>
              <a:rPr lang="nb-NO" dirty="0"/>
              <a:t>	HVA vi skal gjøre for å løfte utdanning, forskning og nyskaping</a:t>
            </a:r>
          </a:p>
          <a:p>
            <a:r>
              <a:rPr lang="nb-NO" dirty="0"/>
              <a:t>	HVORDAN vi skal gjøre det – og HVEM</a:t>
            </a:r>
          </a:p>
          <a:p>
            <a:r>
              <a:rPr lang="nb-NO" dirty="0"/>
              <a:t>	HVORDAN vi allokerer ressurser til det</a:t>
            </a:r>
          </a:p>
          <a:p>
            <a:endParaRPr lang="nb-NO" dirty="0"/>
          </a:p>
          <a:p>
            <a:r>
              <a:rPr lang="nb-NO" sz="1200" kern="1200" dirty="0">
                <a:solidFill>
                  <a:schemeClr val="tx1"/>
                </a:solidFill>
                <a:effectLst/>
                <a:latin typeface="+mn-lt"/>
                <a:ea typeface="+mn-ea"/>
                <a:cs typeface="+mn-cs"/>
              </a:rPr>
              <a:t>Årsplanen som er vedtatt av NTNUs styre er kortsiktig, operativ og endringsfokusert, med forankring i NTNUs strategi. Den inneholder felles prioriteringer som hele organisasjonen må bidra til for at utviklingsmålene i strategien skal kunne realiseres. Den gir dermed hele organisasjonen rammer for sin årsplan, og det forventes at NTNUs prioriteringer reflekteres tydelig i alle enhetenes planer. Planen inneholder også en overordnet fordeling av budsjettrammer. Figuren illustrerer sammenhengen i årsplanene</a:t>
            </a:r>
          </a:p>
          <a:p>
            <a:r>
              <a:rPr lang="nb-NO" sz="1200" kern="1200" dirty="0">
                <a:solidFill>
                  <a:schemeClr val="tx1"/>
                </a:solidFill>
                <a:effectLst/>
                <a:latin typeface="+mn-lt"/>
                <a:ea typeface="+mn-ea"/>
                <a:cs typeface="+mn-cs"/>
              </a:rPr>
              <a:t>Rektor har det overordnede ansvaret for gjennomføring av årsplanen og skal rapportere tertialvis til NTNUs styre. Delegert saksansvar for gjennomføring av de ulike delene av årsplanen fremgår av tildelingsbrevene. Arbeidet med prioriteringene vil kreve samarbeid på tvers av virksomhetsområdene og nivåene i organisasjonen. </a:t>
            </a: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Årsplan for 2021 inneholder åtte mål. Til grunn for målene ligger plandokumenter med mellomlang sikt, samt programmer, insentiver og andre strategiske satsinger, slik figuren viser. </a:t>
            </a:r>
          </a:p>
          <a:p>
            <a:endParaRPr lang="nb-NO" dirty="0"/>
          </a:p>
        </p:txBody>
      </p:sp>
      <p:sp>
        <p:nvSpPr>
          <p:cNvPr id="4" name="Plassholder for lysbildenummer 3"/>
          <p:cNvSpPr>
            <a:spLocks noGrp="1"/>
          </p:cNvSpPr>
          <p:nvPr>
            <p:ph type="sldNum" sz="quarter" idx="10"/>
          </p:nvPr>
        </p:nvSpPr>
        <p:spPr/>
        <p:txBody>
          <a:bodyPr/>
          <a:lstStyle/>
          <a:p>
            <a:fld id="{F645A402-2E02-44A4-B000-B7D7A8D2BA72}" type="slidenum">
              <a:rPr lang="nb-NO" smtClean="0"/>
              <a:t>20</a:t>
            </a:fld>
            <a:endParaRPr lang="nb-NO"/>
          </a:p>
        </p:txBody>
      </p:sp>
    </p:spTree>
    <p:extLst>
      <p:ext uri="{BB962C8B-B14F-4D97-AF65-F5344CB8AC3E}">
        <p14:creationId xmlns:p14="http://schemas.microsoft.com/office/powerpoint/2010/main" val="28370663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368315" y="2677415"/>
            <a:ext cx="7772400" cy="901094"/>
          </a:xfrm>
        </p:spPr>
        <p:txBody>
          <a:bodyPr anchor="t" anchorCtr="0"/>
          <a:lstStyle/>
          <a:p>
            <a:r>
              <a:rPr lang="nb-NO"/>
              <a:t>Klikk for å redigere tittelstil</a:t>
            </a:r>
          </a:p>
        </p:txBody>
      </p:sp>
      <p:sp>
        <p:nvSpPr>
          <p:cNvPr id="3" name="Undertittel 2"/>
          <p:cNvSpPr>
            <a:spLocks noGrp="1"/>
          </p:cNvSpPr>
          <p:nvPr>
            <p:ph type="subTitle" idx="1"/>
          </p:nvPr>
        </p:nvSpPr>
        <p:spPr>
          <a:xfrm>
            <a:off x="368315" y="3645154"/>
            <a:ext cx="7772400"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p>
        </p:txBody>
      </p:sp>
    </p:spTree>
    <p:extLst>
      <p:ext uri="{BB962C8B-B14F-4D97-AF65-F5344CB8AC3E}">
        <p14:creationId xmlns:p14="http://schemas.microsoft.com/office/powerpoint/2010/main" val="10001595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oddrett tekst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9838506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29400" y="274638"/>
            <a:ext cx="2057400" cy="5851525"/>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457200" y="274638"/>
            <a:ext cx="6019800" cy="5851525"/>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031831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pic>
        <p:nvPicPr>
          <p:cNvPr id="7" name="Bilde 6"/>
          <p:cNvPicPr>
            <a:picLocks noChangeAspect="1"/>
          </p:cNvPicPr>
          <p:nvPr userDrawn="1"/>
        </p:nvPicPr>
        <p:blipFill>
          <a:blip r:embed="rId2"/>
          <a:stretch>
            <a:fillRect/>
          </a:stretch>
        </p:blipFill>
        <p:spPr>
          <a:xfrm>
            <a:off x="4241800" y="3073400"/>
            <a:ext cx="647700" cy="698500"/>
          </a:xfrm>
          <a:prstGeom prst="rect">
            <a:avLst/>
          </a:prstGeom>
        </p:spPr>
      </p:pic>
      <p:pic>
        <p:nvPicPr>
          <p:cNvPr id="8" name="Bilde 7"/>
          <p:cNvPicPr>
            <a:picLocks noChangeAspect="1"/>
          </p:cNvPicPr>
          <p:nvPr userDrawn="1"/>
        </p:nvPicPr>
        <p:blipFill>
          <a:blip r:embed="rId2"/>
          <a:stretch>
            <a:fillRect/>
          </a:stretch>
        </p:blipFill>
        <p:spPr>
          <a:xfrm>
            <a:off x="4241800" y="3073400"/>
            <a:ext cx="647700" cy="698500"/>
          </a:xfrm>
          <a:prstGeom prst="rect">
            <a:avLst/>
          </a:prstGeom>
        </p:spPr>
      </p:pic>
      <p:sp>
        <p:nvSpPr>
          <p:cNvPr id="14" name="Plassholder for lysbildenummer 5"/>
          <p:cNvSpPr txBox="1">
            <a:spLocks/>
          </p:cNvSpPr>
          <p:nvPr userDrawn="1"/>
        </p:nvSpPr>
        <p:spPr>
          <a:xfrm>
            <a:off x="8474800" y="6421247"/>
            <a:ext cx="342081" cy="365125"/>
          </a:xfrm>
          <a:prstGeom prst="rect">
            <a:avLst/>
          </a:prstGeom>
        </p:spPr>
        <p:txBody>
          <a:bodyPr/>
          <a:lstStyle>
            <a:defPPr>
              <a:defRPr lang="nb-NO"/>
            </a:defPPr>
            <a:lvl1pPr marL="0" algn="l"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91853A39-49B3-554A-AE82-85611CEBD8E3}" type="slidenum">
              <a:rPr lang="nb-NO" b="0" i="0" smtClean="0">
                <a:solidFill>
                  <a:schemeClr val="tx1"/>
                </a:solidFill>
                <a:latin typeface="Arial"/>
                <a:cs typeface="Arial"/>
              </a:rPr>
              <a:pPr algn="ctr"/>
              <a:t>‹#›</a:t>
            </a:fld>
            <a:endParaRPr lang="nb-NO" b="0" i="0">
              <a:solidFill>
                <a:schemeClr val="tx1"/>
              </a:solidFill>
              <a:latin typeface="Arial"/>
              <a:cs typeface="Arial"/>
            </a:endParaRPr>
          </a:p>
        </p:txBody>
      </p:sp>
      <p:sp>
        <p:nvSpPr>
          <p:cNvPr id="9" name="Tittel 1">
            <a:extLst>
              <a:ext uri="{FF2B5EF4-FFF2-40B4-BE49-F238E27FC236}">
                <a16:creationId xmlns:a16="http://schemas.microsoft.com/office/drawing/2014/main" id="{DB00AE52-E9C6-4743-97C1-BA307B77BA34}"/>
              </a:ext>
            </a:extLst>
          </p:cNvPr>
          <p:cNvSpPr>
            <a:spLocks noGrp="1"/>
          </p:cNvSpPr>
          <p:nvPr>
            <p:ph type="title"/>
          </p:nvPr>
        </p:nvSpPr>
        <p:spPr>
          <a:xfrm>
            <a:off x="407505" y="274638"/>
            <a:ext cx="8229600" cy="646331"/>
          </a:xfrm>
        </p:spPr>
        <p:txBody>
          <a:bodyPr/>
          <a:lstStyle/>
          <a:p>
            <a:r>
              <a:rPr lang="nb-NO"/>
              <a:t>Klikk for å redigere tittelstil</a:t>
            </a:r>
          </a:p>
        </p:txBody>
      </p:sp>
      <p:sp>
        <p:nvSpPr>
          <p:cNvPr id="10" name="Plassholder for innhold 2">
            <a:extLst>
              <a:ext uri="{FF2B5EF4-FFF2-40B4-BE49-F238E27FC236}">
                <a16:creationId xmlns:a16="http://schemas.microsoft.com/office/drawing/2014/main" id="{AD591F58-54D5-E14F-820C-12FC2A7C391B}"/>
              </a:ext>
            </a:extLst>
          </p:cNvPr>
          <p:cNvSpPr>
            <a:spLocks noGrp="1"/>
          </p:cNvSpPr>
          <p:nvPr>
            <p:ph idx="1"/>
          </p:nvPr>
        </p:nvSpPr>
        <p:spPr>
          <a:xfrm>
            <a:off x="407505" y="1053548"/>
            <a:ext cx="8229600" cy="5367699"/>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0600198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4406900"/>
            <a:ext cx="7772400" cy="1362075"/>
          </a:xfrm>
        </p:spPr>
        <p:txBody>
          <a:bodyPr anchor="t"/>
          <a:lstStyle>
            <a:lvl1pPr algn="l">
              <a:defRPr sz="4000" b="1" cap="all"/>
            </a:lvl1pPr>
          </a:lstStyle>
          <a:p>
            <a:r>
              <a:rPr lang="nb-NO"/>
              <a:t>Klikk for å redigere tittelstil</a:t>
            </a:r>
          </a:p>
        </p:txBody>
      </p:sp>
      <p:sp>
        <p:nvSpPr>
          <p:cNvPr id="3" name="Plassholder f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29824604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3729142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nb-NO"/>
              <a:t>Klikk for å redigere tittelstil</a:t>
            </a:r>
          </a:p>
        </p:txBody>
      </p:sp>
      <p:sp>
        <p:nvSpPr>
          <p:cNvPr id="3" name="Plassholder f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7022366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Tree>
    <p:extLst>
      <p:ext uri="{BB962C8B-B14F-4D97-AF65-F5344CB8AC3E}">
        <p14:creationId xmlns:p14="http://schemas.microsoft.com/office/powerpoint/2010/main" val="3172249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97185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p:spPr>
        <p:txBody>
          <a:bodyPr anchor="b"/>
          <a:lstStyle>
            <a:lvl1pPr algn="l">
              <a:defRPr sz="2000" b="1"/>
            </a:lvl1pPr>
          </a:lstStyle>
          <a:p>
            <a:r>
              <a:rPr lang="nb-NO"/>
              <a:t>Klikk for å redigere tittelstil</a:t>
            </a:r>
          </a:p>
        </p:txBody>
      </p:sp>
      <p:sp>
        <p:nvSpPr>
          <p:cNvPr id="3" name="Plassholder for inn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Tree>
    <p:extLst>
      <p:ext uri="{BB962C8B-B14F-4D97-AF65-F5344CB8AC3E}">
        <p14:creationId xmlns:p14="http://schemas.microsoft.com/office/powerpoint/2010/main" val="1596486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nchor="b"/>
          <a:lstStyle>
            <a:lvl1pPr algn="l">
              <a:defRPr sz="2000" b="1"/>
            </a:lvl1pPr>
          </a:lstStyle>
          <a:p>
            <a:r>
              <a:rPr lang="nb-NO"/>
              <a:t>Klikk for å redigere tittelstil</a:t>
            </a:r>
          </a:p>
        </p:txBody>
      </p:sp>
      <p:sp>
        <p:nvSpPr>
          <p:cNvPr id="3" name="Plassholder for bil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Tree>
    <p:extLst>
      <p:ext uri="{BB962C8B-B14F-4D97-AF65-F5344CB8AC3E}">
        <p14:creationId xmlns:p14="http://schemas.microsoft.com/office/powerpoint/2010/main" val="35322368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457200" y="274638"/>
            <a:ext cx="8229600" cy="646331"/>
          </a:xfrm>
          <a:prstGeom prst="rect">
            <a:avLst/>
          </a:prstGeom>
        </p:spPr>
        <p:txBody>
          <a:bodyPr vert="horz" lIns="91440" tIns="45720" rIns="91440" bIns="45720" rtlCol="0" anchor="t" anchorCtr="0">
            <a:spAutoFit/>
          </a:bodyPr>
          <a:lstStyle/>
          <a:p>
            <a:r>
              <a:rPr lang="nb-NO"/>
              <a:t>Klikk for å redigere tittelstil</a:t>
            </a:r>
          </a:p>
        </p:txBody>
      </p:sp>
      <p:sp>
        <p:nvSpPr>
          <p:cNvPr id="3" name="Plassholder for tekst 2"/>
          <p:cNvSpPr>
            <a:spLocks noGrp="1"/>
          </p:cNvSpPr>
          <p:nvPr>
            <p:ph type="body" idx="1"/>
          </p:nvPr>
        </p:nvSpPr>
        <p:spPr>
          <a:xfrm>
            <a:off x="457200" y="1043609"/>
            <a:ext cx="8229600" cy="5387007"/>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pic>
        <p:nvPicPr>
          <p:cNvPr id="4" name="Bilde 3" descr="sirkler.jpg"/>
          <p:cNvPicPr>
            <a:picLocks noChangeAspect="1"/>
          </p:cNvPicPr>
          <p:nvPr userDrawn="1"/>
        </p:nvPicPr>
        <p:blipFill rotWithShape="1">
          <a:blip r:embed="rId13">
            <a:extLst>
              <a:ext uri="{28A0092B-C50C-407E-A947-70E740481C1C}">
                <a14:useLocalDpi xmlns:a14="http://schemas.microsoft.com/office/drawing/2010/main" val="0"/>
              </a:ext>
            </a:extLst>
          </a:blip>
          <a:srcRect r="18451"/>
          <a:stretch/>
        </p:blipFill>
        <p:spPr>
          <a:xfrm>
            <a:off x="7993703" y="511250"/>
            <a:ext cx="1151994" cy="1148515"/>
          </a:xfrm>
          <a:prstGeom prst="rect">
            <a:avLst/>
          </a:prstGeom>
        </p:spPr>
      </p:pic>
    </p:spTree>
    <p:extLst>
      <p:ext uri="{BB962C8B-B14F-4D97-AF65-F5344CB8AC3E}">
        <p14:creationId xmlns:p14="http://schemas.microsoft.com/office/powerpoint/2010/main" val="57779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3600" b="1" i="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7136267-B340-43B0-A2F8-AA25E422A2DD}"/>
              </a:ext>
            </a:extLst>
          </p:cNvPr>
          <p:cNvSpPr/>
          <p:nvPr/>
        </p:nvSpPr>
        <p:spPr>
          <a:xfrm>
            <a:off x="844777" y="2297661"/>
            <a:ext cx="7152920" cy="1077218"/>
          </a:xfrm>
          <a:prstGeom prst="rect">
            <a:avLst/>
          </a:prstGeom>
        </p:spPr>
        <p:txBody>
          <a:bodyPr wrap="none">
            <a:spAutoFit/>
          </a:bodyPr>
          <a:lstStyle/>
          <a:p>
            <a:r>
              <a:rPr lang="nb-NO" sz="3200" dirty="0"/>
              <a:t>Virksomhetsstyring </a:t>
            </a:r>
          </a:p>
          <a:p>
            <a:r>
              <a:rPr lang="nb-NO" sz="3200" dirty="0"/>
              <a:t>Fakultet for medisin og helsevitenskap</a:t>
            </a:r>
          </a:p>
        </p:txBody>
      </p:sp>
      <p:pic>
        <p:nvPicPr>
          <p:cNvPr id="3" name="Bilde 12">
            <a:extLst>
              <a:ext uri="{FF2B5EF4-FFF2-40B4-BE49-F238E27FC236}">
                <a16:creationId xmlns:a16="http://schemas.microsoft.com/office/drawing/2014/main" id="{D69B8A3E-9E31-4C66-ADFA-B7B3D975CDF5}"/>
              </a:ext>
            </a:extLst>
          </p:cNvPr>
          <p:cNvPicPr>
            <a:picLocks noChangeAspect="1"/>
          </p:cNvPicPr>
          <p:nvPr/>
        </p:nvPicPr>
        <p:blipFill>
          <a:blip r:embed="rId2"/>
          <a:stretch>
            <a:fillRect/>
          </a:stretch>
        </p:blipFill>
        <p:spPr>
          <a:xfrm>
            <a:off x="6594437" y="5965604"/>
            <a:ext cx="2177509" cy="561689"/>
          </a:xfrm>
          <a:prstGeom prst="rect">
            <a:avLst/>
          </a:prstGeom>
        </p:spPr>
      </p:pic>
      <p:sp>
        <p:nvSpPr>
          <p:cNvPr id="4" name="Rectangle 3">
            <a:extLst>
              <a:ext uri="{FF2B5EF4-FFF2-40B4-BE49-F238E27FC236}">
                <a16:creationId xmlns:a16="http://schemas.microsoft.com/office/drawing/2014/main" id="{8E29DE96-91D8-4EA9-8708-0371C65EDD2A}"/>
              </a:ext>
            </a:extLst>
          </p:cNvPr>
          <p:cNvSpPr/>
          <p:nvPr/>
        </p:nvSpPr>
        <p:spPr>
          <a:xfrm>
            <a:off x="844777" y="3783769"/>
            <a:ext cx="6142002" cy="276999"/>
          </a:xfrm>
          <a:prstGeom prst="rect">
            <a:avLst/>
          </a:prstGeom>
        </p:spPr>
        <p:txBody>
          <a:bodyPr wrap="none">
            <a:spAutoFit/>
          </a:bodyPr>
          <a:lstStyle/>
          <a:p>
            <a:r>
              <a:rPr lang="nb-NO" sz="1200" dirty="0"/>
              <a:t>Presentasjon v/</a:t>
            </a:r>
            <a:r>
              <a:rPr lang="nb-NO" sz="1200" dirty="0" err="1"/>
              <a:t>Surur</a:t>
            </a:r>
            <a:r>
              <a:rPr lang="nb-NO" sz="1200" dirty="0"/>
              <a:t> </a:t>
            </a:r>
            <a:r>
              <a:rPr lang="nb-NO" sz="1200" dirty="0" err="1"/>
              <a:t>Taso</a:t>
            </a:r>
            <a:r>
              <a:rPr lang="nb-NO" sz="1200" dirty="0"/>
              <a:t>. Første gang presentert for Administrativt ledermøte 15.03.21</a:t>
            </a:r>
          </a:p>
        </p:txBody>
      </p:sp>
    </p:spTree>
    <p:extLst>
      <p:ext uri="{BB962C8B-B14F-4D97-AF65-F5344CB8AC3E}">
        <p14:creationId xmlns:p14="http://schemas.microsoft.com/office/powerpoint/2010/main" val="20684390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647B1AC-DAA7-4516-9BC7-B38CC4501E3C}"/>
              </a:ext>
            </a:extLst>
          </p:cNvPr>
          <p:cNvSpPr>
            <a:spLocks noGrp="1"/>
          </p:cNvSpPr>
          <p:nvPr>
            <p:ph type="title"/>
          </p:nvPr>
        </p:nvSpPr>
        <p:spPr>
          <a:xfrm>
            <a:off x="382346" y="414597"/>
            <a:ext cx="8051477" cy="400110"/>
          </a:xfrm>
        </p:spPr>
        <p:txBody>
          <a:bodyPr/>
          <a:lstStyle/>
          <a:p>
            <a:r>
              <a:rPr lang="nb-NO" sz="2000" dirty="0"/>
              <a:t>Budsjett 2021 samlet rammedrift (RD)</a:t>
            </a:r>
          </a:p>
        </p:txBody>
      </p:sp>
      <p:pic>
        <p:nvPicPr>
          <p:cNvPr id="3" name="Bilde 2">
            <a:extLst>
              <a:ext uri="{FF2B5EF4-FFF2-40B4-BE49-F238E27FC236}">
                <a16:creationId xmlns:a16="http://schemas.microsoft.com/office/drawing/2014/main" id="{D30DFC0C-4E3A-420A-9C03-0D48A3607682}"/>
              </a:ext>
            </a:extLst>
          </p:cNvPr>
          <p:cNvPicPr>
            <a:picLocks noChangeAspect="1"/>
          </p:cNvPicPr>
          <p:nvPr/>
        </p:nvPicPr>
        <p:blipFill>
          <a:blip r:embed="rId3"/>
          <a:stretch>
            <a:fillRect/>
          </a:stretch>
        </p:blipFill>
        <p:spPr>
          <a:xfrm>
            <a:off x="382346" y="1185829"/>
            <a:ext cx="7510409" cy="5322888"/>
          </a:xfrm>
          <a:prstGeom prst="rect">
            <a:avLst/>
          </a:prstGeom>
        </p:spPr>
      </p:pic>
    </p:spTree>
    <p:extLst>
      <p:ext uri="{BB962C8B-B14F-4D97-AF65-F5344CB8AC3E}">
        <p14:creationId xmlns:p14="http://schemas.microsoft.com/office/powerpoint/2010/main" val="37453973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256DEE63-D93F-4103-A065-9672E1634DAA}"/>
              </a:ext>
            </a:extLst>
          </p:cNvPr>
          <p:cNvSpPr>
            <a:spLocks noGrp="1"/>
          </p:cNvSpPr>
          <p:nvPr>
            <p:ph type="ctrTitle"/>
          </p:nvPr>
        </p:nvSpPr>
        <p:spPr>
          <a:xfrm>
            <a:off x="402912" y="1261101"/>
            <a:ext cx="7772400" cy="1077218"/>
          </a:xfrm>
        </p:spPr>
        <p:txBody>
          <a:bodyPr/>
          <a:lstStyle/>
          <a:p>
            <a:r>
              <a:rPr lang="nb-NO" sz="3200" dirty="0"/>
              <a:t>Hvordan anvender vi ressursene våre og hva gjør vi på MH?</a:t>
            </a:r>
          </a:p>
        </p:txBody>
      </p:sp>
      <p:pic>
        <p:nvPicPr>
          <p:cNvPr id="1026" name="Picture 2" descr="Resources - olenawebquest">
            <a:extLst>
              <a:ext uri="{FF2B5EF4-FFF2-40B4-BE49-F238E27FC236}">
                <a16:creationId xmlns:a16="http://schemas.microsoft.com/office/drawing/2014/main" id="{E5C15D0A-CD19-4EEC-998E-B5D04A5E54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48107" y="2713440"/>
            <a:ext cx="3859908" cy="28834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66507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F5D4FB5-FE82-4D80-B123-538EFF2CC106}"/>
              </a:ext>
            </a:extLst>
          </p:cNvPr>
          <p:cNvSpPr>
            <a:spLocks noGrp="1"/>
          </p:cNvSpPr>
          <p:nvPr>
            <p:ph type="title"/>
          </p:nvPr>
        </p:nvSpPr>
        <p:spPr>
          <a:xfrm>
            <a:off x="174240" y="423928"/>
            <a:ext cx="8229600" cy="400110"/>
          </a:xfrm>
        </p:spPr>
        <p:txBody>
          <a:bodyPr/>
          <a:lstStyle/>
          <a:p>
            <a:r>
              <a:rPr lang="nb-NO" sz="2000" dirty="0"/>
              <a:t>Min enhet (Fakultet eller Institutt)</a:t>
            </a:r>
          </a:p>
        </p:txBody>
      </p:sp>
      <p:pic>
        <p:nvPicPr>
          <p:cNvPr id="4" name="Plassholder for innhold 3">
            <a:extLst>
              <a:ext uri="{FF2B5EF4-FFF2-40B4-BE49-F238E27FC236}">
                <a16:creationId xmlns:a16="http://schemas.microsoft.com/office/drawing/2014/main" id="{B045C72B-3C82-43D1-BB04-142C54CE2445}"/>
              </a:ext>
            </a:extLst>
          </p:cNvPr>
          <p:cNvPicPr>
            <a:picLocks noGrp="1" noChangeAspect="1"/>
          </p:cNvPicPr>
          <p:nvPr>
            <p:ph idx="1"/>
          </p:nvPr>
        </p:nvPicPr>
        <p:blipFill>
          <a:blip r:embed="rId2"/>
          <a:stretch>
            <a:fillRect/>
          </a:stretch>
        </p:blipFill>
        <p:spPr>
          <a:xfrm>
            <a:off x="92467" y="1115051"/>
            <a:ext cx="8959066" cy="5634126"/>
          </a:xfrm>
          <a:prstGeom prst="rect">
            <a:avLst/>
          </a:prstGeom>
        </p:spPr>
      </p:pic>
    </p:spTree>
    <p:extLst>
      <p:ext uri="{BB962C8B-B14F-4D97-AF65-F5344CB8AC3E}">
        <p14:creationId xmlns:p14="http://schemas.microsoft.com/office/powerpoint/2010/main" val="2123612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9C2DF06-FA29-054B-A82C-AFD78D8D4822}"/>
              </a:ext>
            </a:extLst>
          </p:cNvPr>
          <p:cNvSpPr>
            <a:spLocks noGrp="1"/>
          </p:cNvSpPr>
          <p:nvPr>
            <p:ph type="title"/>
          </p:nvPr>
        </p:nvSpPr>
        <p:spPr>
          <a:xfrm>
            <a:off x="457200" y="638532"/>
            <a:ext cx="8229600" cy="400110"/>
          </a:xfrm>
        </p:spPr>
        <p:txBody>
          <a:bodyPr/>
          <a:lstStyle/>
          <a:p>
            <a:r>
              <a:rPr lang="nb-NO" sz="2000" dirty="0"/>
              <a:t>Ressurser Fakultet for medisin og helsevitenskap (MH)</a:t>
            </a:r>
          </a:p>
        </p:txBody>
      </p:sp>
      <p:pic>
        <p:nvPicPr>
          <p:cNvPr id="4" name="Bilde 3">
            <a:extLst>
              <a:ext uri="{FF2B5EF4-FFF2-40B4-BE49-F238E27FC236}">
                <a16:creationId xmlns:a16="http://schemas.microsoft.com/office/drawing/2014/main" id="{00B1A1A1-AC0E-426B-8001-3C126AEF9674}"/>
              </a:ext>
            </a:extLst>
          </p:cNvPr>
          <p:cNvPicPr>
            <a:picLocks noChangeAspect="1"/>
          </p:cNvPicPr>
          <p:nvPr/>
        </p:nvPicPr>
        <p:blipFill rotWithShape="1">
          <a:blip r:embed="rId2"/>
          <a:srcRect l="3992" t="28148" r="51383" b="32956"/>
          <a:stretch/>
        </p:blipFill>
        <p:spPr>
          <a:xfrm>
            <a:off x="457200" y="2218967"/>
            <a:ext cx="8159440" cy="4000501"/>
          </a:xfrm>
          <a:prstGeom prst="rect">
            <a:avLst/>
          </a:prstGeom>
        </p:spPr>
      </p:pic>
      <p:sp>
        <p:nvSpPr>
          <p:cNvPr id="5" name="TekstSylinder 4">
            <a:extLst>
              <a:ext uri="{FF2B5EF4-FFF2-40B4-BE49-F238E27FC236}">
                <a16:creationId xmlns:a16="http://schemas.microsoft.com/office/drawing/2014/main" id="{AEEE1891-A2DA-4A7B-80A1-9AE1668C38BE}"/>
              </a:ext>
            </a:extLst>
          </p:cNvPr>
          <p:cNvSpPr txBox="1"/>
          <p:nvPr/>
        </p:nvSpPr>
        <p:spPr>
          <a:xfrm>
            <a:off x="457200" y="1428749"/>
            <a:ext cx="6746720" cy="400110"/>
          </a:xfrm>
          <a:prstGeom prst="rect">
            <a:avLst/>
          </a:prstGeom>
          <a:noFill/>
        </p:spPr>
        <p:txBody>
          <a:bodyPr wrap="square" rtlCol="0">
            <a:spAutoFit/>
          </a:bodyPr>
          <a:lstStyle/>
          <a:p>
            <a:r>
              <a:rPr lang="nb-NO" sz="2000" dirty="0"/>
              <a:t>I underkant av 2000 ansatt fordelt på </a:t>
            </a:r>
            <a:r>
              <a:rPr lang="nb-NO" sz="2000" dirty="0" err="1"/>
              <a:t>ca</a:t>
            </a:r>
            <a:r>
              <a:rPr lang="nb-NO" sz="2000" dirty="0"/>
              <a:t> 1400 årsverk</a:t>
            </a:r>
          </a:p>
        </p:txBody>
      </p:sp>
    </p:spTree>
    <p:extLst>
      <p:ext uri="{BB962C8B-B14F-4D97-AF65-F5344CB8AC3E}">
        <p14:creationId xmlns:p14="http://schemas.microsoft.com/office/powerpoint/2010/main" val="14356666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89CB76C-AE22-4D6F-B6D8-EAF698107FD2}"/>
              </a:ext>
            </a:extLst>
          </p:cNvPr>
          <p:cNvSpPr>
            <a:spLocks noGrp="1"/>
          </p:cNvSpPr>
          <p:nvPr>
            <p:ph type="title"/>
          </p:nvPr>
        </p:nvSpPr>
        <p:spPr>
          <a:xfrm>
            <a:off x="457200" y="669667"/>
            <a:ext cx="8229600" cy="400110"/>
          </a:xfrm>
        </p:spPr>
        <p:txBody>
          <a:bodyPr/>
          <a:lstStyle/>
          <a:p>
            <a:r>
              <a:rPr lang="nb-NO" sz="2000" dirty="0"/>
              <a:t>Hva gjør vi på MH?</a:t>
            </a:r>
          </a:p>
        </p:txBody>
      </p:sp>
      <p:pic>
        <p:nvPicPr>
          <p:cNvPr id="3" name="Bilde 2">
            <a:extLst>
              <a:ext uri="{FF2B5EF4-FFF2-40B4-BE49-F238E27FC236}">
                <a16:creationId xmlns:a16="http://schemas.microsoft.com/office/drawing/2014/main" id="{87D5C870-83FE-4310-943E-E12B1BACFAF8}"/>
              </a:ext>
            </a:extLst>
          </p:cNvPr>
          <p:cNvPicPr>
            <a:picLocks noChangeAspect="1"/>
          </p:cNvPicPr>
          <p:nvPr/>
        </p:nvPicPr>
        <p:blipFill rotWithShape="1">
          <a:blip r:embed="rId2"/>
          <a:srcRect l="3958" t="37593" r="3437" b="24259"/>
          <a:stretch/>
        </p:blipFill>
        <p:spPr>
          <a:xfrm>
            <a:off x="457200" y="1829650"/>
            <a:ext cx="8267700" cy="1915801"/>
          </a:xfrm>
          <a:prstGeom prst="rect">
            <a:avLst/>
          </a:prstGeom>
        </p:spPr>
      </p:pic>
      <p:sp>
        <p:nvSpPr>
          <p:cNvPr id="4" name="TekstSylinder 3">
            <a:extLst>
              <a:ext uri="{FF2B5EF4-FFF2-40B4-BE49-F238E27FC236}">
                <a16:creationId xmlns:a16="http://schemas.microsoft.com/office/drawing/2014/main" id="{36E527FB-FBA8-458A-AD4B-285C9B0D00C9}"/>
              </a:ext>
            </a:extLst>
          </p:cNvPr>
          <p:cNvSpPr txBox="1"/>
          <p:nvPr/>
        </p:nvSpPr>
        <p:spPr>
          <a:xfrm>
            <a:off x="457200" y="1302100"/>
            <a:ext cx="5705475" cy="400110"/>
          </a:xfrm>
          <a:prstGeom prst="rect">
            <a:avLst/>
          </a:prstGeom>
          <a:noFill/>
        </p:spPr>
        <p:txBody>
          <a:bodyPr wrap="square" rtlCol="0">
            <a:spAutoFit/>
          </a:bodyPr>
          <a:lstStyle/>
          <a:p>
            <a:pPr marL="342900" indent="-342900">
              <a:buFont typeface="Wingdings" panose="05000000000000000000" pitchFamily="2" charset="2"/>
              <a:buChar char="§"/>
            </a:pPr>
            <a:r>
              <a:rPr lang="nb-NO" sz="2000" dirty="0"/>
              <a:t>Vi underviser over 6000 studenter i 3 campus</a:t>
            </a:r>
          </a:p>
        </p:txBody>
      </p:sp>
      <p:pic>
        <p:nvPicPr>
          <p:cNvPr id="5" name="Bilde 4">
            <a:extLst>
              <a:ext uri="{FF2B5EF4-FFF2-40B4-BE49-F238E27FC236}">
                <a16:creationId xmlns:a16="http://schemas.microsoft.com/office/drawing/2014/main" id="{B246998B-99CA-4577-9B7C-89EFED5A1B01}"/>
              </a:ext>
            </a:extLst>
          </p:cNvPr>
          <p:cNvPicPr>
            <a:picLocks noChangeAspect="1"/>
          </p:cNvPicPr>
          <p:nvPr/>
        </p:nvPicPr>
        <p:blipFill rotWithShape="1">
          <a:blip r:embed="rId3"/>
          <a:srcRect l="50000" t="37811" r="3646" b="24942"/>
          <a:stretch/>
        </p:blipFill>
        <p:spPr>
          <a:xfrm>
            <a:off x="457200" y="4648324"/>
            <a:ext cx="4238625" cy="1915801"/>
          </a:xfrm>
          <a:prstGeom prst="rect">
            <a:avLst/>
          </a:prstGeom>
        </p:spPr>
      </p:pic>
      <p:pic>
        <p:nvPicPr>
          <p:cNvPr id="6" name="Bilde 5">
            <a:extLst>
              <a:ext uri="{FF2B5EF4-FFF2-40B4-BE49-F238E27FC236}">
                <a16:creationId xmlns:a16="http://schemas.microsoft.com/office/drawing/2014/main" id="{4F9BD6A7-AEB7-487F-89A3-55401AD95112}"/>
              </a:ext>
            </a:extLst>
          </p:cNvPr>
          <p:cNvPicPr>
            <a:picLocks noChangeAspect="1"/>
          </p:cNvPicPr>
          <p:nvPr/>
        </p:nvPicPr>
        <p:blipFill rotWithShape="1">
          <a:blip r:embed="rId4"/>
          <a:srcRect l="3333" t="38704" r="50312" b="24049"/>
          <a:stretch/>
        </p:blipFill>
        <p:spPr>
          <a:xfrm>
            <a:off x="4708961" y="4648324"/>
            <a:ext cx="4015939" cy="1815151"/>
          </a:xfrm>
          <a:prstGeom prst="rect">
            <a:avLst/>
          </a:prstGeom>
        </p:spPr>
      </p:pic>
      <p:sp>
        <p:nvSpPr>
          <p:cNvPr id="7" name="TekstSylinder 6">
            <a:extLst>
              <a:ext uri="{FF2B5EF4-FFF2-40B4-BE49-F238E27FC236}">
                <a16:creationId xmlns:a16="http://schemas.microsoft.com/office/drawing/2014/main" id="{0625FEAB-90B0-4E12-8B55-DCC8E9735149}"/>
              </a:ext>
            </a:extLst>
          </p:cNvPr>
          <p:cNvSpPr txBox="1"/>
          <p:nvPr/>
        </p:nvSpPr>
        <p:spPr>
          <a:xfrm>
            <a:off x="457199" y="3992274"/>
            <a:ext cx="6923315" cy="400110"/>
          </a:xfrm>
          <a:prstGeom prst="rect">
            <a:avLst/>
          </a:prstGeom>
          <a:noFill/>
        </p:spPr>
        <p:txBody>
          <a:bodyPr wrap="square" rtlCol="0">
            <a:spAutoFit/>
          </a:bodyPr>
          <a:lstStyle/>
          <a:p>
            <a:pPr marL="342900" indent="-342900">
              <a:buFont typeface="Wingdings" panose="05000000000000000000" pitchFamily="2" charset="2"/>
              <a:buChar char="§"/>
            </a:pPr>
            <a:r>
              <a:rPr lang="nb-NO" sz="2000" dirty="0"/>
              <a:t>Vi tildeler over 1000 grader til tilfredse studenter</a:t>
            </a:r>
          </a:p>
        </p:txBody>
      </p:sp>
    </p:spTree>
    <p:extLst>
      <p:ext uri="{BB962C8B-B14F-4D97-AF65-F5344CB8AC3E}">
        <p14:creationId xmlns:p14="http://schemas.microsoft.com/office/powerpoint/2010/main" val="570298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E5F9FFB-60FE-472F-8BBE-BB77B5B4B8AB}"/>
              </a:ext>
            </a:extLst>
          </p:cNvPr>
          <p:cNvSpPr>
            <a:spLocks noGrp="1"/>
          </p:cNvSpPr>
          <p:nvPr>
            <p:ph type="title"/>
          </p:nvPr>
        </p:nvSpPr>
        <p:spPr>
          <a:xfrm>
            <a:off x="457200" y="368352"/>
            <a:ext cx="8229600" cy="400110"/>
          </a:xfrm>
        </p:spPr>
        <p:txBody>
          <a:bodyPr/>
          <a:lstStyle/>
          <a:p>
            <a:r>
              <a:rPr lang="nb-NO" sz="2000" dirty="0"/>
              <a:t>Hva mer gjør vi på MH?</a:t>
            </a:r>
          </a:p>
        </p:txBody>
      </p:sp>
      <p:sp>
        <p:nvSpPr>
          <p:cNvPr id="3" name="TekstSylinder 2">
            <a:extLst>
              <a:ext uri="{FF2B5EF4-FFF2-40B4-BE49-F238E27FC236}">
                <a16:creationId xmlns:a16="http://schemas.microsoft.com/office/drawing/2014/main" id="{035785D6-7608-4115-88F9-7586C87FFEFB}"/>
              </a:ext>
            </a:extLst>
          </p:cNvPr>
          <p:cNvSpPr txBox="1"/>
          <p:nvPr/>
        </p:nvSpPr>
        <p:spPr>
          <a:xfrm>
            <a:off x="366712" y="945829"/>
            <a:ext cx="5705475" cy="400110"/>
          </a:xfrm>
          <a:prstGeom prst="rect">
            <a:avLst/>
          </a:prstGeom>
          <a:noFill/>
        </p:spPr>
        <p:txBody>
          <a:bodyPr wrap="square" rtlCol="0">
            <a:spAutoFit/>
          </a:bodyPr>
          <a:lstStyle/>
          <a:p>
            <a:pPr marL="285750" indent="-285750">
              <a:buFont typeface="Wingdings" panose="05000000000000000000" pitchFamily="2" charset="2"/>
              <a:buChar char="§"/>
            </a:pPr>
            <a:r>
              <a:rPr lang="nb-NO" sz="2000" dirty="0"/>
              <a:t>Vi forsker, formidler og skaper nye ideer</a:t>
            </a:r>
          </a:p>
        </p:txBody>
      </p:sp>
      <p:pic>
        <p:nvPicPr>
          <p:cNvPr id="5" name="Bilde 4">
            <a:extLst>
              <a:ext uri="{FF2B5EF4-FFF2-40B4-BE49-F238E27FC236}">
                <a16:creationId xmlns:a16="http://schemas.microsoft.com/office/drawing/2014/main" id="{50BBE854-F33B-4114-AD62-62B2C40C4DCD}"/>
              </a:ext>
            </a:extLst>
          </p:cNvPr>
          <p:cNvPicPr>
            <a:picLocks noChangeAspect="1"/>
          </p:cNvPicPr>
          <p:nvPr/>
        </p:nvPicPr>
        <p:blipFill rotWithShape="1">
          <a:blip r:embed="rId2"/>
          <a:srcRect l="3646" t="39445" r="64542" b="23369"/>
          <a:stretch/>
        </p:blipFill>
        <p:spPr>
          <a:xfrm>
            <a:off x="457200" y="4366250"/>
            <a:ext cx="3821987" cy="2377743"/>
          </a:xfrm>
          <a:prstGeom prst="rect">
            <a:avLst/>
          </a:prstGeom>
        </p:spPr>
      </p:pic>
      <p:sp>
        <p:nvSpPr>
          <p:cNvPr id="10" name="TekstSylinder 9">
            <a:extLst>
              <a:ext uri="{FF2B5EF4-FFF2-40B4-BE49-F238E27FC236}">
                <a16:creationId xmlns:a16="http://schemas.microsoft.com/office/drawing/2014/main" id="{D93BF781-491B-4050-B955-060084D91015}"/>
              </a:ext>
            </a:extLst>
          </p:cNvPr>
          <p:cNvSpPr txBox="1"/>
          <p:nvPr/>
        </p:nvSpPr>
        <p:spPr>
          <a:xfrm>
            <a:off x="366712" y="3969675"/>
            <a:ext cx="3514725" cy="400110"/>
          </a:xfrm>
          <a:prstGeom prst="rect">
            <a:avLst/>
          </a:prstGeom>
          <a:noFill/>
        </p:spPr>
        <p:txBody>
          <a:bodyPr wrap="square" rtlCol="0">
            <a:spAutoFit/>
          </a:bodyPr>
          <a:lstStyle/>
          <a:p>
            <a:pPr marL="342900" indent="-342900">
              <a:buFont typeface="Wingdings" panose="05000000000000000000" pitchFamily="2" charset="2"/>
              <a:buChar char="§"/>
            </a:pPr>
            <a:r>
              <a:rPr lang="nb-NO" sz="2000" dirty="0"/>
              <a:t>Utdanner </a:t>
            </a:r>
            <a:r>
              <a:rPr lang="nb-NO" sz="2000" dirty="0" err="1"/>
              <a:t>Phd</a:t>
            </a:r>
            <a:r>
              <a:rPr lang="nb-NO" sz="2000" dirty="0"/>
              <a:t>-kandidater</a:t>
            </a:r>
          </a:p>
        </p:txBody>
      </p:sp>
      <p:pic>
        <p:nvPicPr>
          <p:cNvPr id="11" name="Bilde 10">
            <a:extLst>
              <a:ext uri="{FF2B5EF4-FFF2-40B4-BE49-F238E27FC236}">
                <a16:creationId xmlns:a16="http://schemas.microsoft.com/office/drawing/2014/main" id="{207D0CCC-2EFC-4ACD-AE13-B34B44B22303}"/>
              </a:ext>
            </a:extLst>
          </p:cNvPr>
          <p:cNvPicPr>
            <a:picLocks noChangeAspect="1"/>
          </p:cNvPicPr>
          <p:nvPr/>
        </p:nvPicPr>
        <p:blipFill rotWithShape="1">
          <a:blip r:embed="rId3"/>
          <a:srcRect l="20238" t="43846" r="55111" b="24085"/>
          <a:stretch/>
        </p:blipFill>
        <p:spPr>
          <a:xfrm>
            <a:off x="4871782" y="4394243"/>
            <a:ext cx="3935896" cy="2371061"/>
          </a:xfrm>
          <a:prstGeom prst="rect">
            <a:avLst/>
          </a:prstGeom>
        </p:spPr>
      </p:pic>
      <p:sp>
        <p:nvSpPr>
          <p:cNvPr id="12" name="TekstSylinder 11">
            <a:extLst>
              <a:ext uri="{FF2B5EF4-FFF2-40B4-BE49-F238E27FC236}">
                <a16:creationId xmlns:a16="http://schemas.microsoft.com/office/drawing/2014/main" id="{2397760A-0940-4703-8E0A-3B3EA1F18A44}"/>
              </a:ext>
            </a:extLst>
          </p:cNvPr>
          <p:cNvSpPr txBox="1"/>
          <p:nvPr/>
        </p:nvSpPr>
        <p:spPr>
          <a:xfrm>
            <a:off x="4752976" y="3959715"/>
            <a:ext cx="4112727" cy="400110"/>
          </a:xfrm>
          <a:prstGeom prst="rect">
            <a:avLst/>
          </a:prstGeom>
          <a:noFill/>
        </p:spPr>
        <p:txBody>
          <a:bodyPr wrap="square" rtlCol="0">
            <a:spAutoFit/>
          </a:bodyPr>
          <a:lstStyle/>
          <a:p>
            <a:pPr marL="342900" indent="-342900">
              <a:buFont typeface="Wingdings" panose="05000000000000000000" pitchFamily="2" charset="2"/>
              <a:buChar char="§"/>
            </a:pPr>
            <a:r>
              <a:rPr lang="nb-NO" sz="2000" dirty="0"/>
              <a:t>Publiserer en haug artikler</a:t>
            </a:r>
          </a:p>
        </p:txBody>
      </p:sp>
      <p:pic>
        <p:nvPicPr>
          <p:cNvPr id="4" name="Bilde 3">
            <a:extLst>
              <a:ext uri="{FF2B5EF4-FFF2-40B4-BE49-F238E27FC236}">
                <a16:creationId xmlns:a16="http://schemas.microsoft.com/office/drawing/2014/main" id="{9DA2FD94-0F8A-4ACF-A30C-BC2C62DBEDFA}"/>
              </a:ext>
            </a:extLst>
          </p:cNvPr>
          <p:cNvPicPr>
            <a:picLocks noChangeAspect="1"/>
          </p:cNvPicPr>
          <p:nvPr/>
        </p:nvPicPr>
        <p:blipFill>
          <a:blip r:embed="rId4"/>
          <a:stretch>
            <a:fillRect/>
          </a:stretch>
        </p:blipFill>
        <p:spPr>
          <a:xfrm>
            <a:off x="287676" y="1481125"/>
            <a:ext cx="8856324" cy="2359302"/>
          </a:xfrm>
          <a:prstGeom prst="rect">
            <a:avLst/>
          </a:prstGeom>
        </p:spPr>
      </p:pic>
    </p:spTree>
    <p:extLst>
      <p:ext uri="{BB962C8B-B14F-4D97-AF65-F5344CB8AC3E}">
        <p14:creationId xmlns:p14="http://schemas.microsoft.com/office/powerpoint/2010/main" val="9587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D47782B-6B78-4756-9AB7-12E628144003}"/>
              </a:ext>
            </a:extLst>
          </p:cNvPr>
          <p:cNvSpPr>
            <a:spLocks noGrp="1"/>
          </p:cNvSpPr>
          <p:nvPr>
            <p:ph type="title"/>
          </p:nvPr>
        </p:nvSpPr>
        <p:spPr>
          <a:xfrm>
            <a:off x="448179" y="420078"/>
            <a:ext cx="7407404" cy="400110"/>
          </a:xfrm>
        </p:spPr>
        <p:txBody>
          <a:bodyPr/>
          <a:lstStyle/>
          <a:p>
            <a:r>
              <a:rPr lang="nb-NO" sz="2000" dirty="0"/>
              <a:t>Hva får vi ut av det rent økonomisk?</a:t>
            </a:r>
          </a:p>
        </p:txBody>
      </p:sp>
      <p:pic>
        <p:nvPicPr>
          <p:cNvPr id="3" name="Bilde 2">
            <a:extLst>
              <a:ext uri="{FF2B5EF4-FFF2-40B4-BE49-F238E27FC236}">
                <a16:creationId xmlns:a16="http://schemas.microsoft.com/office/drawing/2014/main" id="{66CF629A-507E-4433-977C-5C632753C34E}"/>
              </a:ext>
            </a:extLst>
          </p:cNvPr>
          <p:cNvPicPr>
            <a:picLocks noChangeAspect="1"/>
          </p:cNvPicPr>
          <p:nvPr/>
        </p:nvPicPr>
        <p:blipFill rotWithShape="1">
          <a:blip r:embed="rId2"/>
          <a:srcRect l="54271" t="75741" r="10203" b="9691"/>
          <a:stretch/>
        </p:blipFill>
        <p:spPr>
          <a:xfrm>
            <a:off x="448179" y="1170668"/>
            <a:ext cx="7717406" cy="1780138"/>
          </a:xfrm>
          <a:prstGeom prst="rect">
            <a:avLst/>
          </a:prstGeom>
        </p:spPr>
      </p:pic>
      <p:graphicFrame>
        <p:nvGraphicFramePr>
          <p:cNvPr id="5" name="Diagram 4">
            <a:extLst>
              <a:ext uri="{FF2B5EF4-FFF2-40B4-BE49-F238E27FC236}">
                <a16:creationId xmlns:a16="http://schemas.microsoft.com/office/drawing/2014/main" id="{AC4C2D3A-DAAB-4816-87C6-C96DBA43DA47}"/>
              </a:ext>
            </a:extLst>
          </p:cNvPr>
          <p:cNvGraphicFramePr>
            <a:graphicFrameLocks/>
          </p:cNvGraphicFramePr>
          <p:nvPr>
            <p:extLst>
              <p:ext uri="{D42A27DB-BD31-4B8C-83A1-F6EECF244321}">
                <p14:modId xmlns:p14="http://schemas.microsoft.com/office/powerpoint/2010/main" val="3835440440"/>
              </p:ext>
            </p:extLst>
          </p:nvPr>
        </p:nvGraphicFramePr>
        <p:xfrm>
          <a:off x="640603" y="3124004"/>
          <a:ext cx="7616195" cy="36290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69198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5D4E50A7-91BC-4460-93B4-6EB7C1635880}"/>
              </a:ext>
            </a:extLst>
          </p:cNvPr>
          <p:cNvSpPr>
            <a:spLocks noGrp="1"/>
          </p:cNvSpPr>
          <p:nvPr>
            <p:ph type="ctrTitle"/>
          </p:nvPr>
        </p:nvSpPr>
        <p:spPr>
          <a:xfrm>
            <a:off x="790273" y="795701"/>
            <a:ext cx="7772400" cy="584775"/>
          </a:xfrm>
        </p:spPr>
        <p:txBody>
          <a:bodyPr/>
          <a:lstStyle/>
          <a:p>
            <a:r>
              <a:rPr lang="nb-NO" sz="3200" dirty="0"/>
              <a:t>Hvorfor gjør vi det vi gjør?</a:t>
            </a:r>
          </a:p>
        </p:txBody>
      </p:sp>
      <p:pic>
        <p:nvPicPr>
          <p:cNvPr id="6" name="Bilde 5">
            <a:extLst>
              <a:ext uri="{FF2B5EF4-FFF2-40B4-BE49-F238E27FC236}">
                <a16:creationId xmlns:a16="http://schemas.microsoft.com/office/drawing/2014/main" id="{A4E8646C-0DB9-4DBF-932E-DD1DC6DDB8D2}"/>
              </a:ext>
            </a:extLst>
          </p:cNvPr>
          <p:cNvPicPr>
            <a:picLocks noChangeAspect="1"/>
          </p:cNvPicPr>
          <p:nvPr/>
        </p:nvPicPr>
        <p:blipFill>
          <a:blip r:embed="rId2"/>
          <a:stretch>
            <a:fillRect/>
          </a:stretch>
        </p:blipFill>
        <p:spPr>
          <a:xfrm rot="974901">
            <a:off x="1416121" y="2203266"/>
            <a:ext cx="5527497" cy="3148613"/>
          </a:xfrm>
          <a:prstGeom prst="rect">
            <a:avLst/>
          </a:prstGeom>
        </p:spPr>
      </p:pic>
      <p:sp>
        <p:nvSpPr>
          <p:cNvPr id="7" name="TekstSylinder 6">
            <a:extLst>
              <a:ext uri="{FF2B5EF4-FFF2-40B4-BE49-F238E27FC236}">
                <a16:creationId xmlns:a16="http://schemas.microsoft.com/office/drawing/2014/main" id="{2DF9D1D5-8F7D-4634-B17F-12881E6D3337}"/>
              </a:ext>
            </a:extLst>
          </p:cNvPr>
          <p:cNvSpPr txBox="1"/>
          <p:nvPr/>
        </p:nvSpPr>
        <p:spPr>
          <a:xfrm>
            <a:off x="6915408" y="3730926"/>
            <a:ext cx="2054561" cy="707886"/>
          </a:xfrm>
          <a:prstGeom prst="rect">
            <a:avLst/>
          </a:prstGeom>
          <a:noFill/>
        </p:spPr>
        <p:txBody>
          <a:bodyPr wrap="square" rtlCol="0">
            <a:spAutoFit/>
          </a:bodyPr>
          <a:lstStyle/>
          <a:p>
            <a:r>
              <a:rPr lang="nb-NO" sz="2000" b="1" dirty="0"/>
              <a:t>Helse for en bedre verden</a:t>
            </a:r>
          </a:p>
        </p:txBody>
      </p:sp>
      <p:sp>
        <p:nvSpPr>
          <p:cNvPr id="8" name="TekstSylinder 7">
            <a:extLst>
              <a:ext uri="{FF2B5EF4-FFF2-40B4-BE49-F238E27FC236}">
                <a16:creationId xmlns:a16="http://schemas.microsoft.com/office/drawing/2014/main" id="{F100802D-D348-4963-9231-81E9EB7EE9DA}"/>
              </a:ext>
            </a:extLst>
          </p:cNvPr>
          <p:cNvSpPr txBox="1"/>
          <p:nvPr/>
        </p:nvSpPr>
        <p:spPr>
          <a:xfrm flipH="1">
            <a:off x="790273" y="3600292"/>
            <a:ext cx="1952926" cy="1938992"/>
          </a:xfrm>
          <a:prstGeom prst="rect">
            <a:avLst/>
          </a:prstGeom>
          <a:noFill/>
        </p:spPr>
        <p:txBody>
          <a:bodyPr wrap="square" rtlCol="0">
            <a:spAutoFit/>
          </a:bodyPr>
          <a:lstStyle/>
          <a:p>
            <a:r>
              <a:rPr lang="nb-NO" sz="2000" b="1" dirty="0"/>
              <a:t>NTNUs verdier:</a:t>
            </a:r>
          </a:p>
          <a:p>
            <a:r>
              <a:rPr lang="nb-NO" sz="2000" b="1" dirty="0"/>
              <a:t>kreativ</a:t>
            </a:r>
          </a:p>
          <a:p>
            <a:r>
              <a:rPr lang="nb-NO" sz="2000" b="1" dirty="0"/>
              <a:t>kritisk konstruktiv respektfull </a:t>
            </a:r>
          </a:p>
        </p:txBody>
      </p:sp>
    </p:spTree>
    <p:extLst>
      <p:ext uri="{BB962C8B-B14F-4D97-AF65-F5344CB8AC3E}">
        <p14:creationId xmlns:p14="http://schemas.microsoft.com/office/powerpoint/2010/main" val="2909612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p:cNvSpPr/>
          <p:nvPr/>
        </p:nvSpPr>
        <p:spPr>
          <a:xfrm>
            <a:off x="72565" y="628912"/>
            <a:ext cx="8423380" cy="60182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tIns="72000" rtlCol="0" anchor="t"/>
          <a:lstStyle/>
          <a:p>
            <a:pPr algn="ctr"/>
            <a:r>
              <a:rPr lang="nb-NO" sz="2000" b="1" dirty="0">
                <a:solidFill>
                  <a:schemeClr val="tx1"/>
                </a:solidFill>
                <a:cs typeface="Arial" panose="020B0604020202020204" pitchFamily="34" charset="0"/>
              </a:rPr>
              <a:t>«Strategisk ledelse består av to prosesser som er tett integrert»</a:t>
            </a:r>
            <a:endParaRPr lang="nb-NO" sz="2000" dirty="0">
              <a:solidFill>
                <a:schemeClr val="tx1"/>
              </a:solidFill>
              <a:cs typeface="Arial" panose="020B0604020202020204" pitchFamily="34" charset="0"/>
            </a:endParaRPr>
          </a:p>
        </p:txBody>
      </p:sp>
      <p:sp>
        <p:nvSpPr>
          <p:cNvPr id="5" name="Rektangel 4"/>
          <p:cNvSpPr/>
          <p:nvPr/>
        </p:nvSpPr>
        <p:spPr>
          <a:xfrm>
            <a:off x="483539" y="1715367"/>
            <a:ext cx="3731798" cy="4708963"/>
          </a:xfrm>
          <a:prstGeom prst="rect">
            <a:avLst/>
          </a:prstGeom>
          <a:no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t"/>
          <a:lstStyle/>
          <a:p>
            <a:pPr marL="342900" indent="-342900">
              <a:buAutoNum type="arabicPeriod"/>
            </a:pPr>
            <a:endParaRPr lang="nb-NO" sz="1600" b="1" dirty="0">
              <a:solidFill>
                <a:schemeClr val="tx1"/>
              </a:solidFill>
            </a:endParaRPr>
          </a:p>
          <a:p>
            <a:pPr marL="342900" indent="-342900">
              <a:buAutoNum type="arabicPeriod"/>
            </a:pPr>
            <a:r>
              <a:rPr lang="nb-NO" sz="1600" b="1" dirty="0">
                <a:solidFill>
                  <a:schemeClr val="tx1"/>
                </a:solidFill>
              </a:rPr>
              <a:t>Fastsette strategisk ambisjon (HVA?)</a:t>
            </a:r>
          </a:p>
          <a:p>
            <a:pPr marL="742950" lvl="1" indent="-285750">
              <a:buFont typeface="Arial" panose="020B0604020202020204" pitchFamily="34" charset="0"/>
              <a:buChar char="•"/>
            </a:pPr>
            <a:r>
              <a:rPr lang="nb-NO" sz="1600" dirty="0">
                <a:solidFill>
                  <a:schemeClr val="tx1"/>
                </a:solidFill>
              </a:rPr>
              <a:t>Formål/samfunnsoppdrag</a:t>
            </a:r>
          </a:p>
          <a:p>
            <a:pPr marL="742950" lvl="1" indent="-285750">
              <a:buFont typeface="Arial" panose="020B0604020202020204" pitchFamily="34" charset="0"/>
              <a:buChar char="•"/>
            </a:pPr>
            <a:r>
              <a:rPr lang="nb-NO" sz="1600" dirty="0">
                <a:solidFill>
                  <a:schemeClr val="tx1"/>
                </a:solidFill>
              </a:rPr>
              <a:t>Ambisjonsnivå</a:t>
            </a:r>
          </a:p>
          <a:p>
            <a:pPr marL="742950" lvl="1" indent="-285750">
              <a:buFont typeface="Arial" panose="020B0604020202020204" pitchFamily="34" charset="0"/>
              <a:buChar char="•"/>
            </a:pPr>
            <a:r>
              <a:rPr lang="nb-NO" sz="1600" dirty="0">
                <a:solidFill>
                  <a:schemeClr val="tx1"/>
                </a:solidFill>
              </a:rPr>
              <a:t>Retning for utvikling</a:t>
            </a:r>
          </a:p>
        </p:txBody>
      </p:sp>
      <p:sp>
        <p:nvSpPr>
          <p:cNvPr id="7" name="Rektangel 6"/>
          <p:cNvSpPr/>
          <p:nvPr/>
        </p:nvSpPr>
        <p:spPr>
          <a:xfrm>
            <a:off x="4875131" y="1715367"/>
            <a:ext cx="3787454" cy="4691977"/>
          </a:xfrm>
          <a:prstGeom prst="rect">
            <a:avLst/>
          </a:prstGeom>
          <a:no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t"/>
          <a:lstStyle/>
          <a:p>
            <a:pPr marL="342900" indent="-342900">
              <a:buFont typeface="+mj-lt"/>
              <a:buAutoNum type="arabicPeriod" startAt="2"/>
            </a:pPr>
            <a:endParaRPr lang="nb-NO" b="1" dirty="0">
              <a:solidFill>
                <a:schemeClr val="tx1"/>
              </a:solidFill>
            </a:endParaRPr>
          </a:p>
          <a:p>
            <a:pPr marL="342900" indent="-342900">
              <a:buFont typeface="+mj-lt"/>
              <a:buAutoNum type="arabicPeriod" startAt="2"/>
            </a:pPr>
            <a:r>
              <a:rPr lang="nb-NO" sz="1600" b="1" dirty="0">
                <a:solidFill>
                  <a:schemeClr val="tx1"/>
                </a:solidFill>
              </a:rPr>
              <a:t>Løpende arbeid for å skape strategisk utvikling (HVORDAN?)</a:t>
            </a:r>
          </a:p>
          <a:p>
            <a:pPr marL="742950" lvl="1" indent="-285750">
              <a:buFont typeface="Arial" panose="020B0604020202020204" pitchFamily="34" charset="0"/>
              <a:buChar char="•"/>
            </a:pPr>
            <a:r>
              <a:rPr lang="nb-NO" sz="1600" dirty="0">
                <a:solidFill>
                  <a:schemeClr val="tx1"/>
                </a:solidFill>
              </a:rPr>
              <a:t>Ledelse (kompetanse og systemer)</a:t>
            </a:r>
          </a:p>
          <a:p>
            <a:pPr marL="742950" lvl="1" indent="-285750">
              <a:buFont typeface="Arial" panose="020B0604020202020204" pitchFamily="34" charset="0"/>
              <a:buChar char="•"/>
            </a:pPr>
            <a:r>
              <a:rPr lang="nb-NO" sz="1600" dirty="0">
                <a:solidFill>
                  <a:schemeClr val="tx1"/>
                </a:solidFill>
              </a:rPr>
              <a:t>Involvering og koordinering</a:t>
            </a:r>
          </a:p>
          <a:p>
            <a:pPr marL="742950" lvl="1" indent="-285750">
              <a:buFont typeface="Arial" panose="020B0604020202020204" pitchFamily="34" charset="0"/>
              <a:buChar char="•"/>
            </a:pPr>
            <a:r>
              <a:rPr lang="nb-NO" sz="1600" dirty="0">
                <a:solidFill>
                  <a:schemeClr val="tx1"/>
                </a:solidFill>
              </a:rPr>
              <a:t>Prioritering og ressursallokering</a:t>
            </a:r>
          </a:p>
        </p:txBody>
      </p:sp>
      <p:pic>
        <p:nvPicPr>
          <p:cNvPr id="10" name="Bilde 9"/>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20861589">
            <a:off x="1147303" y="3325824"/>
            <a:ext cx="1474312" cy="1472512"/>
          </a:xfrm>
          <a:prstGeom prst="rect">
            <a:avLst/>
          </a:prstGeom>
          <a:ln>
            <a:solidFill>
              <a:schemeClr val="bg1"/>
            </a:solidFill>
          </a:ln>
          <a:effectLst/>
        </p:spPr>
      </p:pic>
      <p:pic>
        <p:nvPicPr>
          <p:cNvPr id="14" name="Bilde 13"/>
          <p:cNvPicPr>
            <a:picLocks noChangeAspect="1"/>
          </p:cNvPicPr>
          <p:nvPr/>
        </p:nvPicPr>
        <p:blipFill rotWithShape="1">
          <a:blip r:embed="rId3"/>
          <a:srcRect l="7600" t="10604" r="50751" b="15030"/>
          <a:stretch/>
        </p:blipFill>
        <p:spPr>
          <a:xfrm rot="21119144">
            <a:off x="2016058" y="4514069"/>
            <a:ext cx="882040" cy="885903"/>
          </a:xfrm>
          <a:prstGeom prst="rect">
            <a:avLst/>
          </a:prstGeom>
          <a:ln>
            <a:solidFill>
              <a:schemeClr val="bg1"/>
            </a:solidFill>
          </a:ln>
        </p:spPr>
      </p:pic>
      <p:sp>
        <p:nvSpPr>
          <p:cNvPr id="15" name="TekstSylinder 14"/>
          <p:cNvSpPr txBox="1"/>
          <p:nvPr/>
        </p:nvSpPr>
        <p:spPr>
          <a:xfrm>
            <a:off x="5078149" y="4966000"/>
            <a:ext cx="3432714" cy="1077218"/>
          </a:xfrm>
          <a:prstGeom prst="rect">
            <a:avLst/>
          </a:prstGeom>
          <a:solidFill>
            <a:schemeClr val="accent1">
              <a:lumMod val="20000"/>
              <a:lumOff val="80000"/>
            </a:schemeClr>
          </a:solidFill>
          <a:ln>
            <a:solidFill>
              <a:schemeClr val="bg1"/>
            </a:solidFill>
          </a:ln>
        </p:spPr>
        <p:txBody>
          <a:bodyPr wrap="square" rtlCol="0">
            <a:spAutoFit/>
          </a:bodyPr>
          <a:lstStyle/>
          <a:p>
            <a:pPr algn="ctr"/>
            <a:r>
              <a:rPr lang="nb-NO" sz="1600" b="1" dirty="0"/>
              <a:t>PBO-</a:t>
            </a:r>
            <a:r>
              <a:rPr lang="nb-NO" sz="1600" dirty="0"/>
              <a:t>prosessen er en prosess for </a:t>
            </a:r>
            <a:br>
              <a:rPr lang="nb-NO" sz="1600" dirty="0"/>
            </a:br>
            <a:r>
              <a:rPr lang="nb-NO" sz="1600" dirty="0"/>
              <a:t>å prioritere, planlegge og følge opp </a:t>
            </a:r>
          </a:p>
          <a:p>
            <a:pPr algn="ctr"/>
            <a:r>
              <a:rPr lang="nb-NO" sz="1600" dirty="0"/>
              <a:t>realiseringen av NTNU/MHs strategi, på operativt nivå.</a:t>
            </a:r>
          </a:p>
        </p:txBody>
      </p:sp>
      <p:sp>
        <p:nvSpPr>
          <p:cNvPr id="18" name="Pil høyre 17"/>
          <p:cNvSpPr/>
          <p:nvPr/>
        </p:nvSpPr>
        <p:spPr>
          <a:xfrm>
            <a:off x="3947550" y="2678454"/>
            <a:ext cx="1149930" cy="863386"/>
          </a:xfrm>
          <a:prstGeom prst="rightArrow">
            <a:avLst/>
          </a:prstGeom>
          <a:solidFill>
            <a:schemeClr val="tx2"/>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2" name="Bilde 1">
            <a:extLst>
              <a:ext uri="{FF2B5EF4-FFF2-40B4-BE49-F238E27FC236}">
                <a16:creationId xmlns:a16="http://schemas.microsoft.com/office/drawing/2014/main" id="{2A69604C-B9FD-42B3-850F-8AD718005237}"/>
              </a:ext>
            </a:extLst>
          </p:cNvPr>
          <p:cNvPicPr>
            <a:picLocks noChangeAspect="1"/>
          </p:cNvPicPr>
          <p:nvPr/>
        </p:nvPicPr>
        <p:blipFill>
          <a:blip r:embed="rId4"/>
          <a:stretch>
            <a:fillRect/>
          </a:stretch>
        </p:blipFill>
        <p:spPr>
          <a:xfrm rot="832903">
            <a:off x="2408343" y="3209553"/>
            <a:ext cx="946108" cy="964717"/>
          </a:xfrm>
          <a:prstGeom prst="rect">
            <a:avLst/>
          </a:prstGeom>
        </p:spPr>
      </p:pic>
      <p:pic>
        <p:nvPicPr>
          <p:cNvPr id="6" name="Bilde 5">
            <a:extLst>
              <a:ext uri="{FF2B5EF4-FFF2-40B4-BE49-F238E27FC236}">
                <a16:creationId xmlns:a16="http://schemas.microsoft.com/office/drawing/2014/main" id="{0837590E-2B53-42AF-895B-186D22CC1D70}"/>
              </a:ext>
            </a:extLst>
          </p:cNvPr>
          <p:cNvPicPr>
            <a:picLocks noChangeAspect="1"/>
          </p:cNvPicPr>
          <p:nvPr/>
        </p:nvPicPr>
        <p:blipFill>
          <a:blip r:embed="rId5"/>
          <a:stretch>
            <a:fillRect/>
          </a:stretch>
        </p:blipFill>
        <p:spPr>
          <a:xfrm rot="676957">
            <a:off x="1046609" y="4734792"/>
            <a:ext cx="839199" cy="874907"/>
          </a:xfrm>
          <a:prstGeom prst="rect">
            <a:avLst/>
          </a:prstGeom>
        </p:spPr>
      </p:pic>
      <p:pic>
        <p:nvPicPr>
          <p:cNvPr id="8" name="Bilde 7">
            <a:extLst>
              <a:ext uri="{FF2B5EF4-FFF2-40B4-BE49-F238E27FC236}">
                <a16:creationId xmlns:a16="http://schemas.microsoft.com/office/drawing/2014/main" id="{B6DBAA77-3714-4A70-B7D8-1AA14A9E146E}"/>
              </a:ext>
            </a:extLst>
          </p:cNvPr>
          <p:cNvPicPr>
            <a:picLocks noChangeAspect="1"/>
          </p:cNvPicPr>
          <p:nvPr/>
        </p:nvPicPr>
        <p:blipFill>
          <a:blip r:embed="rId6"/>
          <a:stretch>
            <a:fillRect/>
          </a:stretch>
        </p:blipFill>
        <p:spPr>
          <a:xfrm rot="777122">
            <a:off x="3020192" y="4006643"/>
            <a:ext cx="1122087" cy="779272"/>
          </a:xfrm>
          <a:prstGeom prst="rect">
            <a:avLst/>
          </a:prstGeom>
        </p:spPr>
      </p:pic>
      <p:pic>
        <p:nvPicPr>
          <p:cNvPr id="9" name="Bilde 8">
            <a:extLst>
              <a:ext uri="{FF2B5EF4-FFF2-40B4-BE49-F238E27FC236}">
                <a16:creationId xmlns:a16="http://schemas.microsoft.com/office/drawing/2014/main" id="{D1D19DE7-E7A1-4928-8BA6-A457A08073F6}"/>
              </a:ext>
            </a:extLst>
          </p:cNvPr>
          <p:cNvPicPr>
            <a:picLocks noChangeAspect="1"/>
          </p:cNvPicPr>
          <p:nvPr/>
        </p:nvPicPr>
        <p:blipFill>
          <a:blip r:embed="rId7"/>
          <a:stretch>
            <a:fillRect/>
          </a:stretch>
        </p:blipFill>
        <p:spPr>
          <a:xfrm>
            <a:off x="478122" y="3809428"/>
            <a:ext cx="678619" cy="860198"/>
          </a:xfrm>
          <a:prstGeom prst="rect">
            <a:avLst/>
          </a:prstGeom>
        </p:spPr>
      </p:pic>
      <p:pic>
        <p:nvPicPr>
          <p:cNvPr id="19" name="Bilde 18">
            <a:extLst>
              <a:ext uri="{FF2B5EF4-FFF2-40B4-BE49-F238E27FC236}">
                <a16:creationId xmlns:a16="http://schemas.microsoft.com/office/drawing/2014/main" id="{61741B26-E4B8-4B80-8AB2-B2F5B77048DB}"/>
              </a:ext>
            </a:extLst>
          </p:cNvPr>
          <p:cNvPicPr>
            <a:picLocks noChangeAspect="1"/>
          </p:cNvPicPr>
          <p:nvPr/>
        </p:nvPicPr>
        <p:blipFill>
          <a:blip r:embed="rId8"/>
          <a:stretch>
            <a:fillRect/>
          </a:stretch>
        </p:blipFill>
        <p:spPr>
          <a:xfrm rot="1203282">
            <a:off x="2840255" y="4815243"/>
            <a:ext cx="901086" cy="818817"/>
          </a:xfrm>
          <a:prstGeom prst="rect">
            <a:avLst/>
          </a:prstGeom>
        </p:spPr>
      </p:pic>
      <p:pic>
        <p:nvPicPr>
          <p:cNvPr id="3" name="Bilde 2">
            <a:extLst>
              <a:ext uri="{FF2B5EF4-FFF2-40B4-BE49-F238E27FC236}">
                <a16:creationId xmlns:a16="http://schemas.microsoft.com/office/drawing/2014/main" id="{CAB1069E-390D-436F-BB4D-2EB8BBBD74BD}"/>
              </a:ext>
            </a:extLst>
          </p:cNvPr>
          <p:cNvPicPr>
            <a:picLocks noChangeAspect="1"/>
          </p:cNvPicPr>
          <p:nvPr/>
        </p:nvPicPr>
        <p:blipFill>
          <a:blip r:embed="rId9"/>
          <a:stretch>
            <a:fillRect/>
          </a:stretch>
        </p:blipFill>
        <p:spPr>
          <a:xfrm rot="20358944">
            <a:off x="1770333" y="5304968"/>
            <a:ext cx="975251" cy="978665"/>
          </a:xfrm>
          <a:prstGeom prst="rect">
            <a:avLst/>
          </a:prstGeom>
        </p:spPr>
      </p:pic>
    </p:spTree>
    <p:extLst>
      <p:ext uri="{BB962C8B-B14F-4D97-AF65-F5344CB8AC3E}">
        <p14:creationId xmlns:p14="http://schemas.microsoft.com/office/powerpoint/2010/main" val="4241569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1" nodeType="clickEffect">
                                  <p:stCondLst>
                                    <p:cond delay="0"/>
                                  </p:stCondLst>
                                  <p:childTnLst>
                                    <p:set>
                                      <p:cBhvr>
                                        <p:cTn id="44" dur="1" fill="hold">
                                          <p:stCondLst>
                                            <p:cond delay="0"/>
                                          </p:stCondLst>
                                        </p:cTn>
                                        <p:tgtEl>
                                          <p:spTgt spid="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7" grpId="1" animBg="1"/>
      <p:bldP spid="15" grpId="0" animBg="1"/>
      <p:bldP spid="1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ktangel 8"/>
          <p:cNvSpPr/>
          <p:nvPr/>
        </p:nvSpPr>
        <p:spPr>
          <a:xfrm>
            <a:off x="5648" y="5454015"/>
            <a:ext cx="9144000" cy="54186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 name="Tittel 1"/>
          <p:cNvSpPr>
            <a:spLocks noGrp="1"/>
          </p:cNvSpPr>
          <p:nvPr>
            <p:ph type="title"/>
          </p:nvPr>
        </p:nvSpPr>
        <p:spPr>
          <a:xfrm>
            <a:off x="364836" y="401474"/>
            <a:ext cx="8229600" cy="677741"/>
          </a:xfrm>
        </p:spPr>
        <p:txBody>
          <a:bodyPr>
            <a:normAutofit/>
          </a:bodyPr>
          <a:lstStyle/>
          <a:p>
            <a:r>
              <a:rPr lang="nb-NO" sz="2000" dirty="0"/>
              <a:t>Sammenheng i årsplaner</a:t>
            </a:r>
            <a:br>
              <a:rPr lang="nb-NO" sz="2000" dirty="0"/>
            </a:br>
            <a:r>
              <a:rPr lang="nb-NO" sz="1600" i="1" dirty="0"/>
              <a:t>- eksempel</a:t>
            </a:r>
          </a:p>
        </p:txBody>
      </p:sp>
      <p:sp>
        <p:nvSpPr>
          <p:cNvPr id="5" name="Rektangel 4"/>
          <p:cNvSpPr/>
          <p:nvPr/>
        </p:nvSpPr>
        <p:spPr>
          <a:xfrm>
            <a:off x="475672" y="1163792"/>
            <a:ext cx="8384458" cy="1864379"/>
          </a:xfrm>
          <a:prstGeom prst="rect">
            <a:avLst/>
          </a:prstGeom>
          <a:solidFill>
            <a:schemeClr val="bg1">
              <a:lumMod val="9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lIns="360000" rtlCol="0" anchor="ctr"/>
          <a:lstStyle/>
          <a:p>
            <a:r>
              <a:rPr lang="nb-NO" sz="2000" b="1" dirty="0">
                <a:solidFill>
                  <a:schemeClr val="tx1"/>
                </a:solidFill>
              </a:rPr>
              <a:t>NTNUs styre</a:t>
            </a:r>
          </a:p>
          <a:p>
            <a:r>
              <a:rPr lang="nb-NO" sz="1400" i="1" dirty="0">
                <a:solidFill>
                  <a:schemeClr val="tx1"/>
                </a:solidFill>
              </a:rPr>
              <a:t>(virksomhetsnivå)</a:t>
            </a:r>
            <a:endParaRPr lang="nb-NO" sz="2400" i="1" dirty="0">
              <a:solidFill>
                <a:schemeClr val="tx1"/>
              </a:solidFill>
            </a:endParaRPr>
          </a:p>
        </p:txBody>
      </p:sp>
      <p:sp>
        <p:nvSpPr>
          <p:cNvPr id="6" name="Rektangel 5"/>
          <p:cNvSpPr/>
          <p:nvPr/>
        </p:nvSpPr>
        <p:spPr>
          <a:xfrm>
            <a:off x="457200" y="3123278"/>
            <a:ext cx="8384458" cy="1587248"/>
          </a:xfrm>
          <a:prstGeom prst="rect">
            <a:avLst/>
          </a:prstGeom>
          <a:solidFill>
            <a:schemeClr val="bg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lIns="360000" rtlCol="0" anchor="ctr"/>
          <a:lstStyle/>
          <a:p>
            <a:r>
              <a:rPr lang="nb-NO" sz="2000" b="1" dirty="0">
                <a:solidFill>
                  <a:schemeClr val="tx1"/>
                </a:solidFill>
              </a:rPr>
              <a:t>Fakultetene</a:t>
            </a:r>
          </a:p>
          <a:p>
            <a:r>
              <a:rPr lang="nb-NO" sz="2000" b="1" dirty="0">
                <a:solidFill>
                  <a:schemeClr val="tx1"/>
                </a:solidFill>
              </a:rPr>
              <a:t>Driftsenhetene i FA</a:t>
            </a:r>
          </a:p>
          <a:p>
            <a:r>
              <a:rPr lang="nb-NO" sz="1400" i="1" dirty="0">
                <a:solidFill>
                  <a:schemeClr val="tx1"/>
                </a:solidFill>
              </a:rPr>
              <a:t>(driftsenhetsnivå)</a:t>
            </a:r>
          </a:p>
        </p:txBody>
      </p:sp>
      <p:sp>
        <p:nvSpPr>
          <p:cNvPr id="7" name="Rektangel 6"/>
          <p:cNvSpPr/>
          <p:nvPr/>
        </p:nvSpPr>
        <p:spPr>
          <a:xfrm>
            <a:off x="457200" y="4802575"/>
            <a:ext cx="8384458" cy="1587248"/>
          </a:xfrm>
          <a:prstGeom prst="rect">
            <a:avLst/>
          </a:prstGeom>
          <a:solidFill>
            <a:schemeClr val="bg1">
              <a:lumMod val="7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lIns="360000" rtlCol="0" anchor="ctr"/>
          <a:lstStyle/>
          <a:p>
            <a:r>
              <a:rPr lang="nb-NO" sz="2000" b="1" dirty="0">
                <a:solidFill>
                  <a:schemeClr val="tx1"/>
                </a:solidFill>
              </a:rPr>
              <a:t>Instituttene</a:t>
            </a:r>
          </a:p>
          <a:p>
            <a:r>
              <a:rPr lang="nb-NO" sz="2000" b="1" dirty="0">
                <a:solidFill>
                  <a:schemeClr val="tx1"/>
                </a:solidFill>
              </a:rPr>
              <a:t>Avdelingene i FA</a:t>
            </a:r>
          </a:p>
        </p:txBody>
      </p:sp>
      <p:sp>
        <p:nvSpPr>
          <p:cNvPr id="30" name="Ellipse 29"/>
          <p:cNvSpPr/>
          <p:nvPr/>
        </p:nvSpPr>
        <p:spPr>
          <a:xfrm>
            <a:off x="3618000" y="4877624"/>
            <a:ext cx="2098476" cy="1474240"/>
          </a:xfrm>
          <a:prstGeom prst="ellipse">
            <a:avLst/>
          </a:prstGeom>
          <a:solidFill>
            <a:srgbClr val="4F81BD">
              <a:alpha val="61176"/>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b-NO" sz="1200" dirty="0">
                <a:solidFill>
                  <a:schemeClr val="tx1"/>
                </a:solidFill>
              </a:rPr>
              <a:t>Bidrag til NTNUs felles prioriteringer</a:t>
            </a:r>
          </a:p>
        </p:txBody>
      </p:sp>
      <p:sp>
        <p:nvSpPr>
          <p:cNvPr id="31" name="Ellipse 30"/>
          <p:cNvSpPr/>
          <p:nvPr/>
        </p:nvSpPr>
        <p:spPr>
          <a:xfrm>
            <a:off x="3618000" y="3176354"/>
            <a:ext cx="2098476" cy="1457648"/>
          </a:xfrm>
          <a:prstGeom prst="ellipse">
            <a:avLst/>
          </a:prstGeom>
          <a:solidFill>
            <a:srgbClr val="4F81BD">
              <a:alpha val="61176"/>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b-NO" sz="1200" dirty="0">
                <a:solidFill>
                  <a:schemeClr val="tx1"/>
                </a:solidFill>
              </a:rPr>
              <a:t>Bidrag til NTNUs felles prioriteringer</a:t>
            </a:r>
          </a:p>
        </p:txBody>
      </p:sp>
      <p:sp>
        <p:nvSpPr>
          <p:cNvPr id="32" name="Ellipse 31"/>
          <p:cNvSpPr/>
          <p:nvPr/>
        </p:nvSpPr>
        <p:spPr>
          <a:xfrm>
            <a:off x="3528291" y="1218142"/>
            <a:ext cx="2336800" cy="1736439"/>
          </a:xfrm>
          <a:prstGeom prst="ellipse">
            <a:avLst/>
          </a:prstGeom>
          <a:solidFill>
            <a:srgbClr val="4F81BD">
              <a:alpha val="61176"/>
            </a:srgbClr>
          </a:solidFill>
          <a:ln>
            <a:no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r>
              <a:rPr lang="nb-NO" sz="1200" dirty="0">
                <a:solidFill>
                  <a:schemeClr val="tx1"/>
                </a:solidFill>
              </a:rPr>
              <a:t>Felles prioriteringer </a:t>
            </a:r>
            <a:br>
              <a:rPr lang="nb-NO" sz="1200" dirty="0">
                <a:solidFill>
                  <a:schemeClr val="tx1"/>
                </a:solidFill>
              </a:rPr>
            </a:br>
            <a:r>
              <a:rPr lang="nb-NO" sz="1200" dirty="0">
                <a:solidFill>
                  <a:schemeClr val="tx1"/>
                </a:solidFill>
              </a:rPr>
              <a:t>for NTNU</a:t>
            </a:r>
          </a:p>
          <a:p>
            <a:pPr algn="ctr"/>
            <a:endParaRPr lang="nb-NO" sz="1200" dirty="0">
              <a:solidFill>
                <a:schemeClr val="tx1"/>
              </a:solidFill>
            </a:endParaRPr>
          </a:p>
          <a:p>
            <a:pPr algn="ctr"/>
            <a:r>
              <a:rPr lang="nb-NO" sz="1200" b="1" dirty="0">
                <a:solidFill>
                  <a:schemeClr val="tx1"/>
                </a:solidFill>
              </a:rPr>
              <a:t>Mål: </a:t>
            </a:r>
          </a:p>
          <a:p>
            <a:pPr algn="ctr"/>
            <a:r>
              <a:rPr lang="nb-NO" sz="1200" b="1" dirty="0">
                <a:solidFill>
                  <a:schemeClr val="tx1"/>
                </a:solidFill>
              </a:rPr>
              <a:t>Flere fagmiljøer </a:t>
            </a:r>
            <a:br>
              <a:rPr lang="nb-NO" sz="1200" b="1" dirty="0">
                <a:solidFill>
                  <a:schemeClr val="tx1"/>
                </a:solidFill>
              </a:rPr>
            </a:br>
            <a:r>
              <a:rPr lang="nb-NO" sz="1200" b="1" dirty="0">
                <a:solidFill>
                  <a:schemeClr val="tx1"/>
                </a:solidFill>
              </a:rPr>
              <a:t>på høyt internasjonalt nivå</a:t>
            </a:r>
          </a:p>
        </p:txBody>
      </p:sp>
      <p:sp>
        <p:nvSpPr>
          <p:cNvPr id="3" name="TekstSylinder 2"/>
          <p:cNvSpPr txBox="1"/>
          <p:nvPr/>
        </p:nvSpPr>
        <p:spPr>
          <a:xfrm>
            <a:off x="5934355" y="1629551"/>
            <a:ext cx="3125182" cy="892552"/>
          </a:xfrm>
          <a:prstGeom prst="rect">
            <a:avLst/>
          </a:prstGeom>
          <a:noFill/>
        </p:spPr>
        <p:txBody>
          <a:bodyPr wrap="square" rtlCol="0">
            <a:spAutoFit/>
          </a:bodyPr>
          <a:lstStyle/>
          <a:p>
            <a:r>
              <a:rPr lang="nb-NO" sz="1600" dirty="0"/>
              <a:t>Tiltak (eksempler):</a:t>
            </a:r>
          </a:p>
          <a:p>
            <a:pPr marL="285750" indent="-285750">
              <a:buFont typeface="Arial" panose="020B0604020202020204" pitchFamily="34" charset="0"/>
              <a:buChar char="•"/>
            </a:pPr>
            <a:r>
              <a:rPr lang="nb-NO" sz="1200" dirty="0"/>
              <a:t>Støtte til SFF, SFU, SFI etc.</a:t>
            </a:r>
          </a:p>
          <a:p>
            <a:pPr marL="285750" indent="-285750">
              <a:buFont typeface="Arial" panose="020B0604020202020204" pitchFamily="34" charset="0"/>
              <a:buChar char="•"/>
            </a:pPr>
            <a:r>
              <a:rPr lang="nb-NO" sz="1200" dirty="0"/>
              <a:t>Stjerneprogrammet</a:t>
            </a:r>
          </a:p>
          <a:p>
            <a:pPr marL="285750" indent="-285750">
              <a:buFont typeface="Arial" panose="020B0604020202020204" pitchFamily="34" charset="0"/>
              <a:buChar char="•"/>
            </a:pPr>
            <a:r>
              <a:rPr lang="nb-NO" sz="1200" dirty="0"/>
              <a:t>Internasjonal handlingsplan</a:t>
            </a:r>
          </a:p>
        </p:txBody>
      </p:sp>
      <p:sp>
        <p:nvSpPr>
          <p:cNvPr id="18" name="TekstSylinder 17"/>
          <p:cNvSpPr txBox="1"/>
          <p:nvPr/>
        </p:nvSpPr>
        <p:spPr>
          <a:xfrm>
            <a:off x="5934354" y="3310563"/>
            <a:ext cx="2907303" cy="1261884"/>
          </a:xfrm>
          <a:prstGeom prst="rect">
            <a:avLst/>
          </a:prstGeom>
          <a:noFill/>
        </p:spPr>
        <p:txBody>
          <a:bodyPr wrap="square" rtlCol="0">
            <a:spAutoFit/>
          </a:bodyPr>
          <a:lstStyle/>
          <a:p>
            <a:r>
              <a:rPr lang="nb-NO" sz="1600" dirty="0"/>
              <a:t>Tiltak (eksempler):</a:t>
            </a:r>
          </a:p>
          <a:p>
            <a:pPr marL="285750" indent="-285750">
              <a:buFont typeface="Arial" panose="020B0604020202020204" pitchFamily="34" charset="0"/>
              <a:buChar char="•"/>
            </a:pPr>
            <a:r>
              <a:rPr lang="nb-NO" sz="1200" dirty="0"/>
              <a:t>Midler til strategiske tiltak og rekrutteringsstillinger</a:t>
            </a:r>
          </a:p>
          <a:p>
            <a:pPr marL="285750" indent="-285750">
              <a:buFont typeface="Arial" panose="020B0604020202020204" pitchFamily="34" charset="0"/>
              <a:buChar char="•"/>
            </a:pPr>
            <a:r>
              <a:rPr lang="nb-NO" sz="1200" dirty="0"/>
              <a:t>Kompetanseutviklingstiltak</a:t>
            </a:r>
          </a:p>
          <a:p>
            <a:pPr marL="285750" indent="-285750">
              <a:buFont typeface="Arial" panose="020B0604020202020204" pitchFamily="34" charset="0"/>
              <a:buChar char="•"/>
            </a:pPr>
            <a:r>
              <a:rPr lang="nb-NO" sz="1200" dirty="0"/>
              <a:t>Infrastruktur, som f.eks. areal, laboratorier og vitenskapelig utstyr</a:t>
            </a:r>
          </a:p>
        </p:txBody>
      </p:sp>
      <p:sp>
        <p:nvSpPr>
          <p:cNvPr id="19" name="TekstSylinder 18"/>
          <p:cNvSpPr txBox="1"/>
          <p:nvPr/>
        </p:nvSpPr>
        <p:spPr>
          <a:xfrm>
            <a:off x="5934355" y="5057590"/>
            <a:ext cx="3125182" cy="1077218"/>
          </a:xfrm>
          <a:prstGeom prst="rect">
            <a:avLst/>
          </a:prstGeom>
          <a:noFill/>
        </p:spPr>
        <p:txBody>
          <a:bodyPr wrap="square" rtlCol="0">
            <a:spAutoFit/>
          </a:bodyPr>
          <a:lstStyle/>
          <a:p>
            <a:r>
              <a:rPr lang="nb-NO" sz="1600" dirty="0"/>
              <a:t>Tiltak (eksempler):</a:t>
            </a:r>
          </a:p>
          <a:p>
            <a:pPr marL="171450" indent="-171450">
              <a:buFont typeface="Arial" panose="020B0604020202020204" pitchFamily="34" charset="0"/>
              <a:buChar char="•"/>
            </a:pPr>
            <a:r>
              <a:rPr lang="nb-NO" sz="1200" dirty="0"/>
              <a:t>Rekruttering</a:t>
            </a:r>
          </a:p>
          <a:p>
            <a:pPr marL="171450" indent="-171450">
              <a:buFont typeface="Arial" panose="020B0604020202020204" pitchFamily="34" charset="0"/>
              <a:buChar char="•"/>
            </a:pPr>
            <a:r>
              <a:rPr lang="nb-NO" sz="1200" dirty="0"/>
              <a:t>Kompetanse-utvikling</a:t>
            </a:r>
          </a:p>
          <a:p>
            <a:pPr marL="171450" indent="-171450">
              <a:buFont typeface="Arial" panose="020B0604020202020204" pitchFamily="34" charset="0"/>
              <a:buChar char="•"/>
            </a:pPr>
            <a:r>
              <a:rPr lang="nb-NO" sz="1200" dirty="0"/>
              <a:t>Egeninnsats i BOA-prosjekter</a:t>
            </a:r>
          </a:p>
          <a:p>
            <a:pPr marL="171450" indent="-171450">
              <a:buFont typeface="Arial" panose="020B0604020202020204" pitchFamily="34" charset="0"/>
              <a:buChar char="•"/>
            </a:pPr>
            <a:r>
              <a:rPr lang="nb-NO" sz="1200" dirty="0"/>
              <a:t>Styrke faggrupper, </a:t>
            </a:r>
            <a:r>
              <a:rPr lang="nb-NO" sz="1200" dirty="0" err="1"/>
              <a:t>m.m</a:t>
            </a:r>
            <a:endParaRPr lang="nb-NO" sz="1200" dirty="0"/>
          </a:p>
        </p:txBody>
      </p:sp>
      <p:pic>
        <p:nvPicPr>
          <p:cNvPr id="20" name="Bilde 19"/>
          <p:cNvPicPr>
            <a:picLocks noChangeAspect="1"/>
          </p:cNvPicPr>
          <p:nvPr/>
        </p:nvPicPr>
        <p:blipFill rotWithShape="1">
          <a:blip r:embed="rId3" cstate="print">
            <a:extLst>
              <a:ext uri="{28A0092B-C50C-407E-A947-70E740481C1C}">
                <a14:useLocalDpi xmlns:a14="http://schemas.microsoft.com/office/drawing/2010/main"/>
              </a:ext>
            </a:extLst>
          </a:blip>
          <a:srcRect l="24500" t="7110" r="25250" b="3664"/>
          <a:stretch/>
        </p:blipFill>
        <p:spPr>
          <a:xfrm>
            <a:off x="2572018" y="1673980"/>
            <a:ext cx="865047" cy="864000"/>
          </a:xfrm>
          <a:prstGeom prst="rect">
            <a:avLst/>
          </a:prstGeom>
          <a:ln>
            <a:solidFill>
              <a:schemeClr val="tx1"/>
            </a:solidFill>
          </a:ln>
          <a:effectLst/>
        </p:spPr>
      </p:pic>
    </p:spTree>
    <p:extLst>
      <p:ext uri="{BB962C8B-B14F-4D97-AF65-F5344CB8AC3E}">
        <p14:creationId xmlns:p14="http://schemas.microsoft.com/office/powerpoint/2010/main" val="37016612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ktangel 10"/>
          <p:cNvSpPr/>
          <p:nvPr/>
        </p:nvSpPr>
        <p:spPr>
          <a:xfrm>
            <a:off x="0" y="133312"/>
            <a:ext cx="9144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grpSp>
        <p:nvGrpSpPr>
          <p:cNvPr id="6" name="Gruppe 5"/>
          <p:cNvGrpSpPr/>
          <p:nvPr/>
        </p:nvGrpSpPr>
        <p:grpSpPr>
          <a:xfrm>
            <a:off x="6517094" y="359678"/>
            <a:ext cx="2155389" cy="1751325"/>
            <a:chOff x="6429510" y="337780"/>
            <a:chExt cx="2155389" cy="1751325"/>
          </a:xfrm>
        </p:grpSpPr>
        <p:sp>
          <p:nvSpPr>
            <p:cNvPr id="5" name="Ellipse 4"/>
            <p:cNvSpPr/>
            <p:nvPr/>
          </p:nvSpPr>
          <p:spPr>
            <a:xfrm>
              <a:off x="7596009" y="337780"/>
              <a:ext cx="988890" cy="988890"/>
            </a:xfrm>
            <a:prstGeom prst="ellipse">
              <a:avLst/>
            </a:prstGeom>
            <a:solidFill>
              <a:srgbClr val="0D3475">
                <a:alpha val="6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2" name="Ellipse 11"/>
            <p:cNvSpPr/>
            <p:nvPr/>
          </p:nvSpPr>
          <p:spPr>
            <a:xfrm>
              <a:off x="6815720" y="641606"/>
              <a:ext cx="475240" cy="475240"/>
            </a:xfrm>
            <a:prstGeom prst="ellipse">
              <a:avLst/>
            </a:prstGeom>
            <a:solidFill>
              <a:srgbClr val="0D347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4" name="Ellipse 13"/>
            <p:cNvSpPr/>
            <p:nvPr/>
          </p:nvSpPr>
          <p:spPr>
            <a:xfrm>
              <a:off x="6995176" y="1326670"/>
              <a:ext cx="762435" cy="762435"/>
            </a:xfrm>
            <a:prstGeom prst="ellipse">
              <a:avLst/>
            </a:prstGeom>
            <a:solidFill>
              <a:srgbClr val="BBAC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5" name="Ellipse 14"/>
            <p:cNvSpPr/>
            <p:nvPr/>
          </p:nvSpPr>
          <p:spPr>
            <a:xfrm>
              <a:off x="6429510" y="1339986"/>
              <a:ext cx="218266" cy="218266"/>
            </a:xfrm>
            <a:prstGeom prst="ellipse">
              <a:avLst/>
            </a:prstGeom>
            <a:solidFill>
              <a:srgbClr val="BBAC76">
                <a:alpha val="6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grpSp>
      <p:sp>
        <p:nvSpPr>
          <p:cNvPr id="3" name="Undertittel 2"/>
          <p:cNvSpPr>
            <a:spLocks noGrp="1"/>
          </p:cNvSpPr>
          <p:nvPr>
            <p:ph type="subTitle" idx="1"/>
          </p:nvPr>
        </p:nvSpPr>
        <p:spPr>
          <a:xfrm>
            <a:off x="765856" y="2392793"/>
            <a:ext cx="7772400" cy="3291020"/>
          </a:xfrm>
        </p:spPr>
        <p:txBody>
          <a:bodyPr>
            <a:normAutofit/>
          </a:bodyPr>
          <a:lstStyle/>
          <a:p>
            <a:pPr marL="457200" indent="-457200">
              <a:buFont typeface="Arial" panose="020B0604020202020204" pitchFamily="34" charset="0"/>
              <a:buChar char="•"/>
            </a:pPr>
            <a:r>
              <a:rPr lang="nb-NO" sz="2800" b="1" dirty="0">
                <a:solidFill>
                  <a:schemeClr val="tx1"/>
                </a:solidFill>
              </a:rPr>
              <a:t>Definisjon av virksomhetsstyring</a:t>
            </a:r>
          </a:p>
          <a:p>
            <a:pPr marL="457200" indent="-457200">
              <a:buFont typeface="Arial" panose="020B0604020202020204" pitchFamily="34" charset="0"/>
              <a:buChar char="•"/>
            </a:pPr>
            <a:r>
              <a:rPr lang="nb-NO" sz="2800" b="1" dirty="0">
                <a:solidFill>
                  <a:schemeClr val="tx1"/>
                </a:solidFill>
              </a:rPr>
              <a:t>Hva betyr totaløkonomi, </a:t>
            </a:r>
            <a:br>
              <a:rPr lang="nb-NO" sz="2800" b="1" dirty="0">
                <a:solidFill>
                  <a:schemeClr val="tx1"/>
                </a:solidFill>
              </a:rPr>
            </a:br>
            <a:r>
              <a:rPr lang="nb-NO" sz="2800" b="1" dirty="0">
                <a:solidFill>
                  <a:schemeClr val="tx1"/>
                </a:solidFill>
              </a:rPr>
              <a:t>bevilgningsøkonomi og BOA?</a:t>
            </a:r>
          </a:p>
          <a:p>
            <a:pPr marL="457200" indent="-457200">
              <a:buFont typeface="Arial" panose="020B0604020202020204" pitchFamily="34" charset="0"/>
              <a:buChar char="•"/>
            </a:pPr>
            <a:r>
              <a:rPr lang="nb-NO" sz="2800" b="1" dirty="0">
                <a:solidFill>
                  <a:schemeClr val="tx1"/>
                </a:solidFill>
              </a:rPr>
              <a:t>Hvordan anvender vi ressursene våre </a:t>
            </a:r>
            <a:br>
              <a:rPr lang="nb-NO" sz="2800" b="1" dirty="0">
                <a:solidFill>
                  <a:schemeClr val="tx1"/>
                </a:solidFill>
              </a:rPr>
            </a:br>
            <a:r>
              <a:rPr lang="nb-NO" sz="2800" b="1" dirty="0">
                <a:solidFill>
                  <a:schemeClr val="tx1"/>
                </a:solidFill>
              </a:rPr>
              <a:t>og hva gjør vi på MH?</a:t>
            </a:r>
          </a:p>
          <a:p>
            <a:pPr marL="457200" indent="-457200">
              <a:buFont typeface="Arial" panose="020B0604020202020204" pitchFamily="34" charset="0"/>
              <a:buChar char="•"/>
            </a:pPr>
            <a:r>
              <a:rPr lang="nb-NO" sz="2800" b="1" dirty="0">
                <a:solidFill>
                  <a:schemeClr val="tx1"/>
                </a:solidFill>
              </a:rPr>
              <a:t>Hvorfor gjør vi det vi gjør?</a:t>
            </a:r>
          </a:p>
        </p:txBody>
      </p:sp>
      <p:pic>
        <p:nvPicPr>
          <p:cNvPr id="10" name="Bilde 12">
            <a:extLst>
              <a:ext uri="{FF2B5EF4-FFF2-40B4-BE49-F238E27FC236}">
                <a16:creationId xmlns:a16="http://schemas.microsoft.com/office/drawing/2014/main" id="{970D6AB3-B867-4DE2-8851-B304FB410F4F}"/>
              </a:ext>
            </a:extLst>
          </p:cNvPr>
          <p:cNvPicPr>
            <a:picLocks noChangeAspect="1"/>
          </p:cNvPicPr>
          <p:nvPr/>
        </p:nvPicPr>
        <p:blipFill>
          <a:blip r:embed="rId3"/>
          <a:stretch>
            <a:fillRect/>
          </a:stretch>
        </p:blipFill>
        <p:spPr>
          <a:xfrm>
            <a:off x="6594437" y="5965604"/>
            <a:ext cx="2177509" cy="561689"/>
          </a:xfrm>
          <a:prstGeom prst="rect">
            <a:avLst/>
          </a:prstGeom>
        </p:spPr>
      </p:pic>
    </p:spTree>
    <p:extLst>
      <p:ext uri="{BB962C8B-B14F-4D97-AF65-F5344CB8AC3E}">
        <p14:creationId xmlns:p14="http://schemas.microsoft.com/office/powerpoint/2010/main" val="32431020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ktangel 8"/>
          <p:cNvSpPr/>
          <p:nvPr/>
        </p:nvSpPr>
        <p:spPr>
          <a:xfrm>
            <a:off x="5648" y="5454015"/>
            <a:ext cx="9144000" cy="54186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 name="Tittel 1"/>
          <p:cNvSpPr>
            <a:spLocks noGrp="1"/>
          </p:cNvSpPr>
          <p:nvPr>
            <p:ph type="title"/>
          </p:nvPr>
        </p:nvSpPr>
        <p:spPr>
          <a:xfrm>
            <a:off x="457200" y="463578"/>
            <a:ext cx="8229600" cy="797080"/>
          </a:xfrm>
        </p:spPr>
        <p:txBody>
          <a:bodyPr>
            <a:normAutofit/>
          </a:bodyPr>
          <a:lstStyle/>
          <a:p>
            <a:r>
              <a:rPr lang="nb-NO" sz="2200" dirty="0"/>
              <a:t>Sammenheng i årsplaner </a:t>
            </a:r>
            <a:br>
              <a:rPr lang="nb-NO" dirty="0"/>
            </a:br>
            <a:r>
              <a:rPr lang="nb-NO" sz="1600" i="1" dirty="0"/>
              <a:t>- innenfor rammen av NTNUs strategi</a:t>
            </a:r>
            <a:endParaRPr lang="nb-NO" sz="3200" i="1" dirty="0"/>
          </a:p>
        </p:txBody>
      </p:sp>
      <p:sp>
        <p:nvSpPr>
          <p:cNvPr id="5" name="Rektangel 4"/>
          <p:cNvSpPr/>
          <p:nvPr/>
        </p:nvSpPr>
        <p:spPr>
          <a:xfrm>
            <a:off x="457200" y="2055307"/>
            <a:ext cx="8384458" cy="1240707"/>
          </a:xfrm>
          <a:prstGeom prst="rect">
            <a:avLst/>
          </a:prstGeom>
          <a:solidFill>
            <a:schemeClr val="bg1">
              <a:lumMod val="95000"/>
            </a:schemeClr>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lIns="360000" rtlCol="0" anchor="ctr"/>
          <a:lstStyle/>
          <a:p>
            <a:r>
              <a:rPr lang="nb-NO" sz="2000" b="1" dirty="0">
                <a:solidFill>
                  <a:schemeClr val="tx1"/>
                </a:solidFill>
              </a:rPr>
              <a:t>NTNUs styre</a:t>
            </a:r>
          </a:p>
          <a:p>
            <a:r>
              <a:rPr lang="nb-NO" sz="1400" i="1" dirty="0">
                <a:solidFill>
                  <a:schemeClr val="tx1"/>
                </a:solidFill>
              </a:rPr>
              <a:t>(virksomhetsnivå)</a:t>
            </a:r>
            <a:endParaRPr lang="nb-NO" sz="2400" i="1" dirty="0">
              <a:solidFill>
                <a:schemeClr val="tx1"/>
              </a:solidFill>
            </a:endParaRPr>
          </a:p>
        </p:txBody>
      </p:sp>
      <p:sp>
        <p:nvSpPr>
          <p:cNvPr id="6" name="Rektangel 5"/>
          <p:cNvSpPr/>
          <p:nvPr/>
        </p:nvSpPr>
        <p:spPr>
          <a:xfrm>
            <a:off x="457200" y="3298109"/>
            <a:ext cx="8384458" cy="1240707"/>
          </a:xfrm>
          <a:prstGeom prst="rect">
            <a:avLst/>
          </a:prstGeom>
          <a:solidFill>
            <a:schemeClr val="bg1">
              <a:lumMod val="85000"/>
            </a:schemeClr>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lIns="360000" rtlCol="0" anchor="ctr"/>
          <a:lstStyle/>
          <a:p>
            <a:r>
              <a:rPr lang="nb-NO" sz="2000" b="1" dirty="0">
                <a:solidFill>
                  <a:schemeClr val="tx1"/>
                </a:solidFill>
              </a:rPr>
              <a:t>Fakultetene</a:t>
            </a:r>
          </a:p>
          <a:p>
            <a:r>
              <a:rPr lang="nb-NO" sz="2000" b="1" dirty="0">
                <a:solidFill>
                  <a:schemeClr val="tx1"/>
                </a:solidFill>
              </a:rPr>
              <a:t>Driftsenhetene i FA</a:t>
            </a:r>
          </a:p>
          <a:p>
            <a:r>
              <a:rPr lang="nb-NO" sz="1400" i="1" dirty="0">
                <a:solidFill>
                  <a:schemeClr val="tx1"/>
                </a:solidFill>
              </a:rPr>
              <a:t>(driftsenhetsnivå)</a:t>
            </a:r>
          </a:p>
        </p:txBody>
      </p:sp>
      <p:sp>
        <p:nvSpPr>
          <p:cNvPr id="7" name="Rektangel 6"/>
          <p:cNvSpPr/>
          <p:nvPr/>
        </p:nvSpPr>
        <p:spPr>
          <a:xfrm>
            <a:off x="457200" y="4545575"/>
            <a:ext cx="8384458" cy="1240707"/>
          </a:xfrm>
          <a:prstGeom prst="rect">
            <a:avLst/>
          </a:prstGeom>
          <a:solidFill>
            <a:schemeClr val="bg1">
              <a:lumMod val="75000"/>
            </a:schemeClr>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lIns="360000" rtlCol="0" anchor="ctr"/>
          <a:lstStyle/>
          <a:p>
            <a:r>
              <a:rPr lang="nb-NO" sz="2000" b="1" dirty="0">
                <a:solidFill>
                  <a:schemeClr val="tx1"/>
                </a:solidFill>
              </a:rPr>
              <a:t>Instituttene</a:t>
            </a:r>
          </a:p>
          <a:p>
            <a:r>
              <a:rPr lang="nb-NO" sz="2000" b="1" dirty="0">
                <a:solidFill>
                  <a:schemeClr val="tx1"/>
                </a:solidFill>
              </a:rPr>
              <a:t>Avdelingene i FA</a:t>
            </a:r>
          </a:p>
        </p:txBody>
      </p:sp>
      <p:sp>
        <p:nvSpPr>
          <p:cNvPr id="21" name="Ellipse 20"/>
          <p:cNvSpPr/>
          <p:nvPr/>
        </p:nvSpPr>
        <p:spPr>
          <a:xfrm>
            <a:off x="6497890" y="4552333"/>
            <a:ext cx="1908000" cy="1188000"/>
          </a:xfrm>
          <a:prstGeom prst="ellipse">
            <a:avLst/>
          </a:prstGeom>
          <a:solidFill>
            <a:schemeClr val="accent4">
              <a:alpha val="61176"/>
            </a:schemeClr>
          </a:solidFill>
          <a:ln>
            <a:solidFill>
              <a:schemeClr val="accent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b-NO" sz="1400">
                <a:solidFill>
                  <a:schemeClr val="tx1"/>
                </a:solidFill>
              </a:rPr>
              <a:t>Lokale prioriteringer</a:t>
            </a:r>
          </a:p>
        </p:txBody>
      </p:sp>
      <p:sp>
        <p:nvSpPr>
          <p:cNvPr id="28" name="Ellipse 27"/>
          <p:cNvSpPr/>
          <p:nvPr/>
        </p:nvSpPr>
        <p:spPr>
          <a:xfrm>
            <a:off x="5010761" y="4547416"/>
            <a:ext cx="1908000" cy="1188000"/>
          </a:xfrm>
          <a:prstGeom prst="ellipse">
            <a:avLst/>
          </a:prstGeom>
          <a:solidFill>
            <a:schemeClr val="accent3">
              <a:alpha val="61176"/>
            </a:schemeClr>
          </a:solidFill>
          <a:ln>
            <a:solidFill>
              <a:schemeClr val="accent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b-NO" sz="1400">
                <a:solidFill>
                  <a:schemeClr val="tx1"/>
                </a:solidFill>
              </a:rPr>
              <a:t>Bidrag til driftsenhetens lokale, felles prioriteringer</a:t>
            </a:r>
          </a:p>
        </p:txBody>
      </p:sp>
      <p:sp>
        <p:nvSpPr>
          <p:cNvPr id="29" name="Ellipse 28"/>
          <p:cNvSpPr/>
          <p:nvPr/>
        </p:nvSpPr>
        <p:spPr>
          <a:xfrm>
            <a:off x="5739575" y="3326984"/>
            <a:ext cx="1908000" cy="1188000"/>
          </a:xfrm>
          <a:prstGeom prst="ellipse">
            <a:avLst/>
          </a:prstGeom>
          <a:solidFill>
            <a:schemeClr val="accent3">
              <a:alpha val="61176"/>
            </a:schemeClr>
          </a:solidFill>
          <a:ln>
            <a:solidFill>
              <a:schemeClr val="accent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b-NO" sz="1400">
                <a:solidFill>
                  <a:schemeClr val="tx1"/>
                </a:solidFill>
              </a:rPr>
              <a:t>Lokale prioriteringer</a:t>
            </a:r>
          </a:p>
        </p:txBody>
      </p:sp>
      <p:sp>
        <p:nvSpPr>
          <p:cNvPr id="30" name="Ellipse 29"/>
          <p:cNvSpPr/>
          <p:nvPr/>
        </p:nvSpPr>
        <p:spPr>
          <a:xfrm>
            <a:off x="3473242" y="4548648"/>
            <a:ext cx="1908000" cy="1188000"/>
          </a:xfrm>
          <a:prstGeom prst="ellipse">
            <a:avLst/>
          </a:prstGeom>
          <a:solidFill>
            <a:srgbClr val="4F81BD">
              <a:alpha val="61176"/>
            </a:srgbClr>
          </a:solidFill>
          <a:ln>
            <a:solidFill>
              <a:schemeClr val="accent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b-NO" sz="1400">
                <a:solidFill>
                  <a:schemeClr val="tx1"/>
                </a:solidFill>
              </a:rPr>
              <a:t>Bidrag til NTNUs felles prioriteringer</a:t>
            </a:r>
          </a:p>
        </p:txBody>
      </p:sp>
      <p:sp>
        <p:nvSpPr>
          <p:cNvPr id="31" name="Ellipse 30"/>
          <p:cNvSpPr/>
          <p:nvPr/>
        </p:nvSpPr>
        <p:spPr>
          <a:xfrm>
            <a:off x="4252446" y="3322067"/>
            <a:ext cx="1908000" cy="1188000"/>
          </a:xfrm>
          <a:prstGeom prst="ellipse">
            <a:avLst/>
          </a:prstGeom>
          <a:solidFill>
            <a:srgbClr val="4F81BD">
              <a:alpha val="61176"/>
            </a:srgbClr>
          </a:solidFill>
          <a:ln>
            <a:solidFill>
              <a:schemeClr val="accent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b-NO" sz="1400">
                <a:solidFill>
                  <a:schemeClr val="tx1"/>
                </a:solidFill>
              </a:rPr>
              <a:t>Bidrag til NTNUs felles prioriteringer</a:t>
            </a:r>
          </a:p>
        </p:txBody>
      </p:sp>
      <p:sp>
        <p:nvSpPr>
          <p:cNvPr id="32" name="Ellipse 31"/>
          <p:cNvSpPr/>
          <p:nvPr/>
        </p:nvSpPr>
        <p:spPr>
          <a:xfrm>
            <a:off x="5010757" y="2089971"/>
            <a:ext cx="1908000" cy="1188000"/>
          </a:xfrm>
          <a:prstGeom prst="ellipse">
            <a:avLst/>
          </a:prstGeom>
          <a:solidFill>
            <a:srgbClr val="4F81BD">
              <a:alpha val="61176"/>
            </a:srgbClr>
          </a:solidFill>
          <a:ln>
            <a:solidFill>
              <a:schemeClr val="accent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b-NO" sz="1400">
                <a:solidFill>
                  <a:schemeClr val="tx1"/>
                </a:solidFill>
              </a:rPr>
              <a:t>Felles prioriteringer for NTNU</a:t>
            </a:r>
          </a:p>
        </p:txBody>
      </p:sp>
      <p:pic>
        <p:nvPicPr>
          <p:cNvPr id="16" name="Bilde 15"/>
          <p:cNvPicPr>
            <a:picLocks noChangeAspect="1"/>
          </p:cNvPicPr>
          <p:nvPr/>
        </p:nvPicPr>
        <p:blipFill rotWithShape="1">
          <a:blip r:embed="rId3" cstate="print">
            <a:extLst>
              <a:ext uri="{28A0092B-C50C-407E-A947-70E740481C1C}">
                <a14:useLocalDpi xmlns:a14="http://schemas.microsoft.com/office/drawing/2010/main"/>
              </a:ext>
            </a:extLst>
          </a:blip>
          <a:srcRect l="24500" t="7110" r="25250" b="3664"/>
          <a:stretch/>
        </p:blipFill>
        <p:spPr>
          <a:xfrm>
            <a:off x="5521279" y="1142750"/>
            <a:ext cx="865047" cy="864000"/>
          </a:xfrm>
          <a:prstGeom prst="rect">
            <a:avLst/>
          </a:prstGeom>
          <a:ln>
            <a:solidFill>
              <a:schemeClr val="tx1"/>
            </a:solidFill>
          </a:ln>
          <a:effectLst/>
        </p:spPr>
      </p:pic>
      <p:sp>
        <p:nvSpPr>
          <p:cNvPr id="17" name="Trapes 16"/>
          <p:cNvSpPr/>
          <p:nvPr/>
        </p:nvSpPr>
        <p:spPr>
          <a:xfrm>
            <a:off x="3093714" y="1072957"/>
            <a:ext cx="5720176" cy="4694166"/>
          </a:xfrm>
          <a:prstGeom prst="trapezoid">
            <a:avLst>
              <a:gd name="adj" fmla="val 50221"/>
            </a:avLst>
          </a:prstGeom>
          <a:noFill/>
          <a:ln w="28575">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26766728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2E73A-128E-4994-B820-E87E5CB698ED}"/>
              </a:ext>
            </a:extLst>
          </p:cNvPr>
          <p:cNvSpPr>
            <a:spLocks noGrp="1"/>
          </p:cNvSpPr>
          <p:nvPr>
            <p:ph type="title"/>
          </p:nvPr>
        </p:nvSpPr>
        <p:spPr>
          <a:xfrm>
            <a:off x="407505" y="274638"/>
            <a:ext cx="8229600" cy="400110"/>
          </a:xfrm>
        </p:spPr>
        <p:txBody>
          <a:bodyPr/>
          <a:lstStyle/>
          <a:p>
            <a:r>
              <a:rPr lang="nb-NO" sz="2000" dirty="0"/>
              <a:t>Mål for NTNU i årsplan 2021 og tiltak på MH</a:t>
            </a:r>
          </a:p>
        </p:txBody>
      </p:sp>
      <p:sp>
        <p:nvSpPr>
          <p:cNvPr id="3" name="Content Placeholder 2">
            <a:extLst>
              <a:ext uri="{FF2B5EF4-FFF2-40B4-BE49-F238E27FC236}">
                <a16:creationId xmlns:a16="http://schemas.microsoft.com/office/drawing/2014/main" id="{9233ED9A-B1CF-409C-99BF-0A9552B8137C}"/>
              </a:ext>
            </a:extLst>
          </p:cNvPr>
          <p:cNvSpPr>
            <a:spLocks noGrp="1"/>
          </p:cNvSpPr>
          <p:nvPr>
            <p:ph idx="1"/>
          </p:nvPr>
        </p:nvSpPr>
        <p:spPr/>
        <p:txBody>
          <a:bodyPr>
            <a:normAutofit fontScale="62500" lnSpcReduction="20000"/>
          </a:bodyPr>
          <a:lstStyle/>
          <a:p>
            <a:pPr marL="514350" indent="-514350">
              <a:lnSpc>
                <a:spcPct val="110000"/>
              </a:lnSpc>
              <a:buFont typeface="+mj-lt"/>
              <a:buAutoNum type="arabicPeriod"/>
            </a:pPr>
            <a:r>
              <a:rPr lang="nb-NO" sz="1900" dirty="0"/>
              <a:t>NTNU skal heve kvaliteten i porteføljen gjennom å videreutvikle sitt studietilbud, </a:t>
            </a:r>
            <a:br>
              <a:rPr lang="nb-NO" sz="1900" dirty="0"/>
            </a:br>
            <a:r>
              <a:rPr lang="nb-NO" sz="1900" dirty="0"/>
              <a:t>med vekt på utvalgte fagområder.</a:t>
            </a:r>
            <a:endParaRPr lang="nb-NO" sz="1200" dirty="0"/>
          </a:p>
          <a:p>
            <a:pPr marL="514350" indent="-514350">
              <a:lnSpc>
                <a:spcPct val="110000"/>
              </a:lnSpc>
              <a:buFont typeface="+mj-lt"/>
              <a:buAutoNum type="arabicPeriod"/>
            </a:pPr>
            <a:r>
              <a:rPr lang="nb-NO" sz="1900" dirty="0"/>
              <a:t>NTNU skal styrke den utdanningsfaglige kompetansen ved systematisk kompetanseutvikling.</a:t>
            </a:r>
          </a:p>
          <a:p>
            <a:pPr marL="1314450" lvl="2" indent="-514350">
              <a:lnSpc>
                <a:spcPct val="110000"/>
              </a:lnSpc>
            </a:pPr>
            <a:r>
              <a:rPr lang="nb-NO" sz="1700" b="1" dirty="0"/>
              <a:t>Mål 1 og 2, MH: dialog med studentene om psykososiale læringsmiljø, arealer for gruppebasert studentaktiv læring, planlegging av nye studieprogram, hevet utdanningskompetanse, desentral medisinutdanning, kostnadsvurdering for økt opptak </a:t>
            </a:r>
          </a:p>
          <a:p>
            <a:pPr marL="514350" indent="-514350">
              <a:lnSpc>
                <a:spcPct val="110000"/>
              </a:lnSpc>
              <a:buFont typeface="+mj-lt"/>
              <a:buAutoNum type="arabicPeriod"/>
            </a:pPr>
            <a:endParaRPr lang="nb-NO" sz="1200" dirty="0"/>
          </a:p>
          <a:p>
            <a:pPr marL="514350" indent="-514350">
              <a:lnSpc>
                <a:spcPct val="110000"/>
              </a:lnSpc>
              <a:buFont typeface="+mj-lt"/>
              <a:buAutoNum type="arabicPeriod"/>
            </a:pPr>
            <a:r>
              <a:rPr lang="nb-NO" sz="1900" dirty="0"/>
              <a:t>NTNU skal utvikle flere talenter og flere forskningsmiljøer på høyt internasjonalt nivå.</a:t>
            </a:r>
          </a:p>
          <a:p>
            <a:pPr marL="1314450" lvl="2" indent="-514350">
              <a:lnSpc>
                <a:spcPct val="110000"/>
              </a:lnSpc>
            </a:pPr>
            <a:r>
              <a:rPr lang="nb-NO" sz="1700" b="1" dirty="0"/>
              <a:t>Mål 3 og 6, MH: støtte og prioritet til forskningssøknader, strategi/vurdering internasjonalisering, styrket veilederopplæring, Open </a:t>
            </a:r>
            <a:r>
              <a:rPr lang="nb-NO" sz="1700" b="1" dirty="0" err="1"/>
              <a:t>access</a:t>
            </a:r>
            <a:endParaRPr lang="nb-NO" sz="1700" b="1" dirty="0"/>
          </a:p>
          <a:p>
            <a:pPr marL="514350" indent="-514350">
              <a:lnSpc>
                <a:spcPct val="110000"/>
              </a:lnSpc>
              <a:buFont typeface="+mj-lt"/>
              <a:buAutoNum type="arabicPeriod"/>
            </a:pPr>
            <a:endParaRPr lang="nb-NO" sz="1200" dirty="0"/>
          </a:p>
          <a:p>
            <a:pPr marL="514350" indent="-514350">
              <a:lnSpc>
                <a:spcPct val="110000"/>
              </a:lnSpc>
              <a:buFont typeface="+mj-lt"/>
              <a:buAutoNum type="arabicPeriod"/>
            </a:pPr>
            <a:r>
              <a:rPr lang="nb-NO" sz="1900" dirty="0"/>
              <a:t>NTNU skal synliggjøre og øke nyskapingsaktiviteten og bidraget til bærekraftig innovasjon med utspring fra klynger og sentre.</a:t>
            </a:r>
          </a:p>
          <a:p>
            <a:pPr marL="1314450" lvl="2" indent="-514350">
              <a:lnSpc>
                <a:spcPct val="110000"/>
              </a:lnSpc>
            </a:pPr>
            <a:r>
              <a:rPr lang="nb-NO" sz="1700" b="1" dirty="0"/>
              <a:t>MH: NTNU TTO, Innovasjons-</a:t>
            </a:r>
            <a:r>
              <a:rPr lang="nb-NO" sz="1700" b="1" dirty="0" err="1"/>
              <a:t>studentlab’en</a:t>
            </a:r>
            <a:r>
              <a:rPr lang="nb-NO" sz="1700" b="1" dirty="0"/>
              <a:t> DRIV, NTNU Helse</a:t>
            </a:r>
          </a:p>
          <a:p>
            <a:pPr marL="514350" indent="-514350">
              <a:lnSpc>
                <a:spcPct val="110000"/>
              </a:lnSpc>
              <a:buFont typeface="+mj-lt"/>
              <a:buAutoNum type="arabicPeriod"/>
            </a:pPr>
            <a:endParaRPr lang="nb-NO" sz="1200" dirty="0"/>
          </a:p>
          <a:p>
            <a:pPr marL="514350" indent="-514350">
              <a:lnSpc>
                <a:spcPct val="110000"/>
              </a:lnSpc>
              <a:buFont typeface="+mj-lt"/>
              <a:buAutoNum type="arabicPeriod"/>
            </a:pPr>
            <a:r>
              <a:rPr lang="nb-NO" sz="1900" dirty="0"/>
              <a:t>NTNU skal planlegge og videreutvikle det strategiske grunnlaget for framtidens campuser. De skal sikre gode arbeidsplasser og godt og forsvarlig arbeidsmiljø for ansatte og studenter, tverrfaglig samhandling og sosiale kvaliteter.</a:t>
            </a:r>
          </a:p>
          <a:p>
            <a:pPr marL="1314450" lvl="2" indent="-514350">
              <a:lnSpc>
                <a:spcPct val="110000"/>
              </a:lnSpc>
            </a:pPr>
            <a:r>
              <a:rPr lang="nb-NO" sz="1700" b="1" dirty="0"/>
              <a:t>MH: </a:t>
            </a:r>
            <a:r>
              <a:rPr lang="nb-NO" sz="1700" b="1" dirty="0" err="1"/>
              <a:t>Helgasetr</a:t>
            </a:r>
            <a:r>
              <a:rPr lang="nb-NO" sz="1700" b="1" dirty="0"/>
              <a:t>, planlegging av Senter for psykisk helse, gjennomgang arealbruk på Øya</a:t>
            </a:r>
          </a:p>
          <a:p>
            <a:pPr marL="514350" indent="-514350">
              <a:lnSpc>
                <a:spcPct val="110000"/>
              </a:lnSpc>
              <a:buFont typeface="+mj-lt"/>
              <a:buAutoNum type="arabicPeriod"/>
            </a:pPr>
            <a:endParaRPr lang="nb-NO" sz="1200" dirty="0"/>
          </a:p>
          <a:p>
            <a:pPr marL="514350" indent="-514350">
              <a:lnSpc>
                <a:spcPct val="110000"/>
              </a:lnSpc>
              <a:buFont typeface="+mj-lt"/>
              <a:buAutoNum type="arabicPeriod"/>
            </a:pPr>
            <a:r>
              <a:rPr lang="nb-NO" sz="1900" dirty="0"/>
              <a:t>NTNU skal fokusere på sterke forskergrupper, internasjonalt samarbeid og åpen tilgang til forskning.</a:t>
            </a:r>
          </a:p>
          <a:p>
            <a:pPr marL="1314450" lvl="2" indent="-514350">
              <a:lnSpc>
                <a:spcPct val="110000"/>
              </a:lnSpc>
            </a:pPr>
            <a:r>
              <a:rPr lang="nb-NO" sz="1700" b="1" dirty="0"/>
              <a:t>Mål 3 og 6, MH: støtte og prioritet til forskningssøknader, strategi/vurdering internasjonalisering, styrket veilederopplæring, Open </a:t>
            </a:r>
            <a:r>
              <a:rPr lang="nb-NO" sz="1700" b="1" dirty="0" err="1"/>
              <a:t>access</a:t>
            </a:r>
            <a:endParaRPr lang="nb-NO" sz="1700" dirty="0"/>
          </a:p>
          <a:p>
            <a:pPr marL="514350" indent="-514350">
              <a:lnSpc>
                <a:spcPct val="110000"/>
              </a:lnSpc>
              <a:buFont typeface="+mj-lt"/>
              <a:buAutoNum type="arabicPeriod"/>
            </a:pPr>
            <a:endParaRPr lang="nb-NO" sz="1200" dirty="0"/>
          </a:p>
          <a:p>
            <a:pPr marL="514350" indent="-514350">
              <a:lnSpc>
                <a:spcPct val="110000"/>
              </a:lnSpc>
              <a:buFont typeface="+mj-lt"/>
              <a:buAutoNum type="arabicPeriod"/>
            </a:pPr>
            <a:r>
              <a:rPr lang="nb-NO" sz="1900" dirty="0"/>
              <a:t>NTNU skal styrke sin rolle som kunnskaps- og kompetanseleverandør for bærekraftig utvikling og bærekraftige løsninger.</a:t>
            </a:r>
          </a:p>
          <a:p>
            <a:pPr marL="1314450" lvl="2" indent="-514350">
              <a:lnSpc>
                <a:spcPct val="110000"/>
              </a:lnSpc>
            </a:pPr>
            <a:r>
              <a:rPr lang="nb-NO" sz="1700" b="1" dirty="0"/>
              <a:t>MH: </a:t>
            </a:r>
            <a:r>
              <a:rPr lang="nb-NO" sz="1700" b="1" dirty="0" err="1"/>
              <a:t>bærekraftstanke</a:t>
            </a:r>
            <a:r>
              <a:rPr lang="nb-NO" sz="1700" b="1" dirty="0"/>
              <a:t> i utdanning og forskning</a:t>
            </a:r>
          </a:p>
          <a:p>
            <a:pPr marL="514350" indent="-514350">
              <a:lnSpc>
                <a:spcPct val="110000"/>
              </a:lnSpc>
              <a:buFont typeface="+mj-lt"/>
              <a:buAutoNum type="arabicPeriod"/>
            </a:pPr>
            <a:endParaRPr lang="nb-NO" sz="1200" dirty="0"/>
          </a:p>
          <a:p>
            <a:pPr marL="514350" indent="-514350">
              <a:lnSpc>
                <a:spcPct val="110000"/>
              </a:lnSpc>
              <a:buFont typeface="+mj-lt"/>
              <a:buAutoNum type="arabicPeriod"/>
            </a:pPr>
            <a:r>
              <a:rPr lang="nb-NO" sz="1900" dirty="0"/>
              <a:t>NTNU skal videreutvikle kvaliteten og effektiviteten i administrativ prosesser og tjenester.</a:t>
            </a:r>
          </a:p>
          <a:p>
            <a:pPr marL="1314450" lvl="2" indent="-514350">
              <a:lnSpc>
                <a:spcPct val="110000"/>
              </a:lnSpc>
            </a:pPr>
            <a:r>
              <a:rPr lang="nb-NO" b="1" dirty="0"/>
              <a:t>MH: BOTT, innføringsleder BOTT</a:t>
            </a:r>
          </a:p>
          <a:p>
            <a:endParaRPr lang="nb-NO" dirty="0"/>
          </a:p>
        </p:txBody>
      </p:sp>
    </p:spTree>
    <p:extLst>
      <p:ext uri="{BB962C8B-B14F-4D97-AF65-F5344CB8AC3E}">
        <p14:creationId xmlns:p14="http://schemas.microsoft.com/office/powerpoint/2010/main" val="3007088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C613746-D4AF-40A2-A3E2-15D8341EDA28}"/>
              </a:ext>
            </a:extLst>
          </p:cNvPr>
          <p:cNvSpPr/>
          <p:nvPr/>
        </p:nvSpPr>
        <p:spPr>
          <a:xfrm>
            <a:off x="533400" y="1383002"/>
            <a:ext cx="8229600" cy="646331"/>
          </a:xfrm>
          <a:prstGeom prst="rect">
            <a:avLst/>
          </a:prstGeom>
        </p:spPr>
        <p:txBody>
          <a:bodyPr vert="horz" lIns="91440" tIns="45720" rIns="91440" bIns="45720" rtlCol="0" anchor="t" anchorCtr="0">
            <a:normAutofit/>
          </a:bodyPr>
          <a:lstStyle/>
          <a:p>
            <a:pPr>
              <a:spcBef>
                <a:spcPct val="0"/>
              </a:spcBef>
              <a:spcAft>
                <a:spcPts val="600"/>
              </a:spcAft>
            </a:pPr>
            <a:r>
              <a:rPr lang="nb-NO" sz="3600" b="1" i="0" kern="1200" dirty="0">
                <a:latin typeface="Arial"/>
                <a:ea typeface="+mj-ea"/>
                <a:cs typeface="Arial"/>
              </a:rPr>
              <a:t>Definisjon av virksomhetsstyring</a:t>
            </a:r>
          </a:p>
        </p:txBody>
      </p:sp>
      <p:pic>
        <p:nvPicPr>
          <p:cNvPr id="3" name="Bilde 1">
            <a:extLst>
              <a:ext uri="{FF2B5EF4-FFF2-40B4-BE49-F238E27FC236}">
                <a16:creationId xmlns:a16="http://schemas.microsoft.com/office/drawing/2014/main" id="{2851D00E-9C5B-4C6B-A8F8-EEF096987446}"/>
              </a:ext>
            </a:extLst>
          </p:cNvPr>
          <p:cNvPicPr>
            <a:picLocks noChangeAspect="1"/>
          </p:cNvPicPr>
          <p:nvPr/>
        </p:nvPicPr>
        <p:blipFill>
          <a:blip r:embed="rId2"/>
          <a:stretch>
            <a:fillRect/>
          </a:stretch>
        </p:blipFill>
        <p:spPr>
          <a:xfrm>
            <a:off x="2552700" y="2633336"/>
            <a:ext cx="4038600" cy="2736780"/>
          </a:xfrm>
          <a:prstGeom prst="rect">
            <a:avLst/>
          </a:prstGeom>
          <a:noFill/>
        </p:spPr>
      </p:pic>
    </p:spTree>
    <p:extLst>
      <p:ext uri="{BB962C8B-B14F-4D97-AF65-F5344CB8AC3E}">
        <p14:creationId xmlns:p14="http://schemas.microsoft.com/office/powerpoint/2010/main" val="5005419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CD19CBB-FC90-5F40-9BFE-D51D7B36F964}"/>
              </a:ext>
            </a:extLst>
          </p:cNvPr>
          <p:cNvSpPr>
            <a:spLocks noGrp="1"/>
          </p:cNvSpPr>
          <p:nvPr>
            <p:ph idx="1"/>
          </p:nvPr>
        </p:nvSpPr>
        <p:spPr>
          <a:xfrm>
            <a:off x="407505" y="997527"/>
            <a:ext cx="8460048" cy="5585835"/>
          </a:xfrm>
        </p:spPr>
        <p:txBody>
          <a:bodyPr>
            <a:normAutofit/>
          </a:bodyPr>
          <a:lstStyle/>
          <a:p>
            <a:pPr marL="0" indent="0">
              <a:buNone/>
            </a:pPr>
            <a:r>
              <a:rPr lang="en-GB" sz="2000" b="1" dirty="0"/>
              <a:t>Deloitte:</a:t>
            </a:r>
          </a:p>
          <a:p>
            <a:pPr marL="0" indent="0">
              <a:buNone/>
            </a:pPr>
            <a:r>
              <a:rPr lang="en-GB" sz="2000" dirty="0"/>
              <a:t>”de </a:t>
            </a:r>
            <a:r>
              <a:rPr lang="en-GB" sz="2000" dirty="0" err="1"/>
              <a:t>aktivitetene</a:t>
            </a:r>
            <a:r>
              <a:rPr lang="en-GB" sz="2000" dirty="0"/>
              <a:t> </a:t>
            </a:r>
            <a:r>
              <a:rPr lang="en-GB" sz="2000" dirty="0" err="1"/>
              <a:t>virksomheten</a:t>
            </a:r>
            <a:r>
              <a:rPr lang="en-GB" sz="2000" dirty="0"/>
              <a:t> </a:t>
            </a:r>
            <a:r>
              <a:rPr lang="en-GB" sz="2000" dirty="0" err="1"/>
              <a:t>utfører</a:t>
            </a:r>
            <a:r>
              <a:rPr lang="en-GB" sz="2000" dirty="0"/>
              <a:t> for å </a:t>
            </a:r>
            <a:r>
              <a:rPr lang="en-GB" sz="2000" dirty="0" err="1"/>
              <a:t>styre</a:t>
            </a:r>
            <a:r>
              <a:rPr lang="en-GB" sz="2000" dirty="0"/>
              <a:t> </a:t>
            </a:r>
            <a:br>
              <a:rPr lang="en-GB" sz="2000" dirty="0"/>
            </a:br>
            <a:r>
              <a:rPr lang="en-GB" sz="2000" dirty="0" err="1"/>
              <a:t>gjennomføringen</a:t>
            </a:r>
            <a:r>
              <a:rPr lang="en-GB" sz="2000" dirty="0"/>
              <a:t> </a:t>
            </a:r>
            <a:r>
              <a:rPr lang="en-GB" sz="2000" dirty="0" err="1"/>
              <a:t>av</a:t>
            </a:r>
            <a:r>
              <a:rPr lang="en-GB" sz="2000" dirty="0"/>
              <a:t> </a:t>
            </a:r>
            <a:r>
              <a:rPr lang="en-GB" sz="2000" dirty="0" err="1"/>
              <a:t>strategien</a:t>
            </a:r>
            <a:r>
              <a:rPr lang="en-GB" sz="2000" dirty="0"/>
              <a:t> </a:t>
            </a:r>
            <a:r>
              <a:rPr lang="en-GB" sz="2000" dirty="0" err="1"/>
              <a:t>på</a:t>
            </a:r>
            <a:r>
              <a:rPr lang="en-GB" sz="2000" dirty="0"/>
              <a:t> </a:t>
            </a:r>
            <a:r>
              <a:rPr lang="en-GB" sz="2000" dirty="0" err="1"/>
              <a:t>en</a:t>
            </a:r>
            <a:r>
              <a:rPr lang="en-GB" sz="2000" dirty="0"/>
              <a:t> best </a:t>
            </a:r>
            <a:r>
              <a:rPr lang="en-GB" sz="2000" dirty="0" err="1"/>
              <a:t>mulig</a:t>
            </a:r>
            <a:r>
              <a:rPr lang="en-GB" sz="2000" dirty="0"/>
              <a:t> </a:t>
            </a:r>
            <a:r>
              <a:rPr lang="en-GB" sz="2000" dirty="0" err="1"/>
              <a:t>måte</a:t>
            </a:r>
            <a:r>
              <a:rPr lang="en-GB" sz="2000" dirty="0"/>
              <a:t>”.</a:t>
            </a:r>
          </a:p>
          <a:p>
            <a:pPr marL="0" indent="0">
              <a:buNone/>
            </a:pPr>
            <a:endParaRPr lang="en-GB" sz="2000" dirty="0"/>
          </a:p>
          <a:p>
            <a:pPr marL="0" indent="0">
              <a:buNone/>
            </a:pPr>
            <a:endParaRPr lang="en-GB" sz="2000" dirty="0"/>
          </a:p>
          <a:p>
            <a:pPr marL="0" indent="0">
              <a:buNone/>
            </a:pPr>
            <a:r>
              <a:rPr lang="en-GB" sz="2000" b="1" dirty="0" err="1"/>
              <a:t>Direktoratet</a:t>
            </a:r>
            <a:r>
              <a:rPr lang="en-GB" sz="2000" b="1" dirty="0"/>
              <a:t> for </a:t>
            </a:r>
            <a:r>
              <a:rPr lang="en-GB" sz="2000" b="1" dirty="0" err="1"/>
              <a:t>forvaltning</a:t>
            </a:r>
            <a:r>
              <a:rPr lang="en-GB" sz="2000" b="1" dirty="0"/>
              <a:t> og </a:t>
            </a:r>
            <a:r>
              <a:rPr lang="en-GB" sz="2000" b="1" dirty="0" err="1"/>
              <a:t>økonomistyring</a:t>
            </a:r>
            <a:r>
              <a:rPr lang="en-GB" sz="2000" b="1" dirty="0"/>
              <a:t> (DFØ):</a:t>
            </a:r>
          </a:p>
          <a:p>
            <a:pPr marL="0" indent="0">
              <a:buNone/>
            </a:pPr>
            <a:r>
              <a:rPr lang="en-GB" sz="2000" dirty="0"/>
              <a:t>God </a:t>
            </a:r>
            <a:r>
              <a:rPr lang="en-GB" sz="2000" dirty="0" err="1"/>
              <a:t>virksomhetsstyring</a:t>
            </a:r>
            <a:r>
              <a:rPr lang="en-GB" sz="2000" dirty="0"/>
              <a:t> i </a:t>
            </a:r>
            <a:r>
              <a:rPr lang="en-GB" sz="2000" dirty="0" err="1"/>
              <a:t>statlige</a:t>
            </a:r>
            <a:r>
              <a:rPr lang="en-GB" sz="2000" dirty="0"/>
              <a:t> </a:t>
            </a:r>
            <a:r>
              <a:rPr lang="en-GB" sz="2000" dirty="0" err="1"/>
              <a:t>virksomheter</a:t>
            </a:r>
            <a:r>
              <a:rPr lang="en-GB" sz="2000" dirty="0"/>
              <a:t> er </a:t>
            </a:r>
            <a:r>
              <a:rPr lang="en-GB" sz="2000" dirty="0" err="1"/>
              <a:t>avgjørende</a:t>
            </a:r>
            <a:r>
              <a:rPr lang="en-GB" sz="2000" dirty="0"/>
              <a:t> for </a:t>
            </a:r>
            <a:r>
              <a:rPr lang="en-GB" sz="2000" dirty="0" err="1"/>
              <a:t>måloppnåelse</a:t>
            </a:r>
            <a:r>
              <a:rPr lang="en-GB" sz="2000" dirty="0"/>
              <a:t> med </a:t>
            </a:r>
            <a:r>
              <a:rPr lang="en-GB" sz="2000" dirty="0" err="1"/>
              <a:t>effektiv</a:t>
            </a:r>
            <a:r>
              <a:rPr lang="en-GB" sz="2000" dirty="0"/>
              <a:t> </a:t>
            </a:r>
            <a:r>
              <a:rPr lang="en-GB" sz="2000" dirty="0" err="1"/>
              <a:t>ressursbruk</a:t>
            </a:r>
            <a:r>
              <a:rPr lang="en-GB" sz="2000" dirty="0"/>
              <a:t>. </a:t>
            </a:r>
            <a:br>
              <a:rPr lang="en-GB" sz="2000" dirty="0"/>
            </a:br>
            <a:br>
              <a:rPr lang="en-GB" sz="2000" dirty="0"/>
            </a:br>
            <a:r>
              <a:rPr lang="en-GB" sz="2000" b="1" dirty="0" err="1"/>
              <a:t>Virksomhetsstyring</a:t>
            </a:r>
            <a:r>
              <a:rPr lang="en-GB" sz="2000" dirty="0"/>
              <a:t> er å:</a:t>
            </a:r>
          </a:p>
          <a:p>
            <a:r>
              <a:rPr lang="en-GB" sz="2000" dirty="0" err="1"/>
              <a:t>fastsette</a:t>
            </a:r>
            <a:r>
              <a:rPr lang="en-GB" sz="2000" dirty="0"/>
              <a:t> </a:t>
            </a:r>
            <a:r>
              <a:rPr lang="en-GB" sz="2000" dirty="0" err="1"/>
              <a:t>mål</a:t>
            </a:r>
            <a:endParaRPr lang="en-GB" sz="2000" dirty="0"/>
          </a:p>
          <a:p>
            <a:r>
              <a:rPr lang="en-GB" sz="2000" dirty="0" err="1"/>
              <a:t>prioritere</a:t>
            </a:r>
            <a:r>
              <a:rPr lang="en-GB" sz="2000" dirty="0"/>
              <a:t>, </a:t>
            </a:r>
            <a:r>
              <a:rPr lang="en-GB" sz="2000" dirty="0" err="1"/>
              <a:t>planlegge</a:t>
            </a:r>
            <a:r>
              <a:rPr lang="en-GB" sz="2000" dirty="0"/>
              <a:t> </a:t>
            </a:r>
            <a:r>
              <a:rPr lang="en-GB" sz="2000" dirty="0" err="1"/>
              <a:t>og</a:t>
            </a:r>
            <a:r>
              <a:rPr lang="en-GB" sz="2000" dirty="0"/>
              <a:t> </a:t>
            </a:r>
            <a:r>
              <a:rPr lang="en-GB" sz="2000" dirty="0" err="1"/>
              <a:t>budsjettere</a:t>
            </a:r>
            <a:r>
              <a:rPr lang="en-GB" sz="2000" dirty="0"/>
              <a:t> </a:t>
            </a:r>
            <a:r>
              <a:rPr lang="en-GB" sz="2000" dirty="0" err="1"/>
              <a:t>ressurser</a:t>
            </a:r>
            <a:endParaRPr lang="en-GB" sz="2000" dirty="0"/>
          </a:p>
          <a:p>
            <a:r>
              <a:rPr lang="en-GB" sz="2000" dirty="0" err="1"/>
              <a:t>følge</a:t>
            </a:r>
            <a:r>
              <a:rPr lang="en-GB" sz="2000" dirty="0"/>
              <a:t> </a:t>
            </a:r>
            <a:r>
              <a:rPr lang="en-GB" sz="2000" dirty="0" err="1"/>
              <a:t>opp</a:t>
            </a:r>
            <a:r>
              <a:rPr lang="en-GB" sz="2000" dirty="0"/>
              <a:t> </a:t>
            </a:r>
            <a:r>
              <a:rPr lang="en-GB" sz="2000" dirty="0" err="1"/>
              <a:t>og</a:t>
            </a:r>
            <a:r>
              <a:rPr lang="en-GB" sz="2000" dirty="0"/>
              <a:t> </a:t>
            </a:r>
            <a:r>
              <a:rPr lang="en-GB" sz="2000" dirty="0" err="1"/>
              <a:t>rapportere</a:t>
            </a:r>
            <a:r>
              <a:rPr lang="en-GB" sz="2000" dirty="0"/>
              <a:t> </a:t>
            </a:r>
            <a:r>
              <a:rPr lang="en-GB" sz="2000" dirty="0" err="1"/>
              <a:t>resultater</a:t>
            </a:r>
            <a:r>
              <a:rPr lang="en-GB" sz="2000" dirty="0"/>
              <a:t> </a:t>
            </a:r>
            <a:r>
              <a:rPr lang="en-GB" sz="2000" dirty="0" err="1"/>
              <a:t>og</a:t>
            </a:r>
            <a:r>
              <a:rPr lang="en-GB" sz="2000" dirty="0"/>
              <a:t> </a:t>
            </a:r>
            <a:r>
              <a:rPr lang="en-GB" sz="2000" dirty="0" err="1"/>
              <a:t>ressursbruk</a:t>
            </a:r>
            <a:endParaRPr lang="en-GB" sz="2000" dirty="0"/>
          </a:p>
          <a:p>
            <a:r>
              <a:rPr lang="en-GB" sz="2000" dirty="0"/>
              <a:t>og </a:t>
            </a:r>
            <a:r>
              <a:rPr lang="en-GB" sz="2000" dirty="0" err="1"/>
              <a:t>bruke</a:t>
            </a:r>
            <a:r>
              <a:rPr lang="en-GB" sz="2000" dirty="0"/>
              <a:t> </a:t>
            </a:r>
            <a:r>
              <a:rPr lang="en-GB" sz="2000" dirty="0" err="1"/>
              <a:t>informasjonen</a:t>
            </a:r>
            <a:r>
              <a:rPr lang="en-GB" sz="2000" dirty="0"/>
              <a:t> </a:t>
            </a:r>
            <a:r>
              <a:rPr lang="en-GB" sz="2000" dirty="0" err="1"/>
              <a:t>til</a:t>
            </a:r>
            <a:r>
              <a:rPr lang="en-GB" sz="2000" dirty="0"/>
              <a:t> </a:t>
            </a:r>
            <a:r>
              <a:rPr lang="en-GB" sz="2000" dirty="0" err="1"/>
              <a:t>læring</a:t>
            </a:r>
            <a:r>
              <a:rPr lang="en-GB" sz="2000" dirty="0"/>
              <a:t> og </a:t>
            </a:r>
            <a:r>
              <a:rPr lang="en-GB" sz="2000" dirty="0" err="1"/>
              <a:t>forbedring</a:t>
            </a:r>
            <a:r>
              <a:rPr lang="en-GB" sz="2000" dirty="0"/>
              <a:t> </a:t>
            </a:r>
            <a:r>
              <a:rPr lang="en-GB" sz="2000" dirty="0" err="1"/>
              <a:t>slik</a:t>
            </a:r>
            <a:r>
              <a:rPr lang="en-GB" sz="2000" dirty="0"/>
              <a:t> at </a:t>
            </a:r>
            <a:br>
              <a:rPr lang="en-GB" sz="2000" dirty="0"/>
            </a:br>
            <a:r>
              <a:rPr lang="en-GB" sz="2000" dirty="0" err="1"/>
              <a:t>målene</a:t>
            </a:r>
            <a:r>
              <a:rPr lang="en-GB" sz="2000" dirty="0"/>
              <a:t> </a:t>
            </a:r>
            <a:r>
              <a:rPr lang="en-GB" sz="2000" dirty="0" err="1"/>
              <a:t>nås</a:t>
            </a:r>
            <a:r>
              <a:rPr lang="en-GB" sz="2000" dirty="0"/>
              <a:t> </a:t>
            </a:r>
            <a:r>
              <a:rPr lang="en-GB" sz="2000" dirty="0" err="1"/>
              <a:t>på</a:t>
            </a:r>
            <a:r>
              <a:rPr lang="en-GB" sz="2000" dirty="0"/>
              <a:t> </a:t>
            </a:r>
            <a:r>
              <a:rPr lang="en-GB" sz="2000" dirty="0" err="1"/>
              <a:t>en</a:t>
            </a:r>
            <a:r>
              <a:rPr lang="en-GB" sz="2000" dirty="0"/>
              <a:t> </a:t>
            </a:r>
            <a:r>
              <a:rPr lang="en-GB" sz="2000" dirty="0" err="1"/>
              <a:t>effektiv</a:t>
            </a:r>
            <a:r>
              <a:rPr lang="en-GB" sz="2000" dirty="0"/>
              <a:t> </a:t>
            </a:r>
            <a:r>
              <a:rPr lang="en-GB" sz="2000" dirty="0" err="1"/>
              <a:t>måte</a:t>
            </a:r>
            <a:r>
              <a:rPr lang="en-GB" sz="2000" dirty="0"/>
              <a:t>.</a:t>
            </a:r>
          </a:p>
          <a:p>
            <a:pPr marL="0" indent="0">
              <a:buNone/>
            </a:pPr>
            <a:r>
              <a:rPr lang="en-GB" sz="2000" dirty="0"/>
              <a:t> </a:t>
            </a:r>
          </a:p>
          <a:p>
            <a:pPr marL="0" indent="0">
              <a:buNone/>
            </a:pPr>
            <a:endParaRPr lang="en-GB" dirty="0"/>
          </a:p>
        </p:txBody>
      </p:sp>
    </p:spTree>
    <p:extLst>
      <p:ext uri="{BB962C8B-B14F-4D97-AF65-F5344CB8AC3E}">
        <p14:creationId xmlns:p14="http://schemas.microsoft.com/office/powerpoint/2010/main" val="42112103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9F6CFDD-3675-BF4A-B7EB-41B1758A5EC5}"/>
              </a:ext>
            </a:extLst>
          </p:cNvPr>
          <p:cNvSpPr>
            <a:spLocks noGrp="1"/>
          </p:cNvSpPr>
          <p:nvPr>
            <p:ph type="title"/>
          </p:nvPr>
        </p:nvSpPr>
        <p:spPr>
          <a:xfrm>
            <a:off x="457200" y="1189801"/>
            <a:ext cx="8229600" cy="400110"/>
          </a:xfrm>
        </p:spPr>
        <p:txBody>
          <a:bodyPr/>
          <a:lstStyle/>
          <a:p>
            <a:r>
              <a:rPr lang="en-NO" sz="2000" dirty="0"/>
              <a:t>NTNU BEVISST</a:t>
            </a:r>
            <a:r>
              <a:rPr lang="nb-NO" sz="2000" dirty="0"/>
              <a:t>:</a:t>
            </a:r>
            <a:endParaRPr lang="en-NO" sz="2000" dirty="0"/>
          </a:p>
        </p:txBody>
      </p:sp>
      <p:sp>
        <p:nvSpPr>
          <p:cNvPr id="3" name="Content Placeholder 2">
            <a:extLst>
              <a:ext uri="{FF2B5EF4-FFF2-40B4-BE49-F238E27FC236}">
                <a16:creationId xmlns:a16="http://schemas.microsoft.com/office/drawing/2014/main" id="{0E31EF66-F4F0-A64E-9A83-EAFC4803F9E9}"/>
              </a:ext>
            </a:extLst>
          </p:cNvPr>
          <p:cNvSpPr>
            <a:spLocks noGrp="1"/>
          </p:cNvSpPr>
          <p:nvPr>
            <p:ph idx="1"/>
          </p:nvPr>
        </p:nvSpPr>
        <p:spPr/>
        <p:txBody>
          <a:bodyPr>
            <a:normAutofit/>
          </a:bodyPr>
          <a:lstStyle/>
          <a:p>
            <a:pPr marL="0" indent="0">
              <a:buNone/>
            </a:pPr>
            <a:endParaRPr lang="nb-NO" sz="2600" b="1">
              <a:solidFill>
                <a:srgbClr val="333333"/>
              </a:solidFill>
            </a:endParaRPr>
          </a:p>
          <a:p>
            <a:pPr marL="0" indent="0">
              <a:buNone/>
            </a:pPr>
            <a:endParaRPr lang="en-NO" dirty="0"/>
          </a:p>
        </p:txBody>
      </p:sp>
      <p:sp>
        <p:nvSpPr>
          <p:cNvPr id="5" name="Content Placeholder 4">
            <a:extLst>
              <a:ext uri="{FF2B5EF4-FFF2-40B4-BE49-F238E27FC236}">
                <a16:creationId xmlns:a16="http://schemas.microsoft.com/office/drawing/2014/main" id="{AC6D6559-9F88-6648-832E-26C115567887}"/>
              </a:ext>
            </a:extLst>
          </p:cNvPr>
          <p:cNvSpPr>
            <a:spLocks noGrp="1"/>
          </p:cNvSpPr>
          <p:nvPr>
            <p:ph sz="half" idx="4294967295"/>
          </p:nvPr>
        </p:nvSpPr>
        <p:spPr>
          <a:xfrm>
            <a:off x="506894" y="1838131"/>
            <a:ext cx="6458985" cy="4583116"/>
          </a:xfrm>
        </p:spPr>
        <p:txBody>
          <a:bodyPr>
            <a:normAutofit fontScale="92500" lnSpcReduction="20000"/>
          </a:bodyPr>
          <a:lstStyle/>
          <a:p>
            <a:pPr marL="0" indent="0">
              <a:buNone/>
            </a:pPr>
            <a:r>
              <a:rPr lang="nb-NO" sz="2200" b="1" dirty="0"/>
              <a:t>Virksomhetsstyring</a:t>
            </a:r>
            <a:r>
              <a:rPr lang="nb-NO" sz="2200" dirty="0"/>
              <a:t> for oss er å:</a:t>
            </a:r>
          </a:p>
          <a:p>
            <a:r>
              <a:rPr lang="nb-NO" sz="2200" dirty="0"/>
              <a:t>Fastsette mål for forskning, utdanning, nyskaping og formidling</a:t>
            </a:r>
          </a:p>
          <a:p>
            <a:pPr lvl="1"/>
            <a:endParaRPr lang="nb-NO" sz="2200" dirty="0"/>
          </a:p>
          <a:p>
            <a:r>
              <a:rPr lang="nb-NO" sz="2200" dirty="0"/>
              <a:t>Prioritere f.eks. styrking av fagområder, utvikling av utdanningsporteføljen osv.</a:t>
            </a:r>
          </a:p>
          <a:p>
            <a:endParaRPr lang="nb-NO" sz="2200" dirty="0"/>
          </a:p>
          <a:p>
            <a:r>
              <a:rPr lang="nb-NO" sz="2200" dirty="0"/>
              <a:t>Planlegge ressurser til gjennomføring av kjerneaktiviteten og de strategiske områdene </a:t>
            </a:r>
            <a:br>
              <a:rPr lang="nb-NO" sz="2200" dirty="0"/>
            </a:br>
            <a:r>
              <a:rPr lang="nb-NO" sz="2200" dirty="0"/>
              <a:t>og legge budsjett og langtidsbudsjett</a:t>
            </a:r>
          </a:p>
          <a:p>
            <a:endParaRPr lang="nb-NO" sz="2200" dirty="0"/>
          </a:p>
          <a:p>
            <a:r>
              <a:rPr lang="nb-NO" sz="2200" dirty="0"/>
              <a:t>Gjennomføre planlagte satsinger, </a:t>
            </a:r>
            <a:br>
              <a:rPr lang="nb-NO" sz="2200" dirty="0"/>
            </a:br>
            <a:r>
              <a:rPr lang="nb-NO" sz="2200" dirty="0"/>
              <a:t>sikre fremdrift, økonomiske prognoser</a:t>
            </a:r>
          </a:p>
          <a:p>
            <a:endParaRPr lang="nb-NO" sz="2200" dirty="0"/>
          </a:p>
          <a:p>
            <a:r>
              <a:rPr lang="nb-NO" sz="2200" dirty="0"/>
              <a:t>Rapportering og læring</a:t>
            </a:r>
          </a:p>
          <a:p>
            <a:endParaRPr lang="en-NO" dirty="0"/>
          </a:p>
        </p:txBody>
      </p:sp>
    </p:spTree>
    <p:extLst>
      <p:ext uri="{BB962C8B-B14F-4D97-AF65-F5344CB8AC3E}">
        <p14:creationId xmlns:p14="http://schemas.microsoft.com/office/powerpoint/2010/main" val="18837109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DCD5080-C45A-4569-85A1-FDD3372BC2EF}"/>
              </a:ext>
            </a:extLst>
          </p:cNvPr>
          <p:cNvSpPr>
            <a:spLocks noGrp="1"/>
          </p:cNvSpPr>
          <p:nvPr>
            <p:ph type="title"/>
          </p:nvPr>
        </p:nvSpPr>
        <p:spPr>
          <a:xfrm>
            <a:off x="889028" y="703605"/>
            <a:ext cx="8578921" cy="1077218"/>
          </a:xfrm>
        </p:spPr>
        <p:txBody>
          <a:bodyPr/>
          <a:lstStyle/>
          <a:p>
            <a:r>
              <a:rPr lang="nb-NO" sz="3200" cap="none" dirty="0"/>
              <a:t>Hva betyr totaløkonomi, </a:t>
            </a:r>
            <a:br>
              <a:rPr lang="nb-NO" sz="3200" cap="none" dirty="0"/>
            </a:br>
            <a:r>
              <a:rPr lang="nb-NO" sz="3200" cap="none" dirty="0"/>
              <a:t>bevilgningsøkonomi og BOA?</a:t>
            </a:r>
            <a:endParaRPr lang="nb-NO" cap="none" dirty="0"/>
          </a:p>
        </p:txBody>
      </p:sp>
      <p:pic>
        <p:nvPicPr>
          <p:cNvPr id="6" name="Bilde 5">
            <a:extLst>
              <a:ext uri="{FF2B5EF4-FFF2-40B4-BE49-F238E27FC236}">
                <a16:creationId xmlns:a16="http://schemas.microsoft.com/office/drawing/2014/main" id="{ED2304D9-4A27-4913-ADF8-7D4203660711}"/>
              </a:ext>
            </a:extLst>
          </p:cNvPr>
          <p:cNvPicPr>
            <a:picLocks noChangeAspect="1"/>
          </p:cNvPicPr>
          <p:nvPr/>
        </p:nvPicPr>
        <p:blipFill>
          <a:blip r:embed="rId2"/>
          <a:stretch>
            <a:fillRect/>
          </a:stretch>
        </p:blipFill>
        <p:spPr>
          <a:xfrm>
            <a:off x="2512030" y="3154318"/>
            <a:ext cx="4119937" cy="2702794"/>
          </a:xfrm>
          <a:prstGeom prst="rect">
            <a:avLst/>
          </a:prstGeom>
        </p:spPr>
      </p:pic>
      <p:sp>
        <p:nvSpPr>
          <p:cNvPr id="7" name="TekstSylinder 6">
            <a:extLst>
              <a:ext uri="{FF2B5EF4-FFF2-40B4-BE49-F238E27FC236}">
                <a16:creationId xmlns:a16="http://schemas.microsoft.com/office/drawing/2014/main" id="{176D6EAC-C29D-42C6-A728-BAF22BAE910D}"/>
              </a:ext>
            </a:extLst>
          </p:cNvPr>
          <p:cNvSpPr txBox="1"/>
          <p:nvPr/>
        </p:nvSpPr>
        <p:spPr>
          <a:xfrm flipH="1">
            <a:off x="6590357" y="4212405"/>
            <a:ext cx="570731" cy="369332"/>
          </a:xfrm>
          <a:prstGeom prst="rect">
            <a:avLst/>
          </a:prstGeom>
          <a:noFill/>
        </p:spPr>
        <p:txBody>
          <a:bodyPr wrap="square" rtlCol="0">
            <a:spAutoFit/>
          </a:bodyPr>
          <a:lstStyle/>
          <a:p>
            <a:r>
              <a:rPr lang="nb-NO" b="1" dirty="0"/>
              <a:t>RD</a:t>
            </a:r>
          </a:p>
        </p:txBody>
      </p:sp>
      <p:sp>
        <p:nvSpPr>
          <p:cNvPr id="8" name="TekstSylinder 7">
            <a:extLst>
              <a:ext uri="{FF2B5EF4-FFF2-40B4-BE49-F238E27FC236}">
                <a16:creationId xmlns:a16="http://schemas.microsoft.com/office/drawing/2014/main" id="{879711DC-7CBA-4357-805E-48FD1D448E93}"/>
              </a:ext>
            </a:extLst>
          </p:cNvPr>
          <p:cNvSpPr txBox="1"/>
          <p:nvPr/>
        </p:nvSpPr>
        <p:spPr>
          <a:xfrm flipH="1">
            <a:off x="4571999" y="3843073"/>
            <a:ext cx="720220" cy="369332"/>
          </a:xfrm>
          <a:prstGeom prst="rect">
            <a:avLst/>
          </a:prstGeom>
          <a:noFill/>
        </p:spPr>
        <p:txBody>
          <a:bodyPr wrap="square" rtlCol="0">
            <a:spAutoFit/>
          </a:bodyPr>
          <a:lstStyle/>
          <a:p>
            <a:r>
              <a:rPr lang="nb-NO" b="1" dirty="0"/>
              <a:t>RSO</a:t>
            </a:r>
          </a:p>
        </p:txBody>
      </p:sp>
      <p:sp>
        <p:nvSpPr>
          <p:cNvPr id="9" name="TekstSylinder 8">
            <a:extLst>
              <a:ext uri="{FF2B5EF4-FFF2-40B4-BE49-F238E27FC236}">
                <a16:creationId xmlns:a16="http://schemas.microsoft.com/office/drawing/2014/main" id="{0B0182D8-627C-4A3D-B1E5-8BFB3C2F9EB6}"/>
              </a:ext>
            </a:extLst>
          </p:cNvPr>
          <p:cNvSpPr txBox="1"/>
          <p:nvPr/>
        </p:nvSpPr>
        <p:spPr>
          <a:xfrm>
            <a:off x="6030931" y="3575676"/>
            <a:ext cx="719191" cy="369332"/>
          </a:xfrm>
          <a:prstGeom prst="rect">
            <a:avLst/>
          </a:prstGeom>
          <a:noFill/>
        </p:spPr>
        <p:txBody>
          <a:bodyPr wrap="square" rtlCol="0">
            <a:spAutoFit/>
          </a:bodyPr>
          <a:lstStyle/>
          <a:p>
            <a:r>
              <a:rPr lang="nb-NO" b="1" dirty="0"/>
              <a:t>BOA</a:t>
            </a:r>
          </a:p>
        </p:txBody>
      </p:sp>
    </p:spTree>
    <p:extLst>
      <p:ext uri="{BB962C8B-B14F-4D97-AF65-F5344CB8AC3E}">
        <p14:creationId xmlns:p14="http://schemas.microsoft.com/office/powerpoint/2010/main" val="15395093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40C69-EE7E-0B4C-A228-4E5F756EE2AC}"/>
              </a:ext>
            </a:extLst>
          </p:cNvPr>
          <p:cNvSpPr>
            <a:spLocks noGrp="1"/>
          </p:cNvSpPr>
          <p:nvPr>
            <p:ph type="title"/>
          </p:nvPr>
        </p:nvSpPr>
        <p:spPr>
          <a:xfrm>
            <a:off x="212908" y="367945"/>
            <a:ext cx="8229600" cy="400110"/>
          </a:xfrm>
        </p:spPr>
        <p:txBody>
          <a:bodyPr/>
          <a:lstStyle/>
          <a:p>
            <a:r>
              <a:rPr lang="en-NO" sz="2000" dirty="0"/>
              <a:t>Totaløkonomien ved </a:t>
            </a:r>
            <a:r>
              <a:rPr lang="nb-NO" sz="2000" dirty="0"/>
              <a:t>Fakultet for medisin og helsevitenskap (MH)</a:t>
            </a:r>
            <a:endParaRPr lang="en-NO" sz="2000" dirty="0"/>
          </a:p>
        </p:txBody>
      </p:sp>
      <p:pic>
        <p:nvPicPr>
          <p:cNvPr id="6" name="Bilde 2">
            <a:extLst>
              <a:ext uri="{FF2B5EF4-FFF2-40B4-BE49-F238E27FC236}">
                <a16:creationId xmlns:a16="http://schemas.microsoft.com/office/drawing/2014/main" id="{FEF2B230-3979-E547-A1EF-F46E2DC73782}"/>
              </a:ext>
            </a:extLst>
          </p:cNvPr>
          <p:cNvPicPr>
            <a:picLocks noGrp="1" noChangeAspect="1"/>
          </p:cNvPicPr>
          <p:nvPr>
            <p:ph idx="1"/>
          </p:nvPr>
        </p:nvPicPr>
        <p:blipFill>
          <a:blip r:embed="rId2"/>
          <a:stretch>
            <a:fillRect/>
          </a:stretch>
        </p:blipFill>
        <p:spPr>
          <a:xfrm>
            <a:off x="429208" y="1123518"/>
            <a:ext cx="8492553" cy="5469173"/>
          </a:xfrm>
          <a:prstGeom prst="rect">
            <a:avLst/>
          </a:prstGeom>
        </p:spPr>
      </p:pic>
    </p:spTree>
    <p:extLst>
      <p:ext uri="{BB962C8B-B14F-4D97-AF65-F5344CB8AC3E}">
        <p14:creationId xmlns:p14="http://schemas.microsoft.com/office/powerpoint/2010/main" val="38520911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59DD2F4-455E-4C4A-B7CE-43D7A67F64CE}"/>
              </a:ext>
            </a:extLst>
          </p:cNvPr>
          <p:cNvSpPr>
            <a:spLocks noGrp="1"/>
          </p:cNvSpPr>
          <p:nvPr>
            <p:ph type="title"/>
          </p:nvPr>
        </p:nvSpPr>
        <p:spPr>
          <a:xfrm>
            <a:off x="249986" y="158621"/>
            <a:ext cx="8644028" cy="400110"/>
          </a:xfrm>
        </p:spPr>
        <p:txBody>
          <a:bodyPr/>
          <a:lstStyle/>
          <a:p>
            <a:r>
              <a:rPr lang="nb-NO" sz="2000" dirty="0"/>
              <a:t>Prinsipper for fordeling av rammedrift (RD)</a:t>
            </a:r>
          </a:p>
        </p:txBody>
      </p:sp>
      <p:sp>
        <p:nvSpPr>
          <p:cNvPr id="3" name="Plassholder for innhold 2">
            <a:extLst>
              <a:ext uri="{FF2B5EF4-FFF2-40B4-BE49-F238E27FC236}">
                <a16:creationId xmlns:a16="http://schemas.microsoft.com/office/drawing/2014/main" id="{F25A6B3E-4446-4ED6-BFEE-115C2384993A}"/>
              </a:ext>
            </a:extLst>
          </p:cNvPr>
          <p:cNvSpPr>
            <a:spLocks noGrp="1"/>
          </p:cNvSpPr>
          <p:nvPr>
            <p:ph idx="1"/>
          </p:nvPr>
        </p:nvSpPr>
        <p:spPr>
          <a:xfrm>
            <a:off x="277402" y="636999"/>
            <a:ext cx="8866598" cy="6221002"/>
          </a:xfrm>
        </p:spPr>
        <p:txBody>
          <a:bodyPr>
            <a:noAutofit/>
          </a:bodyPr>
          <a:lstStyle/>
          <a:p>
            <a:pPr fontAlgn="base">
              <a:buFont typeface="+mj-lt"/>
              <a:buAutoNum type="arabicPeriod"/>
            </a:pPr>
            <a:r>
              <a:rPr lang="nb-NO" sz="1800" dirty="0"/>
              <a:t>Fakultetsandelen avvikles </a:t>
            </a:r>
            <a:r>
              <a:rPr lang="en-US" sz="1800" dirty="0"/>
              <a:t>​</a:t>
            </a:r>
          </a:p>
          <a:p>
            <a:pPr marL="228600" indent="-228600" fontAlgn="base">
              <a:buFont typeface="+mj-lt"/>
              <a:buAutoNum type="arabicPeriod"/>
            </a:pPr>
            <a:endParaRPr lang="nb-NO" sz="1100" dirty="0"/>
          </a:p>
          <a:p>
            <a:pPr fontAlgn="base">
              <a:buFont typeface="+mj-lt"/>
              <a:buAutoNum type="arabicPeriod"/>
            </a:pPr>
            <a:r>
              <a:rPr lang="nb-NO" sz="1800" dirty="0"/>
              <a:t>Før fordeling til instituttene: </a:t>
            </a:r>
            <a:r>
              <a:rPr lang="en-US" sz="1800" dirty="0"/>
              <a:t>​</a:t>
            </a:r>
          </a:p>
          <a:p>
            <a:pPr lvl="1" fontAlgn="base">
              <a:buFont typeface="Wingdings" panose="05000000000000000000" pitchFamily="2" charset="2"/>
              <a:buChar char="§"/>
            </a:pPr>
            <a:r>
              <a:rPr lang="nb-NO" sz="1500" dirty="0"/>
              <a:t>Fakultetsnivået og felleskostnader fullfinansieres  </a:t>
            </a:r>
            <a:r>
              <a:rPr lang="en-US" sz="1500" dirty="0"/>
              <a:t>​</a:t>
            </a:r>
          </a:p>
          <a:p>
            <a:pPr lvl="1" fontAlgn="base">
              <a:buFont typeface="Wingdings" panose="05000000000000000000" pitchFamily="2" charset="2"/>
              <a:buChar char="§"/>
            </a:pPr>
            <a:r>
              <a:rPr lang="nb-NO" sz="1500" dirty="0"/>
              <a:t>Øremerkede midler og særfinansiering skjermes for fordeling.</a:t>
            </a:r>
            <a:r>
              <a:rPr lang="en-US" sz="1500" dirty="0"/>
              <a:t>​</a:t>
            </a:r>
          </a:p>
          <a:p>
            <a:pPr lvl="1" fontAlgn="base">
              <a:buFont typeface="Wingdings" panose="05000000000000000000" pitchFamily="2" charset="2"/>
              <a:buChar char="§"/>
            </a:pPr>
            <a:r>
              <a:rPr lang="nb-NO" sz="1500" dirty="0"/>
              <a:t>Strategiske midler og fakultets handlingsrom, satt til 4 % av rammedrift (RD) </a:t>
            </a:r>
            <a:br>
              <a:rPr lang="nb-NO" sz="1500" dirty="0"/>
            </a:br>
            <a:r>
              <a:rPr lang="nb-NO" sz="1500" dirty="0"/>
              <a:t>(eksklusive øremerkede bevilgninger)</a:t>
            </a:r>
            <a:r>
              <a:rPr lang="en-US" sz="1500" dirty="0"/>
              <a:t>​</a:t>
            </a:r>
          </a:p>
          <a:p>
            <a:pPr lvl="1" fontAlgn="base">
              <a:buFont typeface="+mj-lt"/>
              <a:buAutoNum type="arabicPeriod"/>
            </a:pPr>
            <a:endParaRPr lang="en-US" sz="1100" dirty="0"/>
          </a:p>
          <a:p>
            <a:pPr fontAlgn="base">
              <a:buFont typeface="+mj-lt"/>
              <a:buAutoNum type="arabicPeriod"/>
            </a:pPr>
            <a:r>
              <a:rPr lang="nb-NO" sz="1800" dirty="0"/>
              <a:t>Resterende beløp fordeles til instituttene gjennom tre komponenter </a:t>
            </a:r>
            <a:r>
              <a:rPr lang="en-US" sz="1800" dirty="0"/>
              <a:t>​</a:t>
            </a:r>
          </a:p>
          <a:p>
            <a:pPr lvl="1" fontAlgn="base">
              <a:buFont typeface="Wingdings" panose="05000000000000000000" pitchFamily="2" charset="2"/>
              <a:buChar char="§"/>
            </a:pPr>
            <a:r>
              <a:rPr lang="nb-NO" sz="1500" dirty="0"/>
              <a:t>Resultatfinansiering for forskning, beregnet 50% av rammefordelingsmodellen (RFM) </a:t>
            </a:r>
            <a:r>
              <a:rPr lang="en-US" sz="1500" dirty="0"/>
              <a:t>​</a:t>
            </a:r>
          </a:p>
          <a:p>
            <a:pPr lvl="1" fontAlgn="base">
              <a:buFont typeface="Wingdings" panose="05000000000000000000" pitchFamily="2" charset="2"/>
              <a:buChar char="§"/>
            </a:pPr>
            <a:r>
              <a:rPr lang="nb-NO" sz="1500" dirty="0"/>
              <a:t>Resultatfinansiering til utdanning, beregnet 50% av rammefordelingsmodellen (RFM) </a:t>
            </a:r>
            <a:r>
              <a:rPr lang="en-US" sz="1500" dirty="0"/>
              <a:t>​</a:t>
            </a:r>
          </a:p>
          <a:p>
            <a:pPr lvl="1" fontAlgn="base">
              <a:buFont typeface="Wingdings" panose="05000000000000000000" pitchFamily="2" charset="2"/>
              <a:buChar char="§"/>
            </a:pPr>
            <a:r>
              <a:rPr lang="nb-NO" sz="1500" dirty="0"/>
              <a:t>Basisramme (residual)</a:t>
            </a:r>
            <a:r>
              <a:rPr lang="en-US" sz="1500" dirty="0"/>
              <a:t>​</a:t>
            </a:r>
          </a:p>
          <a:p>
            <a:pPr marL="228600" indent="-228600" fontAlgn="base">
              <a:buFont typeface="+mj-lt"/>
              <a:buAutoNum type="arabicPeriod"/>
            </a:pPr>
            <a:endParaRPr lang="nb-NO" sz="1100" dirty="0"/>
          </a:p>
          <a:p>
            <a:pPr fontAlgn="base">
              <a:buFont typeface="+mj-lt"/>
              <a:buAutoNum type="arabicPeriod"/>
            </a:pPr>
            <a:r>
              <a:rPr lang="nb-NO" sz="1800" dirty="0"/>
              <a:t>Beregningsgrunnlaget er basert på 3 års gjennomsnitt i aktivitet​ i utgangspunktet</a:t>
            </a:r>
            <a:r>
              <a:rPr lang="en-US" sz="1800" dirty="0"/>
              <a:t>​</a:t>
            </a:r>
          </a:p>
          <a:p>
            <a:pPr marL="228600" indent="-228600" fontAlgn="base">
              <a:buFont typeface="+mj-lt"/>
              <a:buAutoNum type="arabicPeriod"/>
            </a:pPr>
            <a:endParaRPr lang="nb-NO" sz="1100" dirty="0"/>
          </a:p>
          <a:p>
            <a:pPr fontAlgn="base">
              <a:buFont typeface="+mj-lt"/>
              <a:buAutoNum type="arabicPeriod"/>
            </a:pPr>
            <a:r>
              <a:rPr lang="nb-NO" sz="1800" dirty="0"/>
              <a:t>Basiskomponenten er den delen som er igjen til fordeling til instituttene etter fordelt resultatkomponent. Fordeling av basiskomponenten mellom instituttene </a:t>
            </a:r>
            <a:br>
              <a:rPr lang="nb-NO" sz="1800" dirty="0"/>
            </a:br>
            <a:r>
              <a:rPr lang="nb-NO" sz="1800" dirty="0"/>
              <a:t>er i utgangspunktet uendret mellom år. </a:t>
            </a:r>
            <a:r>
              <a:rPr lang="en-US" sz="1800" dirty="0"/>
              <a:t>​</a:t>
            </a:r>
          </a:p>
          <a:p>
            <a:pPr marL="228600" indent="-228600" fontAlgn="base">
              <a:buFont typeface="+mj-lt"/>
              <a:buAutoNum type="arabicPeriod"/>
            </a:pPr>
            <a:endParaRPr lang="nb-NO" sz="1100" dirty="0"/>
          </a:p>
          <a:p>
            <a:pPr fontAlgn="base">
              <a:buFont typeface="+mj-lt"/>
              <a:buAutoNum type="arabicPeriod"/>
            </a:pPr>
            <a:r>
              <a:rPr lang="nb-NO" sz="1800" dirty="0"/>
              <a:t>Årlige endringer dekkes gjennom justering av basisrammen</a:t>
            </a:r>
            <a:r>
              <a:rPr lang="en-US" sz="1800" dirty="0"/>
              <a:t>​</a:t>
            </a:r>
          </a:p>
          <a:p>
            <a:pPr marL="228600" indent="-228600" fontAlgn="base">
              <a:buFont typeface="+mj-lt"/>
              <a:buAutoNum type="arabicPeriod"/>
            </a:pPr>
            <a:endParaRPr lang="en-US" sz="1100" dirty="0"/>
          </a:p>
          <a:p>
            <a:pPr fontAlgn="base">
              <a:buFont typeface="+mj-lt"/>
              <a:buAutoNum type="arabicPeriod"/>
            </a:pPr>
            <a:r>
              <a:rPr lang="nb-NO" sz="1800" dirty="0">
                <a:solidFill>
                  <a:srgbClr val="0070C0"/>
                </a:solidFill>
              </a:rPr>
              <a:t>Endelige forslag til viderefordelingsmodell må sikre at alle enheter </a:t>
            </a:r>
            <a:br>
              <a:rPr lang="nb-NO" sz="1800" dirty="0">
                <a:solidFill>
                  <a:srgbClr val="0070C0"/>
                </a:solidFill>
              </a:rPr>
            </a:br>
            <a:r>
              <a:rPr lang="nb-NO" sz="1800" dirty="0">
                <a:solidFill>
                  <a:srgbClr val="0070C0"/>
                </a:solidFill>
              </a:rPr>
              <a:t>har en bærekraftig økonomi</a:t>
            </a:r>
            <a:r>
              <a:rPr lang="en-US" sz="1800" dirty="0">
                <a:solidFill>
                  <a:srgbClr val="0070C0"/>
                </a:solidFill>
              </a:rPr>
              <a:t>​</a:t>
            </a:r>
            <a:endParaRPr lang="nb-NO" sz="1800" dirty="0">
              <a:solidFill>
                <a:srgbClr val="0070C0"/>
              </a:solidFill>
            </a:endParaRPr>
          </a:p>
        </p:txBody>
      </p:sp>
    </p:spTree>
    <p:extLst>
      <p:ext uri="{BB962C8B-B14F-4D97-AF65-F5344CB8AC3E}">
        <p14:creationId xmlns:p14="http://schemas.microsoft.com/office/powerpoint/2010/main" val="26374623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3AC330B-2145-724B-93FA-3839B5D40923}"/>
              </a:ext>
            </a:extLst>
          </p:cNvPr>
          <p:cNvSpPr>
            <a:spLocks noGrp="1"/>
          </p:cNvSpPr>
          <p:nvPr>
            <p:ph type="title"/>
          </p:nvPr>
        </p:nvSpPr>
        <p:spPr>
          <a:xfrm>
            <a:off x="566058" y="859002"/>
            <a:ext cx="7438572" cy="400110"/>
          </a:xfrm>
        </p:spPr>
        <p:txBody>
          <a:bodyPr/>
          <a:lstStyle/>
          <a:p>
            <a:r>
              <a:rPr lang="nb-NO" sz="2000" dirty="0"/>
              <a:t>Prinsipper for fordeling av bevilgningsøkonomien </a:t>
            </a:r>
            <a:endParaRPr lang="en-US" sz="2000" dirty="0"/>
          </a:p>
        </p:txBody>
      </p:sp>
      <p:pic>
        <p:nvPicPr>
          <p:cNvPr id="4" name="Bilde 3">
            <a:extLst>
              <a:ext uri="{FF2B5EF4-FFF2-40B4-BE49-F238E27FC236}">
                <a16:creationId xmlns:a16="http://schemas.microsoft.com/office/drawing/2014/main" id="{8D5B1A66-66D3-4754-92A2-2E21196360AD}"/>
              </a:ext>
            </a:extLst>
          </p:cNvPr>
          <p:cNvPicPr>
            <a:picLocks noChangeAspect="1"/>
          </p:cNvPicPr>
          <p:nvPr/>
        </p:nvPicPr>
        <p:blipFill>
          <a:blip r:embed="rId2"/>
          <a:stretch>
            <a:fillRect/>
          </a:stretch>
        </p:blipFill>
        <p:spPr>
          <a:xfrm>
            <a:off x="566058" y="2309337"/>
            <a:ext cx="3708401" cy="3394472"/>
          </a:xfrm>
          <a:prstGeom prst="rect">
            <a:avLst/>
          </a:prstGeom>
        </p:spPr>
      </p:pic>
      <p:pic>
        <p:nvPicPr>
          <p:cNvPr id="13" name="Plassholder for innhold 12">
            <a:extLst>
              <a:ext uri="{FF2B5EF4-FFF2-40B4-BE49-F238E27FC236}">
                <a16:creationId xmlns:a16="http://schemas.microsoft.com/office/drawing/2014/main" id="{A19F71BE-5A58-4D37-A066-12685D7DC377}"/>
              </a:ext>
            </a:extLst>
          </p:cNvPr>
          <p:cNvPicPr>
            <a:picLocks noGrp="1" noChangeAspect="1"/>
          </p:cNvPicPr>
          <p:nvPr>
            <p:ph sz="half" idx="2"/>
          </p:nvPr>
        </p:nvPicPr>
        <p:blipFill>
          <a:blip r:embed="rId3"/>
          <a:stretch>
            <a:fillRect/>
          </a:stretch>
        </p:blipFill>
        <p:spPr>
          <a:xfrm>
            <a:off x="4572000" y="2360708"/>
            <a:ext cx="3611760" cy="3394472"/>
          </a:xfrm>
          <a:prstGeom prst="rect">
            <a:avLst/>
          </a:prstGeom>
        </p:spPr>
      </p:pic>
      <p:sp>
        <p:nvSpPr>
          <p:cNvPr id="5" name="TekstSylinder 4">
            <a:extLst>
              <a:ext uri="{FF2B5EF4-FFF2-40B4-BE49-F238E27FC236}">
                <a16:creationId xmlns:a16="http://schemas.microsoft.com/office/drawing/2014/main" id="{FC1D752D-CC28-4560-A2DA-D7A350F6194D}"/>
              </a:ext>
            </a:extLst>
          </p:cNvPr>
          <p:cNvSpPr txBox="1"/>
          <p:nvPr/>
        </p:nvSpPr>
        <p:spPr>
          <a:xfrm flipH="1">
            <a:off x="566058" y="1698311"/>
            <a:ext cx="5369971" cy="400110"/>
          </a:xfrm>
          <a:prstGeom prst="rect">
            <a:avLst/>
          </a:prstGeom>
          <a:noFill/>
        </p:spPr>
        <p:txBody>
          <a:bodyPr wrap="square" rtlCol="0">
            <a:spAutoFit/>
          </a:bodyPr>
          <a:lstStyle/>
          <a:p>
            <a:r>
              <a:rPr lang="nb-NO" sz="2000" dirty="0"/>
              <a:t>Budsjettrammer 2021 740’ mill. kr</a:t>
            </a:r>
          </a:p>
        </p:txBody>
      </p:sp>
    </p:spTree>
    <p:extLst>
      <p:ext uri="{BB962C8B-B14F-4D97-AF65-F5344CB8AC3E}">
        <p14:creationId xmlns:p14="http://schemas.microsoft.com/office/powerpoint/2010/main" val="1364936453"/>
      </p:ext>
    </p:extLst>
  </p:cSld>
  <p:clrMapOvr>
    <a:masterClrMapping/>
  </p:clrMapOvr>
</p:sld>
</file>

<file path=ppt/theme/theme1.xml><?xml version="1.0" encoding="utf-8"?>
<a:theme xmlns:a="http://schemas.openxmlformats.org/drawingml/2006/main" name="Office-tema">
  <a:themeElements>
    <a:clrScheme name="NTNU FARGER UU">
      <a:dk1>
        <a:srgbClr val="000000"/>
      </a:dk1>
      <a:lt1>
        <a:srgbClr val="FFFFFF"/>
      </a:lt1>
      <a:dk2>
        <a:srgbClr val="014693"/>
      </a:dk2>
      <a:lt2>
        <a:srgbClr val="D6D7D6"/>
      </a:lt2>
      <a:accent1>
        <a:srgbClr val="B6C8E9"/>
      </a:accent1>
      <a:accent2>
        <a:srgbClr val="014693"/>
      </a:accent2>
      <a:accent3>
        <a:srgbClr val="BCD024"/>
      </a:accent3>
      <a:accent4>
        <a:srgbClr val="B01B81"/>
      </a:accent4>
      <a:accent5>
        <a:srgbClr val="F7D019"/>
      </a:accent5>
      <a:accent6>
        <a:srgbClr val="ED8013"/>
      </a:accent6>
      <a:hlink>
        <a:srgbClr val="3D2A68"/>
      </a:hlink>
      <a:folHlink>
        <a:srgbClr val="338C8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43B7B0"/>
        </a:solidFill>
        <a:ln>
          <a:noFill/>
        </a:ln>
        <a:effectLst>
          <a:outerShdw blurRad="114300" dist="12700" dir="5400000" rotWithShape="0">
            <a:srgbClr val="000000">
              <a:alpha val="35000"/>
            </a:srgbClr>
          </a:outerShdw>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ntnu" id="{6D98CCF0-7271-2E46-BB2F-356B8018FF56}" vid="{A59936E1-C24B-F74D-8276-E89D85B1C7A3}"/>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C6EAFA0EF653F43B6B011C7517CF7BB" ma:contentTypeVersion="8" ma:contentTypeDescription="Create a new document." ma:contentTypeScope="" ma:versionID="b56e59ba08fc52b4cb6748c502dce04e">
  <xsd:schema xmlns:xsd="http://www.w3.org/2001/XMLSchema" xmlns:xs="http://www.w3.org/2001/XMLSchema" xmlns:p="http://schemas.microsoft.com/office/2006/metadata/properties" xmlns:ns2="da843d7d-78c7-4686-b699-830a81efb8b3" targetNamespace="http://schemas.microsoft.com/office/2006/metadata/properties" ma:root="true" ma:fieldsID="aa2eb17771a0103911b985292c6e1d15" ns2:_="">
    <xsd:import namespace="da843d7d-78c7-4686-b699-830a81efb8b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a843d7d-78c7-4686-b699-830a81efb8b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66AC024-0EEE-4C81-BAAB-DCD4EA680B3B}">
  <ds:schemaRefs>
    <ds:schemaRef ds:uri="http://schemas.microsoft.com/sharepoint/v3/contenttype/forms"/>
  </ds:schemaRefs>
</ds:datastoreItem>
</file>

<file path=customXml/itemProps2.xml><?xml version="1.0" encoding="utf-8"?>
<ds:datastoreItem xmlns:ds="http://schemas.openxmlformats.org/officeDocument/2006/customXml" ds:itemID="{C3330414-DC0E-4824-B262-A2271E2CA424}">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da843d7d-78c7-4686-b699-830a81efb8b3"/>
    <ds:schemaRef ds:uri="http://www.w3.org/XML/1998/namespace"/>
    <ds:schemaRef ds:uri="http://purl.org/dc/dcmitype/"/>
  </ds:schemaRefs>
</ds:datastoreItem>
</file>

<file path=customXml/itemProps3.xml><?xml version="1.0" encoding="utf-8"?>
<ds:datastoreItem xmlns:ds="http://schemas.openxmlformats.org/officeDocument/2006/customXml" ds:itemID="{7457CDD0-463C-4E09-B8D2-474F7FC96B2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a843d7d-78c7-4686-b699-830a81efb8b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1403</Words>
  <Application>Microsoft Office PowerPoint</Application>
  <PresentationFormat>Skjermfremvisning (4:3)</PresentationFormat>
  <Paragraphs>178</Paragraphs>
  <Slides>21</Slides>
  <Notes>4</Notes>
  <HiddenSlides>0</HiddenSlides>
  <MMClips>0</MMClips>
  <ScaleCrop>false</ScaleCrop>
  <HeadingPairs>
    <vt:vector size="6" baseType="variant">
      <vt:variant>
        <vt:lpstr>Brukte skrifter</vt:lpstr>
      </vt:variant>
      <vt:variant>
        <vt:i4>3</vt:i4>
      </vt:variant>
      <vt:variant>
        <vt:lpstr>Tema</vt:lpstr>
      </vt:variant>
      <vt:variant>
        <vt:i4>1</vt:i4>
      </vt:variant>
      <vt:variant>
        <vt:lpstr>Lysbildetitler</vt:lpstr>
      </vt:variant>
      <vt:variant>
        <vt:i4>21</vt:i4>
      </vt:variant>
    </vt:vector>
  </HeadingPairs>
  <TitlesOfParts>
    <vt:vector size="25" baseType="lpstr">
      <vt:lpstr>Arial</vt:lpstr>
      <vt:lpstr>Calibri</vt:lpstr>
      <vt:lpstr>Wingdings</vt:lpstr>
      <vt:lpstr>Office-tema</vt:lpstr>
      <vt:lpstr>PowerPoint-presentasjon</vt:lpstr>
      <vt:lpstr>PowerPoint-presentasjon</vt:lpstr>
      <vt:lpstr>PowerPoint-presentasjon</vt:lpstr>
      <vt:lpstr>PowerPoint-presentasjon</vt:lpstr>
      <vt:lpstr>NTNU BEVISST:</vt:lpstr>
      <vt:lpstr>Hva betyr totaløkonomi,  bevilgningsøkonomi og BOA?</vt:lpstr>
      <vt:lpstr>Totaløkonomien ved Fakultet for medisin og helsevitenskap (MH)</vt:lpstr>
      <vt:lpstr>Prinsipper for fordeling av rammedrift (RD)</vt:lpstr>
      <vt:lpstr>Prinsipper for fordeling av bevilgningsøkonomien </vt:lpstr>
      <vt:lpstr>Budsjett 2021 samlet rammedrift (RD)</vt:lpstr>
      <vt:lpstr>Hvordan anvender vi ressursene våre og hva gjør vi på MH?</vt:lpstr>
      <vt:lpstr>Min enhet (Fakultet eller Institutt)</vt:lpstr>
      <vt:lpstr>Ressurser Fakultet for medisin og helsevitenskap (MH)</vt:lpstr>
      <vt:lpstr>Hva gjør vi på MH?</vt:lpstr>
      <vt:lpstr>Hva mer gjør vi på MH?</vt:lpstr>
      <vt:lpstr>Hva får vi ut av det rent økonomisk?</vt:lpstr>
      <vt:lpstr>Hvorfor gjør vi det vi gjør?</vt:lpstr>
      <vt:lpstr>PowerPoint-presentasjon</vt:lpstr>
      <vt:lpstr>Sammenheng i årsplaner - eksempel</vt:lpstr>
      <vt:lpstr>Sammenheng i årsplaner  - innenfor rammen av NTNUs strategi</vt:lpstr>
      <vt:lpstr>Mål for NTNU i årsplan 2021 og tiltak på MH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MH BUDSJETT 2021</dc:title>
  <dc:creator>Surur Taso</dc:creator>
  <cp:lastModifiedBy>Kristina Jones</cp:lastModifiedBy>
  <cp:revision>50</cp:revision>
  <dcterms:created xsi:type="dcterms:W3CDTF">2021-03-09T21:02:00Z</dcterms:created>
  <dcterms:modified xsi:type="dcterms:W3CDTF">2021-06-15T06:54:10Z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0x0101005C6EAFA0EF653F43B6B011C7517CF7BB</vt:lpwstr>
  </property>
</Properties>
</file>