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4">
  <p:sldMasterIdLst>
    <p:sldMasterId id="2147483648" r:id="rId4"/>
  </p:sldMasterIdLst>
  <p:sldIdLst>
    <p:sldId id="281" r:id="rId5"/>
    <p:sldId id="264" r:id="rId6"/>
    <p:sldId id="265" r:id="rId7"/>
    <p:sldId id="268" r:id="rId8"/>
    <p:sldId id="282" r:id="rId9"/>
    <p:sldId id="270" r:id="rId10"/>
    <p:sldId id="271" r:id="rId11"/>
    <p:sldId id="272" r:id="rId12"/>
    <p:sldId id="274" r:id="rId13"/>
    <p:sldId id="275" r:id="rId14"/>
    <p:sldId id="276" r:id="rId15"/>
    <p:sldId id="277" r:id="rId16"/>
    <p:sldId id="278" r:id="rId17"/>
    <p:sldId id="269" r:id="rId18"/>
    <p:sldId id="279" r:id="rId19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025" autoAdjust="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468" y="-29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8474801" y="4815936"/>
            <a:ext cx="342081" cy="273844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b="0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4815936"/>
            <a:ext cx="426966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pic>
        <p:nvPicPr>
          <p:cNvPr id="9" name="Bilde 8" descr="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80" y="4814945"/>
            <a:ext cx="976089" cy="183326"/>
          </a:xfrm>
          <a:prstGeom prst="rect">
            <a:avLst/>
          </a:prstGeom>
        </p:spPr>
      </p:pic>
      <p:sp>
        <p:nvSpPr>
          <p:cNvPr id="10" name="TekstSylinder 9"/>
          <p:cNvSpPr txBox="1"/>
          <p:nvPr userDrawn="1"/>
        </p:nvSpPr>
        <p:spPr>
          <a:xfrm>
            <a:off x="1529842" y="4786170"/>
            <a:ext cx="2250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effectLst/>
                <a:latin typeface="Arial"/>
                <a:cs typeface="Arial"/>
              </a:rPr>
              <a:t>Kunnskap for en </a:t>
            </a:r>
            <a:r>
              <a:rPr lang="nb-NO" sz="1200" dirty="0" smtClean="0">
                <a:solidFill>
                  <a:srgbClr val="0D3475"/>
                </a:solidFill>
                <a:effectLst/>
                <a:latin typeface="Arial"/>
                <a:cs typeface="Arial"/>
              </a:rPr>
              <a:t>bedre </a:t>
            </a:r>
            <a:r>
              <a:rPr lang="nb-NO" sz="12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verden</a:t>
            </a:r>
            <a:endParaRPr lang="nb-NO" sz="1200" dirty="0"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ny_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01" y="470839"/>
            <a:ext cx="3139440" cy="893064"/>
          </a:xfrm>
          <a:prstGeom prst="rect">
            <a:avLst/>
          </a:prstGeom>
        </p:spPr>
      </p:pic>
      <p:sp>
        <p:nvSpPr>
          <p:cNvPr id="9" name="Tittel 1"/>
          <p:cNvSpPr>
            <a:spLocks noGrp="1"/>
          </p:cNvSpPr>
          <p:nvPr>
            <p:ph type="ctrTitle"/>
          </p:nvPr>
        </p:nvSpPr>
        <p:spPr>
          <a:xfrm>
            <a:off x="569601" y="2369418"/>
            <a:ext cx="7772400" cy="675821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Nye retningslinjer internfakturering</a:t>
            </a:r>
            <a:br>
              <a:rPr lang="nb-NO" dirty="0" smtClean="0"/>
            </a:br>
            <a:endParaRPr lang="nb-NO" dirty="0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0888" y="0"/>
            <a:ext cx="1832011" cy="2596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59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797636" cy="857250"/>
          </a:xfrm>
        </p:spPr>
        <p:txBody>
          <a:bodyPr>
            <a:noAutofit/>
          </a:bodyPr>
          <a:lstStyle/>
          <a:p>
            <a:r>
              <a:rPr lang="nb-NO" sz="3200" dirty="0"/>
              <a:t>2.	Priser ved internfakturering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199" y="1200152"/>
            <a:ext cx="8311352" cy="3650408"/>
          </a:xfrm>
        </p:spPr>
        <p:txBody>
          <a:bodyPr>
            <a:noAutofit/>
          </a:bodyPr>
          <a:lstStyle/>
          <a:p>
            <a:r>
              <a:rPr lang="nb-NO" sz="1800" dirty="0"/>
              <a:t>Ved internfakturering skal prisen som </a:t>
            </a:r>
            <a:r>
              <a:rPr lang="nb-NO" sz="1800" b="1" i="1" dirty="0"/>
              <a:t>hovedregel baseres kun på direkte kostnader</a:t>
            </a:r>
            <a:r>
              <a:rPr lang="nb-NO" sz="1800" b="1" dirty="0"/>
              <a:t> </a:t>
            </a:r>
            <a:r>
              <a:rPr lang="nb-NO" sz="1800" dirty="0"/>
              <a:t>(personalkostnader, leiestedskostnader og eventuelt materiell). </a:t>
            </a:r>
          </a:p>
          <a:p>
            <a:r>
              <a:rPr lang="nb-NO" sz="1800" b="1" i="1" dirty="0"/>
              <a:t>Timetall</a:t>
            </a:r>
            <a:r>
              <a:rPr lang="nb-NO" sz="1800" b="1" dirty="0"/>
              <a:t> </a:t>
            </a:r>
            <a:r>
              <a:rPr lang="nb-NO" sz="1800" dirty="0"/>
              <a:t>per år settes til </a:t>
            </a:r>
            <a:r>
              <a:rPr lang="nb-NO" sz="1800" b="1" dirty="0"/>
              <a:t>1628 </a:t>
            </a:r>
            <a:r>
              <a:rPr lang="nb-NO" sz="1800" dirty="0"/>
              <a:t>som i TDI-modellen.  </a:t>
            </a:r>
          </a:p>
          <a:p>
            <a:r>
              <a:rPr lang="nb-NO" sz="1800" b="1" i="1" dirty="0"/>
              <a:t>Indirekte kostnader</a:t>
            </a:r>
            <a:r>
              <a:rPr lang="nb-NO" sz="1800" b="1" dirty="0"/>
              <a:t> </a:t>
            </a:r>
            <a:r>
              <a:rPr lang="nb-NO" sz="1800" dirty="0"/>
              <a:t>(eksempelvis administrasjon, areal, energi, IT, telefon, mv.) skal </a:t>
            </a:r>
            <a:r>
              <a:rPr lang="nb-NO" sz="1800" b="1" u="sng" dirty="0"/>
              <a:t>ikke</a:t>
            </a:r>
            <a:r>
              <a:rPr lang="nb-NO" sz="1800" b="1" dirty="0"/>
              <a:t> medregnes i interne priser siden disse er finansiert av rammebevilgningen.</a:t>
            </a:r>
            <a:r>
              <a:rPr lang="nb-NO" sz="1800" dirty="0"/>
              <a:t> Unntak gjelder for </a:t>
            </a:r>
            <a:r>
              <a:rPr lang="nb-NO" sz="1800" dirty="0" smtClean="0"/>
              <a:t>konferansetjenester </a:t>
            </a:r>
            <a:r>
              <a:rPr lang="nb-NO" sz="1800" dirty="0"/>
              <a:t>og tjenester fra campusservice og eiendom som ikke inngår i internhusleieordningen (punkt 2 og 7 i </a:t>
            </a:r>
            <a:r>
              <a:rPr lang="nb-NO" sz="1800" dirty="0" smtClean="0"/>
              <a:t>tabell).</a:t>
            </a:r>
            <a:endParaRPr lang="nb-NO" sz="1800" dirty="0"/>
          </a:p>
          <a:p>
            <a:r>
              <a:rPr lang="nb-NO" sz="1800" b="1" i="1" dirty="0"/>
              <a:t>Fortjenestemargin</a:t>
            </a:r>
            <a:r>
              <a:rPr lang="nb-NO" sz="1800" b="1" dirty="0"/>
              <a:t> </a:t>
            </a:r>
            <a:r>
              <a:rPr lang="nb-NO" sz="1800" dirty="0"/>
              <a:t>eller</a:t>
            </a:r>
            <a:r>
              <a:rPr lang="nb-NO" sz="1800" i="1" dirty="0"/>
              <a:t> </a:t>
            </a:r>
            <a:r>
              <a:rPr lang="nb-NO" sz="1800" b="1" i="1" dirty="0"/>
              <a:t>usikkerhetsmargin</a:t>
            </a:r>
            <a:r>
              <a:rPr lang="nb-NO" sz="1800" b="1" dirty="0"/>
              <a:t> </a:t>
            </a:r>
            <a:r>
              <a:rPr lang="nb-NO" sz="1800" dirty="0"/>
              <a:t>skal heller </a:t>
            </a:r>
            <a:r>
              <a:rPr lang="nb-NO" sz="1800" b="1" u="sng" dirty="0"/>
              <a:t>ikke</a:t>
            </a:r>
            <a:r>
              <a:rPr lang="nb-NO" sz="1800" b="1" dirty="0"/>
              <a:t> inngå</a:t>
            </a:r>
            <a:r>
              <a:rPr lang="nb-NO" sz="1800" dirty="0"/>
              <a:t> i prisen. </a:t>
            </a:r>
          </a:p>
          <a:p>
            <a:r>
              <a:rPr lang="nb-NO" sz="1800" b="1" i="1" dirty="0"/>
              <a:t>Internhusleiepris</a:t>
            </a:r>
            <a:r>
              <a:rPr lang="nb-NO" sz="1800" dirty="0"/>
              <a:t> skal benyttes ved utleie av </a:t>
            </a:r>
            <a:r>
              <a:rPr lang="nb-NO" sz="1800" b="1" dirty="0" smtClean="0"/>
              <a:t>areal</a:t>
            </a:r>
            <a:r>
              <a:rPr lang="nb-NO" sz="1800" dirty="0"/>
              <a:t>.</a:t>
            </a:r>
            <a:endParaRPr lang="nb-NO" sz="1800" b="1" dirty="0"/>
          </a:p>
        </p:txBody>
      </p:sp>
    </p:spTree>
    <p:extLst>
      <p:ext uri="{BB962C8B-B14F-4D97-AF65-F5344CB8AC3E}">
        <p14:creationId xmlns:p14="http://schemas.microsoft.com/office/powerpoint/2010/main" val="263220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797636" cy="857250"/>
          </a:xfrm>
        </p:spPr>
        <p:txBody>
          <a:bodyPr>
            <a:noAutofit/>
          </a:bodyPr>
          <a:lstStyle/>
          <a:p>
            <a:r>
              <a:rPr lang="nb-NO" sz="3200" dirty="0"/>
              <a:t>2.	Priser ved internfakturering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63229"/>
            <a:ext cx="7731836" cy="1195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04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797636" cy="857250"/>
          </a:xfrm>
        </p:spPr>
        <p:txBody>
          <a:bodyPr>
            <a:noAutofit/>
          </a:bodyPr>
          <a:lstStyle/>
          <a:p>
            <a:r>
              <a:rPr lang="nb-NO" sz="3200" dirty="0"/>
              <a:t>2.	Priser ved internfakturering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199" y="1200152"/>
            <a:ext cx="8311352" cy="3650408"/>
          </a:xfrm>
        </p:spPr>
        <p:txBody>
          <a:bodyPr>
            <a:noAutofit/>
          </a:bodyPr>
          <a:lstStyle/>
          <a:p>
            <a:r>
              <a:rPr lang="nb-NO" sz="1800" dirty="0"/>
              <a:t>Ved internfakturering skal prisen som </a:t>
            </a:r>
            <a:r>
              <a:rPr lang="nb-NO" sz="1800" b="1" i="1" dirty="0"/>
              <a:t>hovedregel baseres kun på direkte kostnader</a:t>
            </a:r>
            <a:r>
              <a:rPr lang="nb-NO" sz="1800" b="1" dirty="0"/>
              <a:t> </a:t>
            </a:r>
            <a:r>
              <a:rPr lang="nb-NO" sz="1800" dirty="0"/>
              <a:t>(personalkostnader, leiestedskostnader og eventuelt materiell). </a:t>
            </a:r>
          </a:p>
          <a:p>
            <a:r>
              <a:rPr lang="nb-NO" sz="1800" b="1" i="1" dirty="0"/>
              <a:t>Timetall</a:t>
            </a:r>
            <a:r>
              <a:rPr lang="nb-NO" sz="1800" b="1" dirty="0"/>
              <a:t> </a:t>
            </a:r>
            <a:r>
              <a:rPr lang="nb-NO" sz="1800" dirty="0"/>
              <a:t>per år settes til </a:t>
            </a:r>
            <a:r>
              <a:rPr lang="nb-NO" sz="1800" b="1" dirty="0"/>
              <a:t>1628 </a:t>
            </a:r>
            <a:r>
              <a:rPr lang="nb-NO" sz="1800" dirty="0"/>
              <a:t>som i TDI-modellen.  </a:t>
            </a:r>
          </a:p>
          <a:p>
            <a:r>
              <a:rPr lang="nb-NO" sz="1800" b="1" i="1" dirty="0"/>
              <a:t>Indirekte kostnader</a:t>
            </a:r>
            <a:r>
              <a:rPr lang="nb-NO" sz="1800" b="1" dirty="0"/>
              <a:t> </a:t>
            </a:r>
            <a:r>
              <a:rPr lang="nb-NO" sz="1800" dirty="0"/>
              <a:t>(eksempelvis administrasjon, areal, energi, IT, telefon, mv.) skal </a:t>
            </a:r>
            <a:r>
              <a:rPr lang="nb-NO" sz="1800" b="1" u="sng" dirty="0"/>
              <a:t>ikke</a:t>
            </a:r>
            <a:r>
              <a:rPr lang="nb-NO" sz="1800" b="1" dirty="0"/>
              <a:t> medregnes i interne priser siden disse er finansiert av rammebevilgningen.</a:t>
            </a:r>
            <a:r>
              <a:rPr lang="nb-NO" sz="1800" dirty="0"/>
              <a:t> Unntak gjelder for </a:t>
            </a:r>
            <a:r>
              <a:rPr lang="nb-NO" sz="1800" dirty="0" smtClean="0"/>
              <a:t>konferansetjenester </a:t>
            </a:r>
            <a:r>
              <a:rPr lang="nb-NO" sz="1800" dirty="0"/>
              <a:t>og tjenester fra campusservice og eiendom som ikke inngår i internhusleieordningen (punkt 2 og 7 i </a:t>
            </a:r>
            <a:r>
              <a:rPr lang="nb-NO" sz="1800" dirty="0" smtClean="0"/>
              <a:t>tabell).</a:t>
            </a:r>
            <a:endParaRPr lang="nb-NO" sz="1800" dirty="0"/>
          </a:p>
          <a:p>
            <a:r>
              <a:rPr lang="nb-NO" sz="1800" b="1" i="1" dirty="0"/>
              <a:t>Fortjenestemargin</a:t>
            </a:r>
            <a:r>
              <a:rPr lang="nb-NO" sz="1800" b="1" dirty="0"/>
              <a:t> </a:t>
            </a:r>
            <a:r>
              <a:rPr lang="nb-NO" sz="1800" dirty="0"/>
              <a:t>eller</a:t>
            </a:r>
            <a:r>
              <a:rPr lang="nb-NO" sz="1800" i="1" dirty="0"/>
              <a:t> </a:t>
            </a:r>
            <a:r>
              <a:rPr lang="nb-NO" sz="1800" b="1" i="1" dirty="0"/>
              <a:t>usikkerhetsmargin</a:t>
            </a:r>
            <a:r>
              <a:rPr lang="nb-NO" sz="1800" b="1" dirty="0"/>
              <a:t> </a:t>
            </a:r>
            <a:r>
              <a:rPr lang="nb-NO" sz="1800" dirty="0"/>
              <a:t>skal heller </a:t>
            </a:r>
            <a:r>
              <a:rPr lang="nb-NO" sz="1800" b="1" u="sng" dirty="0"/>
              <a:t>ikke</a:t>
            </a:r>
            <a:r>
              <a:rPr lang="nb-NO" sz="1800" b="1" dirty="0"/>
              <a:t> inngå</a:t>
            </a:r>
            <a:r>
              <a:rPr lang="nb-NO" sz="1800" dirty="0"/>
              <a:t> i prisen. </a:t>
            </a:r>
          </a:p>
          <a:p>
            <a:r>
              <a:rPr lang="nb-NO" sz="1800" b="1" i="1" dirty="0"/>
              <a:t>Internhusleiepris</a:t>
            </a:r>
            <a:r>
              <a:rPr lang="nb-NO" sz="1800" dirty="0"/>
              <a:t> skal benyttes ved utleie av </a:t>
            </a:r>
            <a:r>
              <a:rPr lang="nb-NO" sz="1800" b="1" dirty="0" smtClean="0"/>
              <a:t>areal</a:t>
            </a:r>
            <a:r>
              <a:rPr lang="nb-NO" sz="1800" dirty="0"/>
              <a:t>.</a:t>
            </a:r>
            <a:endParaRPr lang="nb-NO" sz="1800" b="1" dirty="0"/>
          </a:p>
        </p:txBody>
      </p:sp>
    </p:spTree>
    <p:extLst>
      <p:ext uri="{BB962C8B-B14F-4D97-AF65-F5344CB8AC3E}">
        <p14:creationId xmlns:p14="http://schemas.microsoft.com/office/powerpoint/2010/main" val="365075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797636" cy="857250"/>
          </a:xfrm>
        </p:spPr>
        <p:txBody>
          <a:bodyPr>
            <a:noAutofit/>
          </a:bodyPr>
          <a:lstStyle/>
          <a:p>
            <a:r>
              <a:rPr lang="nb-NO" sz="3200" dirty="0" smtClean="0"/>
              <a:t>3. Forholdet </a:t>
            </a:r>
            <a:r>
              <a:rPr lang="nb-NO" sz="3200" dirty="0"/>
              <a:t>til bidrags- og </a:t>
            </a:r>
            <a:r>
              <a:rPr lang="nb-NO" sz="3200" dirty="0" smtClean="0"/>
              <a:t>oppdrags-finansiert </a:t>
            </a:r>
            <a:r>
              <a:rPr lang="nb-NO" sz="3200" dirty="0"/>
              <a:t>aktivitet (BOA)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199" y="1200152"/>
            <a:ext cx="8311352" cy="3650408"/>
          </a:xfrm>
        </p:spPr>
        <p:txBody>
          <a:bodyPr>
            <a:noAutofit/>
          </a:bodyPr>
          <a:lstStyle/>
          <a:p>
            <a:r>
              <a:rPr lang="nb-NO" sz="1800" dirty="0"/>
              <a:t>Rutiner for transaksjoner mellom bidrags og oppdragsfinansiert aktivitet (BOA) og bevilgningsfinansiert virksomhet (BFV) </a:t>
            </a:r>
            <a:r>
              <a:rPr lang="nb-NO" sz="1800" b="1" dirty="0"/>
              <a:t>endres ikke</a:t>
            </a:r>
            <a:r>
              <a:rPr lang="nb-NO" sz="1800" dirty="0"/>
              <a:t>. </a:t>
            </a:r>
            <a:endParaRPr lang="nb-NO" sz="1800" b="1" dirty="0"/>
          </a:p>
        </p:txBody>
      </p:sp>
    </p:spTree>
    <p:extLst>
      <p:ext uri="{BB962C8B-B14F-4D97-AF65-F5344CB8AC3E}">
        <p14:creationId xmlns:p14="http://schemas.microsoft.com/office/powerpoint/2010/main" val="250312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4. Implementering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199" y="1200152"/>
            <a:ext cx="8311352" cy="3650408"/>
          </a:xfrm>
        </p:spPr>
        <p:txBody>
          <a:bodyPr>
            <a:noAutofit/>
          </a:bodyPr>
          <a:lstStyle/>
          <a:p>
            <a:r>
              <a:rPr lang="nb-NO" sz="1800" dirty="0" smtClean="0"/>
              <a:t>Retningslinjene </a:t>
            </a:r>
            <a:r>
              <a:rPr lang="nb-NO" sz="1800" dirty="0"/>
              <a:t>skal implementeres fra og med 1.1.2018. </a:t>
            </a:r>
          </a:p>
          <a:p>
            <a:pPr marL="0" indent="0">
              <a:buNone/>
            </a:pPr>
            <a:endParaRPr lang="nb-NO" sz="20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39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5. Roller og ansvar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199" y="1200152"/>
            <a:ext cx="8311352" cy="3650408"/>
          </a:xfrm>
        </p:spPr>
        <p:txBody>
          <a:bodyPr>
            <a:noAutofit/>
          </a:bodyPr>
          <a:lstStyle/>
          <a:p>
            <a:r>
              <a:rPr lang="nb-NO" sz="1800" b="1" dirty="0" smtClean="0"/>
              <a:t>Linjeledere</a:t>
            </a:r>
            <a:r>
              <a:rPr lang="nb-NO" sz="1800" dirty="0" smtClean="0"/>
              <a:t> </a:t>
            </a:r>
            <a:r>
              <a:rPr lang="nb-NO" sz="1800" dirty="0"/>
              <a:t>i fellesadministrasjonen og på fakulteter og institutter har </a:t>
            </a:r>
            <a:r>
              <a:rPr lang="nb-NO" sz="1800" b="1" dirty="0"/>
              <a:t>ansvar for opplæring, implementering og oppfølging </a:t>
            </a:r>
            <a:r>
              <a:rPr lang="nb-NO" sz="1800" dirty="0"/>
              <a:t>av retningslinjene </a:t>
            </a:r>
            <a:r>
              <a:rPr lang="nb-NO" sz="1800" b="1" dirty="0"/>
              <a:t>innenfor eget område</a:t>
            </a:r>
            <a:r>
              <a:rPr lang="nb-NO" sz="1800" dirty="0"/>
              <a:t>. </a:t>
            </a:r>
            <a:endParaRPr lang="nb-NO" sz="1800" dirty="0" smtClean="0"/>
          </a:p>
          <a:p>
            <a:endParaRPr lang="nb-NO" sz="2000" b="1" dirty="0"/>
          </a:p>
          <a:p>
            <a:pPr marL="0" indent="0">
              <a:buNone/>
            </a:pPr>
            <a:endParaRPr lang="nb-NO" sz="20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98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Ny Rammefordelingsmodell (RFM)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199" y="1200152"/>
            <a:ext cx="8311352" cy="3650408"/>
          </a:xfrm>
        </p:spPr>
        <p:txBody>
          <a:bodyPr>
            <a:noAutofit/>
          </a:bodyPr>
          <a:lstStyle/>
          <a:p>
            <a:r>
              <a:rPr lang="nb-NO" sz="1800" dirty="0" smtClean="0"/>
              <a:t>RFM innføres 2018 - forenkling, standardisering, rammestyring </a:t>
            </a:r>
          </a:p>
          <a:p>
            <a:pPr lvl="1"/>
            <a:r>
              <a:rPr lang="nb-NO" sz="1800" b="1" dirty="0" smtClean="0"/>
              <a:t>Retningslinjer for internfakturering</a:t>
            </a:r>
          </a:p>
          <a:p>
            <a:pPr lvl="1"/>
            <a:r>
              <a:rPr lang="nb-NO" sz="1800" dirty="0" smtClean="0"/>
              <a:t>Retningslinjer for tjenester til eksterne</a:t>
            </a:r>
          </a:p>
          <a:p>
            <a:pPr lvl="1"/>
            <a:endParaRPr lang="nb-NO" sz="1800" dirty="0"/>
          </a:p>
          <a:p>
            <a:r>
              <a:rPr lang="nb-NO" sz="1800" dirty="0" smtClean="0"/>
              <a:t>Forslag fra arbeidsgruppe i mai 2017 </a:t>
            </a:r>
            <a:r>
              <a:rPr lang="nb-NO" sz="1800" i="1" dirty="0" smtClean="0"/>
              <a:t>(Rapport: Internfakturering NTNU) </a:t>
            </a:r>
          </a:p>
          <a:p>
            <a:r>
              <a:rPr lang="nb-NO" sz="1800" dirty="0" smtClean="0"/>
              <a:t>Høring </a:t>
            </a:r>
            <a:r>
              <a:rPr lang="nb-NO" sz="1800" dirty="0"/>
              <a:t>i </a:t>
            </a:r>
            <a:r>
              <a:rPr lang="nb-NO" sz="1800" dirty="0" smtClean="0"/>
              <a:t>mai/juni 2017</a:t>
            </a:r>
          </a:p>
          <a:p>
            <a:r>
              <a:rPr lang="nb-NO" sz="1800" dirty="0" smtClean="0"/>
              <a:t>Vedtatt av rektor etter behandling i dekanmøtet i juni 2017</a:t>
            </a:r>
          </a:p>
          <a:p>
            <a:r>
              <a:rPr lang="nb-NO" sz="1800" dirty="0" smtClean="0"/>
              <a:t>Grunnlag for budsjettfordeling 2018</a:t>
            </a:r>
            <a:endParaRPr lang="nb-NO" sz="1800" dirty="0"/>
          </a:p>
          <a:p>
            <a:endParaRPr lang="nb-NO" sz="2000" dirty="0" smtClean="0"/>
          </a:p>
          <a:p>
            <a:pPr marL="0" indent="0">
              <a:buNone/>
            </a:pPr>
            <a:r>
              <a:rPr lang="nb-NO" sz="2000" i="1" dirty="0" smtClean="0">
                <a:solidFill>
                  <a:srgbClr val="FF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6506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Retningslinjer for internfakturering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199" y="1200152"/>
            <a:ext cx="8311352" cy="3650408"/>
          </a:xfrm>
        </p:spPr>
        <p:txBody>
          <a:bodyPr>
            <a:noAutofit/>
          </a:bodyPr>
          <a:lstStyle/>
          <a:p>
            <a:r>
              <a:rPr lang="nb-NO" sz="1800" b="1" dirty="0" smtClean="0"/>
              <a:t>Interne </a:t>
            </a:r>
            <a:r>
              <a:rPr lang="nb-NO" sz="1800" b="1" dirty="0"/>
              <a:t>fellesadministrative tjenester </a:t>
            </a:r>
            <a:r>
              <a:rPr lang="nb-NO" sz="1800" dirty="0"/>
              <a:t>skal som </a:t>
            </a:r>
            <a:r>
              <a:rPr lang="nb-NO" sz="1800" b="1" dirty="0"/>
              <a:t>hovedregel </a:t>
            </a:r>
            <a:r>
              <a:rPr lang="nb-NO" sz="1800" dirty="0"/>
              <a:t>være </a:t>
            </a:r>
            <a:r>
              <a:rPr lang="nb-NO" sz="1800" b="1" dirty="0"/>
              <a:t>gratis </a:t>
            </a:r>
            <a:r>
              <a:rPr lang="nb-NO" sz="1800" dirty="0"/>
              <a:t>for NTNUs enheter og </a:t>
            </a:r>
            <a:r>
              <a:rPr lang="nb-NO" sz="1800" dirty="0" smtClean="0"/>
              <a:t>ansatte.</a:t>
            </a:r>
          </a:p>
          <a:p>
            <a:r>
              <a:rPr lang="nb-NO" sz="1800" dirty="0" smtClean="0"/>
              <a:t>Disse </a:t>
            </a:r>
            <a:r>
              <a:rPr lang="nb-NO" sz="1800" dirty="0"/>
              <a:t>tjenestene finansieres over</a:t>
            </a:r>
            <a:r>
              <a:rPr lang="nb-NO" sz="1800" b="1" dirty="0"/>
              <a:t> rammebevilgningen</a:t>
            </a:r>
            <a:r>
              <a:rPr lang="nb-NO" sz="1800" dirty="0" smtClean="0"/>
              <a:t>.</a:t>
            </a:r>
          </a:p>
          <a:p>
            <a:pPr marL="342900" lvl="1" indent="-342900">
              <a:buFont typeface="Arial"/>
              <a:buChar char="•"/>
            </a:pPr>
            <a:endParaRPr lang="nb-NO" sz="1800" dirty="0"/>
          </a:p>
          <a:p>
            <a:pPr marL="0" lvl="1" indent="0">
              <a:buNone/>
            </a:pPr>
            <a:r>
              <a:rPr lang="nb-NO" sz="1800" i="1" dirty="0" smtClean="0">
                <a:solidFill>
                  <a:srgbClr val="0070C0"/>
                </a:solidFill>
              </a:rPr>
              <a:t>Ambisjon: </a:t>
            </a:r>
          </a:p>
          <a:p>
            <a:pPr marL="0" lvl="1" indent="0">
              <a:buNone/>
            </a:pPr>
            <a:r>
              <a:rPr lang="nb-NO" sz="1800" i="1" dirty="0" smtClean="0">
                <a:solidFill>
                  <a:srgbClr val="0070C0"/>
                </a:solidFill>
              </a:rPr>
              <a:t>I løpet av 2018 skal kvalitetsnivå </a:t>
            </a:r>
            <a:r>
              <a:rPr lang="nb-NO" sz="1800" i="1" dirty="0">
                <a:solidFill>
                  <a:srgbClr val="0070C0"/>
                </a:solidFill>
              </a:rPr>
              <a:t>for fellesadministrative </a:t>
            </a:r>
            <a:r>
              <a:rPr lang="nb-NO" sz="1800" i="1" dirty="0" smtClean="0">
                <a:solidFill>
                  <a:srgbClr val="0070C0"/>
                </a:solidFill>
              </a:rPr>
              <a:t>tjenester fastsettes </a:t>
            </a:r>
            <a:r>
              <a:rPr lang="nb-NO" sz="1800" i="1" dirty="0">
                <a:solidFill>
                  <a:srgbClr val="0070C0"/>
                </a:solidFill>
              </a:rPr>
              <a:t>i dialog med </a:t>
            </a:r>
            <a:r>
              <a:rPr lang="nb-NO" sz="1800" i="1" dirty="0" smtClean="0">
                <a:solidFill>
                  <a:srgbClr val="0070C0"/>
                </a:solidFill>
              </a:rPr>
              <a:t>brukerne.</a:t>
            </a:r>
            <a:endParaRPr lang="nb-NO" sz="18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nb-NO" sz="20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97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200" dirty="0"/>
              <a:t>Formål </a:t>
            </a:r>
            <a:r>
              <a:rPr lang="nb-NO" sz="3200" dirty="0" smtClean="0"/>
              <a:t>– retningslinjer internfakturering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199" y="1200152"/>
            <a:ext cx="8311352" cy="36504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800" dirty="0"/>
              <a:t>NTNU søker å minimere internfakturering for å </a:t>
            </a:r>
            <a:r>
              <a:rPr lang="nb-NO" sz="1800" b="1" dirty="0"/>
              <a:t>unngå administrativt </a:t>
            </a:r>
            <a:r>
              <a:rPr lang="nb-NO" sz="1800" dirty="0"/>
              <a:t>merarbeid og for å sikre en </a:t>
            </a:r>
            <a:r>
              <a:rPr lang="nb-NO" sz="1800" b="1" dirty="0"/>
              <a:t>helhetlig og strategisk prioritering av ressurser og oppgaver. </a:t>
            </a:r>
            <a:endParaRPr lang="nb-NO" sz="1800" b="1" dirty="0" smtClean="0"/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r>
              <a:rPr lang="nb-NO" sz="1800" dirty="0" smtClean="0"/>
              <a:t>Retningslinjene </a:t>
            </a:r>
            <a:r>
              <a:rPr lang="nb-NO" sz="1800" dirty="0"/>
              <a:t>regulerer </a:t>
            </a:r>
            <a:endParaRPr lang="nb-NO" sz="1800" dirty="0" smtClean="0"/>
          </a:p>
          <a:p>
            <a:r>
              <a:rPr lang="nb-NO" sz="1800" b="1" dirty="0" smtClean="0"/>
              <a:t>hvilke </a:t>
            </a:r>
            <a:r>
              <a:rPr lang="nb-NO" sz="1800" b="1" dirty="0"/>
              <a:t>tjenester </a:t>
            </a:r>
            <a:r>
              <a:rPr lang="nb-NO" sz="1800" dirty="0"/>
              <a:t>som kan eller skal internfaktureres </a:t>
            </a:r>
            <a:endParaRPr lang="nb-NO" sz="1800" dirty="0" smtClean="0"/>
          </a:p>
          <a:p>
            <a:r>
              <a:rPr lang="nb-NO" sz="1800" b="1" dirty="0" smtClean="0"/>
              <a:t>hvilken </a:t>
            </a:r>
            <a:r>
              <a:rPr lang="nb-NO" sz="1800" b="1" dirty="0"/>
              <a:t>pris </a:t>
            </a:r>
            <a:r>
              <a:rPr lang="nb-NO" sz="1800" dirty="0"/>
              <a:t>som skal </a:t>
            </a:r>
            <a:r>
              <a:rPr lang="nb-NO" sz="1800" dirty="0" smtClean="0"/>
              <a:t>benyttes </a:t>
            </a:r>
          </a:p>
          <a:p>
            <a:pPr marL="0" indent="0">
              <a:buNone/>
            </a:pPr>
            <a:endParaRPr lang="nb-NO" sz="2000" dirty="0" smtClean="0"/>
          </a:p>
          <a:p>
            <a:pPr marL="0" indent="0">
              <a:buNone/>
            </a:pPr>
            <a:endParaRPr lang="nb-NO" sz="2000" i="1" dirty="0" smtClean="0">
              <a:solidFill>
                <a:srgbClr val="FF0000"/>
              </a:solidFill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4709" y="2028630"/>
            <a:ext cx="2735514" cy="214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07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200" dirty="0"/>
              <a:t>1.1 Fellesadministrative </a:t>
            </a:r>
            <a:r>
              <a:rPr lang="nb-NO" sz="3200" dirty="0" smtClean="0"/>
              <a:t>tjenester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198" y="1200152"/>
            <a:ext cx="8616999" cy="3650408"/>
          </a:xfrm>
        </p:spPr>
        <p:txBody>
          <a:bodyPr>
            <a:noAutofit/>
          </a:bodyPr>
          <a:lstStyle/>
          <a:p>
            <a:pPr lvl="0">
              <a:buFont typeface="+mj-lt"/>
              <a:buAutoNum type="alphaLcPeriod"/>
            </a:pPr>
            <a:r>
              <a:rPr lang="nb-NO" sz="1800" dirty="0" smtClean="0"/>
              <a:t>Ansvarlig </a:t>
            </a:r>
            <a:r>
              <a:rPr lang="nb-NO" sz="1800" dirty="0"/>
              <a:t>linjeleder i fellesadministrasjonen (område, avdeling, seksjon) som skal leve tjenester innenfor et område, har både </a:t>
            </a:r>
            <a:r>
              <a:rPr lang="nb-NO" sz="1800" b="1" dirty="0"/>
              <a:t>myndighet til og ansvar </a:t>
            </a:r>
            <a:r>
              <a:rPr lang="nb-NO" sz="1800" dirty="0"/>
              <a:t>for å </a:t>
            </a:r>
            <a:r>
              <a:rPr lang="nb-NO" sz="1800" b="1" dirty="0"/>
              <a:t>definere standard (kvalitet, omfang) på tjenester </a:t>
            </a:r>
            <a:r>
              <a:rPr lang="nb-NO" sz="1800" dirty="0"/>
              <a:t>som enheten har ansvaret for å levere innenfor rammebevilgningen. Dette skal skje i </a:t>
            </a:r>
            <a:r>
              <a:rPr lang="nb-NO" sz="1800" b="1" dirty="0"/>
              <a:t>nær dialog med brukerne </a:t>
            </a:r>
            <a:r>
              <a:rPr lang="nb-NO" sz="1800" dirty="0"/>
              <a:t>(kundene). </a:t>
            </a:r>
            <a:endParaRPr lang="nb-NO" sz="1800" dirty="0" smtClean="0"/>
          </a:p>
        </p:txBody>
      </p:sp>
    </p:spTree>
    <p:extLst>
      <p:ext uri="{BB962C8B-B14F-4D97-AF65-F5344CB8AC3E}">
        <p14:creationId xmlns:p14="http://schemas.microsoft.com/office/powerpoint/2010/main" val="359837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200" dirty="0"/>
              <a:t>1.1 Fellesadministrative </a:t>
            </a:r>
            <a:r>
              <a:rPr lang="nb-NO" sz="3200" dirty="0" smtClean="0"/>
              <a:t>tjenester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198" y="1200152"/>
            <a:ext cx="8616999" cy="3650408"/>
          </a:xfrm>
        </p:spPr>
        <p:txBody>
          <a:bodyPr>
            <a:noAutofit/>
          </a:bodyPr>
          <a:lstStyle/>
          <a:p>
            <a:pPr lvl="0">
              <a:buFont typeface="+mj-lt"/>
              <a:buAutoNum type="alphaLcPeriod" startAt="2"/>
            </a:pPr>
            <a:r>
              <a:rPr lang="nb-NO" sz="1800" dirty="0" smtClean="0"/>
              <a:t>Interne fellesadministrative tjenester skal som </a:t>
            </a:r>
            <a:r>
              <a:rPr lang="nb-NO" sz="1800" b="1" dirty="0" smtClean="0"/>
              <a:t>hovedregel være gratis </a:t>
            </a:r>
            <a:r>
              <a:rPr lang="nb-NO" sz="1800" dirty="0" smtClean="0"/>
              <a:t>for NTNUs enheter og ansatte. Disse tjenestene </a:t>
            </a:r>
            <a:r>
              <a:rPr lang="nb-NO" sz="1800" b="1" dirty="0" smtClean="0"/>
              <a:t>finansieres over rammebevilgningen</a:t>
            </a:r>
            <a:r>
              <a:rPr lang="nb-NO" sz="1800" dirty="0" smtClean="0"/>
              <a:t>. Samarbeid på tvers av avdelinger dekkes også av rammebevilgningen for den enkelte avdeling (møter, interne prosjekter, etc.). Dette punktet medfører en betydelig </a:t>
            </a:r>
            <a:r>
              <a:rPr lang="nb-NO" sz="1800" b="1" dirty="0" smtClean="0"/>
              <a:t>innskrenkning</a:t>
            </a:r>
            <a:r>
              <a:rPr lang="nb-NO" sz="1800" dirty="0" smtClean="0"/>
              <a:t> i mulighetene som enhetene i fellesadministrasjonen har til å </a:t>
            </a:r>
            <a:r>
              <a:rPr lang="nb-NO" sz="1800" b="1" dirty="0" smtClean="0"/>
              <a:t>tilby tjenester som andre enheter er villig til å betale for</a:t>
            </a:r>
            <a:r>
              <a:rPr lang="nb-NO" sz="1800" dirty="0" smtClean="0"/>
              <a:t>, og innebærer samtidig at </a:t>
            </a:r>
            <a:r>
              <a:rPr lang="nb-NO" sz="1800" b="1" dirty="0" smtClean="0"/>
              <a:t>mulighetene for å kjøpe tilleggstjenester internt utover fastsatt standard (kvalitet, omfang) begrenses.</a:t>
            </a:r>
          </a:p>
          <a:p>
            <a:pPr marL="0" indent="0">
              <a:buNone/>
            </a:pPr>
            <a:endParaRPr lang="nb-NO" sz="14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99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200" dirty="0"/>
              <a:t>1.1 Fellesadministrative </a:t>
            </a:r>
            <a:r>
              <a:rPr lang="nb-NO" sz="3200" dirty="0" smtClean="0"/>
              <a:t>tjenester, forts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199" y="1200152"/>
            <a:ext cx="8311352" cy="3650408"/>
          </a:xfrm>
        </p:spPr>
        <p:txBody>
          <a:bodyPr>
            <a:noAutofit/>
          </a:bodyPr>
          <a:lstStyle/>
          <a:p>
            <a:pPr>
              <a:buFont typeface="+mj-lt"/>
              <a:buAutoNum type="alphaLcPeriod" startAt="3"/>
            </a:pPr>
            <a:r>
              <a:rPr lang="nb-NO" sz="1800" b="1" dirty="0"/>
              <a:t>Unntak</a:t>
            </a:r>
            <a:r>
              <a:rPr lang="nb-NO" sz="1800" dirty="0"/>
              <a:t> fra hovedregelen om gratis fellesadministrative tjenester, bør gjelde i tilfeller der rektor har vedtatt at det er nødvendig å </a:t>
            </a:r>
            <a:r>
              <a:rPr lang="nb-NO" sz="1800" b="1" dirty="0"/>
              <a:t>begrense etterspørsel eller fordele kostnader</a:t>
            </a:r>
            <a:r>
              <a:rPr lang="nb-NO" sz="1800" dirty="0"/>
              <a:t>, og der </a:t>
            </a:r>
            <a:r>
              <a:rPr lang="nb-NO" sz="1800" b="1" dirty="0"/>
              <a:t>styret har vedtatt</a:t>
            </a:r>
            <a:r>
              <a:rPr lang="nb-NO" sz="1800" dirty="0"/>
              <a:t> ordninger som krever internprising, for eksempel </a:t>
            </a:r>
            <a:r>
              <a:rPr lang="nb-NO" sz="1800" b="1" dirty="0"/>
              <a:t>internhusleieordningen</a:t>
            </a:r>
            <a:r>
              <a:rPr lang="nb-NO" sz="1800" dirty="0"/>
              <a:t>. </a:t>
            </a:r>
            <a:endParaRPr lang="nb-NO" sz="1800" dirty="0" smtClean="0"/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r>
              <a:rPr lang="nb-NO" sz="1800" dirty="0"/>
              <a:t>	</a:t>
            </a:r>
            <a:r>
              <a:rPr lang="nb-NO" sz="1800" dirty="0" smtClean="0"/>
              <a:t>Unntak </a:t>
            </a:r>
            <a:r>
              <a:rPr lang="nb-NO" sz="1800" dirty="0"/>
              <a:t>er spesifisert i </a:t>
            </a:r>
            <a:r>
              <a:rPr lang="nb-NO" sz="1800" dirty="0" smtClean="0"/>
              <a:t>tabell neste side.</a:t>
            </a:r>
          </a:p>
          <a:p>
            <a:pPr marL="0" indent="0">
              <a:buNone/>
            </a:pPr>
            <a:r>
              <a:rPr lang="nb-NO" sz="1800" dirty="0" smtClean="0"/>
              <a:t>	Eventuelle </a:t>
            </a:r>
            <a:r>
              <a:rPr lang="nb-NO" sz="1800" dirty="0"/>
              <a:t>nye unntak skal godkjennes av rektoratet.</a:t>
            </a:r>
          </a:p>
          <a:p>
            <a:pPr marL="0" indent="0">
              <a:buNone/>
            </a:pPr>
            <a:endParaRPr lang="nb-NO" sz="14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42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200" dirty="0"/>
              <a:t>1.1 Fellesadministrative </a:t>
            </a:r>
            <a:r>
              <a:rPr lang="nb-NO" sz="3200" dirty="0" smtClean="0"/>
              <a:t>tjenester, forts</a:t>
            </a:r>
            <a:endParaRPr lang="nb-NO" sz="3200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585" y="1133953"/>
            <a:ext cx="7822578" cy="1209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83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797636" cy="857250"/>
          </a:xfrm>
        </p:spPr>
        <p:txBody>
          <a:bodyPr>
            <a:noAutofit/>
          </a:bodyPr>
          <a:lstStyle/>
          <a:p>
            <a:r>
              <a:rPr lang="nb-NO" sz="3200" dirty="0"/>
              <a:t>1.2 Deling av </a:t>
            </a:r>
            <a:r>
              <a:rPr lang="nb-NO" sz="3200" dirty="0" smtClean="0"/>
              <a:t>personalressurser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199" y="1200152"/>
            <a:ext cx="8311352" cy="3650408"/>
          </a:xfrm>
        </p:spPr>
        <p:txBody>
          <a:bodyPr>
            <a:noAutofit/>
          </a:bodyPr>
          <a:lstStyle/>
          <a:p>
            <a:r>
              <a:rPr lang="nb-NO" sz="1800" dirty="0" smtClean="0"/>
              <a:t>Internfakturering </a:t>
            </a:r>
            <a:r>
              <a:rPr lang="nb-NO" sz="1800" b="1" dirty="0"/>
              <a:t>kan benyttes for deling av personalressurser </a:t>
            </a:r>
            <a:r>
              <a:rPr lang="nb-NO" sz="1800" dirty="0"/>
              <a:t>mellom to eller flere enheter i tilfeller der kostnadsfordeling </a:t>
            </a:r>
            <a:r>
              <a:rPr lang="nb-NO" sz="1800" b="1" dirty="0"/>
              <a:t>ikke kan gjøres i lønnssystemet (</a:t>
            </a:r>
            <a:r>
              <a:rPr lang="nb-NO" sz="1800" b="1" dirty="0" err="1"/>
              <a:t>Paga</a:t>
            </a:r>
            <a:r>
              <a:rPr lang="nb-NO" sz="1800" b="1" dirty="0"/>
              <a:t>)</a:t>
            </a:r>
            <a:r>
              <a:rPr lang="nb-NO" sz="1800" dirty="0"/>
              <a:t>. </a:t>
            </a:r>
            <a:endParaRPr lang="nb-NO" sz="1800" dirty="0" smtClean="0"/>
          </a:p>
          <a:p>
            <a:r>
              <a:rPr lang="nb-NO" sz="1800" dirty="0" smtClean="0"/>
              <a:t>Eksempler </a:t>
            </a:r>
            <a:r>
              <a:rPr lang="nb-NO" sz="1800" dirty="0"/>
              <a:t>på deling av personalressurser er frikjøp interne personer til tillitsverv som verneombud, fagforeningsrepresentant, utlån av personer fra en enhet til en annen for avgrenset tid, kostnadsdeling knyttet til undervisning, mm.</a:t>
            </a:r>
          </a:p>
          <a:p>
            <a:pPr marL="0" indent="0">
              <a:buNone/>
            </a:pPr>
            <a:endParaRPr lang="nb-NO" sz="14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88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5437DA90E2FF0F4BBBDFDE015F2E704D02008CA000F34AFB7343AFC55437B51FD0FD" ma:contentTypeVersion="0" ma:contentTypeDescription="" ma:contentTypeScope="" ma:versionID="9850bfe35347d7fe00ca6e53e4e2688f">
  <xsd:schema xmlns:xsd="http://www.w3.org/2001/XMLSchema" xmlns:xs="http://www.w3.org/2001/XMLSchema" xmlns:p="http://schemas.microsoft.com/office/2006/metadata/properties" xmlns:ns2="3011bd27-670b-40e8-bfc7-267b8eb171af" targetNamespace="http://schemas.microsoft.com/office/2006/metadata/properties" ma:root="true" ma:fieldsID="0e8ce157723897e8cee2e33f3d7ff686" ns2:_="">
    <xsd:import namespace="3011bd27-670b-40e8-bfc7-267b8eb171af"/>
    <xsd:element name="properties">
      <xsd:complexType>
        <xsd:sequence>
          <xsd:element name="documentManagement">
            <xsd:complexType>
              <xsd:all>
                <xsd:element ref="ns2:TeamSite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11bd27-670b-40e8-bfc7-267b8eb171af" elementFormDefault="qualified">
    <xsd:import namespace="http://schemas.microsoft.com/office/2006/documentManagement/types"/>
    <xsd:import namespace="http://schemas.microsoft.com/office/infopath/2007/PartnerControls"/>
    <xsd:element name="TeamSiteName" ma:index="8" nillable="true" ma:displayName="TeamSite" ma:default="Statsbudsjett 2017" ma:internalName="TeamSiteName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mSiteName xmlns="3011bd27-670b-40e8-bfc7-267b8eb171af">Statsbudsjett 2017</TeamSiteName>
  </documentManagement>
</p:properties>
</file>

<file path=customXml/itemProps1.xml><?xml version="1.0" encoding="utf-8"?>
<ds:datastoreItem xmlns:ds="http://schemas.openxmlformats.org/officeDocument/2006/customXml" ds:itemID="{D2CADDE5-AB4E-4249-8FF0-2CC7C955E7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11bd27-670b-40e8-bfc7-267b8eb171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01C90B-59D2-448E-A564-292EA64439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47957D-9D0E-4BCD-B014-CEDAB276824F}">
  <ds:schemaRefs>
    <ds:schemaRef ds:uri="http://purl.org/dc/elements/1.1/"/>
    <ds:schemaRef ds:uri="http://schemas.microsoft.com/office/2006/metadata/properties"/>
    <ds:schemaRef ds:uri="http://purl.org/dc/terms/"/>
    <ds:schemaRef ds:uri="3011bd27-670b-40e8-bfc7-267b8eb171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ntnu_enkel_16_9</Template>
  <TotalTime>0</TotalTime>
  <Words>676</Words>
  <Application>Microsoft Office PowerPoint</Application>
  <PresentationFormat>Skjermfremvisning (16:9)</PresentationFormat>
  <Paragraphs>56</Paragraphs>
  <Slides>15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17" baseType="lpstr">
      <vt:lpstr>Arial</vt:lpstr>
      <vt:lpstr>Office-tema</vt:lpstr>
      <vt:lpstr>Nye retningslinjer internfakturering </vt:lpstr>
      <vt:lpstr>Ny Rammefordelingsmodell (RFM)</vt:lpstr>
      <vt:lpstr>Retningslinjer for internfakturering</vt:lpstr>
      <vt:lpstr>Formål – retningslinjer internfakturering</vt:lpstr>
      <vt:lpstr>1.1 Fellesadministrative tjenester</vt:lpstr>
      <vt:lpstr>1.1 Fellesadministrative tjenester</vt:lpstr>
      <vt:lpstr>1.1 Fellesadministrative tjenester, forts</vt:lpstr>
      <vt:lpstr>1.1 Fellesadministrative tjenester, forts</vt:lpstr>
      <vt:lpstr>1.2 Deling av personalressurser</vt:lpstr>
      <vt:lpstr>2. Priser ved internfakturering</vt:lpstr>
      <vt:lpstr>2. Priser ved internfakturering</vt:lpstr>
      <vt:lpstr>2. Priser ved internfakturering</vt:lpstr>
      <vt:lpstr>3. Forholdet til bidrags- og oppdrags-finansiert aktivitet (BOA) </vt:lpstr>
      <vt:lpstr>4. Implementering</vt:lpstr>
      <vt:lpstr>5. Roller og ansvar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Forventninger til statsbudsjettet 2018</dc:title>
  <dc:creator>Andreas Slettebak Wangen</dc:creator>
  <cp:lastModifiedBy>Lise Trondsen Sagdahl</cp:lastModifiedBy>
  <cp:revision>71</cp:revision>
  <dcterms:created xsi:type="dcterms:W3CDTF">2017-10-04T09:00:45Z</dcterms:created>
  <dcterms:modified xsi:type="dcterms:W3CDTF">2017-10-31T08:05:22Z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0x0101005437DA90E2FF0F4BBBDFDE015F2E704D02008CA000F34AFB7343AFC55437B51FD0FD</vt:lpwstr>
  </property>
</Properties>
</file>