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565" r:id="rId6"/>
    <p:sldId id="263" r:id="rId7"/>
    <p:sldId id="309" r:id="rId8"/>
    <p:sldId id="268" r:id="rId9"/>
    <p:sldId id="310" r:id="rId10"/>
    <p:sldId id="261" r:id="rId11"/>
    <p:sldId id="262" r:id="rId12"/>
    <p:sldId id="264" r:id="rId13"/>
    <p:sldId id="311" r:id="rId14"/>
    <p:sldId id="564" r:id="rId15"/>
    <p:sldId id="265" r:id="rId16"/>
    <p:sldId id="563" r:id="rId17"/>
    <p:sldId id="269" r:id="rId18"/>
    <p:sldId id="308" r:id="rId19"/>
    <p:sldId id="566" r:id="rId20"/>
    <p:sldId id="267" r:id="rId21"/>
  </p:sldIdLst>
  <p:sldSz cx="9144000" cy="5143500" type="screen16x9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4" autoAdjust="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486" y="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18DF5-84D3-443B-889C-8E44EBC341B5}" type="datetimeFigureOut">
              <a:rPr lang="nb-NO" smtClean="0"/>
              <a:t>23.01.2019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5152-1540-4D2A-8738-66436D1EA7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618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39FCA-110F-4341-9108-B0CF68ADB628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703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008061"/>
            <a:ext cx="7772400" cy="675821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7751" y="205979"/>
            <a:ext cx="5459249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4815936"/>
            <a:ext cx="640523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35765" y="3305176"/>
            <a:ext cx="7458948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35765" y="2180035"/>
            <a:ext cx="7458948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5551" y="205979"/>
            <a:ext cx="7407404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14712" y="1200151"/>
            <a:ext cx="366784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05712" y="1200151"/>
            <a:ext cx="367394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9523" y="205979"/>
            <a:ext cx="7407404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676" y="1151335"/>
            <a:ext cx="376691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676" y="1631156"/>
            <a:ext cx="376691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257502" y="1151335"/>
            <a:ext cx="381221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257502" y="1631156"/>
            <a:ext cx="3812219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64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42491" y="204788"/>
            <a:ext cx="476508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94628" y="205979"/>
            <a:ext cx="740740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4628" y="1200151"/>
            <a:ext cx="74074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4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ntnu.sharepoint.com/:f:/s/TeamSite/4195/EqOWA6VSuZRNlywR4UyenGYBcrmPD64VSIwF3J4nBxHWNA?e=xWzVx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05712" y="504897"/>
            <a:ext cx="7772400" cy="675821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General meeting IDI Trondheim on co-location with focus on employee areas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7185" y="2086084"/>
            <a:ext cx="7772400" cy="1314450"/>
          </a:xfrm>
        </p:spPr>
        <p:txBody>
          <a:bodyPr>
            <a:normAutofit/>
          </a:bodyPr>
          <a:lstStyle/>
          <a:p>
            <a:r>
              <a:rPr lang="nb-NO" dirty="0"/>
              <a:t>23.01.2019</a:t>
            </a:r>
          </a:p>
        </p:txBody>
      </p:sp>
      <p:pic>
        <p:nvPicPr>
          <p:cNvPr id="4" name="Bilde 3" descr="stripe_tek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21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CC92-4024-4E6D-8912-FF8815408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IT-</a:t>
            </a:r>
            <a:r>
              <a:rPr lang="en-US" dirty="0" err="1"/>
              <a:t>syd</a:t>
            </a:r>
            <a:r>
              <a:rPr lang="en-US" dirty="0"/>
              <a:t> 2.floor sketch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91FD0-9ADF-4117-8696-D137F3E79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8049E1-42CB-4415-9D1B-461EB48EA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628" y="1200151"/>
            <a:ext cx="6618762" cy="388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93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16399-A702-44FF-9C42-389B94B1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0" dirty="0"/>
              <a:t>3 different scenarios </a:t>
            </a:r>
            <a:r>
              <a:rPr lang="nb-NO" b="0" dirty="0" err="1"/>
              <a:t>we</a:t>
            </a:r>
            <a:r>
              <a:rPr lang="nb-NO" b="0" dirty="0"/>
              <a:t> </a:t>
            </a:r>
            <a:r>
              <a:rPr lang="nb-NO" b="0" i="1" dirty="0" err="1"/>
              <a:t>investigate</a:t>
            </a:r>
            <a:endParaRPr lang="nb-NO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AA2D-10D3-443F-BDAD-84E8FBE9F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AIT in IT south 2.floor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About half of the temporary employees (PhD / Postdoc) in IT-south 2.floor (reshuffle offices in IT-building that makes room for AIT there)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Another unit in IT-south 2.floor (reshuffle offices in IT-building that makes room for AIT there)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22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Who is </a:t>
            </a:r>
            <a:r>
              <a:rPr lang="nb-NO" dirty="0" err="1"/>
              <a:t>going</a:t>
            </a:r>
            <a:r>
              <a:rPr lang="nb-NO" dirty="0"/>
              <a:t> </a:t>
            </a:r>
            <a:r>
              <a:rPr lang="nb-NO" dirty="0" err="1"/>
              <a:t>where</a:t>
            </a:r>
            <a:r>
              <a:rPr lang="nb-NO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Assessment is done by the department in collaboration with the faculty</a:t>
            </a: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Everyone must be prepared to change offices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The process is further run by IDI's project organization in cooperation with the central co-location project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The goal is improved collaboration, as well as good working conditions to achieve this</a:t>
            </a:r>
          </a:p>
          <a:p>
            <a:pPr lvl="0"/>
            <a:endParaRPr lang="nb-NO" dirty="0">
              <a:solidFill>
                <a:prstClr val="black"/>
              </a:solidFill>
            </a:endParaRPr>
          </a:p>
          <a:p>
            <a:r>
              <a:rPr lang="en-US" dirty="0"/>
              <a:t>Co-determination is ensured through employee representatives and structured meeting points between the employer and the unions (LOSAM)</a:t>
            </a:r>
            <a:r>
              <a:rPr lang="nb-NO" dirty="0"/>
              <a:t> </a:t>
            </a:r>
          </a:p>
          <a:p>
            <a:r>
              <a:rPr lang="en-US" dirty="0"/>
              <a:t>Participation is taken care of directly by the departments' managers and employees, where the employees themselves contribute to the design of the decisions that affect the work situation</a:t>
            </a:r>
            <a:endParaRPr lang="nb-NO" dirty="0"/>
          </a:p>
          <a:p>
            <a:pPr lvl="1"/>
            <a:r>
              <a:rPr lang="en-US" dirty="0"/>
              <a:t>Use representative in internal project organization (overview later in the presentation)</a:t>
            </a:r>
          </a:p>
          <a:p>
            <a:pPr lvl="1"/>
            <a:r>
              <a:rPr lang="en-US" dirty="0"/>
              <a:t>Different participation arenas during the process</a:t>
            </a:r>
          </a:p>
          <a:p>
            <a:pPr lvl="2"/>
            <a:r>
              <a:rPr lang="en-US" dirty="0"/>
              <a:t>Seminar at </a:t>
            </a:r>
            <a:r>
              <a:rPr lang="en-US" dirty="0" err="1"/>
              <a:t>Oppdal</a:t>
            </a:r>
            <a:r>
              <a:rPr lang="en-US" dirty="0"/>
              <a:t>, other meetings during the winter / spring</a:t>
            </a:r>
          </a:p>
          <a:p>
            <a:pPr lvl="1"/>
            <a:r>
              <a:rPr lang="en-US" dirty="0"/>
              <a:t>Participation means that everyone should be heard, but not all inputs can be taken into account</a:t>
            </a:r>
            <a:endParaRPr lang="nb-NO" dirty="0">
              <a:solidFill>
                <a:prstClr val="black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685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F02E5-56BD-43AF-91B0-C0433234B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95486"/>
            <a:ext cx="6172200" cy="857250"/>
          </a:xfrm>
        </p:spPr>
        <p:txBody>
          <a:bodyPr>
            <a:noAutofit/>
          </a:bodyPr>
          <a:lstStyle/>
          <a:p>
            <a:r>
              <a:rPr lang="en-US" sz="1800" dirty="0"/>
              <a:t>Principles for the desired use of rooms that we consider in the different scenarios in relation to employee offices: </a:t>
            </a:r>
            <a:r>
              <a:rPr lang="en-US" sz="1800" i="1" dirty="0"/>
              <a:t>Not all wishes can be met</a:t>
            </a:r>
            <a:endParaRPr lang="nb-NO" sz="1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881B0-74AD-4875-B936-392FDF710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sz="2800" dirty="0"/>
              <a:t>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25" dirty="0"/>
              <a:t>Permanent employees to the greatest possible extent in their own offices. Some are going to have to share office (there is sharing of offices on all </a:t>
            </a:r>
            <a:r>
              <a:rPr lang="en-US" sz="2625" dirty="0" err="1"/>
              <a:t>Campi</a:t>
            </a:r>
            <a:r>
              <a:rPr lang="en-US" sz="2625" dirty="0"/>
              <a:t> at present)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25" dirty="0"/>
              <a:t>Teachers in the same unit should be able to sit close to each other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25" dirty="0"/>
              <a:t>Support for collaboration and integration (possible to place people working in the same areas close to each other)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25" dirty="0"/>
              <a:t>The subject units should be in the same building body (IT-south and IT-building is considered here as the same building body)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25" dirty="0"/>
              <a:t>The department wants to be at as few different places as possible (e, g, an area for employees and one student area in reasonable proximity (5-7 min walk))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25" dirty="0"/>
              <a:t>PhD / Postdoc (3-4 years of engagement) should be able to sit near the supervisor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25" dirty="0"/>
              <a:t>PhD / Postdoc can sit in rooms where 2-5 share office (fixed space)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25" dirty="0"/>
              <a:t>More short-term guests can sit in the common area (on IDI exemplified by the VIP room) with no fixed space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625" dirty="0"/>
              <a:t>Subject-specific laboratories should be in close proximity to where the professionals using these have offices</a:t>
            </a:r>
            <a:endParaRPr lang="nb-NO" sz="2625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9A7F0-AA1E-4495-BEC2-2CFFF0E7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24CD42-92C5-4CF3-AD73-11A3D5ABEF3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9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378">
              <a:spcBef>
                <a:spcPct val="0"/>
              </a:spcBef>
              <a:spcAft>
                <a:spcPct val="0"/>
              </a:spcAft>
              <a:defRPr/>
            </a:pPr>
            <a:endParaRPr lang="nb-NO" sz="1500">
              <a:solidFill>
                <a:srgbClr val="FFFFFF"/>
              </a:solidFill>
              <a:latin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gray">
          <a:xfrm>
            <a:off x="6005003" y="851516"/>
            <a:ext cx="2697707" cy="38665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wrap="square" lIns="66675" tIns="66675" rIns="66675" bIns="66675" rtlCol="0" anchor="ctr"/>
          <a:lstStyle/>
          <a:p>
            <a:pPr algn="ctr" defTabSz="914378">
              <a:lnSpc>
                <a:spcPct val="106000"/>
              </a:lnSpc>
              <a:defRPr/>
            </a:pPr>
            <a:endParaRPr lang="nb-NO" sz="1200" b="1" err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80" name="Rectangle 79"/>
          <p:cNvSpPr/>
          <p:nvPr/>
        </p:nvSpPr>
        <p:spPr bwMode="gray">
          <a:xfrm>
            <a:off x="3211117" y="845137"/>
            <a:ext cx="2697707" cy="3879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wrap="square" lIns="66675" tIns="66675" rIns="66675" bIns="66675" rtlCol="0" anchor="ctr"/>
          <a:lstStyle/>
          <a:p>
            <a:pPr algn="ctr" defTabSz="914378">
              <a:lnSpc>
                <a:spcPct val="106000"/>
              </a:lnSpc>
              <a:defRPr/>
            </a:pPr>
            <a:endParaRPr lang="nb-NO" sz="1200" b="1" err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7" name="Rectangle 6"/>
          <p:cNvSpPr/>
          <p:nvPr/>
        </p:nvSpPr>
        <p:spPr bwMode="gray">
          <a:xfrm>
            <a:off x="375456" y="845137"/>
            <a:ext cx="2697707" cy="3879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wrap="square" lIns="66675" tIns="66675" rIns="66675" bIns="66675" rtlCol="0" anchor="ctr"/>
          <a:lstStyle/>
          <a:p>
            <a:pPr algn="ctr" defTabSz="914378">
              <a:lnSpc>
                <a:spcPct val="106000"/>
              </a:lnSpc>
              <a:defRPr/>
            </a:pPr>
            <a:endParaRPr lang="nb-NO" sz="1200" b="1" err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6712" y="11106"/>
            <a:ext cx="8364047" cy="857250"/>
          </a:xfrm>
        </p:spPr>
        <p:txBody>
          <a:bodyPr>
            <a:noAutofit/>
          </a:bodyPr>
          <a:lstStyle/>
          <a:p>
            <a:r>
              <a:rPr lang="en-US" sz="1600" dirty="0"/>
              <a:t>Roles / functions in operational subproject group and support functions at faculty and SAMLOK for implementation of subproject on IDI</a:t>
            </a:r>
            <a:endParaRPr lang="nb-NO" sz="1600" u="sng" dirty="0"/>
          </a:p>
        </p:txBody>
      </p:sp>
      <p:sp>
        <p:nvSpPr>
          <p:cNvPr id="18" name="Rectangle 17"/>
          <p:cNvSpPr/>
          <p:nvPr/>
        </p:nvSpPr>
        <p:spPr>
          <a:xfrm>
            <a:off x="6050771" y="845136"/>
            <a:ext cx="2700000" cy="323165"/>
          </a:xfrm>
          <a:prstGeom prst="rect">
            <a:avLst/>
          </a:prstGeom>
          <a:solidFill>
            <a:srgbClr val="01509D"/>
          </a:solidFill>
        </p:spPr>
        <p:txBody>
          <a:bodyPr wrap="square">
            <a:spAutoFit/>
          </a:bodyPr>
          <a:lstStyle/>
          <a:p>
            <a:pPr algn="ctr" defTabSz="914378">
              <a:defRPr/>
            </a:pPr>
            <a:r>
              <a:rPr lang="nb-NO" sz="1500">
                <a:solidFill>
                  <a:srgbClr val="FFFFFF"/>
                </a:solidFill>
                <a:latin typeface="Verdana"/>
              </a:rPr>
              <a:t>SAMLOK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5455" y="845136"/>
            <a:ext cx="2700000" cy="323165"/>
          </a:xfrm>
          <a:prstGeom prst="rect">
            <a:avLst/>
          </a:prstGeom>
          <a:solidFill>
            <a:srgbClr val="01509D"/>
          </a:solidFill>
        </p:spPr>
        <p:txBody>
          <a:bodyPr wrap="square">
            <a:spAutoFit/>
          </a:bodyPr>
          <a:lstStyle/>
          <a:p>
            <a:pPr algn="ctr" defTabSz="914378">
              <a:defRPr/>
            </a:pPr>
            <a:r>
              <a:rPr lang="nb-NO" sz="1500">
                <a:solidFill>
                  <a:srgbClr val="FFFFFF"/>
                </a:solidFill>
                <a:latin typeface="Verdana"/>
              </a:rPr>
              <a:t>Institutt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213113" y="845136"/>
            <a:ext cx="2700000" cy="323165"/>
          </a:xfrm>
          <a:prstGeom prst="rect">
            <a:avLst/>
          </a:prstGeom>
          <a:solidFill>
            <a:srgbClr val="01509D"/>
          </a:solidFill>
        </p:spPr>
        <p:txBody>
          <a:bodyPr wrap="square">
            <a:spAutoFit/>
          </a:bodyPr>
          <a:lstStyle/>
          <a:p>
            <a:pPr algn="ctr" defTabSz="914378">
              <a:defRPr/>
            </a:pPr>
            <a:r>
              <a:rPr lang="nb-NO" sz="1500">
                <a:solidFill>
                  <a:srgbClr val="FFFFFF"/>
                </a:solidFill>
                <a:latin typeface="Verdana"/>
              </a:rPr>
              <a:t>Fakultet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7482207" y="1274912"/>
            <a:ext cx="1309368" cy="1098348"/>
            <a:chOff x="8183448" y="3436048"/>
            <a:chExt cx="1745824" cy="1464465"/>
          </a:xfrm>
        </p:grpSpPr>
        <p:sp>
          <p:nvSpPr>
            <p:cNvPr id="48" name="Freeform 747"/>
            <p:cNvSpPr>
              <a:spLocks noChangeAspect="1" noEditPoints="1"/>
            </p:cNvSpPr>
            <p:nvPr/>
          </p:nvSpPr>
          <p:spPr bwMode="auto">
            <a:xfrm>
              <a:off x="8690425" y="3436048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183448" y="4269400"/>
              <a:ext cx="1745824" cy="63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en-US" sz="900" b="1">
                  <a:latin typeface="Verdana"/>
                </a:rPr>
                <a:t>M</a:t>
              </a:r>
              <a:r>
                <a:rPr lang="nb-NO" sz="900" b="1">
                  <a:latin typeface="Verdana"/>
                </a:rPr>
                <a:t>orten Grande</a:t>
              </a:r>
            </a:p>
            <a:p>
              <a:pPr algn="ctr" defTabSz="914378">
                <a:defRPr/>
              </a:pPr>
              <a:r>
                <a:rPr lang="nb-NO" sz="788" i="1">
                  <a:latin typeface="Verdana"/>
                </a:rPr>
                <a:t>Delprosjektleder byggeprosjekt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482207" y="2489874"/>
            <a:ext cx="1309368" cy="1023176"/>
            <a:chOff x="8183448" y="3436048"/>
            <a:chExt cx="1745824" cy="1364234"/>
          </a:xfrm>
        </p:grpSpPr>
        <p:sp>
          <p:nvSpPr>
            <p:cNvPr id="54" name="Freeform 747"/>
            <p:cNvSpPr>
              <a:spLocks noChangeAspect="1" noEditPoints="1"/>
            </p:cNvSpPr>
            <p:nvPr/>
          </p:nvSpPr>
          <p:spPr bwMode="auto">
            <a:xfrm>
              <a:off x="8690425" y="3436048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83448" y="4169169"/>
              <a:ext cx="1745824" cy="63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nb-NO" sz="900" b="1">
                  <a:solidFill>
                    <a:srgbClr val="000000"/>
                  </a:solidFill>
                  <a:latin typeface="Verdana"/>
                </a:rPr>
                <a:t>Randi Tiller </a:t>
              </a:r>
              <a:r>
                <a:rPr lang="nb-NO" sz="788" i="1">
                  <a:solidFill>
                    <a:srgbClr val="000000"/>
                  </a:solidFill>
                  <a:latin typeface="Verdana"/>
                </a:rPr>
                <a:t>Ansvarlig flytteprosess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184481" y="1274912"/>
            <a:ext cx="1309368" cy="1161675"/>
            <a:chOff x="8183448" y="3436048"/>
            <a:chExt cx="1745824" cy="1548899"/>
          </a:xfrm>
        </p:grpSpPr>
        <p:sp>
          <p:nvSpPr>
            <p:cNvPr id="57" name="Freeform 747"/>
            <p:cNvSpPr>
              <a:spLocks noChangeAspect="1" noEditPoints="1"/>
            </p:cNvSpPr>
            <p:nvPr/>
          </p:nvSpPr>
          <p:spPr bwMode="auto">
            <a:xfrm>
              <a:off x="8690425" y="3436048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183448" y="4169169"/>
              <a:ext cx="1745824" cy="815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en-US" sz="900" b="1">
                  <a:solidFill>
                    <a:srgbClr val="000000"/>
                  </a:solidFill>
                  <a:latin typeface="Verdana"/>
                </a:rPr>
                <a:t>Cathrine Haugen Grønvik </a:t>
              </a:r>
              <a:endParaRPr lang="nb-NO" sz="900" b="1">
                <a:solidFill>
                  <a:srgbClr val="000000"/>
                </a:solidFill>
                <a:latin typeface="Verdana"/>
              </a:endParaRPr>
            </a:p>
            <a:p>
              <a:pPr algn="ctr" defTabSz="914378">
                <a:defRPr/>
              </a:pPr>
              <a:r>
                <a:rPr lang="nb-NO" sz="788" i="1">
                  <a:solidFill>
                    <a:srgbClr val="000000"/>
                  </a:solidFill>
                  <a:latin typeface="Verdana"/>
                </a:rPr>
                <a:t>Bistand organisasjonsprosess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581796" y="1274913"/>
            <a:ext cx="1309368" cy="1023176"/>
            <a:chOff x="8183448" y="3436048"/>
            <a:chExt cx="1745824" cy="1364234"/>
          </a:xfrm>
        </p:grpSpPr>
        <p:sp>
          <p:nvSpPr>
            <p:cNvPr id="60" name="Freeform 747"/>
            <p:cNvSpPr>
              <a:spLocks noChangeAspect="1" noEditPoints="1"/>
            </p:cNvSpPr>
            <p:nvPr/>
          </p:nvSpPr>
          <p:spPr bwMode="auto">
            <a:xfrm>
              <a:off x="8690425" y="3436048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183448" y="4169169"/>
              <a:ext cx="1745824" cy="63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nb-NO" sz="900" b="1">
                  <a:solidFill>
                    <a:srgbClr val="000000"/>
                  </a:solidFill>
                  <a:latin typeface="Verdana"/>
                </a:rPr>
                <a:t>Nina Kotte </a:t>
              </a:r>
            </a:p>
            <a:p>
              <a:pPr algn="ctr" defTabSz="914378">
                <a:defRPr/>
              </a:pPr>
              <a:r>
                <a:rPr lang="nb-NO" sz="788" i="1">
                  <a:solidFill>
                    <a:srgbClr val="000000"/>
                  </a:solidFill>
                  <a:latin typeface="Verdana"/>
                </a:rPr>
                <a:t>Bistand kommunikasjon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184481" y="2489874"/>
            <a:ext cx="1309368" cy="1421426"/>
            <a:chOff x="8183448" y="3436048"/>
            <a:chExt cx="1745824" cy="1895234"/>
          </a:xfrm>
        </p:grpSpPr>
        <p:sp>
          <p:nvSpPr>
            <p:cNvPr id="66" name="Freeform 747"/>
            <p:cNvSpPr>
              <a:spLocks noChangeAspect="1" noEditPoints="1"/>
            </p:cNvSpPr>
            <p:nvPr/>
          </p:nvSpPr>
          <p:spPr bwMode="auto">
            <a:xfrm>
              <a:off x="8690425" y="3436048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183448" y="4169169"/>
              <a:ext cx="1745824" cy="1162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en-US" sz="900" b="1">
                  <a:solidFill>
                    <a:srgbClr val="000000"/>
                  </a:solidFill>
                  <a:latin typeface="Verdana"/>
                </a:rPr>
                <a:t>T</a:t>
              </a:r>
              <a:r>
                <a:rPr lang="nb-NO" sz="900" b="1" err="1">
                  <a:solidFill>
                    <a:srgbClr val="000000"/>
                  </a:solidFill>
                  <a:latin typeface="Verdana"/>
                </a:rPr>
                <a:t>erje</a:t>
              </a:r>
              <a:r>
                <a:rPr lang="nb-NO" sz="900" b="1">
                  <a:solidFill>
                    <a:srgbClr val="000000"/>
                  </a:solidFill>
                  <a:latin typeface="Verdana"/>
                </a:rPr>
                <a:t> Brekke/Vegard Kildal</a:t>
              </a:r>
            </a:p>
            <a:p>
              <a:pPr algn="ctr" defTabSz="914378">
                <a:defRPr/>
              </a:pPr>
              <a:r>
                <a:rPr lang="nb-NO" sz="788" i="1">
                  <a:solidFill>
                    <a:srgbClr val="000000"/>
                  </a:solidFill>
                  <a:latin typeface="Verdana"/>
                </a:rPr>
                <a:t>Bistand prosjekt/prosjektstøtte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66479" y="1274913"/>
            <a:ext cx="1309368" cy="1040425"/>
            <a:chOff x="8183448" y="3436048"/>
            <a:chExt cx="1745824" cy="1387233"/>
          </a:xfrm>
        </p:grpSpPr>
        <p:sp>
          <p:nvSpPr>
            <p:cNvPr id="69" name="Freeform 747"/>
            <p:cNvSpPr>
              <a:spLocks noChangeAspect="1" noEditPoints="1"/>
            </p:cNvSpPr>
            <p:nvPr/>
          </p:nvSpPr>
          <p:spPr bwMode="auto">
            <a:xfrm>
              <a:off x="8690425" y="3436048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183448" y="4169169"/>
              <a:ext cx="1745824" cy="654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nb-NO" sz="900" b="1">
                  <a:solidFill>
                    <a:srgbClr val="000000"/>
                  </a:solidFill>
                  <a:latin typeface="Verdana"/>
                </a:rPr>
                <a:t>Jan Håvard Ryen – fra 2/1</a:t>
              </a:r>
            </a:p>
            <a:p>
              <a:pPr algn="ctr" defTabSz="914378">
                <a:defRPr/>
              </a:pPr>
              <a:r>
                <a:rPr lang="nb-NO" sz="788" i="1">
                  <a:solidFill>
                    <a:srgbClr val="000000"/>
                  </a:solidFill>
                  <a:latin typeface="Verdana"/>
                </a:rPr>
                <a:t>Delprosjektleder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763795" y="1274913"/>
            <a:ext cx="1309368" cy="1161675"/>
            <a:chOff x="8183448" y="3436048"/>
            <a:chExt cx="1745824" cy="1548899"/>
          </a:xfrm>
        </p:grpSpPr>
        <p:sp>
          <p:nvSpPr>
            <p:cNvPr id="72" name="Freeform 747"/>
            <p:cNvSpPr>
              <a:spLocks noChangeAspect="1" noEditPoints="1"/>
            </p:cNvSpPr>
            <p:nvPr/>
          </p:nvSpPr>
          <p:spPr bwMode="auto">
            <a:xfrm>
              <a:off x="8690425" y="3436048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183448" y="4169169"/>
              <a:ext cx="1745824" cy="815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nb-NO" sz="900" b="1">
                  <a:solidFill>
                    <a:srgbClr val="000000"/>
                  </a:solidFill>
                  <a:latin typeface="Verdana"/>
                </a:rPr>
                <a:t>Jan Håvard Ryen – fra 2/1</a:t>
              </a:r>
            </a:p>
            <a:p>
              <a:pPr algn="ctr" defTabSz="914378">
                <a:defRPr/>
              </a:pPr>
              <a:r>
                <a:rPr lang="nb-NO" sz="788" i="1">
                  <a:solidFill>
                    <a:srgbClr val="000000"/>
                  </a:solidFill>
                  <a:latin typeface="Verdana"/>
                </a:rPr>
                <a:t>Koordinering byggeprosess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763795" y="2489874"/>
            <a:ext cx="1309368" cy="1023176"/>
            <a:chOff x="8183448" y="3436048"/>
            <a:chExt cx="1745824" cy="1364234"/>
          </a:xfrm>
        </p:grpSpPr>
        <p:sp>
          <p:nvSpPr>
            <p:cNvPr id="75" name="Freeform 747"/>
            <p:cNvSpPr>
              <a:spLocks noChangeAspect="1" noEditPoints="1"/>
            </p:cNvSpPr>
            <p:nvPr/>
          </p:nvSpPr>
          <p:spPr bwMode="auto">
            <a:xfrm>
              <a:off x="8690425" y="3436048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83448" y="4169169"/>
              <a:ext cx="1745824" cy="63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en-US" sz="900" b="1">
                  <a:solidFill>
                    <a:srgbClr val="000000"/>
                  </a:solidFill>
                  <a:latin typeface="Verdana"/>
                </a:rPr>
                <a:t>M</a:t>
              </a:r>
              <a:r>
                <a:rPr lang="nb-NO" sz="900" b="1" err="1">
                  <a:solidFill>
                    <a:srgbClr val="000000"/>
                  </a:solidFill>
                  <a:latin typeface="Verdana"/>
                </a:rPr>
                <a:t>onica</a:t>
              </a:r>
              <a:r>
                <a:rPr lang="nb-NO" sz="900" b="1">
                  <a:solidFill>
                    <a:srgbClr val="000000"/>
                  </a:solidFill>
                  <a:latin typeface="Verdana"/>
                </a:rPr>
                <a:t> Storvik</a:t>
              </a:r>
            </a:p>
            <a:p>
              <a:pPr algn="ctr" defTabSz="914378">
                <a:defRPr/>
              </a:pPr>
              <a:r>
                <a:rPr lang="nb-NO" sz="788" i="1">
                  <a:solidFill>
                    <a:srgbClr val="000000"/>
                  </a:solidFill>
                  <a:latin typeface="Verdana"/>
                </a:rPr>
                <a:t>Koordinering Flytteprosess</a:t>
              </a:r>
              <a:endParaRPr lang="nb-NO" sz="788">
                <a:solidFill>
                  <a:srgbClr val="000000"/>
                </a:solidFill>
                <a:latin typeface="Verdana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66479" y="2489874"/>
            <a:ext cx="1309368" cy="1023176"/>
            <a:chOff x="8183448" y="3436048"/>
            <a:chExt cx="1745824" cy="1364234"/>
          </a:xfrm>
        </p:grpSpPr>
        <p:sp>
          <p:nvSpPr>
            <p:cNvPr id="78" name="Freeform 747"/>
            <p:cNvSpPr>
              <a:spLocks noChangeAspect="1" noEditPoints="1"/>
            </p:cNvSpPr>
            <p:nvPr/>
          </p:nvSpPr>
          <p:spPr bwMode="auto">
            <a:xfrm>
              <a:off x="8690425" y="3436048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183448" y="4169169"/>
              <a:ext cx="1745824" cy="63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en-US" sz="900" b="1" dirty="0">
                  <a:solidFill>
                    <a:srgbClr val="000000"/>
                  </a:solidFill>
                  <a:latin typeface="Verdana"/>
                </a:rPr>
                <a:t>Jan Håvard Ryen</a:t>
              </a:r>
              <a:endParaRPr lang="nb-NO" sz="788" i="1" dirty="0">
                <a:solidFill>
                  <a:srgbClr val="000000"/>
                </a:solidFill>
                <a:latin typeface="Verdana"/>
              </a:endParaRPr>
            </a:p>
            <a:p>
              <a:pPr algn="ctr" defTabSz="914378">
                <a:defRPr/>
              </a:pPr>
              <a:r>
                <a:rPr lang="nb-NO" sz="788" i="1" dirty="0">
                  <a:solidFill>
                    <a:srgbClr val="000000"/>
                  </a:solidFill>
                  <a:latin typeface="Verdana"/>
                </a:rPr>
                <a:t>Koordinering kommunikasjon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14941" y="3697932"/>
            <a:ext cx="1309368" cy="1023176"/>
            <a:chOff x="8183448" y="3436048"/>
            <a:chExt cx="1745824" cy="1364234"/>
          </a:xfrm>
        </p:grpSpPr>
        <p:sp>
          <p:nvSpPr>
            <p:cNvPr id="63" name="Freeform 747"/>
            <p:cNvSpPr>
              <a:spLocks noChangeAspect="1" noEditPoints="1"/>
            </p:cNvSpPr>
            <p:nvPr/>
          </p:nvSpPr>
          <p:spPr bwMode="auto">
            <a:xfrm>
              <a:off x="8690425" y="3436048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183448" y="4169169"/>
              <a:ext cx="1745824" cy="63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nb-NO" sz="900" b="1">
                  <a:solidFill>
                    <a:srgbClr val="000000"/>
                  </a:solidFill>
                  <a:latin typeface="Verdana"/>
                </a:rPr>
                <a:t>Morten Antonsen</a:t>
              </a:r>
            </a:p>
            <a:p>
              <a:pPr algn="ctr" defTabSz="914378">
                <a:defRPr/>
              </a:pPr>
              <a:r>
                <a:rPr lang="nb-NO" sz="788" i="1">
                  <a:solidFill>
                    <a:srgbClr val="000000"/>
                  </a:solidFill>
                  <a:latin typeface="Verdana"/>
                </a:rPr>
                <a:t>Koordinering organisasjonsprosess</a:t>
              </a:r>
              <a:endParaRPr lang="nb-NO" sz="788">
                <a:solidFill>
                  <a:srgbClr val="000000"/>
                </a:solidFill>
                <a:latin typeface="Verdana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763794" y="3712896"/>
            <a:ext cx="1309368" cy="1023176"/>
            <a:chOff x="8183448" y="3436048"/>
            <a:chExt cx="1745824" cy="1364234"/>
          </a:xfrm>
        </p:grpSpPr>
        <p:sp>
          <p:nvSpPr>
            <p:cNvPr id="83" name="Freeform 747"/>
            <p:cNvSpPr>
              <a:spLocks noChangeAspect="1" noEditPoints="1"/>
            </p:cNvSpPr>
            <p:nvPr/>
          </p:nvSpPr>
          <p:spPr bwMode="auto">
            <a:xfrm>
              <a:off x="8690425" y="3436048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183448" y="4169169"/>
              <a:ext cx="1745824" cy="63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en-US" sz="900" b="1">
                  <a:solidFill>
                    <a:srgbClr val="000000"/>
                  </a:solidFill>
                  <a:latin typeface="Verdana"/>
                </a:rPr>
                <a:t>J</a:t>
              </a:r>
              <a:r>
                <a:rPr lang="nb-NO" sz="900" b="1" err="1">
                  <a:solidFill>
                    <a:srgbClr val="000000"/>
                  </a:solidFill>
                  <a:latin typeface="Verdana"/>
                </a:rPr>
                <a:t>ohn</a:t>
              </a:r>
              <a:r>
                <a:rPr lang="nb-NO" sz="900" b="1">
                  <a:solidFill>
                    <a:srgbClr val="000000"/>
                  </a:solidFill>
                  <a:latin typeface="Verdana"/>
                </a:rPr>
                <a:t> Krogstie</a:t>
              </a:r>
            </a:p>
            <a:p>
              <a:pPr algn="ctr" defTabSz="914378">
                <a:defRPr/>
              </a:pPr>
              <a:r>
                <a:rPr lang="nb-NO" sz="788" i="1">
                  <a:solidFill>
                    <a:srgbClr val="000000"/>
                  </a:solidFill>
                  <a:latin typeface="Verdana"/>
                </a:rPr>
                <a:t>Ansvarlig leder og overordnet ansvarlig</a:t>
              </a:r>
              <a:endParaRPr lang="nb-NO" sz="788">
                <a:solidFill>
                  <a:srgbClr val="000000"/>
                </a:solidFill>
                <a:latin typeface="Verdana"/>
              </a:endParaRPr>
            </a:p>
          </p:txBody>
        </p:sp>
      </p:grpSp>
      <p:grpSp>
        <p:nvGrpSpPr>
          <p:cNvPr id="85" name="Group 46"/>
          <p:cNvGrpSpPr/>
          <p:nvPr/>
        </p:nvGrpSpPr>
        <p:grpSpPr>
          <a:xfrm>
            <a:off x="6172839" y="1303542"/>
            <a:ext cx="1309368" cy="1203049"/>
            <a:chOff x="8183448" y="3319317"/>
            <a:chExt cx="1745824" cy="1604066"/>
          </a:xfrm>
        </p:grpSpPr>
        <p:sp>
          <p:nvSpPr>
            <p:cNvPr id="86" name="Freeform 747"/>
            <p:cNvSpPr>
              <a:spLocks noChangeAspect="1" noEditPoints="1"/>
            </p:cNvSpPr>
            <p:nvPr/>
          </p:nvSpPr>
          <p:spPr bwMode="auto">
            <a:xfrm>
              <a:off x="8690424" y="3319317"/>
              <a:ext cx="731871" cy="646919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914378">
                <a:defRPr/>
              </a:pPr>
              <a:endParaRPr lang="en-GB" sz="239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87" name="TextBox 48"/>
            <p:cNvSpPr txBox="1"/>
            <p:nvPr/>
          </p:nvSpPr>
          <p:spPr>
            <a:xfrm>
              <a:off x="8183448" y="4130601"/>
              <a:ext cx="1745824" cy="792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8">
                <a:defRPr/>
              </a:pPr>
              <a:r>
                <a:rPr lang="en-US" sz="900" b="1">
                  <a:solidFill>
                    <a:srgbClr val="000000"/>
                  </a:solidFill>
                  <a:latin typeface="Verdana"/>
                </a:rPr>
                <a:t>K</a:t>
              </a:r>
              <a:r>
                <a:rPr lang="nb-NO" sz="900" b="1" err="1">
                  <a:solidFill>
                    <a:srgbClr val="000000"/>
                  </a:solidFill>
                  <a:latin typeface="Verdana"/>
                </a:rPr>
                <a:t>ari</a:t>
              </a:r>
              <a:r>
                <a:rPr lang="nb-NO" sz="900" b="1">
                  <a:solidFill>
                    <a:srgbClr val="000000"/>
                  </a:solidFill>
                  <a:latin typeface="Verdana"/>
                </a:rPr>
                <a:t> Skarholt</a:t>
              </a:r>
            </a:p>
            <a:p>
              <a:pPr algn="ctr" defTabSz="914378">
                <a:defRPr/>
              </a:pPr>
              <a:r>
                <a:rPr lang="nb-NO" sz="788" i="1">
                  <a:latin typeface="Verdana"/>
                </a:rPr>
                <a:t>Bistand gjennomføring org.utvikling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46B6D37-2C8D-470B-BD2F-78269044B416}"/>
              </a:ext>
            </a:extLst>
          </p:cNvPr>
          <p:cNvGrpSpPr/>
          <p:nvPr/>
        </p:nvGrpSpPr>
        <p:grpSpPr>
          <a:xfrm>
            <a:off x="6088283" y="2518670"/>
            <a:ext cx="1273926" cy="1259342"/>
            <a:chOff x="7495647" y="3815051"/>
            <a:chExt cx="2261937" cy="2236050"/>
          </a:xfrm>
        </p:grpSpPr>
        <p:sp>
          <p:nvSpPr>
            <p:cNvPr id="51" name="Freeform 747">
              <a:extLst>
                <a:ext uri="{FF2B5EF4-FFF2-40B4-BE49-F238E27FC236}">
                  <a16:creationId xmlns:a16="http://schemas.microsoft.com/office/drawing/2014/main" id="{20899592-ADD2-43BC-85E9-59A27AECF43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105267" y="3815051"/>
              <a:ext cx="1045101" cy="1045101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endParaRPr lang="en-GB" sz="239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9636D71-670F-40D8-A017-99DCFD48627F}"/>
                </a:ext>
              </a:extLst>
            </p:cNvPr>
            <p:cNvSpPr txBox="1"/>
            <p:nvPr/>
          </p:nvSpPr>
          <p:spPr>
            <a:xfrm>
              <a:off x="7495647" y="4903495"/>
              <a:ext cx="2261937" cy="1147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900" b="1" dirty="0"/>
                <a:t>Linn Rasch Aune</a:t>
              </a:r>
            </a:p>
            <a:p>
              <a:pPr algn="ctr"/>
              <a:r>
                <a:rPr lang="nb-NO" sz="900" i="1" dirty="0"/>
                <a:t> Organisasjonsutvikling/Kommunikasjon</a:t>
              </a:r>
              <a:endParaRPr lang="nb-NO" sz="900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0D29B2B-C92C-4349-BA24-FC40246EA545}"/>
              </a:ext>
            </a:extLst>
          </p:cNvPr>
          <p:cNvGrpSpPr/>
          <p:nvPr/>
        </p:nvGrpSpPr>
        <p:grpSpPr>
          <a:xfrm>
            <a:off x="7394732" y="3610475"/>
            <a:ext cx="1273925" cy="920966"/>
            <a:chOff x="9744188" y="3815050"/>
            <a:chExt cx="2261937" cy="1635235"/>
          </a:xfrm>
        </p:grpSpPr>
        <p:sp>
          <p:nvSpPr>
            <p:cNvPr id="89" name="Freeform 747">
              <a:extLst>
                <a:ext uri="{FF2B5EF4-FFF2-40B4-BE49-F238E27FC236}">
                  <a16:creationId xmlns:a16="http://schemas.microsoft.com/office/drawing/2014/main" id="{5585501C-27DD-4047-ACD2-C06B1DB8628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0325631" y="3815050"/>
              <a:ext cx="1045098" cy="1045098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endParaRPr lang="en-GB" sz="239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90F36E4-CD87-4A37-8099-757E9B980434}"/>
                </a:ext>
              </a:extLst>
            </p:cNvPr>
            <p:cNvSpPr txBox="1"/>
            <p:nvPr/>
          </p:nvSpPr>
          <p:spPr>
            <a:xfrm>
              <a:off x="9744188" y="4794512"/>
              <a:ext cx="2261937" cy="655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900" b="1" dirty="0"/>
                <a:t>Eva Helene Haanæs</a:t>
              </a:r>
            </a:p>
            <a:p>
              <a:pPr algn="ctr"/>
              <a:r>
                <a:rPr lang="en-US" sz="900" dirty="0" err="1"/>
                <a:t>Arkitekt</a:t>
              </a:r>
              <a:endParaRPr lang="nb-NO" sz="900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00C0890-A96C-46A2-A7AC-29A993D28869}"/>
              </a:ext>
            </a:extLst>
          </p:cNvPr>
          <p:cNvGrpSpPr/>
          <p:nvPr/>
        </p:nvGrpSpPr>
        <p:grpSpPr>
          <a:xfrm>
            <a:off x="6120806" y="3778012"/>
            <a:ext cx="1273926" cy="938095"/>
            <a:chOff x="8752518" y="5520835"/>
            <a:chExt cx="2261937" cy="1665647"/>
          </a:xfrm>
        </p:grpSpPr>
        <p:sp>
          <p:nvSpPr>
            <p:cNvPr id="92" name="Freeform 747">
              <a:extLst>
                <a:ext uri="{FF2B5EF4-FFF2-40B4-BE49-F238E27FC236}">
                  <a16:creationId xmlns:a16="http://schemas.microsoft.com/office/drawing/2014/main" id="{A7C40937-8EBC-444D-86AC-AA1B0F261C0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9360938" y="5520835"/>
              <a:ext cx="1045097" cy="1045097"/>
            </a:xfrm>
            <a:custGeom>
              <a:avLst/>
              <a:gdLst>
                <a:gd name="T0" fmla="*/ 307 w 512"/>
                <a:gd name="T1" fmla="*/ 137 h 512"/>
                <a:gd name="T2" fmla="*/ 308 w 512"/>
                <a:gd name="T3" fmla="*/ 137 h 512"/>
                <a:gd name="T4" fmla="*/ 292 w 512"/>
                <a:gd name="T5" fmla="*/ 149 h 512"/>
                <a:gd name="T6" fmla="*/ 285 w 512"/>
                <a:gd name="T7" fmla="*/ 141 h 512"/>
                <a:gd name="T8" fmla="*/ 269 w 512"/>
                <a:gd name="T9" fmla="*/ 141 h 512"/>
                <a:gd name="T10" fmla="*/ 261 w 512"/>
                <a:gd name="T11" fmla="*/ 150 h 512"/>
                <a:gd name="T12" fmla="*/ 204 w 512"/>
                <a:gd name="T13" fmla="*/ 137 h 512"/>
                <a:gd name="T14" fmla="*/ 204 w 512"/>
                <a:gd name="T15" fmla="*/ 137 h 512"/>
                <a:gd name="T16" fmla="*/ 256 w 512"/>
                <a:gd name="T17" fmla="*/ 117 h 512"/>
                <a:gd name="T18" fmla="*/ 307 w 512"/>
                <a:gd name="T19" fmla="*/ 137 h 512"/>
                <a:gd name="T20" fmla="*/ 512 w 512"/>
                <a:gd name="T21" fmla="*/ 256 h 512"/>
                <a:gd name="T22" fmla="*/ 256 w 512"/>
                <a:gd name="T23" fmla="*/ 512 h 512"/>
                <a:gd name="T24" fmla="*/ 0 w 512"/>
                <a:gd name="T25" fmla="*/ 256 h 512"/>
                <a:gd name="T26" fmla="*/ 256 w 512"/>
                <a:gd name="T27" fmla="*/ 0 h 512"/>
                <a:gd name="T28" fmla="*/ 512 w 512"/>
                <a:gd name="T29" fmla="*/ 256 h 512"/>
                <a:gd name="T30" fmla="*/ 389 w 512"/>
                <a:gd name="T31" fmla="*/ 353 h 512"/>
                <a:gd name="T32" fmla="*/ 343 w 512"/>
                <a:gd name="T33" fmla="*/ 342 h 512"/>
                <a:gd name="T34" fmla="*/ 319 w 512"/>
                <a:gd name="T35" fmla="*/ 338 h 512"/>
                <a:gd name="T36" fmla="*/ 302 w 512"/>
                <a:gd name="T37" fmla="*/ 290 h 512"/>
                <a:gd name="T38" fmla="*/ 332 w 512"/>
                <a:gd name="T39" fmla="*/ 222 h 512"/>
                <a:gd name="T40" fmla="*/ 324 w 512"/>
                <a:gd name="T41" fmla="*/ 124 h 512"/>
                <a:gd name="T42" fmla="*/ 256 w 512"/>
                <a:gd name="T43" fmla="*/ 96 h 512"/>
                <a:gd name="T44" fmla="*/ 187 w 512"/>
                <a:gd name="T45" fmla="*/ 124 h 512"/>
                <a:gd name="T46" fmla="*/ 180 w 512"/>
                <a:gd name="T47" fmla="*/ 222 h 512"/>
                <a:gd name="T48" fmla="*/ 209 w 512"/>
                <a:gd name="T49" fmla="*/ 289 h 512"/>
                <a:gd name="T50" fmla="*/ 192 w 512"/>
                <a:gd name="T51" fmla="*/ 338 h 512"/>
                <a:gd name="T52" fmla="*/ 168 w 512"/>
                <a:gd name="T53" fmla="*/ 342 h 512"/>
                <a:gd name="T54" fmla="*/ 122 w 512"/>
                <a:gd name="T55" fmla="*/ 353 h 512"/>
                <a:gd name="T56" fmla="*/ 118 w 512"/>
                <a:gd name="T57" fmla="*/ 368 h 512"/>
                <a:gd name="T58" fmla="*/ 133 w 512"/>
                <a:gd name="T59" fmla="*/ 372 h 512"/>
                <a:gd name="T60" fmla="*/ 171 w 512"/>
                <a:gd name="T61" fmla="*/ 363 h 512"/>
                <a:gd name="T62" fmla="*/ 202 w 512"/>
                <a:gd name="T63" fmla="*/ 357 h 512"/>
                <a:gd name="T64" fmla="*/ 228 w 512"/>
                <a:gd name="T65" fmla="*/ 315 h 512"/>
                <a:gd name="T66" fmla="*/ 227 w 512"/>
                <a:gd name="T67" fmla="*/ 278 h 512"/>
                <a:gd name="T68" fmla="*/ 200 w 512"/>
                <a:gd name="T69" fmla="*/ 216 h 512"/>
                <a:gd name="T70" fmla="*/ 195 w 512"/>
                <a:gd name="T71" fmla="*/ 159 h 512"/>
                <a:gd name="T72" fmla="*/ 240 w 512"/>
                <a:gd name="T73" fmla="*/ 175 h 512"/>
                <a:gd name="T74" fmla="*/ 270 w 512"/>
                <a:gd name="T75" fmla="*/ 170 h 512"/>
                <a:gd name="T76" fmla="*/ 274 w 512"/>
                <a:gd name="T77" fmla="*/ 167 h 512"/>
                <a:gd name="T78" fmla="*/ 277 w 512"/>
                <a:gd name="T79" fmla="*/ 164 h 512"/>
                <a:gd name="T80" fmla="*/ 280 w 512"/>
                <a:gd name="T81" fmla="*/ 167 h 512"/>
                <a:gd name="T82" fmla="*/ 287 w 512"/>
                <a:gd name="T83" fmla="*/ 170 h 512"/>
                <a:gd name="T84" fmla="*/ 316 w 512"/>
                <a:gd name="T85" fmla="*/ 159 h 512"/>
                <a:gd name="T86" fmla="*/ 311 w 512"/>
                <a:gd name="T87" fmla="*/ 216 h 512"/>
                <a:gd name="T88" fmla="*/ 285 w 512"/>
                <a:gd name="T89" fmla="*/ 278 h 512"/>
                <a:gd name="T90" fmla="*/ 284 w 512"/>
                <a:gd name="T91" fmla="*/ 315 h 512"/>
                <a:gd name="T92" fmla="*/ 309 w 512"/>
                <a:gd name="T93" fmla="*/ 357 h 512"/>
                <a:gd name="T94" fmla="*/ 341 w 512"/>
                <a:gd name="T95" fmla="*/ 363 h 512"/>
                <a:gd name="T96" fmla="*/ 378 w 512"/>
                <a:gd name="T97" fmla="*/ 372 h 512"/>
                <a:gd name="T98" fmla="*/ 384 w 512"/>
                <a:gd name="T99" fmla="*/ 373 h 512"/>
                <a:gd name="T100" fmla="*/ 393 w 512"/>
                <a:gd name="T101" fmla="*/ 368 h 512"/>
                <a:gd name="T102" fmla="*/ 389 w 512"/>
                <a:gd name="T103" fmla="*/ 35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307" y="137"/>
                  </a:moveTo>
                  <a:cubicBezTo>
                    <a:pt x="307" y="137"/>
                    <a:pt x="307" y="137"/>
                    <a:pt x="308" y="137"/>
                  </a:cubicBezTo>
                  <a:cubicBezTo>
                    <a:pt x="302" y="145"/>
                    <a:pt x="295" y="148"/>
                    <a:pt x="292" y="149"/>
                  </a:cubicBezTo>
                  <a:cubicBezTo>
                    <a:pt x="285" y="141"/>
                    <a:pt x="285" y="141"/>
                    <a:pt x="285" y="141"/>
                  </a:cubicBezTo>
                  <a:cubicBezTo>
                    <a:pt x="280" y="137"/>
                    <a:pt x="274" y="137"/>
                    <a:pt x="269" y="141"/>
                  </a:cubicBezTo>
                  <a:cubicBezTo>
                    <a:pt x="261" y="150"/>
                    <a:pt x="261" y="150"/>
                    <a:pt x="261" y="150"/>
                  </a:cubicBezTo>
                  <a:cubicBezTo>
                    <a:pt x="252" y="153"/>
                    <a:pt x="221" y="160"/>
                    <a:pt x="204" y="137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14" y="124"/>
                    <a:pt x="231" y="117"/>
                    <a:pt x="256" y="117"/>
                  </a:cubicBezTo>
                  <a:cubicBezTo>
                    <a:pt x="280" y="117"/>
                    <a:pt x="297" y="124"/>
                    <a:pt x="307" y="13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353"/>
                  </a:moveTo>
                  <a:cubicBezTo>
                    <a:pt x="375" y="345"/>
                    <a:pt x="358" y="344"/>
                    <a:pt x="343" y="342"/>
                  </a:cubicBezTo>
                  <a:cubicBezTo>
                    <a:pt x="333" y="341"/>
                    <a:pt x="323" y="340"/>
                    <a:pt x="319" y="338"/>
                  </a:cubicBezTo>
                  <a:cubicBezTo>
                    <a:pt x="308" y="332"/>
                    <a:pt x="299" y="297"/>
                    <a:pt x="302" y="290"/>
                  </a:cubicBezTo>
                  <a:cubicBezTo>
                    <a:pt x="315" y="272"/>
                    <a:pt x="327" y="240"/>
                    <a:pt x="332" y="222"/>
                  </a:cubicBezTo>
                  <a:cubicBezTo>
                    <a:pt x="338" y="198"/>
                    <a:pt x="347" y="154"/>
                    <a:pt x="324" y="124"/>
                  </a:cubicBezTo>
                  <a:cubicBezTo>
                    <a:pt x="310" y="105"/>
                    <a:pt x="287" y="96"/>
                    <a:pt x="256" y="96"/>
                  </a:cubicBezTo>
                  <a:cubicBezTo>
                    <a:pt x="224" y="96"/>
                    <a:pt x="201" y="105"/>
                    <a:pt x="187" y="124"/>
                  </a:cubicBezTo>
                  <a:cubicBezTo>
                    <a:pt x="165" y="154"/>
                    <a:pt x="173" y="198"/>
                    <a:pt x="180" y="222"/>
                  </a:cubicBezTo>
                  <a:cubicBezTo>
                    <a:pt x="185" y="240"/>
                    <a:pt x="197" y="272"/>
                    <a:pt x="209" y="289"/>
                  </a:cubicBezTo>
                  <a:cubicBezTo>
                    <a:pt x="212" y="297"/>
                    <a:pt x="203" y="332"/>
                    <a:pt x="192" y="338"/>
                  </a:cubicBezTo>
                  <a:cubicBezTo>
                    <a:pt x="188" y="340"/>
                    <a:pt x="178" y="341"/>
                    <a:pt x="168" y="342"/>
                  </a:cubicBezTo>
                  <a:cubicBezTo>
                    <a:pt x="153" y="344"/>
                    <a:pt x="136" y="345"/>
                    <a:pt x="122" y="353"/>
                  </a:cubicBezTo>
                  <a:cubicBezTo>
                    <a:pt x="117" y="356"/>
                    <a:pt x="115" y="362"/>
                    <a:pt x="118" y="368"/>
                  </a:cubicBezTo>
                  <a:cubicBezTo>
                    <a:pt x="121" y="373"/>
                    <a:pt x="128" y="375"/>
                    <a:pt x="133" y="372"/>
                  </a:cubicBezTo>
                  <a:cubicBezTo>
                    <a:pt x="143" y="366"/>
                    <a:pt x="158" y="365"/>
                    <a:pt x="171" y="363"/>
                  </a:cubicBezTo>
                  <a:cubicBezTo>
                    <a:pt x="183" y="362"/>
                    <a:pt x="194" y="361"/>
                    <a:pt x="202" y="357"/>
                  </a:cubicBezTo>
                  <a:cubicBezTo>
                    <a:pt x="218" y="348"/>
                    <a:pt x="225" y="325"/>
                    <a:pt x="228" y="315"/>
                  </a:cubicBezTo>
                  <a:cubicBezTo>
                    <a:pt x="230" y="306"/>
                    <a:pt x="233" y="288"/>
                    <a:pt x="227" y="278"/>
                  </a:cubicBezTo>
                  <a:cubicBezTo>
                    <a:pt x="216" y="263"/>
                    <a:pt x="205" y="233"/>
                    <a:pt x="200" y="216"/>
                  </a:cubicBezTo>
                  <a:cubicBezTo>
                    <a:pt x="197" y="205"/>
                    <a:pt x="191" y="180"/>
                    <a:pt x="195" y="159"/>
                  </a:cubicBezTo>
                  <a:cubicBezTo>
                    <a:pt x="209" y="171"/>
                    <a:pt x="225" y="175"/>
                    <a:pt x="240" y="175"/>
                  </a:cubicBezTo>
                  <a:cubicBezTo>
                    <a:pt x="252" y="175"/>
                    <a:pt x="263" y="172"/>
                    <a:pt x="270" y="170"/>
                  </a:cubicBezTo>
                  <a:cubicBezTo>
                    <a:pt x="271" y="169"/>
                    <a:pt x="273" y="168"/>
                    <a:pt x="274" y="167"/>
                  </a:cubicBezTo>
                  <a:cubicBezTo>
                    <a:pt x="277" y="164"/>
                    <a:pt x="277" y="164"/>
                    <a:pt x="277" y="164"/>
                  </a:cubicBezTo>
                  <a:cubicBezTo>
                    <a:pt x="280" y="167"/>
                    <a:pt x="280" y="167"/>
                    <a:pt x="280" y="167"/>
                  </a:cubicBezTo>
                  <a:cubicBezTo>
                    <a:pt x="282" y="169"/>
                    <a:pt x="284" y="170"/>
                    <a:pt x="287" y="170"/>
                  </a:cubicBezTo>
                  <a:cubicBezTo>
                    <a:pt x="288" y="170"/>
                    <a:pt x="302" y="171"/>
                    <a:pt x="316" y="159"/>
                  </a:cubicBezTo>
                  <a:cubicBezTo>
                    <a:pt x="320" y="180"/>
                    <a:pt x="314" y="205"/>
                    <a:pt x="311" y="216"/>
                  </a:cubicBezTo>
                  <a:cubicBezTo>
                    <a:pt x="306" y="233"/>
                    <a:pt x="295" y="263"/>
                    <a:pt x="285" y="278"/>
                  </a:cubicBezTo>
                  <a:cubicBezTo>
                    <a:pt x="278" y="288"/>
                    <a:pt x="281" y="306"/>
                    <a:pt x="284" y="315"/>
                  </a:cubicBezTo>
                  <a:cubicBezTo>
                    <a:pt x="286" y="325"/>
                    <a:pt x="293" y="348"/>
                    <a:pt x="309" y="357"/>
                  </a:cubicBezTo>
                  <a:cubicBezTo>
                    <a:pt x="317" y="361"/>
                    <a:pt x="328" y="362"/>
                    <a:pt x="341" y="363"/>
                  </a:cubicBezTo>
                  <a:cubicBezTo>
                    <a:pt x="354" y="365"/>
                    <a:pt x="369" y="366"/>
                    <a:pt x="378" y="372"/>
                  </a:cubicBezTo>
                  <a:cubicBezTo>
                    <a:pt x="380" y="373"/>
                    <a:pt x="382" y="373"/>
                    <a:pt x="384" y="373"/>
                  </a:cubicBezTo>
                  <a:cubicBezTo>
                    <a:pt x="387" y="373"/>
                    <a:pt x="391" y="371"/>
                    <a:pt x="393" y="368"/>
                  </a:cubicBezTo>
                  <a:cubicBezTo>
                    <a:pt x="396" y="362"/>
                    <a:pt x="394" y="356"/>
                    <a:pt x="389" y="353"/>
                  </a:cubicBezTo>
                  <a:close/>
                </a:path>
              </a:pathLst>
            </a:custGeom>
            <a:solidFill>
              <a:srgbClr val="01509D"/>
            </a:solidFill>
            <a:ln>
              <a:noFill/>
            </a:ln>
            <a:extLst/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endParaRPr lang="en-GB" sz="239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15C0328-4C8F-4C1A-B945-EFBBA5A4539E}"/>
                </a:ext>
              </a:extLst>
            </p:cNvPr>
            <p:cNvSpPr txBox="1"/>
            <p:nvPr/>
          </p:nvSpPr>
          <p:spPr>
            <a:xfrm>
              <a:off x="8752518" y="6530710"/>
              <a:ext cx="2261937" cy="65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900" b="1" dirty="0"/>
                <a:t>Eva Lotte Johansen</a:t>
              </a:r>
              <a:br>
                <a:rPr lang="nb-NO" sz="900" dirty="0"/>
              </a:br>
              <a:r>
                <a:rPr lang="nb-NO" sz="900" i="1" dirty="0"/>
                <a:t>NTNU Eiendom</a:t>
              </a:r>
              <a:endParaRPr lang="nb-NO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2144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B0949-6925-49D2-B941-DF34CCDA9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IDI's project organization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383B8-3D8C-475D-9D2C-AD39ADA38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76740"/>
            <a:ext cx="8229600" cy="3394472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nb-NO" dirty="0"/>
              <a:t>Monica Storvik &lt;monica.storvik@ntnu.no&gt;;  AIT</a:t>
            </a:r>
          </a:p>
          <a:p>
            <a:r>
              <a:rPr lang="nb-NO" dirty="0"/>
              <a:t>Magnus Själander &lt;magnus.sjalander@ntnu.no&gt;; Computing</a:t>
            </a:r>
          </a:p>
          <a:p>
            <a:r>
              <a:rPr lang="nb-NO" dirty="0"/>
              <a:t>Mads Nygård &lt;mads.nygaard@ntnu.no&gt;; DART</a:t>
            </a:r>
          </a:p>
          <a:p>
            <a:r>
              <a:rPr lang="nb-NO" dirty="0"/>
              <a:t>Babak Amin Farshchian &lt;babak.farshchian@ntnu.no&gt;; ISSE</a:t>
            </a:r>
          </a:p>
          <a:p>
            <a:r>
              <a:rPr lang="nb-NO" dirty="0"/>
              <a:t>Birgit Sørgård &lt;birgitss@ntnu.no&gt;; HMS, adm. ansatte</a:t>
            </a:r>
          </a:p>
          <a:p>
            <a:r>
              <a:rPr lang="nb-NO" dirty="0"/>
              <a:t>Alf Høiseth &lt;alfh@ntnu.no&gt;  – teknisk gruppe</a:t>
            </a:r>
          </a:p>
          <a:p>
            <a:r>
              <a:rPr lang="nb-NO" dirty="0"/>
              <a:t>Bart Iver van Blokland &lt;bart.van.blokland@ntnu.no&gt;; </a:t>
            </a:r>
            <a:r>
              <a:rPr lang="nb-NO" dirty="0" err="1"/>
              <a:t>Temporary</a:t>
            </a:r>
            <a:r>
              <a:rPr lang="nb-NO" dirty="0"/>
              <a:t> </a:t>
            </a:r>
            <a:r>
              <a:rPr lang="nb-NO" dirty="0" err="1"/>
              <a:t>emplyees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Stein Meisingseth &lt;stein.meisingseth@ntnu.no&gt;;  Verneombud Kalvskinnet</a:t>
            </a:r>
          </a:p>
          <a:p>
            <a:r>
              <a:rPr lang="nb-NO" dirty="0"/>
              <a:t>Randi Holvik &lt;randi.holvik@ntnu.no&gt;; (1.1 Nytt verneombud Gløs)</a:t>
            </a:r>
          </a:p>
          <a:p>
            <a:endParaRPr lang="nb-NO" dirty="0"/>
          </a:p>
          <a:p>
            <a:r>
              <a:rPr lang="nb-NO" dirty="0"/>
              <a:t>Åsmund Haugse &lt;aasmuha@stud.ntnu.no&gt;; Studentrepresentant Gløshaugen</a:t>
            </a:r>
          </a:p>
          <a:p>
            <a:r>
              <a:rPr lang="nb-NO" dirty="0"/>
              <a:t>Hallvard Sælthun &lt;hallvsa@stud.ntnu.no&gt;;  Studentrepresentant Kalvskinnet</a:t>
            </a:r>
          </a:p>
          <a:p>
            <a:endParaRPr lang="nb-NO" dirty="0"/>
          </a:p>
          <a:p>
            <a:r>
              <a:rPr lang="en-US" dirty="0"/>
              <a:t>M</a:t>
            </a:r>
            <a:r>
              <a:rPr lang="nb-NO" dirty="0"/>
              <a:t>orten Antonsen &lt;morten.antonsen@ntnu.no&gt;   – HR </a:t>
            </a:r>
            <a:r>
              <a:rPr lang="nb-NO" dirty="0" err="1"/>
              <a:t>focus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organizational</a:t>
            </a:r>
            <a:r>
              <a:rPr lang="nb-NO" dirty="0"/>
              <a:t> </a:t>
            </a:r>
            <a:r>
              <a:rPr lang="nb-NO" dirty="0" err="1"/>
              <a:t>development</a:t>
            </a:r>
            <a:endParaRPr lang="nb-NO" dirty="0"/>
          </a:p>
          <a:p>
            <a:endParaRPr lang="en-US" dirty="0"/>
          </a:p>
          <a:p>
            <a:r>
              <a:rPr lang="en-US" b="1" dirty="0"/>
              <a:t>Your main contact in the process ahead is the representative of your unit / group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776440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32054-3FAD-4228-9B7A-4278A0A54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0" dirty="0" err="1"/>
              <a:t>Communication</a:t>
            </a:r>
            <a:r>
              <a:rPr lang="nb-NO" b="0" dirty="0"/>
              <a:t> </a:t>
            </a:r>
            <a:r>
              <a:rPr lang="nb-NO" b="0" dirty="0" err="1"/>
              <a:t>ahead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4629E-3864-4ED8-9C2D-18B834CB4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Sharepoint</a:t>
            </a:r>
            <a:r>
              <a:rPr lang="en-US" dirty="0"/>
              <a:t> directory already in use updates continuously </a:t>
            </a:r>
            <a:r>
              <a:rPr lang="en-US" dirty="0">
                <a:hlinkClick r:id="rId2"/>
              </a:rPr>
              <a:t>https://studntnu.sharepoint.com/:f:/s/TeamSite/4195/EqOWA6VSuZRNlywR4UyenGYBcrmPD64VSIwF3J4nBxHWNA?e=xWzVxt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 important decisions, it is notified on </a:t>
            </a:r>
            <a:r>
              <a:rPr lang="en-US" dirty="0" err="1"/>
              <a:t>Innsida</a:t>
            </a:r>
            <a:endParaRPr lang="en-US" dirty="0"/>
          </a:p>
          <a:p>
            <a:r>
              <a:rPr lang="en-US" dirty="0"/>
              <a:t>Important that the representatives in the project organization contribute to information out to the unit, as well as ensure participation</a:t>
            </a:r>
          </a:p>
          <a:p>
            <a:endParaRPr lang="en-US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1580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questions </a:t>
            </a:r>
            <a:r>
              <a:rPr lang="en-US" dirty="0"/>
              <a:t>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 </a:t>
            </a:r>
            <a:endParaRPr lang="nb-NO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328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A65EF-E8E3-4F26-AA3F-59060C1C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567B1-C156-475D-B937-C942AD1A4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Presentation of main status and plans (John Krogstie)</a:t>
            </a:r>
          </a:p>
          <a:p>
            <a:pPr lvl="1"/>
            <a:r>
              <a:rPr lang="en-US" dirty="0"/>
              <a:t>Timeframe and milestones</a:t>
            </a:r>
          </a:p>
          <a:p>
            <a:pPr lvl="1"/>
            <a:r>
              <a:rPr lang="en-US" dirty="0"/>
              <a:t>Overall background for co-location</a:t>
            </a:r>
          </a:p>
          <a:p>
            <a:pPr lvl="1"/>
            <a:r>
              <a:rPr lang="en-US" dirty="0"/>
              <a:t>Framework conditions for use and adaptation of new areas</a:t>
            </a:r>
          </a:p>
          <a:p>
            <a:pPr lvl="1"/>
            <a:r>
              <a:rPr lang="en-US" dirty="0"/>
              <a:t>Use of new and existing areas</a:t>
            </a:r>
          </a:p>
          <a:p>
            <a:pPr lvl="1"/>
            <a:r>
              <a:rPr lang="en-US" dirty="0"/>
              <a:t>Who should sit where? Principles and process.</a:t>
            </a:r>
          </a:p>
          <a:p>
            <a:pPr lvl="1"/>
            <a:r>
              <a:rPr lang="en-US" dirty="0"/>
              <a:t>IDI's project organization</a:t>
            </a:r>
          </a:p>
          <a:p>
            <a:pPr lvl="1"/>
            <a:r>
              <a:rPr lang="en-US" dirty="0"/>
              <a:t>Communication ahead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Questions of general interest can be asked along the way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Possible  to ask more detailed questions after presentation</a:t>
            </a:r>
          </a:p>
          <a:p>
            <a:pPr lvl="1"/>
            <a:r>
              <a:rPr lang="en-US" dirty="0"/>
              <a:t>Representatives from the co-location project centrally, as well as from the faculty and department</a:t>
            </a:r>
          </a:p>
          <a:p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180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0" dirty="0" err="1"/>
              <a:t>Timeframe</a:t>
            </a:r>
            <a:r>
              <a:rPr lang="nb-NO" b="0" dirty="0"/>
              <a:t> and </a:t>
            </a:r>
            <a:r>
              <a:rPr lang="nb-NO" b="0" dirty="0" err="1"/>
              <a:t>milestones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The move of IDI from Kalvskinnet must be no later than 1.12.2019. (Teaching ends November 22, exam period starts November 25)</a:t>
            </a:r>
          </a:p>
          <a:p>
            <a:pPr lvl="0"/>
            <a:r>
              <a:rPr lang="en-US" dirty="0"/>
              <a:t>Plan for adaptations of workplaces in the IT building south wing is decided on 30.4.2019.</a:t>
            </a:r>
          </a:p>
          <a:p>
            <a:pPr lvl="0"/>
            <a:r>
              <a:rPr lang="en-US" dirty="0"/>
              <a:t>Learning area plan ready for 14.6.2019.</a:t>
            </a:r>
          </a:p>
          <a:p>
            <a:pPr lvl="0"/>
            <a:r>
              <a:rPr lang="en-US" dirty="0"/>
              <a:t>Final implementation is decided on 14.6.2019.</a:t>
            </a:r>
          </a:p>
          <a:p>
            <a:pPr lvl="0"/>
            <a:r>
              <a:rPr lang="en-US" dirty="0"/>
              <a:t>Rebuilding and adaptations in IT building south wing completed 15.9.2019.</a:t>
            </a:r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2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4740B-DB97-4DAC-A554-C5F5880F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setting 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7B747-4822-4434-9034-E041713AD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Rector has decided that the technology studies at Kalvskinnet will be co-located with the technology studies at Gløshaugen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Overall goals for co-location of </a:t>
            </a:r>
            <a:r>
              <a:rPr lang="nb-NO" dirty="0"/>
              <a:t>IDI Gløshaugen and IDI Kalvskinnet: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Gather the academic community at IDI Trondheim one place to achieve a greater degree of collaboration across the different environments within</a:t>
            </a:r>
          </a:p>
          <a:p>
            <a:pPr marL="1543050" lvl="3" indent="-285750"/>
            <a:r>
              <a:rPr lang="nb-NO" dirty="0" err="1"/>
              <a:t>Teaching</a:t>
            </a:r>
            <a:endParaRPr lang="nb-NO" dirty="0"/>
          </a:p>
          <a:p>
            <a:pPr lvl="3"/>
            <a:r>
              <a:rPr lang="en-US" dirty="0"/>
              <a:t>R</a:t>
            </a:r>
            <a:r>
              <a:rPr lang="nb-NO" dirty="0" err="1"/>
              <a:t>esearch</a:t>
            </a:r>
            <a:endParaRPr lang="nb-NO" dirty="0"/>
          </a:p>
          <a:p>
            <a:pPr marL="0" indent="0">
              <a:buNone/>
            </a:pPr>
            <a:r>
              <a:rPr lang="en-US" dirty="0"/>
              <a:t>to improve how we do this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422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7CC54-9F84-4351-A8F0-A61202282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What can we achieve through co-location?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B2BCA-B2F8-4F18-989D-B940DC328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err="1"/>
              <a:t>Utilize</a:t>
            </a:r>
            <a:r>
              <a:rPr lang="nb-NO" dirty="0"/>
              <a:t> </a:t>
            </a:r>
            <a:r>
              <a:rPr lang="nb-NO" dirty="0" err="1"/>
              <a:t>each</a:t>
            </a:r>
            <a:r>
              <a:rPr lang="nb-NO" dirty="0"/>
              <a:t> </a:t>
            </a:r>
            <a:r>
              <a:rPr lang="nb-NO" dirty="0" err="1"/>
              <a:t>other's</a:t>
            </a:r>
            <a:r>
              <a:rPr lang="nb-NO" dirty="0"/>
              <a:t> </a:t>
            </a:r>
            <a:r>
              <a:rPr lang="nb-NO" dirty="0" err="1"/>
              <a:t>strengths</a:t>
            </a:r>
            <a:r>
              <a:rPr lang="en-US" dirty="0"/>
              <a:t>.</a:t>
            </a:r>
          </a:p>
          <a:p>
            <a:r>
              <a:rPr lang="en-US" dirty="0"/>
              <a:t>The different communities have different strengths, some examples:</a:t>
            </a:r>
          </a:p>
          <a:p>
            <a:pPr lvl="1"/>
            <a:r>
              <a:rPr lang="en-US" dirty="0"/>
              <a:t>Kalvskinnet</a:t>
            </a:r>
          </a:p>
          <a:p>
            <a:pPr lvl="2"/>
            <a:r>
              <a:rPr lang="en-US" dirty="0"/>
              <a:t>Team-based education</a:t>
            </a:r>
          </a:p>
          <a:p>
            <a:pPr lvl="2"/>
            <a:r>
              <a:rPr lang="en-US" dirty="0"/>
              <a:t>Follow-up of student cohort - stronger class feeling </a:t>
            </a:r>
          </a:p>
          <a:p>
            <a:pPr lvl="2"/>
            <a:r>
              <a:rPr lang="en-US" dirty="0"/>
              <a:t>Broad experience within EVU that is important for a new strategy for this field</a:t>
            </a:r>
          </a:p>
          <a:p>
            <a:pPr lvl="1"/>
            <a:r>
              <a:rPr lang="en-US" dirty="0"/>
              <a:t>Gløshaugen</a:t>
            </a:r>
          </a:p>
          <a:p>
            <a:pPr lvl="2"/>
            <a:r>
              <a:rPr lang="en-US" dirty="0"/>
              <a:t>Implementation of large courses </a:t>
            </a:r>
          </a:p>
          <a:p>
            <a:pPr lvl="2"/>
            <a:r>
              <a:rPr lang="en-US" dirty="0"/>
              <a:t>Long experience in obtaining research funding both nationally and internationally</a:t>
            </a:r>
          </a:p>
          <a:p>
            <a:pPr lvl="2"/>
            <a:r>
              <a:rPr lang="en-US" dirty="0"/>
              <a:t>Publishing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059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7939-FD03-490B-86C1-7FC022030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0" dirty="0" err="1"/>
              <a:t>Advantages</a:t>
            </a:r>
            <a:r>
              <a:rPr lang="nb-NO" b="0" dirty="0"/>
              <a:t> </a:t>
            </a:r>
            <a:r>
              <a:rPr lang="nb-NO" b="0" dirty="0" err="1"/>
              <a:t>of</a:t>
            </a:r>
            <a:r>
              <a:rPr lang="nb-NO" b="0" dirty="0"/>
              <a:t> co-location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781E-C3C6-49CD-9608-0FFFB4CEF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Robustness, many subject areas where we have teaching activities both at Gløshaugen and at Kalvskinnet (and Gjøvik)</a:t>
            </a:r>
          </a:p>
          <a:p>
            <a:pPr lvl="1"/>
            <a:r>
              <a:rPr lang="en-US" dirty="0"/>
              <a:t>Programming</a:t>
            </a:r>
          </a:p>
          <a:p>
            <a:pPr lvl="1"/>
            <a:r>
              <a:rPr lang="en-US" dirty="0"/>
              <a:t>Algorithms and data structures</a:t>
            </a:r>
          </a:p>
          <a:p>
            <a:pPr lvl="1"/>
            <a:r>
              <a:rPr lang="en-US" dirty="0"/>
              <a:t>Databases</a:t>
            </a:r>
          </a:p>
          <a:p>
            <a:pPr lvl="1"/>
            <a:r>
              <a:rPr lang="en-US" dirty="0"/>
              <a:t>Software Engineering</a:t>
            </a:r>
          </a:p>
          <a:p>
            <a:pPr lvl="1"/>
            <a:r>
              <a:rPr lang="en-US" dirty="0"/>
              <a:t>Operating systems</a:t>
            </a:r>
          </a:p>
          <a:p>
            <a:pPr lvl="1"/>
            <a:r>
              <a:rPr lang="en-US" dirty="0"/>
              <a:t>Computer-aided collaborative work…..</a:t>
            </a:r>
          </a:p>
          <a:p>
            <a:pPr lvl="1"/>
            <a:endParaRPr lang="en-US" dirty="0"/>
          </a:p>
          <a:p>
            <a:r>
              <a:rPr lang="nb-NO" dirty="0" err="1"/>
              <a:t>Simplifies</a:t>
            </a:r>
            <a:r>
              <a:rPr lang="nb-NO" dirty="0"/>
              <a:t> </a:t>
            </a:r>
            <a:r>
              <a:rPr lang="nb-NO" dirty="0" err="1"/>
              <a:t>collaboration</a:t>
            </a:r>
            <a:r>
              <a:rPr lang="nb-NO" dirty="0"/>
              <a:t> in </a:t>
            </a:r>
            <a:r>
              <a:rPr lang="nb-NO" dirty="0" err="1"/>
              <a:t>new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</a:t>
            </a:r>
            <a:r>
              <a:rPr lang="nb-NO" dirty="0" err="1"/>
              <a:t>initiatives</a:t>
            </a:r>
            <a:r>
              <a:rPr lang="nb-NO" dirty="0"/>
              <a:t> </a:t>
            </a:r>
            <a:r>
              <a:rPr lang="nb-NO" dirty="0" err="1"/>
              <a:t>across</a:t>
            </a:r>
            <a:r>
              <a:rPr lang="nb-NO" dirty="0"/>
              <a:t> units</a:t>
            </a:r>
          </a:p>
          <a:p>
            <a:pPr lvl="1"/>
            <a:r>
              <a:rPr lang="en-US" dirty="0"/>
              <a:t>XR+ – Extended reality</a:t>
            </a:r>
          </a:p>
          <a:p>
            <a:pPr lvl="1"/>
            <a:r>
              <a:rPr lang="en-US" dirty="0"/>
              <a:t>IT for Health and Welfare</a:t>
            </a:r>
          </a:p>
          <a:p>
            <a:pPr lvl="1"/>
            <a:r>
              <a:rPr lang="en-US" dirty="0"/>
              <a:t>IT Education and learning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95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27682" y="511371"/>
            <a:ext cx="7242650" cy="857250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Overall regulations for the co-location project based on the Rector's decision of </a:t>
            </a:r>
            <a:r>
              <a:rPr lang="nb-NO" dirty="0"/>
              <a:t>22.10.2018</a:t>
            </a:r>
          </a:p>
        </p:txBody>
      </p:sp>
      <p:sp>
        <p:nvSpPr>
          <p:cNvPr id="14" name="Plassholder for innhold 2"/>
          <p:cNvSpPr>
            <a:spLocks noGrp="1"/>
          </p:cNvSpPr>
          <p:nvPr>
            <p:ph idx="1"/>
          </p:nvPr>
        </p:nvSpPr>
        <p:spPr>
          <a:xfrm>
            <a:off x="1300788" y="1817176"/>
            <a:ext cx="7242650" cy="3394472"/>
          </a:xfrm>
        </p:spPr>
        <p:txBody>
          <a:bodyPr>
            <a:normAutofit fontScale="92500"/>
          </a:bodyPr>
          <a:lstStyle/>
          <a:p>
            <a:r>
              <a:rPr lang="en-US" dirty="0"/>
              <a:t>23 sqm gross per workplace (calculated from the total floor space)</a:t>
            </a:r>
          </a:p>
          <a:p>
            <a:pPr lvl="1"/>
            <a:r>
              <a:rPr lang="en-US" dirty="0"/>
              <a:t>Fixed places where it is considered necessary to perform the work</a:t>
            </a:r>
            <a:endParaRPr lang="en-US" sz="1400" dirty="0"/>
          </a:p>
          <a:p>
            <a:pPr lvl="1"/>
            <a:r>
              <a:rPr lang="en-US" dirty="0"/>
              <a:t>Must ensure flexibility for the use of offices over time</a:t>
            </a:r>
            <a:endParaRPr lang="en-US" sz="1400" dirty="0"/>
          </a:p>
          <a:p>
            <a:pPr lvl="1"/>
            <a:r>
              <a:rPr lang="en-US" dirty="0"/>
              <a:t>Will not be own office for everyone</a:t>
            </a:r>
          </a:p>
          <a:p>
            <a:r>
              <a:rPr lang="en-US" dirty="0"/>
              <a:t>Applies to both new buildings and remodeling as well as new premises we receive (IT-south 2.floor)</a:t>
            </a:r>
          </a:p>
          <a:p>
            <a:r>
              <a:rPr lang="en-US" dirty="0"/>
              <a:t>The area standard applies to everyone at NTNU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06241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27682" y="511371"/>
            <a:ext cx="7242650" cy="857250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Budget for changing employee areas and labs</a:t>
            </a:r>
            <a:endParaRPr lang="nb-NO" dirty="0"/>
          </a:p>
        </p:txBody>
      </p:sp>
      <p:sp>
        <p:nvSpPr>
          <p:cNvPr id="14" name="Plassholder for innhold 2"/>
          <p:cNvSpPr>
            <a:spLocks noGrp="1"/>
          </p:cNvSpPr>
          <p:nvPr>
            <p:ph idx="1"/>
          </p:nvPr>
        </p:nvSpPr>
        <p:spPr>
          <a:xfrm>
            <a:off x="1289262" y="1544393"/>
            <a:ext cx="7242650" cy="3394472"/>
          </a:xfrm>
        </p:spPr>
        <p:txBody>
          <a:bodyPr>
            <a:normAutofit/>
          </a:bodyPr>
          <a:lstStyle/>
          <a:p>
            <a:r>
              <a:rPr lang="nb-NO" sz="2000" dirty="0"/>
              <a:t>5-7 MNOK total </a:t>
            </a:r>
            <a:r>
              <a:rPr lang="nb-NO" sz="2000" dirty="0" err="1"/>
              <a:t>cost</a:t>
            </a:r>
            <a:r>
              <a:rPr lang="nb-NO" sz="2000" dirty="0"/>
              <a:t>, </a:t>
            </a:r>
            <a:r>
              <a:rPr lang="nb-NO" sz="2000" dirty="0" err="1"/>
              <a:t>including</a:t>
            </a:r>
            <a:r>
              <a:rPr lang="nb-NO" sz="2000" dirty="0"/>
              <a:t> labs.</a:t>
            </a:r>
          </a:p>
          <a:p>
            <a:r>
              <a:rPr lang="en-US" dirty="0"/>
              <a:t>Contributions from the faculty and department to improve solutions will be assessed in the overall framework of the entire NTNU's co-location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97937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New and </a:t>
            </a:r>
            <a:r>
              <a:rPr lang="nb-NO" dirty="0" err="1"/>
              <a:t>existing</a:t>
            </a:r>
            <a:r>
              <a:rPr lang="nb-NO" dirty="0"/>
              <a:t> </a:t>
            </a:r>
            <a:r>
              <a:rPr lang="nb-NO" dirty="0" err="1"/>
              <a:t>premises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Architectural assessment: capacity of 48 fixed workplaces in IT-Syd 2nd floor (21 sqm BTA workplace)</a:t>
            </a:r>
          </a:p>
          <a:p>
            <a:pPr lvl="1"/>
            <a:r>
              <a:rPr lang="en-US" dirty="0"/>
              <a:t>At least 6 sqm  per workplace (workplace regulations) </a:t>
            </a:r>
          </a:p>
          <a:p>
            <a:r>
              <a:rPr lang="en-US" dirty="0">
                <a:solidFill>
                  <a:prstClr val="black"/>
                </a:solidFill>
              </a:rPr>
              <a:t>23 </a:t>
            </a:r>
            <a:r>
              <a:rPr lang="en-US" dirty="0" err="1">
                <a:solidFill>
                  <a:prstClr val="black"/>
                </a:solidFill>
              </a:rPr>
              <a:t>sq.m</a:t>
            </a:r>
            <a:r>
              <a:rPr lang="en-US" dirty="0">
                <a:solidFill>
                  <a:prstClr val="black"/>
                </a:solidFill>
              </a:rPr>
              <a:t>. BTA provides 44 workplaces in IT-south 2. floor  </a:t>
            </a:r>
            <a:endParaRPr lang="nb-NO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Not allowed to redesign learning areas to workplaces</a:t>
            </a:r>
          </a:p>
          <a:p>
            <a:pPr lvl="1"/>
            <a:r>
              <a:rPr lang="en-US" dirty="0"/>
              <a:t>Growth in student numbers at IDI and IE</a:t>
            </a:r>
          </a:p>
          <a:p>
            <a:r>
              <a:rPr lang="en-US" dirty="0">
                <a:solidFill>
                  <a:prstClr val="black"/>
                </a:solidFill>
              </a:rPr>
              <a:t>Changes in the IT building in relation to growth and possible changes of offices</a:t>
            </a:r>
          </a:p>
          <a:p>
            <a:r>
              <a:rPr lang="en-US" dirty="0">
                <a:solidFill>
                  <a:prstClr val="black"/>
                </a:solidFill>
              </a:rPr>
              <a:t>2019 will be a year we tidy, for example clear / compress stock to accommodate some more small meeting rooms</a:t>
            </a:r>
            <a:endParaRPr lang="nb-NO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nb-NO" dirty="0">
              <a:solidFill>
                <a:prstClr val="black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23284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I43YuVzSdy0dupxKYRn5A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B93BB3FACA1249BA4696FEE506C77E" ma:contentTypeVersion="" ma:contentTypeDescription="Opprett et nytt dokument." ma:contentTypeScope="" ma:versionID="c81b02fa3dcf8d25720ec5801cfb1411">
  <xsd:schema xmlns:xsd="http://www.w3.org/2001/XMLSchema" xmlns:xs="http://www.w3.org/2001/XMLSchema" xmlns:p="http://schemas.microsoft.com/office/2006/metadata/properties" xmlns:ns1="http://schemas.microsoft.com/sharepoint/v3" xmlns:ns2="3011bd27-670b-40e8-bfc7-267b8eb171af" xmlns:ns3="81ec55c6-4130-40cf-ad72-56ed52fc135b" xmlns:ns4="86abb525-4640-44a9-9af6-d037d75ab380" targetNamespace="http://schemas.microsoft.com/office/2006/metadata/properties" ma:root="true" ma:fieldsID="a3b0b6625f7255ccb1e7ba1a7835a3a0" ns1:_="" ns2:_="" ns3:_="" ns4:_="">
    <xsd:import namespace="http://schemas.microsoft.com/sharepoint/v3"/>
    <xsd:import namespace="3011bd27-670b-40e8-bfc7-267b8eb171af"/>
    <xsd:import namespace="81ec55c6-4130-40cf-ad72-56ed52fc135b"/>
    <xsd:import namespace="86abb525-4640-44a9-9af6-d037d75ab380"/>
    <xsd:element name="properties">
      <xsd:complexType>
        <xsd:sequence>
          <xsd:element name="documentManagement">
            <xsd:complexType>
              <xsd:all>
                <xsd:element ref="ns2:TeamSiteName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1bd27-670b-40e8-bfc7-267b8eb171af" elementFormDefault="qualified">
    <xsd:import namespace="http://schemas.microsoft.com/office/2006/documentManagement/types"/>
    <xsd:import namespace="http://schemas.microsoft.com/office/infopath/2007/PartnerControls"/>
    <xsd:element name="TeamSiteName" ma:index="8" nillable="true" ma:displayName="TeamSite" ma:default="Samlokalisering" ma:internalName="TeamSiteNam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ec55c6-4130-40cf-ad72-56ed52fc135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abb525-4640-44a9-9af6-d037d75ab3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eamSiteName xmlns="3011bd27-670b-40e8-bfc7-267b8eb171af">Samlokalisering</TeamSiteName>
  </documentManagement>
</p:properties>
</file>

<file path=customXml/itemProps1.xml><?xml version="1.0" encoding="utf-8"?>
<ds:datastoreItem xmlns:ds="http://schemas.openxmlformats.org/officeDocument/2006/customXml" ds:itemID="{0FF90756-9DD3-4093-9811-598FF59235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011bd27-670b-40e8-bfc7-267b8eb171af"/>
    <ds:schemaRef ds:uri="81ec55c6-4130-40cf-ad72-56ed52fc135b"/>
    <ds:schemaRef ds:uri="86abb525-4640-44a9-9af6-d037d75ab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9BA0D1-3398-4376-BED4-56D6383AF9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CBCC8E-F11C-490B-8E09-E82F2E6AC0D7}">
  <ds:schemaRefs>
    <ds:schemaRef ds:uri="81ec55c6-4130-40cf-ad72-56ed52fc135b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86abb525-4640-44a9-9af6-d037d75ab380"/>
    <ds:schemaRef ds:uri="http://purl.org/dc/elements/1.1/"/>
    <ds:schemaRef ds:uri="http://schemas.microsoft.com/office/2006/metadata/properties"/>
    <ds:schemaRef ds:uri="3011bd27-670b-40e8-bfc7-267b8eb171a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ntnu_blaa_stripe_16_9</Template>
  <TotalTime>3010</TotalTime>
  <Words>1105</Words>
  <Application>Microsoft Office PowerPoint</Application>
  <PresentationFormat>On-screen Show (16:9)</PresentationFormat>
  <Paragraphs>164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Office-tema</vt:lpstr>
      <vt:lpstr>think-cell Slide</vt:lpstr>
      <vt:lpstr>General meeting IDI Trondheim on co-location with focus on employee areas</vt:lpstr>
      <vt:lpstr>Agenda</vt:lpstr>
      <vt:lpstr>Timeframe and milestones</vt:lpstr>
      <vt:lpstr>Overall setting </vt:lpstr>
      <vt:lpstr>What can we achieve through co-location?</vt:lpstr>
      <vt:lpstr>Advantages of co-location</vt:lpstr>
      <vt:lpstr>Overall regulations for the co-location project based on the Rector's decision of 22.10.2018</vt:lpstr>
      <vt:lpstr>Budget for changing employee areas and labs</vt:lpstr>
      <vt:lpstr>New and existing premises</vt:lpstr>
      <vt:lpstr>IT-syd 2.floor sketch</vt:lpstr>
      <vt:lpstr>3 different scenarios we investigate</vt:lpstr>
      <vt:lpstr>Who is going where?</vt:lpstr>
      <vt:lpstr>Principles for the desired use of rooms that we consider in the different scenarios in relation to employee offices: Not all wishes can be met</vt:lpstr>
      <vt:lpstr>Roles / functions in operational subproject group and support functions at faculty and SAMLOK for implementation of subproject on IDI</vt:lpstr>
      <vt:lpstr>IDI's project organization</vt:lpstr>
      <vt:lpstr>Communication ahead</vt:lpstr>
      <vt:lpstr>Further questions ?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Allmøte IDI</dc:title>
  <dc:creator>Brynjar F. Svarva</dc:creator>
  <cp:lastModifiedBy>John Krogstie</cp:lastModifiedBy>
  <cp:revision>123</cp:revision>
  <cp:lastPrinted>2019-01-21T07:16:07Z</cp:lastPrinted>
  <dcterms:created xsi:type="dcterms:W3CDTF">2019-01-17T13:16:59Z</dcterms:created>
  <dcterms:modified xsi:type="dcterms:W3CDTF">2019-01-23T20:39:21Z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0x01010002B93BB3FACA1249BA4696FEE506C77E</vt:lpwstr>
  </property>
</Properties>
</file>