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4">
  <p:sldMasterIdLst>
    <p:sldMasterId id="2147483648" r:id="rId4"/>
  </p:sldMasterIdLst>
  <p:sldIdLst>
    <p:sldId id="256" r:id="rId5"/>
    <p:sldId id="264" r:id="rId6"/>
    <p:sldId id="267" r:id="rId7"/>
    <p:sldId id="282" r:id="rId8"/>
    <p:sldId id="284" r:id="rId9"/>
    <p:sldId id="287" r:id="rId10"/>
    <p:sldId id="286" r:id="rId11"/>
    <p:sldId id="289" r:id="rId12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napToObjects="1">
      <p:cViewPr varScale="1">
        <p:scale>
          <a:sx n="157" d="100"/>
          <a:sy n="157" d="100"/>
        </p:scale>
        <p:origin x="156" y="408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008061"/>
            <a:ext cx="7772400" cy="675821"/>
          </a:xfrm>
        </p:spPr>
        <p:txBody>
          <a:bodyPr anchor="t" anchorCtr="0"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2733866"/>
            <a:ext cx="77724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8474801" y="4815936"/>
            <a:ext cx="342081" cy="273844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0" i="0" smtClean="0">
                <a:solidFill>
                  <a:schemeClr val="tx1"/>
                </a:solidFill>
                <a:latin typeface="Arial"/>
                <a:cs typeface="Arial"/>
              </a:rPr>
              <a:pPr algn="ctr"/>
              <a:t>‹#›</a:t>
            </a:fld>
            <a:endParaRPr lang="nb-NO" b="0" i="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4815936"/>
            <a:ext cx="426966" cy="27384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pic>
        <p:nvPicPr>
          <p:cNvPr id="9" name="Bilde 8" descr="logo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80" y="4814945"/>
            <a:ext cx="976089" cy="183326"/>
          </a:xfrm>
          <a:prstGeom prst="rect">
            <a:avLst/>
          </a:prstGeom>
        </p:spPr>
      </p:pic>
      <p:sp>
        <p:nvSpPr>
          <p:cNvPr id="10" name="TekstSylinder 9"/>
          <p:cNvSpPr txBox="1"/>
          <p:nvPr userDrawn="1"/>
        </p:nvSpPr>
        <p:spPr>
          <a:xfrm>
            <a:off x="1529842" y="4786170"/>
            <a:ext cx="2250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effectLst/>
                <a:latin typeface="Arial"/>
                <a:cs typeface="Arial"/>
              </a:rPr>
              <a:t>Kunnskap for en </a:t>
            </a:r>
            <a:r>
              <a:rPr lang="nb-NO" sz="1200" dirty="0" smtClean="0">
                <a:solidFill>
                  <a:srgbClr val="0D3475"/>
                </a:solidFill>
                <a:effectLst/>
                <a:latin typeface="Arial"/>
                <a:cs typeface="Arial"/>
              </a:rPr>
              <a:t>bedre </a:t>
            </a:r>
            <a:r>
              <a:rPr lang="nb-NO" sz="1200" dirty="0" smtClean="0">
                <a:solidFill>
                  <a:schemeClr val="tx1"/>
                </a:solidFill>
                <a:effectLst/>
                <a:latin typeface="Arial"/>
                <a:cs typeface="Arial"/>
              </a:rPr>
              <a:t>verden</a:t>
            </a:r>
            <a:endParaRPr lang="nb-NO" sz="1200" dirty="0"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#_ftnref2"/><Relationship Id="rId2" Type="http://schemas.openxmlformats.org/officeDocument/2006/relationships/hyperlink" Target="#_ftnref1"/><Relationship Id="rId1" Type="http://schemas.openxmlformats.org/officeDocument/2006/relationships/slideLayout" Target="../slideLayouts/slideLayout2.xml"/><Relationship Id="rId4" Type="http://schemas.openxmlformats.org/officeDocument/2006/relationships/hyperlink" Target="#_ftnref3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ny_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01" y="470839"/>
            <a:ext cx="3139440" cy="893064"/>
          </a:xfrm>
          <a:prstGeom prst="rect">
            <a:avLst/>
          </a:prstGeom>
        </p:spPr>
      </p:pic>
      <p:sp>
        <p:nvSpPr>
          <p:cNvPr id="9" name="Tittel 1"/>
          <p:cNvSpPr>
            <a:spLocks noGrp="1"/>
          </p:cNvSpPr>
          <p:nvPr>
            <p:ph type="ctrTitle"/>
          </p:nvPr>
        </p:nvSpPr>
        <p:spPr>
          <a:xfrm>
            <a:off x="569601" y="2369418"/>
            <a:ext cx="7772400" cy="675821"/>
          </a:xfrm>
        </p:spPr>
        <p:txBody>
          <a:bodyPr>
            <a:normAutofit fontScale="90000"/>
          </a:bodyPr>
          <a:lstStyle/>
          <a:p>
            <a:r>
              <a:rPr lang="nb-NO" dirty="0"/>
              <a:t>Retningslinjer for tjenester til eksterne</a:t>
            </a:r>
          </a:p>
        </p:txBody>
      </p:sp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/>
              <a:t>Ny Rammefordelingsmodell (RFM)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199" y="1200152"/>
            <a:ext cx="8311352" cy="3650408"/>
          </a:xfrm>
        </p:spPr>
        <p:txBody>
          <a:bodyPr>
            <a:noAutofit/>
          </a:bodyPr>
          <a:lstStyle/>
          <a:p>
            <a:r>
              <a:rPr lang="nb-NO" sz="1800" dirty="0" smtClean="0"/>
              <a:t>RFM innføres 2018 - forenkling, standardisering, rammestyring </a:t>
            </a:r>
          </a:p>
          <a:p>
            <a:pPr lvl="1"/>
            <a:r>
              <a:rPr lang="nb-NO" sz="1800" dirty="0" smtClean="0"/>
              <a:t>Retningslinjer for internfakturering</a:t>
            </a:r>
          </a:p>
          <a:p>
            <a:pPr lvl="1"/>
            <a:r>
              <a:rPr lang="nb-NO" sz="1800" b="1" dirty="0" smtClean="0"/>
              <a:t>Retningslinjer for tjenester til eksterne</a:t>
            </a:r>
          </a:p>
          <a:p>
            <a:pPr lvl="1"/>
            <a:endParaRPr lang="nb-NO" sz="1800" dirty="0"/>
          </a:p>
          <a:p>
            <a:r>
              <a:rPr lang="nb-NO" sz="1800" dirty="0" smtClean="0"/>
              <a:t>Forslag fra arbeidsgruppe i mai 2017 </a:t>
            </a:r>
            <a:r>
              <a:rPr lang="nb-NO" sz="1800" i="1" dirty="0" smtClean="0"/>
              <a:t>(Rapport: Internfakturering NTNU) </a:t>
            </a:r>
          </a:p>
          <a:p>
            <a:r>
              <a:rPr lang="nb-NO" sz="1800" dirty="0" smtClean="0"/>
              <a:t>Høring </a:t>
            </a:r>
            <a:r>
              <a:rPr lang="nb-NO" sz="1800" dirty="0"/>
              <a:t>i </a:t>
            </a:r>
            <a:r>
              <a:rPr lang="nb-NO" sz="1800" dirty="0" smtClean="0"/>
              <a:t>mai/juni 2017</a:t>
            </a:r>
          </a:p>
          <a:p>
            <a:r>
              <a:rPr lang="nb-NO" sz="1800" dirty="0" smtClean="0"/>
              <a:t>Vedtatt av rektor etter behandling i dekanmøtet i juni 2017</a:t>
            </a:r>
          </a:p>
          <a:p>
            <a:r>
              <a:rPr lang="nb-NO" sz="1800" dirty="0" smtClean="0"/>
              <a:t>Grunnlag for budsjettfordeling 2018</a:t>
            </a:r>
            <a:endParaRPr lang="nb-NO" sz="1800" dirty="0"/>
          </a:p>
          <a:p>
            <a:endParaRPr lang="nb-NO" sz="1800" dirty="0" smtClean="0"/>
          </a:p>
          <a:p>
            <a:pPr marL="0" indent="0">
              <a:buNone/>
            </a:pPr>
            <a:r>
              <a:rPr lang="nb-NO" sz="1800" i="1" dirty="0" smtClean="0">
                <a:solidFill>
                  <a:srgbClr val="FF0000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46506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Formål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199" y="1200152"/>
            <a:ext cx="8311352" cy="36504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1800" dirty="0" smtClean="0"/>
              <a:t>Formålet med retningslinjene er å klargjøre </a:t>
            </a:r>
            <a:r>
              <a:rPr lang="nb-NO" sz="1800" b="1" dirty="0" smtClean="0"/>
              <a:t>hvilke tjenester </a:t>
            </a:r>
            <a:r>
              <a:rPr lang="nb-NO" sz="1800" dirty="0" smtClean="0"/>
              <a:t>NTNU skal kunne levere til </a:t>
            </a:r>
            <a:r>
              <a:rPr lang="nb-NO" sz="1800" b="1" dirty="0" smtClean="0"/>
              <a:t>eksterne aktører</a:t>
            </a:r>
            <a:r>
              <a:rPr lang="nb-NO" sz="1800" dirty="0" smtClean="0"/>
              <a:t>, omfanget for disse tjenestene og </a:t>
            </a:r>
            <a:r>
              <a:rPr lang="nb-NO" sz="1800" b="1" dirty="0" smtClean="0"/>
              <a:t>hvilke priser </a:t>
            </a:r>
            <a:r>
              <a:rPr lang="nb-NO" sz="1800" dirty="0" smtClean="0"/>
              <a:t>som skal benyttes for slike tjenester. </a:t>
            </a:r>
          </a:p>
          <a:p>
            <a:pPr marL="0" indent="0">
              <a:buNone/>
            </a:pPr>
            <a:endParaRPr lang="nb-NO" sz="1800" dirty="0"/>
          </a:p>
          <a:p>
            <a:pPr marL="0" indent="0">
              <a:buNone/>
            </a:pPr>
            <a:r>
              <a:rPr lang="nb-NO" sz="1800" dirty="0" smtClean="0"/>
              <a:t>Hvorfor?</a:t>
            </a:r>
          </a:p>
          <a:p>
            <a:r>
              <a:rPr lang="nb-NO" sz="1800" dirty="0" smtClean="0"/>
              <a:t>Unngå kryssubsidiering </a:t>
            </a:r>
          </a:p>
          <a:p>
            <a:r>
              <a:rPr lang="nb-NO" sz="1800" dirty="0" smtClean="0"/>
              <a:t>Statsstøtteregelverk innskjerpet juni 2014</a:t>
            </a:r>
          </a:p>
          <a:p>
            <a:r>
              <a:rPr lang="nb-NO" sz="1800" dirty="0" smtClean="0"/>
              <a:t>Ny lov om behandling av personopplysninger </a:t>
            </a:r>
          </a:p>
          <a:p>
            <a:r>
              <a:rPr lang="nb-NO" sz="1800" dirty="0" smtClean="0"/>
              <a:t>Fokusere ressurser på primæroppgaver</a:t>
            </a:r>
          </a:p>
        </p:txBody>
      </p:sp>
    </p:spTree>
    <p:extLst>
      <p:ext uri="{BB962C8B-B14F-4D97-AF65-F5344CB8AC3E}">
        <p14:creationId xmlns:p14="http://schemas.microsoft.com/office/powerpoint/2010/main" val="146355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Interne enheter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199" y="1200152"/>
            <a:ext cx="8311352" cy="3650408"/>
          </a:xfrm>
        </p:spPr>
        <p:txBody>
          <a:bodyPr>
            <a:noAutofit/>
          </a:bodyPr>
          <a:lstStyle/>
          <a:p>
            <a:r>
              <a:rPr lang="nb-NO" sz="1800" dirty="0" smtClean="0"/>
              <a:t>Med </a:t>
            </a:r>
            <a:r>
              <a:rPr lang="nb-NO" sz="1800" dirty="0"/>
              <a:t>NTNU menes </a:t>
            </a:r>
            <a:r>
              <a:rPr lang="nb-NO" sz="1800" b="1" dirty="0"/>
              <a:t>alle NTNUs </a:t>
            </a:r>
            <a:r>
              <a:rPr lang="nb-NO" sz="1800" b="1" dirty="0" smtClean="0"/>
              <a:t>fakulteter </a:t>
            </a:r>
            <a:r>
              <a:rPr lang="nb-NO" sz="1800" b="1" dirty="0"/>
              <a:t>og fellesadministrasjon, samt underliggende enheter</a:t>
            </a:r>
            <a:r>
              <a:rPr lang="nb-NO" sz="1800" b="1" dirty="0" smtClean="0"/>
              <a:t>.</a:t>
            </a:r>
          </a:p>
          <a:p>
            <a:r>
              <a:rPr lang="nb-NO" sz="1800" dirty="0" smtClean="0"/>
              <a:t>Fra </a:t>
            </a:r>
            <a:r>
              <a:rPr lang="nb-NO" sz="1800" dirty="0"/>
              <a:t>2018 inkluderes 3 av de 5 enhetene som NTNU har hatt administrativt ansvar for (jf. </a:t>
            </a:r>
            <a:r>
              <a:rPr lang="nb-NO" sz="1800" dirty="0" err="1"/>
              <a:t>uhl</a:t>
            </a:r>
            <a:r>
              <a:rPr lang="nb-NO" sz="1800" dirty="0"/>
              <a:t>. § 1-4 (4)), i NTNU:</a:t>
            </a:r>
          </a:p>
          <a:p>
            <a:pPr lvl="1"/>
            <a:r>
              <a:rPr lang="nb-NO" sz="1800" b="1" dirty="0"/>
              <a:t>Renate </a:t>
            </a:r>
            <a:r>
              <a:rPr lang="nb-NO" sz="1800" dirty="0"/>
              <a:t>(Nasjonalt senter for realfagsrekruttering) </a:t>
            </a:r>
          </a:p>
          <a:p>
            <a:pPr lvl="1"/>
            <a:r>
              <a:rPr lang="nb-NO" sz="1800" b="1" dirty="0"/>
              <a:t>Matematikksenteret </a:t>
            </a:r>
            <a:r>
              <a:rPr lang="nb-NO" sz="1800" dirty="0"/>
              <a:t>(Nasjonalt senter for matematikk i opplæringen) </a:t>
            </a:r>
          </a:p>
          <a:p>
            <a:pPr lvl="1"/>
            <a:r>
              <a:rPr lang="nb-NO" sz="1800" b="1" dirty="0"/>
              <a:t>Skrivesenteret</a:t>
            </a:r>
            <a:r>
              <a:rPr lang="nb-NO" sz="1800" dirty="0"/>
              <a:t> (Nasjonalt senter for skriveopplæring og skriveforsking)</a:t>
            </a:r>
          </a:p>
          <a:p>
            <a:r>
              <a:rPr lang="nb-NO" sz="1800" dirty="0" smtClean="0"/>
              <a:t>NTNU har også noen </a:t>
            </a:r>
            <a:r>
              <a:rPr lang="nb-NO" sz="1800" b="1" dirty="0" smtClean="0"/>
              <a:t>nasjonale </a:t>
            </a:r>
            <a:r>
              <a:rPr lang="nb-NO" sz="1800" b="1" dirty="0"/>
              <a:t>kompetansemiljø </a:t>
            </a:r>
            <a:r>
              <a:rPr lang="nb-NO" sz="1800" dirty="0"/>
              <a:t>som NAKU, RKBU, Senter for omsorgsforskning som har direkte bevilgning fra andre departementer enn Kunnskapsdepartementet. </a:t>
            </a:r>
            <a:r>
              <a:rPr lang="nb-NO" sz="1800" dirty="0" smtClean="0"/>
              <a:t>Disse miljøene er også å regne som del av NTNU under MH-fakultetet. 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131468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Eksterne enheter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199" y="1200152"/>
            <a:ext cx="8311352" cy="3650408"/>
          </a:xfrm>
        </p:spPr>
        <p:txBody>
          <a:bodyPr>
            <a:noAutofit/>
          </a:bodyPr>
          <a:lstStyle/>
          <a:p>
            <a:r>
              <a:rPr lang="nb-NO" sz="1800" dirty="0" smtClean="0"/>
              <a:t>Med </a:t>
            </a:r>
            <a:r>
              <a:rPr lang="nb-NO" sz="1800" dirty="0"/>
              <a:t>eksterne menes andre enheter i staten (universiteter, departementer, mm), og alle eksterne selskap, stiftelser, organisasjoner og foreninger som </a:t>
            </a:r>
            <a:r>
              <a:rPr lang="nb-NO" sz="1800" i="1" dirty="0"/>
              <a:t>ikke </a:t>
            </a:r>
            <a:r>
              <a:rPr lang="nb-NO" sz="1800" dirty="0"/>
              <a:t>er beskrevet over. </a:t>
            </a:r>
          </a:p>
          <a:p>
            <a:r>
              <a:rPr lang="nb-NO" sz="1800" dirty="0"/>
              <a:t>Fra 2018 blir Artsdatabanken og BIBSYS også å regne som eksterne enheter</a:t>
            </a:r>
          </a:p>
          <a:p>
            <a:pPr marL="0" indent="0">
              <a:buNone/>
            </a:pPr>
            <a:endParaRPr lang="nb-NO" sz="1600" dirty="0" smtClean="0"/>
          </a:p>
        </p:txBody>
      </p:sp>
    </p:spTree>
    <p:extLst>
      <p:ext uri="{BB962C8B-B14F-4D97-AF65-F5344CB8AC3E}">
        <p14:creationId xmlns:p14="http://schemas.microsoft.com/office/powerpoint/2010/main" val="608618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/>
              <a:t>Hovedregel med unntak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199" y="1200152"/>
            <a:ext cx="8486634" cy="3650408"/>
          </a:xfrm>
        </p:spPr>
        <p:txBody>
          <a:bodyPr>
            <a:noAutofit/>
          </a:bodyPr>
          <a:lstStyle/>
          <a:p>
            <a:r>
              <a:rPr lang="nb-NO" sz="2000" dirty="0"/>
              <a:t>NTNUs </a:t>
            </a:r>
            <a:r>
              <a:rPr lang="nb-NO" sz="2000" b="1" dirty="0"/>
              <a:t>fellesadministrasjon</a:t>
            </a:r>
            <a:r>
              <a:rPr lang="nb-NO" sz="2000" dirty="0"/>
              <a:t> skal som </a:t>
            </a:r>
            <a:r>
              <a:rPr lang="nb-NO" sz="2000" b="1" dirty="0"/>
              <a:t>hovedregel</a:t>
            </a:r>
            <a:r>
              <a:rPr lang="nb-NO" sz="2000" dirty="0"/>
              <a:t> </a:t>
            </a:r>
            <a:r>
              <a:rPr lang="nb-NO" sz="2000" b="1" dirty="0"/>
              <a:t>ikke tilby tjenester til eksterne enheter </a:t>
            </a:r>
            <a:r>
              <a:rPr lang="nb-NO" sz="2000" dirty="0"/>
              <a:t>(dvs. utenfor NTNU), men fokusere ressursene på sine primære oppgaver. </a:t>
            </a:r>
          </a:p>
          <a:p>
            <a:r>
              <a:rPr lang="nb-NO" sz="2000" dirty="0"/>
              <a:t>Unntak fra regelen om ikke å tilby tjenester utenfor </a:t>
            </a:r>
            <a:r>
              <a:rPr lang="nb-NO" sz="2000" dirty="0" smtClean="0"/>
              <a:t>NTNU (neste side)</a:t>
            </a:r>
            <a:endParaRPr lang="nb-NO" sz="2000" dirty="0"/>
          </a:p>
          <a:p>
            <a:pPr marL="0" indent="0">
              <a:buNone/>
            </a:pPr>
            <a:endParaRPr lang="nb-NO" sz="1600" dirty="0" smtClean="0"/>
          </a:p>
        </p:txBody>
      </p:sp>
    </p:spTree>
    <p:extLst>
      <p:ext uri="{BB962C8B-B14F-4D97-AF65-F5344CB8AC3E}">
        <p14:creationId xmlns:p14="http://schemas.microsoft.com/office/powerpoint/2010/main" val="102847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/>
              <a:t>Unntak fra </a:t>
            </a:r>
            <a:r>
              <a:rPr lang="nb-NO" sz="3200" dirty="0" smtClean="0"/>
              <a:t>regelen</a:t>
            </a:r>
            <a:endParaRPr lang="nb-NO" sz="3200" dirty="0"/>
          </a:p>
        </p:txBody>
      </p:sp>
      <p:graphicFrame>
        <p:nvGraphicFramePr>
          <p:cNvPr id="8" name="Tabel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000995"/>
              </p:ext>
            </p:extLst>
          </p:nvPr>
        </p:nvGraphicFramePr>
        <p:xfrm>
          <a:off x="569950" y="907300"/>
          <a:ext cx="3362249" cy="3815627"/>
        </p:xfrm>
        <a:graphic>
          <a:graphicData uri="http://schemas.openxmlformats.org/drawingml/2006/table">
            <a:tbl>
              <a:tblPr firstRow="1" firstCol="1" bandRow="1"/>
              <a:tblGrid>
                <a:gridCol w="958224">
                  <a:extLst>
                    <a:ext uri="{9D8B030D-6E8A-4147-A177-3AD203B41FA5}">
                      <a16:colId xmlns:a16="http://schemas.microsoft.com/office/drawing/2014/main" val="443359928"/>
                    </a:ext>
                  </a:extLst>
                </a:gridCol>
                <a:gridCol w="1439781">
                  <a:extLst>
                    <a:ext uri="{9D8B030D-6E8A-4147-A177-3AD203B41FA5}">
                      <a16:colId xmlns:a16="http://schemas.microsoft.com/office/drawing/2014/main" val="364965791"/>
                    </a:ext>
                  </a:extLst>
                </a:gridCol>
                <a:gridCol w="425125">
                  <a:extLst>
                    <a:ext uri="{9D8B030D-6E8A-4147-A177-3AD203B41FA5}">
                      <a16:colId xmlns:a16="http://schemas.microsoft.com/office/drawing/2014/main" val="759710102"/>
                    </a:ext>
                  </a:extLst>
                </a:gridCol>
                <a:gridCol w="539119">
                  <a:extLst>
                    <a:ext uri="{9D8B030D-6E8A-4147-A177-3AD203B41FA5}">
                      <a16:colId xmlns:a16="http://schemas.microsoft.com/office/drawing/2014/main" val="2721566489"/>
                    </a:ext>
                  </a:extLst>
                </a:gridCol>
              </a:tblGrid>
              <a:tr h="1816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nb-NO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Ekstern kunde</a:t>
                      </a:r>
                      <a:endParaRPr lang="nb-NO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1" marR="3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Tjenester NTNU </a:t>
                      </a:r>
                      <a:r>
                        <a:rPr lang="nb-NO" sz="6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kan</a:t>
                      </a:r>
                      <a:r>
                        <a:rPr lang="nb-NO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levere</a:t>
                      </a:r>
                      <a:endParaRPr lang="nb-NO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1" marR="3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Klassifisering</a:t>
                      </a:r>
                      <a:endParaRPr lang="nb-NO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1" marR="3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Pris i TDI-modellen</a:t>
                      </a:r>
                      <a:endParaRPr lang="nb-NO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191" marR="3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739809"/>
                  </a:ext>
                </a:extLst>
              </a:tr>
              <a:tr h="4342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Leietakere i NTNUs bygg</a:t>
                      </a:r>
                    </a:p>
                  </a:txBody>
                  <a:tcPr marL="38191" marR="3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Tjenester definert i leiekontrakt (renholds-, vaktmester-, park- og tekniske tjenester og adgangskontroll)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Nettverk</a:t>
                      </a:r>
                    </a:p>
                  </a:txBody>
                  <a:tcPr marL="38191" marR="3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Økonomisk aktivitet</a:t>
                      </a:r>
                    </a:p>
                  </a:txBody>
                  <a:tcPr marL="38191" marR="3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Oppdragspris </a:t>
                      </a:r>
                    </a:p>
                  </a:txBody>
                  <a:tcPr marL="38191" marR="3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2305911"/>
                  </a:ext>
                </a:extLst>
              </a:tr>
              <a:tr h="1816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NTNU Ocean Training Center</a:t>
                      </a:r>
                    </a:p>
                  </a:txBody>
                  <a:tcPr marL="38191" marR="3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Leiestedstjenester </a:t>
                      </a:r>
                    </a:p>
                  </a:txBody>
                  <a:tcPr marL="38191" marR="3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Økonomisk aktivitet</a:t>
                      </a:r>
                    </a:p>
                  </a:txBody>
                  <a:tcPr marL="38191" marR="3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Oppdragspris</a:t>
                      </a:r>
                    </a:p>
                  </a:txBody>
                  <a:tcPr marL="38191" marR="3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1952841"/>
                  </a:ext>
                </a:extLst>
              </a:tr>
              <a:tr h="2724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NTNU TTO</a:t>
                      </a:r>
                    </a:p>
                  </a:txBody>
                  <a:tcPr marL="38191" marR="3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IT-tjenester som er nødvendig for at TTO skal kunne utføre tjenester for NTNU (jf. tjenesteavtalen)</a:t>
                      </a:r>
                    </a:p>
                  </a:txBody>
                  <a:tcPr marL="38191" marR="3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Ikke-økonomisk aktivitet</a:t>
                      </a:r>
                    </a:p>
                  </a:txBody>
                  <a:tcPr marL="38191" marR="3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Oppdragspris</a:t>
                      </a:r>
                    </a:p>
                  </a:txBody>
                  <a:tcPr marL="38191" marR="3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4382601"/>
                  </a:ext>
                </a:extLst>
              </a:tr>
              <a:tr h="8041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Studenter</a:t>
                      </a:r>
                    </a:p>
                  </a:txBody>
                  <a:tcPr marL="38191" marR="3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Trykkeritjenester: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Kompendier og undervisningsmateriell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Studentoppgaver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Materiell til studentutstillinger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Materiell som fremmer studentvelferd (linjeforeningsaviser, materiell til studentrådene, NTNUI, studentprestene, o.l.) innenfor ledig kapasitet.</a:t>
                      </a:r>
                    </a:p>
                  </a:txBody>
                  <a:tcPr marL="38191" marR="3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Ikke-økonomisk aktivitet</a:t>
                      </a:r>
                    </a:p>
                  </a:txBody>
                  <a:tcPr marL="38191" marR="3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Bidragspris</a:t>
                      </a:r>
                    </a:p>
                  </a:txBody>
                  <a:tcPr marL="38191" marR="3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4874007"/>
                  </a:ext>
                </a:extLst>
              </a:tr>
              <a:tr h="2724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Studentsamskipnaden (SiT) - fristasjon</a:t>
                      </a:r>
                    </a:p>
                  </a:txBody>
                  <a:tcPr marL="38191" marR="3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Tjenester definert av fristasjonsordningen.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Nettverk</a:t>
                      </a:r>
                    </a:p>
                  </a:txBody>
                  <a:tcPr marL="38191" marR="3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Ikke-økonomisk aktivitet</a:t>
                      </a:r>
                    </a:p>
                  </a:txBody>
                  <a:tcPr marL="38191" marR="3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Bidragspris</a:t>
                      </a:r>
                    </a:p>
                  </a:txBody>
                  <a:tcPr marL="38191" marR="3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1836771"/>
                  </a:ext>
                </a:extLst>
              </a:tr>
              <a:tr h="2724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St. Olavs hospital</a:t>
                      </a:r>
                    </a:p>
                  </a:txBody>
                  <a:tcPr marL="38191" marR="3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Bibliotekstjenester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Administrative tjenester</a:t>
                      </a:r>
                    </a:p>
                  </a:txBody>
                  <a:tcPr marL="38191" marR="3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Ikke-økonomisk aktivitet</a:t>
                      </a:r>
                    </a:p>
                  </a:txBody>
                  <a:tcPr marL="38191" marR="3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Bidragspris</a:t>
                      </a:r>
                    </a:p>
                  </a:txBody>
                  <a:tcPr marL="38191" marR="3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0439380"/>
                  </a:ext>
                </a:extLst>
              </a:tr>
              <a:tr h="1816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St. Olavs hospital</a:t>
                      </a:r>
                    </a:p>
                  </a:txBody>
                  <a:tcPr marL="38191" marR="3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Konferansetjenester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191" marR="3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Økonomisk aktivitet</a:t>
                      </a:r>
                    </a:p>
                  </a:txBody>
                  <a:tcPr marL="38191" marR="3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Oppdragspris</a:t>
                      </a:r>
                    </a:p>
                  </a:txBody>
                  <a:tcPr marL="38191" marR="3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7959012"/>
                  </a:ext>
                </a:extLst>
              </a:tr>
              <a:tr h="4302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UH-sektoren inkl. BOTT, UNINETT AS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191" marR="3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IT-tjenester som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Skype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Forskningsdata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Tungregning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Felles systemer (BOTT)</a:t>
                      </a:r>
                    </a:p>
                  </a:txBody>
                  <a:tcPr marL="38191" marR="3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Ikke-økonomisk aktivitet</a:t>
                      </a:r>
                    </a:p>
                  </a:txBody>
                  <a:tcPr marL="38191" marR="3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Bidragspris</a:t>
                      </a:r>
                    </a:p>
                  </a:txBody>
                  <a:tcPr marL="38191" marR="3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15865"/>
                  </a:ext>
                </a:extLst>
              </a:tr>
              <a:tr h="3632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Avtalerettslige forpliktelser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DNKVS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Dokkhuset Scene AS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Vitensenteret</a:t>
                      </a:r>
                    </a:p>
                  </a:txBody>
                  <a:tcPr marL="38191" marR="3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Tjenester definert i avtaler (omfang skal vurderes)</a:t>
                      </a:r>
                    </a:p>
                  </a:txBody>
                  <a:tcPr marL="38191" marR="3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Økonomisk aktivitet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191" marR="3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Oppdragspris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8191" marR="381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790629"/>
                  </a:ext>
                </a:extLst>
              </a:tr>
            </a:tbl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078406" y="429689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[</a:t>
            </a:r>
            <a:r>
              <a:rPr kumimoji="0" lang="nb-NO" altLang="nb-NO" sz="10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1]</a:t>
            </a:r>
            <a:r>
              <a:rPr kumimoji="0" lang="nb-NO" altLang="nb-NO" sz="10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Ikke-økonomisk aktivitet pga. vilkår for «egenregi» er oppfylt.</a:t>
            </a:r>
            <a:endParaRPr kumimoji="0" lang="nb-NO" altLang="nb-NO" sz="6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0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[2]</a:t>
            </a:r>
            <a:r>
              <a:rPr kumimoji="0" lang="nb-NO" altLang="nb-NO" sz="1000" b="0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Av hensyn til mulig viderefordeling av statsstøtte til bedriftene.</a:t>
            </a:r>
            <a:endParaRPr kumimoji="0" lang="nb-NO" altLang="nb-NO" sz="600" b="0" i="0" u="none" strike="noStrike" cap="none" normalizeH="0" baseline="0" dirty="0" smtClean="0" bmk="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0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[3]</a:t>
            </a:r>
            <a:r>
              <a:rPr kumimoji="0" lang="nb-NO" altLang="nb-NO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Ikke-økonomisk aktivitet pga. studentvelferd iht. Lov om studentsamskipnader.</a:t>
            </a:r>
            <a:endParaRPr kumimoji="0" lang="nb-NO" altLang="nb-N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02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/>
              <a:t>Roller og ansvar</a:t>
            </a:r>
            <a:endParaRPr lang="nb-NO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199" y="1200152"/>
            <a:ext cx="8311352" cy="3650408"/>
          </a:xfrm>
        </p:spPr>
        <p:txBody>
          <a:bodyPr>
            <a:noAutofit/>
          </a:bodyPr>
          <a:lstStyle/>
          <a:p>
            <a:r>
              <a:rPr lang="nb-NO" sz="2000" b="1" dirty="0"/>
              <a:t>Linjeledere i fellesadministrasjonen </a:t>
            </a:r>
            <a:r>
              <a:rPr lang="nb-NO" sz="2000" dirty="0"/>
              <a:t>har </a:t>
            </a:r>
            <a:r>
              <a:rPr lang="nb-NO" sz="2000" b="1" dirty="0"/>
              <a:t>ansvar for opplæring, implementering og oppfølging </a:t>
            </a:r>
            <a:r>
              <a:rPr lang="nb-NO" sz="2000" dirty="0"/>
              <a:t>av retningslinjene innenfor eget område. </a:t>
            </a:r>
            <a:endParaRPr lang="nb-NO" sz="2000" dirty="0" smtClean="0"/>
          </a:p>
          <a:p>
            <a:endParaRPr lang="nb-NO" sz="2000" dirty="0"/>
          </a:p>
          <a:p>
            <a:pPr marL="0" indent="0">
              <a:buNone/>
            </a:pPr>
            <a:r>
              <a:rPr lang="nb-NO" sz="1800" dirty="0"/>
              <a:t>Avdeling for virksomhetsstyring (Hanne M. Sørgjerd og Lise T. Sagdahl) kan kontaktes om det er spørsmål til retningslinjene.</a:t>
            </a:r>
          </a:p>
          <a:p>
            <a:endParaRPr lang="nb-NO" sz="2000" b="1" dirty="0"/>
          </a:p>
          <a:p>
            <a:pPr marL="0" indent="0">
              <a:buNone/>
            </a:pPr>
            <a:endParaRPr lang="nb-NO" sz="2000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08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mSiteName xmlns="3011bd27-670b-40e8-bfc7-267b8eb171af">Statsbudsjett 2017</TeamSiteNam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5437DA90E2FF0F4BBBDFDE015F2E704D02008CA000F34AFB7343AFC55437B51FD0FD" ma:contentTypeVersion="0" ma:contentTypeDescription="" ma:contentTypeScope="" ma:versionID="9850bfe35347d7fe00ca6e53e4e2688f">
  <xsd:schema xmlns:xsd="http://www.w3.org/2001/XMLSchema" xmlns:xs="http://www.w3.org/2001/XMLSchema" xmlns:p="http://schemas.microsoft.com/office/2006/metadata/properties" xmlns:ns2="3011bd27-670b-40e8-bfc7-267b8eb171af" targetNamespace="http://schemas.microsoft.com/office/2006/metadata/properties" ma:root="true" ma:fieldsID="0e8ce157723897e8cee2e33f3d7ff686" ns2:_="">
    <xsd:import namespace="3011bd27-670b-40e8-bfc7-267b8eb171af"/>
    <xsd:element name="properties">
      <xsd:complexType>
        <xsd:sequence>
          <xsd:element name="documentManagement">
            <xsd:complexType>
              <xsd:all>
                <xsd:element ref="ns2:TeamSite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11bd27-670b-40e8-bfc7-267b8eb171af" elementFormDefault="qualified">
    <xsd:import namespace="http://schemas.microsoft.com/office/2006/documentManagement/types"/>
    <xsd:import namespace="http://schemas.microsoft.com/office/infopath/2007/PartnerControls"/>
    <xsd:element name="TeamSiteName" ma:index="8" nillable="true" ma:displayName="TeamSite" ma:default="Statsbudsjett 2017" ma:internalName="TeamSiteName" ma:readOnly="fals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47957D-9D0E-4BCD-B014-CEDAB276824F}">
  <ds:schemaRefs>
    <ds:schemaRef ds:uri="http://schemas.microsoft.com/office/2006/metadata/properties"/>
    <ds:schemaRef ds:uri="http://purl.org/dc/terms/"/>
    <ds:schemaRef ds:uri="3011bd27-670b-40e8-bfc7-267b8eb171af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2CADDE5-AB4E-4249-8FF0-2CC7C955E7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11bd27-670b-40e8-bfc7-267b8eb171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A01C90B-59D2-448E-A564-292EA644395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ntnu_enkel_16_9</Template>
  <TotalTime>0</TotalTime>
  <Words>554</Words>
  <Application>Microsoft Office PowerPoint</Application>
  <PresentationFormat>Skjermfremvisning (16:9)</PresentationFormat>
  <Paragraphs>102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Symbol</vt:lpstr>
      <vt:lpstr>Times New Roman</vt:lpstr>
      <vt:lpstr>Office-tema</vt:lpstr>
      <vt:lpstr>Retningslinjer for tjenester til eksterne</vt:lpstr>
      <vt:lpstr>Ny Rammefordelingsmodell (RFM)</vt:lpstr>
      <vt:lpstr>Formål</vt:lpstr>
      <vt:lpstr>Interne enheter</vt:lpstr>
      <vt:lpstr>Eksterne enheter</vt:lpstr>
      <vt:lpstr>Hovedregel med unntak</vt:lpstr>
      <vt:lpstr>Unntak fra regelen</vt:lpstr>
      <vt:lpstr>Roller og ansvar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Forventninger til statsbudsjettet 2018</dc:title>
  <dc:creator>Andreas Slettebak Wangen</dc:creator>
  <cp:lastModifiedBy>Tanja Mathiesen</cp:lastModifiedBy>
  <cp:revision>67</cp:revision>
  <dcterms:created xsi:type="dcterms:W3CDTF">2017-10-04T09:00:45Z</dcterms:created>
  <dcterms:modified xsi:type="dcterms:W3CDTF">2017-11-27T08:51:32Z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0x0101005437DA90E2FF0F4BBBDFDE015F2E704D02008CA000F34AFB7343AFC55437B51FD0FD</vt:lpwstr>
  </property>
</Properties>
</file>