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8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2587-C32A-40E2-8A3F-C589CC92EDF9}" type="datetimeFigureOut">
              <a:rPr lang="nb-NO" smtClean="0"/>
              <a:t>14.11.2014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22B5-DDD7-42D1-8622-B967BF6842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6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Regjeringen og hovedorganisasjonene underskrev avtalen 4. mars. Tredde i kraft 1. juli 2014. Gjelder fram til 31. desember 2018.</a:t>
            </a:r>
          </a:p>
          <a:p>
            <a:r>
              <a:rPr lang="nb-NO" dirty="0" smtClean="0"/>
              <a:t>NTNU inngikk sin første samarbeidsavtale om IA april 2003. Har nå skrevet under ny avtale til og med 2018</a:t>
            </a:r>
          </a:p>
          <a:p>
            <a:r>
              <a:rPr lang="nb-NO" dirty="0" smtClean="0"/>
              <a:t>«Felles erkjennelse av at aktivitet gjennom arbeid fremmer helse og at tidlig iverksetting av aktive</a:t>
            </a:r>
            <a:r>
              <a:rPr lang="nb-NO" baseline="0" dirty="0" smtClean="0"/>
              <a:t> tiltak vil kunne forebygge frafall fra arbeid.»</a:t>
            </a:r>
            <a:endParaRPr lang="nb-NO" dirty="0" smtClean="0"/>
          </a:p>
          <a:p>
            <a:r>
              <a:rPr lang="nb-NO" dirty="0" smtClean="0"/>
              <a:t>Dialogmøte 1 (innen 7 uker) trenger ikke gjennomføres dersom det er åpenbart</a:t>
            </a:r>
            <a:r>
              <a:rPr lang="nb-NO" baseline="0" dirty="0" smtClean="0"/>
              <a:t> unødvendig. Skaper bare unødig byråkrati i sykefraværsarbeidet. BHT og sykmelder innkalles når arbeidsgiver og/eller arbeidstaker ønsker det.</a:t>
            </a:r>
          </a:p>
          <a:p>
            <a:r>
              <a:rPr lang="nb-NO" dirty="0" smtClean="0"/>
              <a:t>Rapportering 9 uker: Arbeidsgiver skal fortsatt dokumentere oppfølging og oppbevare</a:t>
            </a:r>
            <a:r>
              <a:rPr lang="nb-NO" baseline="0" dirty="0" smtClean="0"/>
              <a:t> dokumentasjonen</a:t>
            </a:r>
          </a:p>
          <a:p>
            <a:r>
              <a:rPr lang="nb-NO" dirty="0" smtClean="0"/>
              <a:t>Status/partsmøter</a:t>
            </a:r>
            <a:r>
              <a:rPr lang="nb-NO" baseline="0" dirty="0" smtClean="0"/>
              <a:t> om IA hos bedriften kan legges </a:t>
            </a:r>
            <a:r>
              <a:rPr lang="nb-NO" baseline="0" smtClean="0"/>
              <a:t>til eksisterende fora.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22B5-DDD7-42D1-8622-B967BF6842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53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Mer effektiv inkludering ved å prioritere unge</a:t>
            </a:r>
          </a:p>
          <a:p>
            <a:r>
              <a:rPr lang="nb-NO" dirty="0" smtClean="0"/>
              <a:t>Tilretteleggingstilskudd for IA-virksomhetene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22B5-DDD7-42D1-8622-B967BF6842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51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Handlingsplan utarbeidet som</a:t>
            </a:r>
            <a:r>
              <a:rPr lang="nb-NO" baseline="0" dirty="0" smtClean="0"/>
              <a:t> et samarbeid mellom IA-nettverket, tillitsvalgte, HMS- og Personalavdelingen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22B5-DDD7-42D1-8622-B967BF6842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31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kobles de ulike LOSAM inn for å utarbeide lokale handlingsplaner. Kommer tydeligere</a:t>
            </a:r>
            <a:r>
              <a:rPr lang="nb-NO" baseline="0" dirty="0" smtClean="0"/>
              <a:t> bestilling fra Personalavdelingen.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22B5-DDD7-42D1-8622-B967BF6842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3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1462222"/>
          </a:xfrm>
        </p:spPr>
        <p:txBody>
          <a:bodyPr/>
          <a:lstStyle/>
          <a:p>
            <a:r>
              <a:rPr lang="nb-NO" dirty="0" smtClean="0"/>
              <a:t>Inkluderende arbeidsliv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Ny IA-avtale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Sentrale og lokale handlingsplaner ved NTNU</a:t>
            </a:r>
            <a:endParaRPr lang="nb-NO" sz="24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603260"/>
            <a:ext cx="3139440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 smtClean="0"/>
              <a:t>IA-avtalen	</a:t>
            </a:r>
            <a:endParaRPr lang="nb-NO" dirty="0"/>
          </a:p>
        </p:txBody>
      </p:sp>
      <p:sp>
        <p:nvSpPr>
          <p:cNvPr id="20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b-NO" dirty="0" smtClean="0"/>
              <a:t>Ny IA-avtale 2014-2018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Forenklet avtale for oppfølging av sykmeldte</a:t>
            </a:r>
          </a:p>
          <a:p>
            <a:pPr marL="0" indent="0">
              <a:buNone/>
            </a:pPr>
            <a:endParaRPr lang="nb-NO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Sanksjoner fjernet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Oppfølgingsplan ved fire uker utarbeides dersom det oppleves </a:t>
            </a:r>
            <a:r>
              <a:rPr lang="nb-NO" u="sng" dirty="0" smtClean="0"/>
              <a:t>relevant og meningsfullt</a:t>
            </a:r>
            <a:r>
              <a:rPr lang="nb-NO" dirty="0" smtClean="0"/>
              <a:t> både for arbeidsgiver og den sykmeldte</a:t>
            </a: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Dialogmøte 1 gjelder for </a:t>
            </a:r>
            <a:r>
              <a:rPr lang="nb-NO" u="sng" dirty="0" smtClean="0"/>
              <a:t>100 prosent sykmeldte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Krav om rapportering etter 9 ukers sykmelding oppheves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IA-avtalen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Forsterket innsats for personer med nedsatt funksjonsevne</a:t>
            </a:r>
          </a:p>
          <a:p>
            <a:endParaRPr lang="nb-NO" dirty="0"/>
          </a:p>
          <a:p>
            <a:r>
              <a:rPr lang="nb-NO" dirty="0" smtClean="0"/>
              <a:t>Vektlegger forebygging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6364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IA ved NTNU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smtClean="0"/>
              <a:t>Mål og handlingsplan knyttes til delmålene i IA-avtalen</a:t>
            </a:r>
          </a:p>
          <a:p>
            <a:endParaRPr lang="nb-NO" dirty="0"/>
          </a:p>
          <a:p>
            <a:r>
              <a:rPr lang="nb-NO" dirty="0" smtClean="0"/>
              <a:t>Overordnede mål:</a:t>
            </a:r>
          </a:p>
          <a:p>
            <a:pPr lvl="1"/>
            <a:r>
              <a:rPr lang="nb-NO" dirty="0" smtClean="0"/>
              <a:t>Den enkeltes ressurser og arbeidsevne utvikles og benyttes</a:t>
            </a:r>
          </a:p>
          <a:p>
            <a:pPr lvl="1"/>
            <a:r>
              <a:rPr lang="nb-NO" dirty="0" smtClean="0"/>
              <a:t>Forebyggende fokus på arbeidsmiljø</a:t>
            </a:r>
          </a:p>
          <a:p>
            <a:pPr lvl="1"/>
            <a:r>
              <a:rPr lang="nb-NO" dirty="0" smtClean="0"/>
              <a:t>Fokus på mestring, medbestemmelse og utvikling</a:t>
            </a:r>
          </a:p>
          <a:p>
            <a:pPr lvl="1"/>
            <a:r>
              <a:rPr lang="nb-NO" dirty="0" smtClean="0"/>
              <a:t>Lederforankring og partssamarbeid</a:t>
            </a:r>
          </a:p>
          <a:p>
            <a:pPr lvl="2"/>
            <a:r>
              <a:rPr lang="nb-NO" dirty="0" smtClean="0"/>
              <a:t>Samarbeid mellom tillitsvalgte, verneombud og ansatte for å nå målene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197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IA ved NTNU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Delmål 1: Sykefraværet skal ikke overstige 3,3%</a:t>
            </a:r>
          </a:p>
          <a:p>
            <a:pPr lvl="1"/>
            <a:r>
              <a:rPr lang="nb-NO" dirty="0" smtClean="0"/>
              <a:t>Variere fra kvartal til kvartal og mellom enhetene</a:t>
            </a:r>
          </a:p>
          <a:p>
            <a:pPr lvl="1"/>
            <a:r>
              <a:rPr lang="nb-NO" dirty="0" smtClean="0"/>
              <a:t>Økt og bedre bruk av graderte sykmeldinger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Tiltak:</a:t>
            </a:r>
          </a:p>
          <a:p>
            <a:pPr lvl="1"/>
            <a:r>
              <a:rPr lang="nb-NO" dirty="0" smtClean="0"/>
              <a:t>Systematisk HMS-arbeid</a:t>
            </a:r>
          </a:p>
          <a:p>
            <a:pPr lvl="1"/>
            <a:r>
              <a:rPr lang="nb-NO" dirty="0" smtClean="0"/>
              <a:t>Mer fokus på arbeidsevne enn arbeidstid ved graderte sykmeldinger</a:t>
            </a:r>
          </a:p>
          <a:p>
            <a:pPr lvl="1"/>
            <a:r>
              <a:rPr lang="nb-NO" dirty="0" smtClean="0"/>
              <a:t>Årlige medarbeidersamtaler</a:t>
            </a:r>
          </a:p>
          <a:p>
            <a:pPr lvl="1"/>
            <a:r>
              <a:rPr lang="nb-NO" dirty="0" smtClean="0"/>
              <a:t>Regelmessige arbeidsmiljøundersøkelser</a:t>
            </a:r>
          </a:p>
          <a:p>
            <a:pPr lvl="1"/>
            <a:r>
              <a:rPr lang="nb-NO" dirty="0" smtClean="0"/>
              <a:t>Trening i arbeidstida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8583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IA ved NTNU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Delmål 2: Hindre frafall og utstøting</a:t>
            </a:r>
          </a:p>
          <a:p>
            <a:pPr lvl="1"/>
            <a:r>
              <a:rPr lang="nb-NO" dirty="0" smtClean="0"/>
              <a:t>Gi unge med nedsatt funksjonsevne arbeidserfaring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 smtClean="0"/>
              <a:t>Tiltak:</a:t>
            </a:r>
          </a:p>
          <a:p>
            <a:pPr lvl="1"/>
            <a:r>
              <a:rPr lang="nb-NO" dirty="0" err="1" smtClean="0"/>
              <a:t>Trainee</a:t>
            </a:r>
            <a:r>
              <a:rPr lang="nb-NO" dirty="0" smtClean="0"/>
              <a:t>-ordning</a:t>
            </a:r>
          </a:p>
          <a:p>
            <a:pPr lvl="1"/>
            <a:r>
              <a:rPr lang="nb-NO" dirty="0" smtClean="0"/>
              <a:t>Arbeidsutprøvingsplasser mellom enhetene</a:t>
            </a:r>
          </a:p>
          <a:p>
            <a:pPr lvl="1"/>
            <a:r>
              <a:rPr lang="nb-NO" dirty="0" smtClean="0"/>
              <a:t>Tiltaksplasser i samarbeid med NAV</a:t>
            </a:r>
          </a:p>
        </p:txBody>
      </p:sp>
    </p:spTree>
    <p:extLst>
      <p:ext uri="{BB962C8B-B14F-4D97-AF65-F5344CB8AC3E}">
        <p14:creationId xmlns:p14="http://schemas.microsoft.com/office/powerpoint/2010/main" val="372815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IA ved NTNU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Delmål 3: God seniorpolitikk</a:t>
            </a:r>
          </a:p>
          <a:p>
            <a:pPr lvl="1"/>
            <a:r>
              <a:rPr lang="nb-NO" dirty="0" smtClean="0"/>
              <a:t>Mål om at flest mulig står i jobb til de er 70 år</a:t>
            </a:r>
          </a:p>
          <a:p>
            <a:pPr lvl="1"/>
            <a:r>
              <a:rPr lang="nb-NO" dirty="0" smtClean="0"/>
              <a:t>Faglig kompetanseheving/endre oppgaver</a:t>
            </a:r>
          </a:p>
          <a:p>
            <a:pPr lvl="1"/>
            <a:endParaRPr lang="nb-NO" dirty="0"/>
          </a:p>
          <a:p>
            <a:r>
              <a:rPr lang="nb-NO" dirty="0" smtClean="0"/>
              <a:t>Tiltak:</a:t>
            </a:r>
          </a:p>
          <a:p>
            <a:pPr lvl="1"/>
            <a:r>
              <a:rPr lang="nb-NO" dirty="0" smtClean="0"/>
              <a:t>Revidere seniorpolitikken ved NTNU. </a:t>
            </a:r>
          </a:p>
          <a:p>
            <a:pPr lvl="1"/>
            <a:r>
              <a:rPr lang="nb-NO" dirty="0" smtClean="0"/>
              <a:t>Egne seniorsamtaler etter fylte 60 år</a:t>
            </a:r>
          </a:p>
          <a:p>
            <a:pPr lvl="1"/>
            <a:r>
              <a:rPr lang="nb-NO" dirty="0" smtClean="0"/>
              <a:t>Tett samarbeid med NAV og SPK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569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IA ved NTNU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Lokale handlingsplaner</a:t>
            </a:r>
          </a:p>
          <a:p>
            <a:pPr lvl="1"/>
            <a:r>
              <a:rPr lang="nb-NO" dirty="0" smtClean="0"/>
              <a:t>Utarbeides av enhetene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1531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Skjermfremvisning (4:3)</PresentationFormat>
  <Paragraphs>72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Inkluderende arbeidsliv</vt:lpstr>
      <vt:lpstr>IA-avtalen </vt:lpstr>
      <vt:lpstr>IA-avtalen</vt:lpstr>
      <vt:lpstr>Handlingsplan for IA ved NTNU</vt:lpstr>
      <vt:lpstr>Handlingsplan for IA ved NTNU</vt:lpstr>
      <vt:lpstr>Handlingsplan for IA ved NTNU</vt:lpstr>
      <vt:lpstr>Handlingsplan for IA ved NTNU</vt:lpstr>
      <vt:lpstr>Handlingsplan for IA ved NTNU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Janne Beate Gjengaar</cp:lastModifiedBy>
  <cp:revision>104</cp:revision>
  <dcterms:created xsi:type="dcterms:W3CDTF">2013-06-10T16:56:09Z</dcterms:created>
  <dcterms:modified xsi:type="dcterms:W3CDTF">2014-11-14T11:30:50Z</dcterms:modified>
</cp:coreProperties>
</file>