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3" r:id="rId7"/>
    <p:sldId id="267" r:id="rId8"/>
    <p:sldId id="264" r:id="rId9"/>
    <p:sldId id="265" r:id="rId10"/>
    <p:sldId id="266" r:id="rId11"/>
    <p:sldId id="261" r:id="rId12"/>
    <p:sldId id="262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76859" autoAdjust="0"/>
  </p:normalViewPr>
  <p:slideViewPr>
    <p:cSldViewPr snapToGrid="0">
      <p:cViewPr varScale="1">
        <p:scale>
          <a:sx n="58" d="100"/>
          <a:sy n="58" d="100"/>
        </p:scale>
        <p:origin x="9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F723-E3C8-4AF2-A194-09DD3D2CB604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9BF80-1FBF-44FE-950F-A2D43EE5AB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4834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9BF80-1FBF-44FE-950F-A2D43EE5AB1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018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9BF80-1FBF-44FE-950F-A2D43EE5AB1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8106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9BF80-1FBF-44FE-950F-A2D43EE5AB1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5816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9BF80-1FBF-44FE-950F-A2D43EE5AB1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1417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9BF80-1FBF-44FE-950F-A2D43EE5AB1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3568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9BF80-1FBF-44FE-950F-A2D43EE5AB1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5785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9BF80-1FBF-44FE-950F-A2D43EE5AB1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800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9A94-AB59-9FCE-7036-3D5316C16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60932C-3820-F2C2-22FE-F8A5E0EC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DEDED-8391-1963-26F2-54269490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3480-505C-4F89-9025-ED20967952F5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02DDF-439C-1662-0398-1CA49EAAC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47884-C435-6309-CFC2-9E681F28F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3A17-71FF-40EF-901F-3CEBEFAB2D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1895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AB05-5FCA-60B4-D30B-95B0B13D4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25C6E-07A1-1412-EDC5-691B5E033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C5D0B-40EF-C200-CDD8-DB0E7C8E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3480-505C-4F89-9025-ED20967952F5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B9FF1-EB08-5E32-6FF9-620E7DCEA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D0809-246A-BA47-9D42-7F30665D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3A17-71FF-40EF-901F-3CEBEFAB2D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643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F4BFAA-3E92-E918-E32C-9B2EC9CAA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728F2-918C-3D04-C724-9A61C23FD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BC003-1203-ABEC-38E0-B5EAD1287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3480-505C-4F89-9025-ED20967952F5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C01D-58D9-321D-2C68-F50A9EBA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7D31F-6EB6-0543-3189-65D93409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3A17-71FF-40EF-901F-3CEBEFAB2D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3480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5B28-55BC-91D8-C7E6-8059E84DF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AC58-F0CC-84C4-CD0C-B2A881D29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409AC-E39D-45F2-A884-58D92CB44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3480-505C-4F89-9025-ED20967952F5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8382A-5C6A-46C7-43EF-B9EDC404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DA97F-3702-EEB2-AEB7-F458B70C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3A17-71FF-40EF-901F-3CEBEFAB2D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235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132C-465E-FFF6-E0FA-EBDEC1F2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91AD0-6A57-D196-517C-BB08CB6E7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A6D6C-3922-A1A1-BF63-68726640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3480-505C-4F89-9025-ED20967952F5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9B02F-3CA6-44E2-AA56-1120DE0B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44E3C-3036-1CC4-9BD8-0EFA4F72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3A17-71FF-40EF-901F-3CEBEFAB2D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2051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30408-9F2C-BBDC-F109-6EF49E85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5E2FD-68B7-59BC-BA71-60777F448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99C3D-77F8-B041-EE25-4E52EA919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AAE75-1BD6-4FF7-0318-A0A39EF8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3480-505C-4F89-9025-ED20967952F5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5F68D-E8E0-988F-4C77-579964F0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2FD79-1752-CAF2-8150-8D627B01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3A17-71FF-40EF-901F-3CEBEFAB2D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18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ADC26-BE61-EF7F-4044-33E12247E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DDB5D-7B35-0E4A-2F4B-73B3A7582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0865F-8297-5280-1A1C-0CF57656F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79813-ACC9-7A91-1413-E70FADBF6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88076-19A8-CF84-79A4-A6ACCC000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1A1F1-85A1-5456-86C4-4B55373BA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3480-505C-4F89-9025-ED20967952F5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63E76F-E5AA-E78E-0A69-DF0C13EAE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E073E2-F4F5-E306-486A-D488C137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3A17-71FF-40EF-901F-3CEBEFAB2D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156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75382-2A9D-8413-263E-10FCA3A2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D24E6C-90B6-0BF4-CC65-A2F554D80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3480-505C-4F89-9025-ED20967952F5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80930-1C1B-C0A6-A540-20F929EF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62169-4032-FC2C-E71B-D82AE9F2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3A17-71FF-40EF-901F-3CEBEFAB2D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18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05D1B7-4E65-5AB6-E7F4-A9D078C43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3480-505C-4F89-9025-ED20967952F5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CEE27E-7BF8-467A-E4ED-FF41E777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19D7D-11EF-A7F8-CD1B-12176B3EA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3A17-71FF-40EF-901F-3CEBEFAB2D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998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293F-A87A-C24A-6E47-251463E2E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B88FE-3625-8B0D-DA26-DDDCEF9A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DB327B-7A70-2B14-FC0D-C5357012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111ED-9E52-5C78-EC09-CB5FC22D4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3480-505C-4F89-9025-ED20967952F5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72697-9A53-1C9F-2F26-25FECE6A7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75FCA-BD03-70C4-C4CF-BF6C66651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3A17-71FF-40EF-901F-3CEBEFAB2D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7915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1FD0B-C923-6473-0D51-66B3E91F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D62A3-DCBB-1CFA-3F24-D836E8AEC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BFC77-146A-4865-1A4D-40A65C2C8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7DC26-3201-0C26-4950-CAD2E82B0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3480-505C-4F89-9025-ED20967952F5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2BAAA-22B5-7779-D816-B546D3D08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FCEB4-934E-4827-9876-68EEE06D1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3A17-71FF-40EF-901F-3CEBEFAB2D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570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7DEC05-7E6F-01CD-3D24-97291E033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DF0D0-F790-C267-144C-6EA617D01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DBAD9-AB2C-C655-EB67-4295EC64D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7E3480-505C-4F89-9025-ED20967952F5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0801F-F31C-5732-B6EF-188D41CAB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C460E-DF31-7088-23BA-AA2D6370D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4C3A17-71FF-40EF-901F-3CEBEFAB2D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55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.ntnu.no/utenlandsstudie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s://i.ntnu.no/wiki/-/wiki/Norsk/S%C3%B8knad+om+utveksling+i+utlandet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nu.no/studier/studier_i_utlandet/rappor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tnu.no/studier/studier_i_utlandet/rappor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ast-usa.com/world/italy-map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rvice4mobility.com/europe/PortalServlet?identifier=TRONDHE01&amp;showAll=0&amp;showAgreements=1&amp;showPartner=1&amp;preselectTab=ver_nav_butt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.ntnu.no/utenlandsstudie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F9055-91A6-F0A4-9AC3-97B6A8434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000" dirty="0" err="1"/>
              <a:t>Velkommen</a:t>
            </a:r>
            <a:r>
              <a:rPr lang="en-US" sz="3000" dirty="0"/>
              <a:t> </a:t>
            </a:r>
            <a:r>
              <a:rPr lang="en-US" sz="3000" dirty="0" err="1"/>
              <a:t>til</a:t>
            </a:r>
            <a:r>
              <a:rPr lang="en-US" sz="3000" dirty="0"/>
              <a:t> </a:t>
            </a:r>
            <a:r>
              <a:rPr lang="en-US" sz="3000" dirty="0" err="1"/>
              <a:t>fellesveiledning</a:t>
            </a:r>
            <a:r>
              <a:rPr lang="en-US" sz="3000" dirty="0"/>
              <a:t> for Italia </a:t>
            </a:r>
            <a:r>
              <a:rPr lang="en-US" sz="3000" dirty="0" err="1"/>
              <a:t>høst</a:t>
            </a:r>
            <a:r>
              <a:rPr lang="en-US" sz="3000" dirty="0"/>
              <a:t> 2025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94419EC8-5746-8769-D3E8-7C0DB67B3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Italia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Nyttig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informasjon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om Italia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Læresteder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Avtaledatabasen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Søknad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Spørsmål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 descr="A city with many buildings&#10;&#10;Description automatically generated">
            <a:extLst>
              <a:ext uri="{FF2B5EF4-FFF2-40B4-BE49-F238E27FC236}">
                <a16:creationId xmlns:a16="http://schemas.microsoft.com/office/drawing/2014/main" id="{7F0C1ACA-8395-1C5F-2E37-A4AE38E71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0" r="11704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82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A47BA-004B-EB21-A492-F54BAFB4C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352" y="480060"/>
            <a:ext cx="6591283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73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AF1ED-452B-97DF-B943-6D43A98C4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nb-NO" sz="3200"/>
              <a:t>Søknad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DBD08-491F-C29A-2CD2-D9F9CA114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89760"/>
            <a:ext cx="4085665" cy="4450080"/>
          </a:xfrm>
        </p:spPr>
        <p:txBody>
          <a:bodyPr>
            <a:normAutofit/>
          </a:bodyPr>
          <a:lstStyle/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Utveksling for studenter – NTNU</a:t>
            </a: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n-NO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Søknad om utveksling i utlandet - Kunnskapsbasen - NTNU</a:t>
            </a: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Søknadsfrist 1.februar for Italia</a:t>
            </a:r>
          </a:p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Søknadsprosessen (etter du har funnet lærested) </a:t>
            </a:r>
          </a:p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Søknadsworkshop i januar, Q&amp;A i januar</a:t>
            </a:r>
          </a:p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Hva skjer etter du har søkt?</a:t>
            </a:r>
          </a:p>
        </p:txBody>
      </p:sp>
      <p:pic>
        <p:nvPicPr>
          <p:cNvPr id="11" name="Picture 10" descr="Aerial view of Florence at sunset">
            <a:extLst>
              <a:ext uri="{FF2B5EF4-FFF2-40B4-BE49-F238E27FC236}">
                <a16:creationId xmlns:a16="http://schemas.microsoft.com/office/drawing/2014/main" id="{05BB4139-3700-3CE8-E422-F5018206F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5" r="436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65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oking down a canal in Venice">
            <a:extLst>
              <a:ext uri="{FF2B5EF4-FFF2-40B4-BE49-F238E27FC236}">
                <a16:creationId xmlns:a16="http://schemas.microsoft.com/office/drawing/2014/main" id="{87306850-AECF-2AA9-ADA2-4A4B3466C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 b="959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2A3A9-1D93-FD11-9DA6-6E5499C4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00660" cy="1520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                                   Spørsmål?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00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023B7-C5F3-2274-3225-49F16C37A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nb-NO" sz="3200" dirty="0"/>
              <a:t>Italia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A3974-F698-42AE-3C1C-F848447D6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09482"/>
            <a:ext cx="4085665" cy="4428565"/>
          </a:xfrm>
        </p:spPr>
        <p:txBody>
          <a:bodyPr>
            <a:normAutofit/>
          </a:bodyPr>
          <a:lstStyle/>
          <a:p>
            <a:r>
              <a:rPr lang="nb-N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Italia er et av de mest populære landene for NTNU studenter. </a:t>
            </a:r>
          </a:p>
          <a:p>
            <a:r>
              <a:rPr lang="nb-NO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 sendte rundt 360 studenter (++) for skoleåret 2024/2025. Flest for høsten (rundt 270 studenter).</a:t>
            </a:r>
          </a:p>
          <a:p>
            <a:r>
              <a:rPr lang="nb-N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Italia kan tilby blant annet storbyer, mindre byer, strand og fjell</a:t>
            </a:r>
          </a:p>
          <a:p>
            <a:r>
              <a:rPr lang="nb-N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Erfaringer så langt:</a:t>
            </a:r>
            <a:r>
              <a:rPr lang="nb-NO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fleste studenter er meget fornøyde med sitt opphold i Italia. Vil du lese mere om studentenes erfaring se her: </a:t>
            </a:r>
            <a:r>
              <a:rPr lang="nb-NO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https://www.ntnu.no/studier/studier_i_utlandet/rapport/</a:t>
            </a:r>
            <a:endParaRPr lang="nb-NO" sz="18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b-NO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sz="1100" dirty="0"/>
          </a:p>
        </p:txBody>
      </p:sp>
      <p:pic>
        <p:nvPicPr>
          <p:cNvPr id="5" name="Picture 4" descr="Exterior of Colosseum Rome at sunrise">
            <a:extLst>
              <a:ext uri="{FF2B5EF4-FFF2-40B4-BE49-F238E27FC236}">
                <a16:creationId xmlns:a16="http://schemas.microsoft.com/office/drawing/2014/main" id="{9C65BF86-910B-6354-441A-96CC5918F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 r="20500" b="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62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2AEE-1518-5F54-4B52-3BDB327C4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6" y="1025029"/>
            <a:ext cx="5444382" cy="497723"/>
          </a:xfrm>
        </p:spPr>
        <p:txBody>
          <a:bodyPr anchor="t">
            <a:normAutofit fontScale="90000"/>
          </a:bodyPr>
          <a:lstStyle/>
          <a:p>
            <a:r>
              <a:rPr lang="nb-NO" sz="3200"/>
              <a:t>Nyttig informasjon om Italia</a:t>
            </a:r>
            <a:endParaRPr lang="nb-NO" sz="3200" dirty="0"/>
          </a:p>
        </p:txBody>
      </p:sp>
      <p:pic>
        <p:nvPicPr>
          <p:cNvPr id="11" name="Picture 10" descr="Leaning Tower of Pisa at sunset">
            <a:extLst>
              <a:ext uri="{FF2B5EF4-FFF2-40B4-BE49-F238E27FC236}">
                <a16:creationId xmlns:a16="http://schemas.microsoft.com/office/drawing/2014/main" id="{92B96A9E-85DD-3CA1-FB52-85A6653D2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3" r="1" b="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49954-6DB9-61FC-C21D-BBF0D2040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6" y="1635760"/>
            <a:ext cx="6018643" cy="5080000"/>
          </a:xfrm>
        </p:spPr>
        <p:txBody>
          <a:bodyPr>
            <a:normAutofit/>
          </a:bodyPr>
          <a:lstStyle/>
          <a:p>
            <a:r>
              <a:rPr lang="nb-NO" sz="1800" b="1" dirty="0">
                <a:latin typeface="Arial" panose="020B0604020202020204" pitchFamily="34" charset="0"/>
                <a:cs typeface="Arial" panose="020B0604020202020204" pitchFamily="34" charset="0"/>
              </a:rPr>
              <a:t>Semesterinndeling: </a:t>
            </a:r>
          </a:p>
          <a:p>
            <a:pPr marL="0" indent="0">
              <a:buNone/>
            </a:pP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- Høst – september til februar. Merk eksamen vanligvis etter jul, i februar.</a:t>
            </a:r>
          </a:p>
          <a:p>
            <a:pPr marL="0" indent="0">
              <a:buNone/>
            </a:pP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- Vår – februar til juli. Merk eksamen vanligvis i juni / juli.</a:t>
            </a:r>
          </a:p>
          <a:p>
            <a:r>
              <a:rPr lang="nb-NO" sz="1800" b="1" dirty="0">
                <a:latin typeface="Arial" panose="020B0604020202020204" pitchFamily="34" charset="0"/>
                <a:cs typeface="Arial" panose="020B0604020202020204" pitchFamily="34" charset="0"/>
              </a:rPr>
              <a:t>Fag på italiensk? 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Husk å sjekk om aktuelle fag er på engelsk eller italiensk. </a:t>
            </a:r>
            <a:r>
              <a:rPr lang="nb-NO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å kunne følge undervisning på italiensk bør du komme helst på nivå B2. </a:t>
            </a:r>
          </a:p>
          <a:p>
            <a:r>
              <a:rPr lang="nb-NO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Studiepoeng: </a:t>
            </a:r>
            <a:r>
              <a:rPr lang="nb-NO" sz="1800" kern="0" dirty="0">
                <a:latin typeface="Arial" panose="020B0604020202020204" pitchFamily="34" charset="0"/>
                <a:cs typeface="Arial" panose="020B0604020202020204" pitchFamily="34" charset="0"/>
              </a:rPr>
              <a:t>30 SP per semester</a:t>
            </a:r>
          </a:p>
          <a:p>
            <a:r>
              <a:rPr lang="nb-NO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Bolig: </a:t>
            </a:r>
            <a:r>
              <a:rPr lang="nb-NO" sz="1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rapportdatabasen for tips: </a:t>
            </a:r>
            <a:r>
              <a:rPr lang="nb-NO" sz="1800" u="sng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https://www.ntnu.no/studier/studier_i_utlandet/rapport</a:t>
            </a:r>
            <a:r>
              <a:rPr lang="nb-NO" sz="1800" u="sng" kern="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/</a:t>
            </a:r>
            <a:r>
              <a:rPr lang="nb-NO" sz="1800" kern="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nb-NO" sz="1800" b="1" kern="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Visum</a:t>
            </a:r>
            <a:r>
              <a:rPr lang="nb-NO" sz="1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b-NO" sz="18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Om du er norsk statsborger trenger du ikke søke visum til Italia. </a:t>
            </a:r>
          </a:p>
          <a:p>
            <a:r>
              <a:rPr lang="nb-NO" sz="18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Erasmusstipend</a:t>
            </a:r>
            <a:r>
              <a:rPr lang="nb-NO" sz="1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b-NO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 du blir nominert vil du få </a:t>
            </a:r>
            <a:r>
              <a:rPr lang="nb-NO" sz="1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Erasmusstipend</a:t>
            </a:r>
            <a:r>
              <a:rPr lang="nb-NO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 NTNU på 530 euro per måned. </a:t>
            </a:r>
          </a:p>
          <a:p>
            <a:r>
              <a:rPr lang="nb-NO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Lånekassen</a:t>
            </a:r>
            <a:endParaRPr lang="nb-NO" sz="1800" dirty="0"/>
          </a:p>
          <a:p>
            <a:endParaRPr lang="nb-NO" sz="700" dirty="0"/>
          </a:p>
        </p:txBody>
      </p:sp>
    </p:spTree>
    <p:extLst>
      <p:ext uri="{BB962C8B-B14F-4D97-AF65-F5344CB8AC3E}">
        <p14:creationId xmlns:p14="http://schemas.microsoft.com/office/powerpoint/2010/main" val="388510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AB27-0E00-13AE-3A00-ABB424FC0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751723"/>
          </a:xfrm>
        </p:spPr>
        <p:txBody>
          <a:bodyPr anchor="t">
            <a:normAutofit/>
          </a:bodyPr>
          <a:lstStyle/>
          <a:p>
            <a:r>
              <a:rPr lang="nb-NO" sz="3200"/>
              <a:t>Læresteder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D69BF5-5791-ED31-EE79-41120592AF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14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FF78F-8521-8D21-D484-F28685503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6" y="1889760"/>
            <a:ext cx="6161761" cy="4826000"/>
          </a:xfrm>
        </p:spPr>
        <p:txBody>
          <a:bodyPr>
            <a:noAutofit/>
          </a:bodyPr>
          <a:lstStyle/>
          <a:p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Har avtale med rundt 50 læresteder i Italia. En del læresteder står ubrukt</a:t>
            </a:r>
          </a:p>
          <a:p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Av erfaring bruker følgende læresteder å være populære:</a:t>
            </a:r>
          </a:p>
          <a:p>
            <a:pPr marL="0" indent="0">
              <a:buNone/>
            </a:pPr>
            <a:r>
              <a:rPr lang="nb-NO" sz="1400" dirty="0" err="1">
                <a:latin typeface="Arial" panose="020B0604020202020204" pitchFamily="34" charset="0"/>
                <a:cs typeface="Arial" panose="020B0604020202020204" pitchFamily="34" charset="0"/>
              </a:rPr>
              <a:t>Pol.Milano</a:t>
            </a: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, Bologna, Padova, </a:t>
            </a:r>
            <a:r>
              <a:rPr lang="nb-NO" sz="1400" dirty="0" err="1">
                <a:latin typeface="Arial" panose="020B0604020202020204" pitchFamily="34" charset="0"/>
                <a:cs typeface="Arial" panose="020B0604020202020204" pitchFamily="34" charset="0"/>
              </a:rPr>
              <a:t>Pol.Torino</a:t>
            </a: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, Torino, Firenze, Genova, La </a:t>
            </a:r>
            <a:r>
              <a:rPr lang="nb-NO" sz="1400" dirty="0" err="1">
                <a:latin typeface="Arial" panose="020B0604020202020204" pitchFamily="34" charset="0"/>
                <a:cs typeface="Arial" panose="020B0604020202020204" pitchFamily="34" charset="0"/>
              </a:rPr>
              <a:t>Sapienza</a:t>
            </a: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, til dels Trento og også Bolzano forrige runde</a:t>
            </a:r>
          </a:p>
          <a:p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Ikke lurt å sette populære læresteder på 2 eller 3 valg!</a:t>
            </a:r>
          </a:p>
          <a:p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Hvordan fungerer det med antall plasser? Står i avtaledatabasen hvor mange plasser vi har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Fastsatt antall plasser og forhandler ikke om ekstra plasser: Bologna, Firenze, Padova, Trento, Genova, Bolzano, Tor </a:t>
            </a:r>
            <a:r>
              <a:rPr lang="nb-NO" sz="1400" dirty="0" err="1">
                <a:latin typeface="Arial" panose="020B0604020202020204" pitchFamily="34" charset="0"/>
                <a:cs typeface="Arial" panose="020B0604020202020204" pitchFamily="34" charset="0"/>
              </a:rPr>
              <a:t>Vergata</a:t>
            </a:r>
            <a:r>
              <a:rPr lang="nb-NO" sz="1400">
                <a:latin typeface="Arial" panose="020B0604020202020204" pitchFamily="34" charset="0"/>
                <a:cs typeface="Arial" panose="020B0604020202020204" pitchFamily="34" charset="0"/>
              </a:rPr>
              <a:t>, Pol</a:t>
            </a: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. Torino og Torino. Står i avtaledatabasen hvor mange plasser vi har og om noen er reservert for høst/vår.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Ved de fleste andre læresteder: Færre antall plasser, men kan høre om mulighet for ekstra plasser (ingen garanti at vi får det). </a:t>
            </a:r>
          </a:p>
          <a:p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Om flere søkere enn antall plasser = karaktersnittberegning. Gir ikke ut hva tidligere snitt har vært </a:t>
            </a:r>
          </a:p>
          <a:p>
            <a:r>
              <a:rPr lang="nb-NO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Hvis du får ikke plass ved første prioritet ser vi på 2.valget ditt og så 3.valget. Havner bakerst i køen. </a:t>
            </a:r>
            <a:r>
              <a:rPr lang="nb-NO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nb-NO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ngen «restplass» </a:t>
            </a:r>
          </a:p>
          <a:p>
            <a:pPr marL="0" indent="0">
              <a:buNone/>
            </a:pPr>
            <a:r>
              <a:rPr lang="nb-NO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(Kart hentet fra Google: </a:t>
            </a:r>
            <a:r>
              <a:rPr lang="nb-NO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https://east-usa.com/world/italy-map.html</a:t>
            </a:r>
            <a:r>
              <a:rPr lang="nb-NO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	</a:t>
            </a:r>
          </a:p>
        </p:txBody>
      </p:sp>
    </p:spTree>
    <p:extLst>
      <p:ext uri="{BB962C8B-B14F-4D97-AF65-F5344CB8AC3E}">
        <p14:creationId xmlns:p14="http://schemas.microsoft.com/office/powerpoint/2010/main" val="3276802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B5708-983B-339E-AB0B-FFA20FACE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anchor="t">
            <a:normAutofit/>
          </a:bodyPr>
          <a:lstStyle/>
          <a:p>
            <a:r>
              <a:rPr lang="nb-NO" sz="3200"/>
              <a:t>Avtaledatabasen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76457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A12AD-2E86-8A64-F0FF-4455FECDE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6" y="1280159"/>
            <a:ext cx="7555491" cy="432551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77BAA-F75D-3A78-71FB-D326AD8A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1920240"/>
            <a:ext cx="3434180" cy="4222143"/>
          </a:xfrm>
        </p:spPr>
        <p:txBody>
          <a:bodyPr>
            <a:norm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Mobility-Online Portal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Evt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søk på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Utveksling for studenter – NTNU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– Steg 1 «finn studiested i utlandet»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Skriv inn studieprogrammet ditt, bachelor/master, velg Italia</a:t>
            </a: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Kommer opp mulige læresteder</a:t>
            </a:r>
          </a:p>
          <a:p>
            <a:endParaRPr lang="nb-NO" sz="2000" dirty="0"/>
          </a:p>
          <a:p>
            <a:endParaRPr lang="nb-NO" sz="2000" dirty="0"/>
          </a:p>
          <a:p>
            <a:endParaRPr lang="nb-NO" sz="2000" dirty="0"/>
          </a:p>
          <a:p>
            <a:endParaRPr lang="nb-NO" sz="2000" dirty="0"/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862216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6C289-691A-55EC-C1BE-62ADE7222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575138"/>
            <a:ext cx="10905066" cy="37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2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8B3E2-2B61-AA12-B206-96643C5AD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" y="2052234"/>
            <a:ext cx="12193460" cy="307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19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B91C0-A53F-E8C2-DEDB-D084B52E6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8769"/>
            <a:ext cx="12201393" cy="411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61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2F40E6-8682-5FEF-D215-04E51ACEA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3294"/>
            <a:ext cx="12192000" cy="399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14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Microsoft Office PowerPoint</Application>
  <PresentationFormat>Widescreen</PresentationFormat>
  <Paragraphs>56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Wingdings</vt:lpstr>
      <vt:lpstr>Office Theme</vt:lpstr>
      <vt:lpstr>Velkommen til fellesveiledning for Italia høst 2025</vt:lpstr>
      <vt:lpstr>Italia</vt:lpstr>
      <vt:lpstr>Nyttig informasjon om Italia</vt:lpstr>
      <vt:lpstr>Læresteder</vt:lpstr>
      <vt:lpstr>Avtaledatabasen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Søknad</vt:lpstr>
      <vt:lpstr>                                   Spørsmål?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 Gellein</dc:creator>
  <cp:lastModifiedBy>Marie Gellein</cp:lastModifiedBy>
  <cp:revision>24</cp:revision>
  <dcterms:created xsi:type="dcterms:W3CDTF">2024-11-21T10:30:52Z</dcterms:created>
  <dcterms:modified xsi:type="dcterms:W3CDTF">2025-01-13T07:54:28Z</dcterms:modified>
</cp:coreProperties>
</file>